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4376-DAB6-418D-8478-CB8EED1D2EB8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08DC-6A64-4CF3-A100-62860720E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639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4376-DAB6-418D-8478-CB8EED1D2EB8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08DC-6A64-4CF3-A100-62860720E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10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4376-DAB6-418D-8478-CB8EED1D2EB8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08DC-6A64-4CF3-A100-62860720E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03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4376-DAB6-418D-8478-CB8EED1D2EB8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08DC-6A64-4CF3-A100-62860720E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168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4376-DAB6-418D-8478-CB8EED1D2EB8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08DC-6A64-4CF3-A100-62860720E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943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4376-DAB6-418D-8478-CB8EED1D2EB8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08DC-6A64-4CF3-A100-62860720E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4376-DAB6-418D-8478-CB8EED1D2EB8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08DC-6A64-4CF3-A100-62860720E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05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4376-DAB6-418D-8478-CB8EED1D2EB8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08DC-6A64-4CF3-A100-62860720E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882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4376-DAB6-418D-8478-CB8EED1D2EB8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08DC-6A64-4CF3-A100-62860720E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259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4376-DAB6-418D-8478-CB8EED1D2EB8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08DC-6A64-4CF3-A100-62860720E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42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4376-DAB6-418D-8478-CB8EED1D2EB8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708DC-6A64-4CF3-A100-62860720E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528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E4376-DAB6-418D-8478-CB8EED1D2EB8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708DC-6A64-4CF3-A100-62860720E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326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3994" y="449331"/>
            <a:ext cx="10062542" cy="5752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0530" marR="193675" algn="ctr">
              <a:spcBef>
                <a:spcPts val="350"/>
              </a:spcBef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Лекція</a:t>
            </a:r>
            <a:r>
              <a:rPr lang="uk-UA" sz="2400" spc="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№</a:t>
            </a:r>
            <a:r>
              <a:rPr lang="uk-UA" sz="2400" spc="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30530" marR="195580" algn="ctr">
              <a:spcBef>
                <a:spcPts val="815"/>
              </a:spcBef>
              <a:spcAft>
                <a:spcPts val="0"/>
              </a:spcAft>
            </a:pPr>
            <a:r>
              <a:rPr lang="uk-UA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uk-UA" sz="4000" b="1" spc="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ЕКСПЛУАТАЦІЇ</a:t>
            </a:r>
            <a:r>
              <a:rPr lang="uk-UA" sz="4000" b="1" spc="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ПРИСТРОЇВ</a:t>
            </a:r>
            <a:r>
              <a:rPr lang="uk-UA" sz="4000" b="1" spc="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ЕЛЕКТРОПОСТАЧАННЯ</a:t>
            </a:r>
          </a:p>
          <a:p>
            <a:pPr marL="430530" marR="195580" algn="ctr">
              <a:spcBef>
                <a:spcPts val="815"/>
              </a:spcBef>
              <a:spcAft>
                <a:spcPts val="0"/>
              </a:spcAft>
            </a:pPr>
            <a:r>
              <a:rPr lang="uk-UA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ПЛАН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7320">
              <a:spcBef>
                <a:spcPts val="10"/>
              </a:spcBef>
              <a:spcAft>
                <a:spcPts val="0"/>
              </a:spcAft>
            </a:pPr>
            <a:r>
              <a:rPr lang="uk-UA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buSzPts val="1400"/>
              <a:tabLst>
                <a:tab pos="2321560" algn="l"/>
              </a:tabLst>
            </a:pPr>
            <a:r>
              <a:rPr lang="uk-UA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Модель</a:t>
            </a:r>
            <a:r>
              <a:rPr lang="uk-UA" sz="2800" spc="-4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uk-UA" sz="280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експлуатації </a:t>
            </a:r>
          </a:p>
          <a:p>
            <a:pPr lvl="1">
              <a:spcAft>
                <a:spcPts val="0"/>
              </a:spcAft>
              <a:buSzPts val="1400"/>
              <a:tabLst>
                <a:tab pos="2321560" algn="l"/>
              </a:tabLst>
            </a:pPr>
            <a:endParaRPr lang="uk-UA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buSzPts val="1400"/>
              <a:tabLst>
                <a:tab pos="2110740" algn="l"/>
              </a:tabLst>
            </a:pPr>
            <a:r>
              <a:rPr lang="uk-UA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Моделі</a:t>
            </a:r>
            <a:r>
              <a:rPr lang="uk-UA" sz="2800" spc="-8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опису</a:t>
            </a:r>
            <a:r>
              <a:rPr lang="uk-UA" sz="2800" spc="-8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об'єктів</a:t>
            </a:r>
            <a:r>
              <a:rPr lang="uk-UA" sz="2800" spc="-7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експлуатації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r"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2321560" algn="l"/>
              </a:tabLst>
            </a:pP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7320">
              <a:spcBef>
                <a:spcPts val="20"/>
              </a:spcBef>
              <a:spcAft>
                <a:spcPts val="0"/>
              </a:spcAft>
            </a:pPr>
            <a:r>
              <a:rPr lang="uk-UA" sz="185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720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4207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204757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8347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9813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2528"/>
            <a:ext cx="10515600" cy="6469812"/>
          </a:xfrm>
        </p:spPr>
        <p:txBody>
          <a:bodyPr>
            <a:normAutofit fontScale="85000" lnSpcReduction="20000"/>
          </a:bodyPr>
          <a:lstStyle/>
          <a:p>
            <a:pPr marL="457200" lvl="1" indent="0">
              <a:spcAft>
                <a:spcPts val="0"/>
              </a:spcAft>
              <a:buSzPts val="1400"/>
              <a:buNone/>
              <a:tabLst>
                <a:tab pos="2321560" algn="l"/>
              </a:tabLst>
            </a:pPr>
            <a:r>
              <a:rPr lang="uk-UA" sz="35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1.Модель</a:t>
            </a:r>
            <a:r>
              <a:rPr lang="uk-UA" sz="3500" b="1" i="1" spc="-4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5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uk-UA" sz="3500" b="1" i="1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5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експлуатації</a:t>
            </a:r>
            <a:endParaRPr lang="en-US" sz="35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20"/>
              </a:spcBef>
              <a:spcAft>
                <a:spcPts val="0"/>
              </a:spcAft>
              <a:buNone/>
            </a:pPr>
            <a:r>
              <a:rPr lang="uk-UA" sz="35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3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7320" marR="358140"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Модель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експлуатації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представити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просторі</a:t>
            </a:r>
            <a:r>
              <a:rPr lang="uk-UA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деяке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з'єднання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взаємозв'язок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елементів.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модель</a:t>
            </a:r>
            <a:r>
              <a:rPr lang="uk-UA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характеризує</a:t>
            </a:r>
            <a:r>
              <a:rPr lang="uk-UA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Але можна представити модель системи і </a:t>
            </a: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часі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 взаємозв'язок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функцій системи та її елементів і їх зміну в часі.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Така модель називається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функціональною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моделлю,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тому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характеризує</a:t>
            </a:r>
            <a:r>
              <a:rPr lang="uk-UA" spc="3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функціонування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7320" marR="357505" indent="449580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Первинною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структура,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тому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перед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тим,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розвиватися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часі,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 повинна бути створена в просторі.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Однак ведучою є функціональна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модель,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тому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побудови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склад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взаємозв'язок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елементів,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функціонування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вирішення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поставлених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перед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нею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завдань.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22397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0299" t="37541" r="28887" b="8139"/>
          <a:stretch/>
        </p:blipFill>
        <p:spPr>
          <a:xfrm>
            <a:off x="0" y="198407"/>
            <a:ext cx="7712015" cy="620239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944264" y="1972184"/>
            <a:ext cx="5322498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96900">
              <a:spcBef>
                <a:spcPts val="325"/>
              </a:spcBef>
              <a:spcAft>
                <a:spcPts val="0"/>
              </a:spcAft>
            </a:pP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Позначення: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96900" marR="3540760" algn="just">
              <a:spcBef>
                <a:spcPts val="815"/>
              </a:spcBef>
              <a:spcAft>
                <a:spcPts val="0"/>
              </a:spcAft>
            </a:pPr>
            <a:r>
              <a:rPr lang="uk-UA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1- 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керування станом </a:t>
            </a:r>
            <a:r>
              <a:rPr lang="uk-UA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готовності;</a:t>
            </a:r>
            <a:endParaRPr lang="uk-UA" sz="1400" spc="-335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96900" marR="3540760" algn="just">
              <a:spcBef>
                <a:spcPts val="815"/>
              </a:spcBef>
              <a:spcAft>
                <a:spcPts val="0"/>
              </a:spcAft>
            </a:pPr>
            <a:r>
              <a:rPr lang="uk-UA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2- 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керування технічним станом;</a:t>
            </a:r>
            <a:r>
              <a:rPr lang="uk-UA" sz="1400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sz="1400" spc="-335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96900" marR="3540760" algn="just">
              <a:spcBef>
                <a:spcPts val="815"/>
              </a:spcBef>
              <a:spcAft>
                <a:spcPts val="0"/>
              </a:spcAft>
            </a:pPr>
            <a:r>
              <a:rPr lang="uk-UA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uk-UA" sz="1400" spc="-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1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потреби в</a:t>
            </a:r>
            <a:r>
              <a:rPr lang="uk-UA" sz="1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забезпеченн;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358140" lvl="0" indent="-342900" algn="just"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 startAt="4"/>
              <a:tabLst>
                <a:tab pos="809625" algn="l"/>
              </a:tabLst>
            </a:pP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1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матеріально-технічне</a:t>
            </a:r>
            <a:r>
              <a:rPr lang="uk-UA" sz="1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uk-UA" sz="1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метрологічне</a:t>
            </a:r>
            <a:r>
              <a:rPr lang="uk-UA" sz="1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забезпечення,</a:t>
            </a:r>
            <a:r>
              <a:rPr lang="uk-UA" sz="1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забезпечення</a:t>
            </a:r>
            <a:r>
              <a:rPr lang="uk-UA" sz="1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безпеки</a:t>
            </a:r>
            <a:r>
              <a:rPr lang="uk-UA" sz="14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робіт,</a:t>
            </a:r>
            <a:r>
              <a:rPr lang="uk-UA" sz="14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підготовка</a:t>
            </a:r>
            <a:r>
              <a:rPr lang="uk-UA" sz="14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особового складу;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uk-UA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-</a:t>
            </a:r>
            <a:r>
              <a:rPr lang="uk-UA" sz="1400" spc="-2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відомості</a:t>
            </a:r>
            <a:r>
              <a:rPr lang="uk-UA" sz="14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</a:t>
            </a:r>
            <a:r>
              <a:rPr lang="uk-UA" sz="1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технічний</a:t>
            </a:r>
            <a:r>
              <a:rPr lang="uk-UA" sz="14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стан,</a:t>
            </a:r>
            <a:r>
              <a:rPr lang="uk-UA" sz="14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готовність</a:t>
            </a:r>
            <a:r>
              <a:rPr lang="uk-UA" sz="14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14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рівні</a:t>
            </a:r>
            <a:r>
              <a:rPr lang="uk-UA" sz="14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запасів</a:t>
            </a:r>
            <a:r>
              <a:rPr lang="uk-UA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r>
              <a:rPr lang="uk-UA" sz="1400" spc="-33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uk-UA" sz="14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14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плани штатної</a:t>
            </a:r>
            <a:r>
              <a:rPr lang="uk-UA" sz="14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 технічної експлуатації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90347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9562" y="207034"/>
            <a:ext cx="10974238" cy="6650966"/>
          </a:xfrm>
        </p:spPr>
        <p:txBody>
          <a:bodyPr>
            <a:normAutofit fontScale="55000" lnSpcReduction="20000"/>
          </a:bodyPr>
          <a:lstStyle/>
          <a:p>
            <a:pPr marL="0" indent="0">
              <a:spcBef>
                <a:spcPts val="55"/>
              </a:spcBef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1" indent="0">
              <a:spcAft>
                <a:spcPts val="0"/>
              </a:spcAft>
              <a:buSzPts val="1400"/>
              <a:buNone/>
              <a:tabLst>
                <a:tab pos="2110740" algn="l"/>
              </a:tabLst>
            </a:pPr>
            <a:r>
              <a:rPr lang="uk-UA" sz="44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2.Моделі</a:t>
            </a:r>
            <a:r>
              <a:rPr lang="uk-UA" sz="4400" b="1" i="1" spc="-8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опису</a:t>
            </a:r>
            <a:r>
              <a:rPr lang="uk-UA" sz="4400" b="1" i="1" spc="-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об'єктів</a:t>
            </a:r>
            <a:r>
              <a:rPr lang="uk-UA" sz="4400" b="1" i="1" spc="-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експлуатації</a:t>
            </a:r>
            <a:endParaRPr lang="en-US" sz="4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30"/>
              </a:spcBef>
              <a:spcAft>
                <a:spcPts val="0"/>
              </a:spcAft>
              <a:buNone/>
            </a:pPr>
            <a:r>
              <a:rPr lang="uk-UA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7320" marR="358775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uk-UA" sz="3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побудові</a:t>
            </a:r>
            <a:r>
              <a:rPr lang="uk-UA" sz="3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моделей</a:t>
            </a:r>
            <a:r>
              <a:rPr lang="uk-UA" sz="3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об'єктів</a:t>
            </a:r>
            <a:r>
              <a:rPr lang="uk-UA" sz="3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3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процесів</a:t>
            </a:r>
            <a:r>
              <a:rPr lang="uk-UA" sz="3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експлуатації</a:t>
            </a:r>
            <a:r>
              <a:rPr lang="uk-UA" sz="3800" spc="3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часто</a:t>
            </a:r>
            <a:r>
              <a:rPr lang="uk-UA" sz="3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користуються різними поняттями.</a:t>
            </a:r>
            <a:r>
              <a:rPr lang="uk-UA" sz="3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Дамо визначення деяким поняттям стосовно</a:t>
            </a:r>
            <a:r>
              <a:rPr lang="uk-UA" sz="3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електротехнічних</a:t>
            </a:r>
            <a:r>
              <a:rPr lang="uk-UA" sz="38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засобів</a:t>
            </a:r>
            <a:r>
              <a:rPr lang="uk-UA" sz="38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(ЕТЗ)</a:t>
            </a:r>
            <a:r>
              <a:rPr lang="uk-UA" sz="38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</a:t>
            </a:r>
            <a:r>
              <a:rPr lang="uk-UA" sz="38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електропостачання .</a:t>
            </a:r>
            <a:endParaRPr lang="en-US" sz="3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7320" marR="358775" indent="449580" algn="just">
              <a:lnSpc>
                <a:spcPct val="120000"/>
              </a:lnSpc>
              <a:spcAft>
                <a:spcPts val="0"/>
              </a:spcAft>
            </a:pPr>
            <a:r>
              <a:rPr lang="uk-UA" sz="3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</a:t>
            </a:r>
            <a:r>
              <a:rPr lang="uk-UA" sz="3800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технічним</a:t>
            </a:r>
            <a:r>
              <a:rPr lang="uk-UA" sz="3800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станом</a:t>
            </a:r>
            <a:r>
              <a:rPr lang="uk-UA" sz="3800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uk-UA" sz="3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електропостачання</a:t>
            </a:r>
            <a:r>
              <a:rPr lang="uk-UA" sz="3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(електротехнічного</a:t>
            </a:r>
            <a:r>
              <a:rPr lang="uk-UA" sz="3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засобу) розуміється, стан, що характеризується у визначений момент часу, у</a:t>
            </a:r>
            <a:r>
              <a:rPr lang="uk-UA" sz="3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визначених</a:t>
            </a:r>
            <a:r>
              <a:rPr lang="uk-UA" sz="3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умовах</a:t>
            </a:r>
            <a:r>
              <a:rPr lang="uk-UA" sz="3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зовнішнього</a:t>
            </a:r>
            <a:r>
              <a:rPr lang="uk-UA" sz="3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середовища,</a:t>
            </a:r>
            <a:r>
              <a:rPr lang="uk-UA" sz="3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значеннями</a:t>
            </a:r>
            <a:r>
              <a:rPr lang="uk-UA" sz="3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параметрів,</a:t>
            </a:r>
            <a:r>
              <a:rPr lang="uk-UA" sz="3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установлених</a:t>
            </a:r>
            <a:r>
              <a:rPr lang="uk-UA" sz="38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технічною</a:t>
            </a:r>
            <a:r>
              <a:rPr lang="uk-UA" sz="38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документацією</a:t>
            </a:r>
            <a:r>
              <a:rPr lang="uk-UA" sz="38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38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комплект</a:t>
            </a:r>
            <a:r>
              <a:rPr lang="uk-UA" sz="38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СЕП</a:t>
            </a:r>
            <a:r>
              <a:rPr lang="uk-UA" sz="38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(ЕТЗ).</a:t>
            </a:r>
            <a:endParaRPr lang="en-US" sz="3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7320" marR="357505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СЕП</a:t>
            </a:r>
            <a:r>
              <a:rPr lang="uk-UA" sz="3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(ЕТЗ)</a:t>
            </a:r>
            <a:r>
              <a:rPr lang="uk-UA" sz="3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може</a:t>
            </a:r>
            <a:r>
              <a:rPr lang="uk-UA" sz="3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знаходитись</a:t>
            </a:r>
            <a:r>
              <a:rPr lang="uk-UA" sz="3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3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справному,</a:t>
            </a:r>
            <a:r>
              <a:rPr lang="uk-UA" sz="3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несправному</a:t>
            </a:r>
            <a:r>
              <a:rPr lang="uk-UA" sz="3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стані,</a:t>
            </a:r>
            <a:r>
              <a:rPr lang="uk-UA" sz="3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працездатному</a:t>
            </a:r>
            <a:r>
              <a:rPr lang="uk-UA" sz="38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й непрацездатному</a:t>
            </a:r>
            <a:r>
              <a:rPr lang="uk-UA" sz="38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стані.</a:t>
            </a:r>
            <a:endParaRPr lang="en-US" sz="3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7320" marR="358775" indent="449580" algn="just">
              <a:lnSpc>
                <a:spcPct val="120000"/>
              </a:lnSpc>
              <a:spcAft>
                <a:spcPts val="0"/>
              </a:spcAft>
            </a:pPr>
            <a:r>
              <a:rPr lang="uk-UA" sz="3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Працездатний стан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стан ЕТЗ, при якому значення всіх параметрів, що</a:t>
            </a:r>
            <a:r>
              <a:rPr lang="uk-UA" sz="3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характеризують</a:t>
            </a:r>
            <a:r>
              <a:rPr lang="uk-UA" sz="3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спроможність</a:t>
            </a:r>
            <a:r>
              <a:rPr lang="uk-UA" sz="3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виконувати</a:t>
            </a:r>
            <a:r>
              <a:rPr lang="uk-UA" sz="3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задані</a:t>
            </a:r>
            <a:r>
              <a:rPr lang="uk-UA" sz="3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функції,</a:t>
            </a:r>
            <a:r>
              <a:rPr lang="uk-UA" sz="3800" spc="3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відповідають</a:t>
            </a:r>
            <a:r>
              <a:rPr lang="uk-UA" sz="3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вимогам</a:t>
            </a:r>
            <a:r>
              <a:rPr lang="uk-UA" sz="38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нормативно-технічної</a:t>
            </a:r>
            <a:r>
              <a:rPr lang="uk-UA" sz="38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38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конструкторської документації.</a:t>
            </a:r>
            <a:endParaRPr lang="en-US" sz="3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7320" marR="358140" indent="449580" algn="just">
              <a:lnSpc>
                <a:spcPct val="120000"/>
              </a:lnSpc>
              <a:spcAft>
                <a:spcPts val="0"/>
              </a:spcAft>
            </a:pPr>
            <a:r>
              <a:rPr lang="uk-UA" sz="3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Непрацездатний</a:t>
            </a:r>
            <a:r>
              <a:rPr lang="uk-UA" sz="3800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стан</a:t>
            </a:r>
            <a:r>
              <a:rPr lang="uk-UA" sz="3800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3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стан</a:t>
            </a:r>
            <a:r>
              <a:rPr lang="uk-UA" sz="3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ЕТЗ,</a:t>
            </a:r>
            <a:r>
              <a:rPr lang="uk-UA" sz="3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uk-UA" sz="3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якому</a:t>
            </a:r>
            <a:r>
              <a:rPr lang="uk-UA" sz="3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значення</a:t>
            </a:r>
            <a:r>
              <a:rPr lang="uk-UA" sz="3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хоча</a:t>
            </a:r>
            <a:r>
              <a:rPr lang="uk-UA" sz="3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</a:t>
            </a:r>
            <a:r>
              <a:rPr lang="uk-UA" sz="3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одного</a:t>
            </a:r>
            <a:r>
              <a:rPr lang="uk-UA" sz="3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параметра,</a:t>
            </a:r>
            <a:r>
              <a:rPr lang="uk-UA" sz="3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3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характеризує</a:t>
            </a:r>
            <a:r>
              <a:rPr lang="uk-UA" sz="3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спроможність</a:t>
            </a:r>
            <a:r>
              <a:rPr lang="uk-UA" sz="3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виконувати</a:t>
            </a:r>
            <a:r>
              <a:rPr lang="uk-UA" sz="3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задані</a:t>
            </a:r>
            <a:r>
              <a:rPr lang="uk-UA" sz="3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функції,</a:t>
            </a:r>
            <a:r>
              <a:rPr lang="uk-UA" sz="3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uk-UA" sz="3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відповідає</a:t>
            </a:r>
            <a:r>
              <a:rPr lang="uk-UA" sz="38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вимогам</a:t>
            </a:r>
            <a:r>
              <a:rPr lang="uk-UA" sz="38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нормативно-технічної</a:t>
            </a:r>
            <a:r>
              <a:rPr lang="uk-UA" sz="38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38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конструкторської</a:t>
            </a:r>
            <a:r>
              <a:rPr lang="uk-UA" sz="38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документації.</a:t>
            </a:r>
            <a:endParaRPr lang="en-US" sz="3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3800" dirty="0"/>
          </a:p>
        </p:txBody>
      </p:sp>
    </p:spTree>
    <p:extLst>
      <p:ext uri="{BB962C8B-B14F-4D97-AF65-F5344CB8AC3E}">
        <p14:creationId xmlns:p14="http://schemas.microsoft.com/office/powerpoint/2010/main" val="2835346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045" y="86264"/>
            <a:ext cx="11550770" cy="6771736"/>
          </a:xfrm>
        </p:spPr>
        <p:txBody>
          <a:bodyPr>
            <a:normAutofit fontScale="92500" lnSpcReduction="20000"/>
          </a:bodyPr>
          <a:lstStyle/>
          <a:p>
            <a:pPr marL="147320" marR="359410" indent="449580" algn="just">
              <a:lnSpc>
                <a:spcPct val="120000"/>
              </a:lnSpc>
              <a:spcAft>
                <a:spcPts val="0"/>
              </a:spcAft>
            </a:pP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Справний</a:t>
            </a:r>
            <a:r>
              <a:rPr lang="uk-UA" b="1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стан</a:t>
            </a:r>
            <a:r>
              <a:rPr lang="uk-UA" b="1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стан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ЕТЗ,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якому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він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відповідає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усім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вимогам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нормативно-технічної</a:t>
            </a:r>
            <a:r>
              <a:rPr lang="uk-UA" spc="-1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і конструкторської</a:t>
            </a:r>
            <a:r>
              <a:rPr lang="uk-UA" spc="-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документації.</a:t>
            </a: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7320" marR="357505" indent="449580" algn="just">
              <a:lnSpc>
                <a:spcPct val="120000"/>
              </a:lnSpc>
              <a:spcAft>
                <a:spcPts val="0"/>
              </a:spcAft>
            </a:pP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Несправний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стан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стан</a:t>
            </a:r>
            <a:r>
              <a:rPr lang="uk-UA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ЕТЗ, при</a:t>
            </a:r>
            <a:r>
              <a:rPr lang="uk-UA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якому він</a:t>
            </a:r>
            <a:r>
              <a:rPr lang="uk-UA" spc="3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 відповідає хоча б</a:t>
            </a:r>
            <a:r>
              <a:rPr lang="uk-UA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одному</a:t>
            </a:r>
            <a:r>
              <a:rPr lang="uk-UA" spc="-3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вимог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нормативно-технічної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 конструкторської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документації.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96900" algn="just">
              <a:lnSpc>
                <a:spcPct val="12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Граничний</a:t>
            </a:r>
            <a:r>
              <a:rPr lang="uk-UA" b="1" spc="2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стан</a:t>
            </a:r>
            <a:r>
              <a:rPr lang="uk-UA" b="1" spc="2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pc="2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стан</a:t>
            </a:r>
            <a:r>
              <a:rPr lang="uk-UA" spc="2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ЕТЗ,</a:t>
            </a:r>
            <a:r>
              <a:rPr lang="uk-UA" spc="2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uk-UA" spc="2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якому</a:t>
            </a:r>
            <a:r>
              <a:rPr lang="uk-UA" spc="2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uk-UA" spc="2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подальше</a:t>
            </a:r>
            <a:r>
              <a:rPr lang="uk-UA" spc="2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застосування</a:t>
            </a:r>
            <a:r>
              <a:rPr lang="uk-UA" spc="2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призначенням неприпустиме або недоцільне, або відновлення його справного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працездатного стану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неможливе.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96900" algn="just">
              <a:lnSpc>
                <a:spcPct val="120000"/>
              </a:lnSpc>
              <a:spcAft>
                <a:spcPts val="0"/>
              </a:spcAft>
            </a:pP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Відмова</a:t>
            </a:r>
            <a:r>
              <a:rPr lang="uk-UA" spc="1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pc="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подія,</a:t>
            </a:r>
            <a:r>
              <a:rPr lang="uk-UA" spc="1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полягає</a:t>
            </a:r>
            <a:r>
              <a:rPr lang="uk-UA" spc="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1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порушенні</a:t>
            </a:r>
            <a:r>
              <a:rPr lang="uk-UA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працездатності</a:t>
            </a:r>
            <a:r>
              <a:rPr lang="uk-UA" spc="1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ЕТЗ.</a:t>
            </a:r>
            <a:endParaRPr lang="en-US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7320" marR="358775" indent="449580" algn="just">
              <a:lnSpc>
                <a:spcPct val="120000"/>
              </a:lnSpc>
              <a:spcBef>
                <a:spcPts val="805"/>
              </a:spcBef>
              <a:spcAft>
                <a:spcPts val="0"/>
              </a:spcAft>
            </a:pP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Пошкодження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подія, що полягає в порушенні справного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стану ЕТЗ при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збереженні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працездатного стану.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96900" algn="just">
              <a:lnSpc>
                <a:spcPct val="120000"/>
              </a:lnSpc>
              <a:spcBef>
                <a:spcPts val="5"/>
              </a:spcBef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Дефект</a:t>
            </a:r>
            <a:r>
              <a:rPr lang="uk-UA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кожна</a:t>
            </a:r>
            <a:r>
              <a:rPr lang="uk-UA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окрема</a:t>
            </a:r>
            <a:r>
              <a:rPr lang="uk-UA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невідповідність ЕТЗ</a:t>
            </a:r>
            <a:r>
              <a:rPr lang="uk-UA" spc="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установленим</a:t>
            </a:r>
            <a:r>
              <a:rPr lang="uk-UA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вимогам.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7320" marR="357505" indent="449580" algn="just">
              <a:lnSpc>
                <a:spcPct val="120000"/>
              </a:lnSpc>
              <a:spcBef>
                <a:spcPts val="805"/>
              </a:spcBef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Безвідмовність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це властивість ЕТЗ зберігати працездатність в певних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умовах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експлуатації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протягом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деякого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часу.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поняття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протилежністю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поняття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«відмова».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Безвідмовність,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пов'язану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зберіганням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обладнання,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називають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збережуваністю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28070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6648"/>
            <a:ext cx="10515600" cy="6711352"/>
          </a:xfrm>
        </p:spPr>
        <p:txBody>
          <a:bodyPr>
            <a:normAutofit fontScale="77500" lnSpcReduction="20000"/>
          </a:bodyPr>
          <a:lstStyle/>
          <a:p>
            <a:pPr marL="147320" marR="359410" indent="449580" algn="just">
              <a:lnSpc>
                <a:spcPct val="12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Збережуваність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властивість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ЕТЗ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зберігати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обумовлені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показники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протягом та після терміну зберігання та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транспортування,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встановленого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технічній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документації 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7320" marR="358140" indent="449580" algn="just">
              <a:lnSpc>
                <a:spcPct val="120000"/>
              </a:lnSpc>
              <a:spcBef>
                <a:spcPts val="5"/>
              </a:spcBef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Довговічність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властивість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ЕТЗ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зберігати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працездатність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визначеного стану з необхідними перервами для технічного обслуговування та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ремонту.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7320" marR="358775" indent="449580" algn="just">
              <a:lnSpc>
                <a:spcPct val="12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Ремонтопридатність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властивість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ЕТЗ,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полягає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пристосованості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попередження,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виявлення,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усунення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відмов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несправностей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шляхом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проведення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технічного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обслуговування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ремонту.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7320" marR="358775" indent="449580" algn="just">
              <a:lnSpc>
                <a:spcPct val="12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Напрацювання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тривалість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роботи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обсяг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роботи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ЕТЗ;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напрацювання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вимірюється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годинах,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кілометрах,</a:t>
            </a:r>
            <a:r>
              <a:rPr lang="uk-UA" spc="3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циклах</a:t>
            </a:r>
            <a:r>
              <a:rPr lang="uk-UA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uk-UA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інших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одиницях;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7320" indent="449580" algn="just">
              <a:lnSpc>
                <a:spcPct val="12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Технічний ресурс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це напрацювання ЕТЗ від початку експлуатації (або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після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капітального ремонту)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 настання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граничного стану.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7320" indent="449580" algn="just">
              <a:lnSpc>
                <a:spcPct val="12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Термін</a:t>
            </a:r>
            <a:r>
              <a:rPr lang="uk-UA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служби</a:t>
            </a:r>
            <a:r>
              <a:rPr lang="uk-UA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календарна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тривалість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експлуатації</a:t>
            </a:r>
            <a:r>
              <a:rPr lang="uk-UA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ЕТЗ</a:t>
            </a:r>
            <a:r>
              <a:rPr lang="uk-UA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pc="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початку (або поновлення після капітального ремонту) до настання граничного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стану;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термін служби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ЕТЗ вимірюється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одиницях часу.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46786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6265"/>
            <a:ext cx="10515600" cy="1009290"/>
          </a:xfrm>
        </p:spPr>
        <p:txBody>
          <a:bodyPr>
            <a:normAutofit fontScale="77500" lnSpcReduction="20000"/>
          </a:bodyPr>
          <a:lstStyle/>
          <a:p>
            <a:pPr marL="147320" marR="358140"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Перехід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ЕТЗ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СЕП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одного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стану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інший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відбувається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внаслідок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пошкодження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відмови.</a:t>
            </a:r>
            <a:r>
              <a:rPr lang="uk-UA" spc="3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Загальна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схема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станів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подій</a:t>
            </a:r>
            <a:r>
              <a:rPr lang="uk-UA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наведена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рис.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30790" t="43334" r="31228" b="7855"/>
          <a:stretch/>
        </p:blipFill>
        <p:spPr>
          <a:xfrm>
            <a:off x="128336" y="1095555"/>
            <a:ext cx="6946231" cy="502118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605016" y="1378722"/>
            <a:ext cx="5437632" cy="41344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96900">
              <a:spcBef>
                <a:spcPts val="5"/>
              </a:spcBef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Позначення: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810"/>
              </a:spcBef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1046480" algn="l"/>
                <a:tab pos="104711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пошкодження;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805"/>
              </a:spcBef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1046480" algn="l"/>
                <a:tab pos="104711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відмова;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358140" lvl="0" indent="-34290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1046480" algn="l"/>
                <a:tab pos="104711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перехід</a:t>
            </a:r>
            <a:r>
              <a:rPr lang="uk-UA" spc="2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pc="2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граничний</a:t>
            </a:r>
            <a:r>
              <a:rPr lang="uk-UA" spc="2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стан</a:t>
            </a:r>
            <a:r>
              <a:rPr lang="uk-UA" spc="2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через</a:t>
            </a:r>
            <a:r>
              <a:rPr lang="uk-UA" spc="2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непоправне</a:t>
            </a:r>
            <a:r>
              <a:rPr lang="uk-UA" spc="2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порушення</a:t>
            </a:r>
            <a:r>
              <a:rPr lang="uk-UA" spc="2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вимог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безпеки,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зниження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ефективності</a:t>
            </a:r>
            <a:r>
              <a:rPr lang="uk-UA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експлуатації,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старіння,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зносу</a:t>
            </a:r>
            <a:r>
              <a:rPr lang="uk-UA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ін.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чинників;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ts val="1605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1046480" algn="l"/>
                <a:tab pos="104711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відновлення;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815"/>
              </a:spcBef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1046480" algn="l"/>
                <a:tab pos="104711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ремонт;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800"/>
              </a:spcBef>
              <a:spcAft>
                <a:spcPts val="0"/>
              </a:spcAft>
              <a:buSzPts val="1400"/>
              <a:buFont typeface="Times New Roman" panose="02020603050405020304" pitchFamily="18" charset="0"/>
              <a:buAutoNum type="arabicPeriod"/>
              <a:tabLst>
                <a:tab pos="1046480" algn="l"/>
                <a:tab pos="1047115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cписання.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7320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368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192" y="320040"/>
            <a:ext cx="10960608" cy="6537960"/>
          </a:xfrm>
        </p:spPr>
        <p:txBody>
          <a:bodyPr>
            <a:normAutofit fontScale="92500" lnSpcReduction="10000"/>
          </a:bodyPr>
          <a:lstStyle/>
          <a:p>
            <a:pPr marL="368300" indent="0">
              <a:spcAft>
                <a:spcPts val="0"/>
              </a:spcAft>
              <a:buNone/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Залежно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особливостей</a:t>
            </a:r>
            <a:r>
              <a:rPr lang="uk-UA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застосування</a:t>
            </a:r>
            <a:r>
              <a:rPr lang="uk-UA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можна</a:t>
            </a:r>
            <a:r>
              <a:rPr lang="uk-UA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виділити: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358775" lvl="0">
              <a:lnSpc>
                <a:spcPct val="146000"/>
              </a:lnSpc>
              <a:spcBef>
                <a:spcPts val="795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§"/>
              <a:tabLst>
                <a:tab pos="1046480" algn="l"/>
                <a:tab pos="1047115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електротехнічні</a:t>
            </a:r>
            <a:r>
              <a:rPr lang="uk-UA" spc="25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засоби</a:t>
            </a:r>
            <a:r>
              <a:rPr lang="uk-UA" spc="25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систем</a:t>
            </a:r>
            <a:r>
              <a:rPr lang="uk-UA" spc="23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електропостачання</a:t>
            </a:r>
            <a:r>
              <a:rPr lang="uk-UA" spc="24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однократного</a:t>
            </a:r>
            <a:r>
              <a:rPr lang="uk-UA" spc="-33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застосування;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R="358775" lvl="0">
              <a:lnSpc>
                <a:spcPct val="146000"/>
              </a:lnSpc>
              <a:spcBef>
                <a:spcPts val="45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§"/>
              <a:tabLst>
                <a:tab pos="1046480" algn="l"/>
                <a:tab pos="1047115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електротехнічні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засоби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систем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електропостачання</a:t>
            </a:r>
            <a:r>
              <a:rPr lang="uk-UA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багатократного</a:t>
            </a:r>
            <a:r>
              <a:rPr lang="uk-UA" spc="-33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застосування;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R="358775" lvl="0">
              <a:lnSpc>
                <a:spcPct val="146000"/>
              </a:lnSpc>
              <a:spcBef>
                <a:spcPts val="45"/>
              </a:spcBef>
              <a:spcAft>
                <a:spcPts val="0"/>
              </a:spcAft>
              <a:buSzPts val="1400"/>
              <a:buFont typeface="Wingdings" panose="05000000000000000000" pitchFamily="2" charset="2"/>
              <a:buChar char="§"/>
              <a:tabLst>
                <a:tab pos="1046480" algn="l"/>
                <a:tab pos="1047115" algn="l"/>
              </a:tabLst>
            </a:pP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електротехнічні</a:t>
            </a:r>
            <a:r>
              <a:rPr lang="uk-UA" spc="13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засоби</a:t>
            </a:r>
            <a:r>
              <a:rPr lang="uk-UA" spc="13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систем</a:t>
            </a:r>
            <a:r>
              <a:rPr lang="uk-UA" spc="13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електропостачання</a:t>
            </a:r>
            <a:r>
              <a:rPr lang="uk-UA" spc="1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безперервного</a:t>
            </a:r>
            <a:r>
              <a:rPr lang="uk-UA" spc="-33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використання</a:t>
            </a:r>
            <a:r>
              <a:rPr lang="uk-UA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.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Електротехнічні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засоби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електропостачання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однократного</a:t>
            </a:r>
            <a:r>
              <a:rPr lang="uk-UA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застосування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характеризуються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порівняно</a:t>
            </a:r>
            <a:r>
              <a:rPr lang="uk-UA" spc="3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тривалим</a:t>
            </a:r>
            <a:r>
              <a:rPr lang="uk-UA" spc="3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періодом</a:t>
            </a:r>
            <a:r>
              <a:rPr lang="uk-UA" spc="3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зберігання,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після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якого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відбувається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цикл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підготовки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прямим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призначенням.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Подальше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таких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неможливе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й</a:t>
            </a:r>
            <a:r>
              <a:rPr lang="uk-UA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нераціональне.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90986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1038" y="338421"/>
            <a:ext cx="10213202" cy="6080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4048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341</Words>
  <Application>Microsoft Office PowerPoint</Application>
  <PresentationFormat>Широкоэкранный</PresentationFormat>
  <Paragraphs>54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ACER</cp:lastModifiedBy>
  <cp:revision>12</cp:revision>
  <dcterms:created xsi:type="dcterms:W3CDTF">2021-10-17T11:21:04Z</dcterms:created>
  <dcterms:modified xsi:type="dcterms:W3CDTF">2022-09-26T03:58:58Z</dcterms:modified>
</cp:coreProperties>
</file>