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5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D9A6-7C3D-45BA-813A-0B7E84753EDD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8410-C234-43C5-81D1-194FBB750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361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D9A6-7C3D-45BA-813A-0B7E84753EDD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8410-C234-43C5-81D1-194FBB750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468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D9A6-7C3D-45BA-813A-0B7E84753EDD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8410-C234-43C5-81D1-194FBB750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104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D9A6-7C3D-45BA-813A-0B7E84753EDD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8410-C234-43C5-81D1-194FBB750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171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D9A6-7C3D-45BA-813A-0B7E84753EDD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8410-C234-43C5-81D1-194FBB750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422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D9A6-7C3D-45BA-813A-0B7E84753EDD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8410-C234-43C5-81D1-194FBB750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69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D9A6-7C3D-45BA-813A-0B7E84753EDD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8410-C234-43C5-81D1-194FBB750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726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D9A6-7C3D-45BA-813A-0B7E84753EDD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8410-C234-43C5-81D1-194FBB750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082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D9A6-7C3D-45BA-813A-0B7E84753EDD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8410-C234-43C5-81D1-194FBB750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708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D9A6-7C3D-45BA-813A-0B7E84753EDD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8410-C234-43C5-81D1-194FBB750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584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D9A6-7C3D-45BA-813A-0B7E84753EDD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8410-C234-43C5-81D1-194FBB750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693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BD9A6-7C3D-45BA-813A-0B7E84753EDD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48410-C234-43C5-81D1-194FBB750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364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4088" y="712534"/>
            <a:ext cx="10607040" cy="549319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№ 3, 4</a:t>
            </a:r>
          </a:p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 ПОБУДОВИ</a:t>
            </a:r>
          </a:p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  ТЕХНІЧНОГО 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СЕП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та зміст технічного обслуговування СЕП</a:t>
            </a:r>
          </a:p>
          <a:p>
            <a:pPr marL="457200" indent="-457200" algn="l">
              <a:buAutoNum type="arabicPeriod" startAt="2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технічного обслуговування СЕП</a:t>
            </a:r>
          </a:p>
          <a:p>
            <a:pPr marL="457200" indent="-457200" algn="l">
              <a:buAutoNum type="arabicPeriod" startAt="2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 побудови системи технічного обслуговування</a:t>
            </a:r>
          </a:p>
          <a:p>
            <a:pPr marL="457200" indent="-457200" algn="l">
              <a:buAutoNum type="arabicPeriod" startAt="2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систем технічного обслуговування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225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1168" y="265176"/>
            <a:ext cx="11152632" cy="6592824"/>
          </a:xfrm>
        </p:spPr>
        <p:txBody>
          <a:bodyPr>
            <a:normAutofit fontScale="92500" lnSpcReduction="10000"/>
          </a:bodyPr>
          <a:lstStyle/>
          <a:p>
            <a:pPr marL="147320" marR="358140" indent="448945" algn="just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Контрольний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огляд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(КО)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щоденне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технічне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(ЩТО)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пересувних ЕТЗ і комплектних СЕП проводяться в міру необхідності в процесі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їх використання. Якщо вони не використовуються, то КО не проводиться, 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ЩТО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планується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терміни,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визначені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нормативно-технічною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документацією.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320" marR="358775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Контрольний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огляд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перевірки</a:t>
            </a:r>
            <a:r>
              <a:rPr lang="uk-UA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uk-UA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підготовки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техніки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 виконання майбутнього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завдання.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320" marR="358775" indent="493395" algn="just">
              <a:lnSpc>
                <a:spcPct val="120000"/>
              </a:lnSpc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pc="-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проведенні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контрольного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огляду</a:t>
            </a:r>
            <a:r>
              <a:rPr lang="uk-UA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перевіряється: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359410" lvl="0" algn="just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Ø"/>
              <a:tabLst>
                <a:tab pos="83375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відповідність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показань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контрольно-вимірювальних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приладів</a:t>
            </a:r>
            <a:r>
              <a:rPr lang="uk-UA" spc="-3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величинам,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встановленим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нормативно-технічною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документацією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даному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режимі</a:t>
            </a:r>
            <a:r>
              <a:rPr lang="uk-UA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роботи СЕП;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R="358775" lvl="0" algn="just">
              <a:lnSpc>
                <a:spcPct val="120000"/>
              </a:lnSpc>
              <a:spcAft>
                <a:spcPts val="0"/>
              </a:spcAft>
              <a:buSzPts val="1400"/>
              <a:buFont typeface="Wingdings" panose="05000000000000000000" pitchFamily="2" charset="2"/>
              <a:buChar char="Ø"/>
              <a:tabLst>
                <a:tab pos="83375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відповідність положень комутаційної, пускорегулювальної апаратури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даному</a:t>
            </a:r>
            <a:r>
              <a:rPr lang="uk-UA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режиму</a:t>
            </a:r>
            <a:r>
              <a:rPr lang="uk-UA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роботи СЕП;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0" indent="0">
              <a:lnSpc>
                <a:spcPct val="120000"/>
              </a:lnSpc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77175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752" y="-82296"/>
            <a:ext cx="11640312" cy="6940296"/>
          </a:xfrm>
        </p:spPr>
        <p:txBody>
          <a:bodyPr>
            <a:normAutofit fontScale="70000" lnSpcReduction="20000"/>
          </a:bodyPr>
          <a:lstStyle/>
          <a:p>
            <a:pPr marR="357505" lvl="0" algn="just">
              <a:lnSpc>
                <a:spcPct val="120000"/>
              </a:lnSpc>
              <a:spcBef>
                <a:spcPts val="42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Ø"/>
              <a:tabLst>
                <a:tab pos="83375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відповідність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рівнів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пального,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мастила,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охолоджуючої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рідини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витратних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(резервних,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запасних,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розширювальних)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ємкостях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нормативно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встановленим</a:t>
            </a:r>
            <a:r>
              <a:rPr lang="uk-UA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величинам;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R="358140" lvl="0" algn="just">
              <a:lnSpc>
                <a:spcPct val="120000"/>
              </a:lnSpc>
              <a:spcAft>
                <a:spcPts val="0"/>
              </a:spcAft>
              <a:buSzPts val="1400"/>
              <a:buFont typeface="Wingdings" panose="05000000000000000000" pitchFamily="2" charset="2"/>
              <a:buChar char="Ø"/>
              <a:tabLst>
                <a:tab pos="83375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відсутність видимих іскрінь у контактних (клемних) з'єднаннях, ознак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підвищення</a:t>
            </a:r>
            <a:r>
              <a:rPr lang="uk-UA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температури</a:t>
            </a:r>
            <a:r>
              <a:rPr lang="uk-UA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</a:t>
            </a:r>
            <a:r>
              <a:rPr lang="uk-UA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видимих струмоведучих</a:t>
            </a:r>
            <a:r>
              <a:rPr lang="uk-UA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частинах;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R="357505" lvl="0" algn="just">
              <a:lnSpc>
                <a:spcPct val="120000"/>
              </a:lnSpc>
              <a:spcBef>
                <a:spcPts val="6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Ø"/>
              <a:tabLst>
                <a:tab pos="83375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відсутність (наявність) запаху гару і диму в щитах, шафах, зборках,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кабельних</a:t>
            </a:r>
            <a:r>
              <a:rPr lang="uk-UA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каналах і</a:t>
            </a:r>
            <a:r>
              <a:rPr lang="uk-UA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колодязях;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R="358775" lvl="0" algn="just">
              <a:lnSpc>
                <a:spcPct val="120000"/>
              </a:lnSpc>
              <a:spcBef>
                <a:spcPts val="4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Ø"/>
              <a:tabLst>
                <a:tab pos="83375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справність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(цілісність)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кіл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захисного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занулення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(заземлення)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електроустаткування, приладів і апаратури, що забезпечують безпеку особового</a:t>
            </a:r>
            <a:r>
              <a:rPr lang="uk-UA" spc="-3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складу</a:t>
            </a:r>
            <a:r>
              <a:rPr lang="uk-UA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при аваріях;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R="358140" lvl="0" algn="just">
              <a:lnSpc>
                <a:spcPct val="120000"/>
              </a:lnSpc>
              <a:spcAft>
                <a:spcPts val="0"/>
              </a:spcAft>
              <a:buSzPts val="1400"/>
              <a:buFont typeface="Wingdings" panose="05000000000000000000" pitchFamily="2" charset="2"/>
              <a:buChar char="Ø"/>
              <a:tabLst>
                <a:tab pos="83375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стан освітлювальної, опалювальної та іншої арматури, </a:t>
            </a:r>
            <a:r>
              <a:rPr lang="uk-UA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температурно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-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вологісний</a:t>
            </a:r>
            <a:r>
              <a:rPr lang="uk-UA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режим</a:t>
            </a:r>
            <a:r>
              <a:rPr lang="uk-UA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</a:t>
            </a:r>
            <a:r>
              <a:rPr lang="uk-UA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приміщеннях і</a:t>
            </a:r>
            <a:r>
              <a:rPr lang="uk-UA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їх освітленість;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lvl="0" algn="just">
              <a:lnSpc>
                <a:spcPct val="120000"/>
              </a:lnSpc>
              <a:spcBef>
                <a:spcPts val="3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Ø"/>
              <a:tabLst>
                <a:tab pos="83375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ступінь</a:t>
            </a:r>
            <a:r>
              <a:rPr lang="uk-UA" spc="-3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забруднення</a:t>
            </a:r>
            <a:r>
              <a:rPr lang="uk-UA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(запиленості)</a:t>
            </a:r>
            <a:r>
              <a:rPr lang="uk-UA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електрообладнання.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47320" marR="357505" indent="0" algn="just">
              <a:lnSpc>
                <a:spcPct val="120000"/>
              </a:lnSpc>
              <a:spcBef>
                <a:spcPts val="810"/>
              </a:spcBef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Щоденне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щодня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закінченні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роботи чи під час перерв у роботі з метою підтримки техніки в готовності до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 й у чистоті, а також для забезпечення безпеки її використання.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ЩТО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електрообладнання містить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собі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КО.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ЩТО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ЕТЗ: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359410" lvl="0">
              <a:lnSpc>
                <a:spcPct val="120000"/>
              </a:lnSpc>
              <a:spcAft>
                <a:spcPts val="0"/>
              </a:spcAft>
              <a:buSzPts val="1400"/>
              <a:buFont typeface="Wingdings" panose="05000000000000000000" pitchFamily="2" charset="2"/>
              <a:buChar char="v"/>
              <a:tabLst>
                <a:tab pos="833120" algn="l"/>
                <a:tab pos="83375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обладнання</a:t>
            </a:r>
            <a:r>
              <a:rPr lang="uk-UA" spc="1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прибирають</a:t>
            </a:r>
            <a:r>
              <a:rPr lang="uk-UA" spc="13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від</a:t>
            </a:r>
            <a:r>
              <a:rPr lang="uk-UA" spc="1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пилу,</a:t>
            </a:r>
            <a:r>
              <a:rPr lang="uk-UA" spc="13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бруду,</a:t>
            </a:r>
            <a:r>
              <a:rPr lang="uk-UA" spc="13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слідів</a:t>
            </a:r>
            <a:r>
              <a:rPr lang="uk-UA" spc="13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пального,</a:t>
            </a:r>
            <a:r>
              <a:rPr lang="uk-UA" spc="13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мастил,</a:t>
            </a:r>
            <a:r>
              <a:rPr lang="uk-UA" spc="-3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охолоджуючих</a:t>
            </a:r>
            <a:r>
              <a:rPr lang="uk-UA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рідин;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lvl="0">
              <a:lnSpc>
                <a:spcPct val="120000"/>
              </a:lnSpc>
              <a:spcBef>
                <a:spcPts val="7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v"/>
              <a:tabLst>
                <a:tab pos="833120" algn="l"/>
                <a:tab pos="83375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виконують</a:t>
            </a:r>
            <a:r>
              <a:rPr lang="uk-UA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дозаправлення</a:t>
            </a:r>
            <a:r>
              <a:rPr lang="uk-UA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техніки</a:t>
            </a:r>
            <a:r>
              <a:rPr lang="uk-UA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паливом,</a:t>
            </a:r>
            <a:r>
              <a:rPr lang="uk-UA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мастильними</a:t>
            </a:r>
            <a:r>
              <a:rPr lang="uk-UA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матеріалами;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lvl="0">
              <a:lnSpc>
                <a:spcPct val="120000"/>
              </a:lnSpc>
              <a:spcBef>
                <a:spcPts val="79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v"/>
              <a:tabLst>
                <a:tab pos="833120" algn="l"/>
                <a:tab pos="83375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виконують</a:t>
            </a:r>
            <a:r>
              <a:rPr lang="uk-UA" spc="-3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змащення</a:t>
            </a:r>
            <a:r>
              <a:rPr lang="uk-UA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відповідно</a:t>
            </a:r>
            <a:r>
              <a:rPr lang="uk-UA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до</a:t>
            </a:r>
            <a:r>
              <a:rPr lang="uk-UA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таблиці</a:t>
            </a:r>
            <a:r>
              <a:rPr lang="uk-UA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змащення;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lvl="0">
              <a:lnSpc>
                <a:spcPct val="120000"/>
              </a:lnSpc>
              <a:spcBef>
                <a:spcPts val="80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v"/>
              <a:tabLst>
                <a:tab pos="833120" algn="l"/>
                <a:tab pos="83375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роблять</a:t>
            </a:r>
            <a:r>
              <a:rPr lang="uk-UA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заміну</a:t>
            </a:r>
            <a:r>
              <a:rPr lang="uk-UA" spc="-3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ламп</a:t>
            </a:r>
            <a:r>
              <a:rPr lang="uk-UA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освітлення;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R="358775" lvl="0">
              <a:lnSpc>
                <a:spcPct val="120000"/>
              </a:lnSpc>
              <a:spcBef>
                <a:spcPts val="79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v"/>
              <a:tabLst>
                <a:tab pos="833120" algn="l"/>
                <a:tab pos="83375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усувають</a:t>
            </a:r>
            <a:r>
              <a:rPr lang="uk-UA" spc="19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виявлені</a:t>
            </a:r>
            <a:r>
              <a:rPr lang="uk-UA" spc="19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несправності,</a:t>
            </a:r>
            <a:r>
              <a:rPr lang="uk-UA" spc="19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передбачені</a:t>
            </a:r>
            <a:r>
              <a:rPr lang="uk-UA" spc="19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переліком</a:t>
            </a:r>
            <a:r>
              <a:rPr lang="uk-UA" spc="18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робіт,</a:t>
            </a:r>
            <a:r>
              <a:rPr lang="uk-UA" spc="19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які</a:t>
            </a:r>
            <a:r>
              <a:rPr lang="uk-UA" spc="-3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виконуються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</a:t>
            </a:r>
            <a:r>
              <a:rPr lang="uk-UA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ході</a:t>
            </a:r>
            <a:r>
              <a:rPr lang="uk-UA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поточної експлуатації.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40461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888" y="82296"/>
            <a:ext cx="11106912" cy="6620256"/>
          </a:xfrm>
        </p:spPr>
        <p:txBody>
          <a:bodyPr>
            <a:normAutofit fontScale="85000" lnSpcReduction="20000"/>
          </a:bodyPr>
          <a:lstStyle/>
          <a:p>
            <a:pPr marL="147320" marR="358775" indent="0" algn="just">
              <a:lnSpc>
                <a:spcPct val="1200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Виконувати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ЩТО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електрообладнання,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розміщеного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блоках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щитах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(шафах)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розподільних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силових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щитах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зборках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ЗАБОРОНЯЄТЬСЯ.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320" marR="358775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-1)</a:t>
            </a:r>
            <a:r>
              <a:rPr lang="uk-UA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-2)</a:t>
            </a:r>
            <a:r>
              <a:rPr lang="uk-UA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плановими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проводяться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безвідмовної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техніки,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зниження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інтенсивності</a:t>
            </a:r>
            <a:r>
              <a:rPr lang="uk-UA" spc="1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зношування</a:t>
            </a:r>
            <a:r>
              <a:rPr lang="uk-UA" spc="1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деталей,</a:t>
            </a:r>
            <a:r>
              <a:rPr lang="uk-UA" spc="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виявлення</a:t>
            </a:r>
            <a:r>
              <a:rPr lang="uk-UA" spc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1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попередження</a:t>
            </a:r>
            <a:r>
              <a:rPr lang="uk-UA" spc="1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відмов</a:t>
            </a:r>
            <a:r>
              <a:rPr lang="uk-UA" spc="1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несправностей.</a:t>
            </a:r>
            <a:r>
              <a:rPr lang="uk-UA" spc="2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uk-UA" spc="2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досягається</a:t>
            </a:r>
            <a:r>
              <a:rPr lang="uk-UA" spc="2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своєчасним</a:t>
            </a:r>
            <a:r>
              <a:rPr lang="uk-UA" spc="2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діагностуванням</a:t>
            </a:r>
            <a:r>
              <a:rPr lang="uk-UA" spc="2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2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виконанням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змащувальних,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кріпильних,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регулювальних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інших робіт.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41350">
              <a:lnSpc>
                <a:spcPct val="120000"/>
              </a:lnSpc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ТО-1: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80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"/>
              <a:tabLst>
                <a:tab pos="1290320" algn="l"/>
                <a:tab pos="1290955" algn="l"/>
              </a:tabLst>
            </a:pP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виконують</a:t>
            </a:r>
            <a:r>
              <a:rPr lang="uk-UA" spc="-2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роботи</a:t>
            </a:r>
            <a:r>
              <a:rPr lang="uk-UA" spc="-2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ЩТО;</a:t>
            </a:r>
            <a:endParaRPr lang="en-US" sz="20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357505" lvl="0" indent="-342900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"/>
              <a:tabLst>
                <a:tab pos="1290320" algn="l"/>
                <a:tab pos="1290955" algn="l"/>
              </a:tabLst>
            </a:pP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додатково</a:t>
            </a:r>
            <a:r>
              <a:rPr lang="uk-UA" spc="9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перевіряють</a:t>
            </a:r>
            <a:r>
              <a:rPr lang="uk-UA" spc="8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роботу</a:t>
            </a:r>
            <a:r>
              <a:rPr lang="uk-UA" spc="6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двигуна,</a:t>
            </a:r>
            <a:r>
              <a:rPr lang="uk-UA" spc="8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стан</a:t>
            </a:r>
            <a:r>
              <a:rPr lang="uk-UA" spc="9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комплектуючих,</a:t>
            </a:r>
            <a:r>
              <a:rPr lang="uk-UA" spc="-33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акумуляторних</a:t>
            </a:r>
            <a:r>
              <a:rPr lang="uk-UA" spc="-1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батарей,</a:t>
            </a:r>
            <a:r>
              <a:rPr lang="uk-UA" spc="-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корпуса;</a:t>
            </a:r>
            <a:endParaRPr lang="en-US" sz="20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357505" lvl="0" indent="-342900">
              <a:lnSpc>
                <a:spcPct val="120000"/>
              </a:lnSpc>
              <a:spcAft>
                <a:spcPts val="0"/>
              </a:spcAft>
              <a:buSzPts val="1400"/>
              <a:buFont typeface="Wingdings" panose="05000000000000000000" pitchFamily="2" charset="2"/>
              <a:buChar char=""/>
              <a:tabLst>
                <a:tab pos="1290320" algn="l"/>
                <a:tab pos="1290955" algn="l"/>
              </a:tabLst>
            </a:pP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заміняють</a:t>
            </a:r>
            <a:r>
              <a:rPr lang="uk-UA" spc="19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(при</a:t>
            </a:r>
            <a:r>
              <a:rPr lang="uk-UA" spc="20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необхідності)</a:t>
            </a:r>
            <a:r>
              <a:rPr lang="uk-UA" spc="2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фільтруючі</a:t>
            </a:r>
            <a:r>
              <a:rPr lang="uk-UA" spc="20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елементи</a:t>
            </a:r>
            <a:r>
              <a:rPr lang="uk-UA" spc="20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фільтрів,</a:t>
            </a:r>
            <a:r>
              <a:rPr lang="uk-UA" spc="-33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вугільні</a:t>
            </a:r>
            <a:r>
              <a:rPr lang="uk-UA" spc="-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щітки;</a:t>
            </a:r>
            <a:endParaRPr lang="en-US" sz="20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-342900">
              <a:lnSpc>
                <a:spcPct val="120000"/>
              </a:lnSpc>
              <a:spcAft>
                <a:spcPts val="0"/>
              </a:spcAft>
              <a:buSzPts val="1400"/>
              <a:buFont typeface="Wingdings" panose="05000000000000000000" pitchFamily="2" charset="2"/>
              <a:buChar char=""/>
              <a:tabLst>
                <a:tab pos="1290320" algn="l"/>
                <a:tab pos="1290955" algn="l"/>
              </a:tabLst>
            </a:pP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виконують</a:t>
            </a:r>
            <a:r>
              <a:rPr lang="uk-UA" spc="-3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необхідні</a:t>
            </a:r>
            <a:r>
              <a:rPr lang="uk-UA" spc="-2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електричні</a:t>
            </a:r>
            <a:r>
              <a:rPr lang="uk-UA" spc="-2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вимірювання;</a:t>
            </a:r>
            <a:endParaRPr lang="en-US" sz="20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-342900">
              <a:lnSpc>
                <a:spcPct val="120000"/>
              </a:lnSpc>
              <a:spcBef>
                <a:spcPts val="79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"/>
              <a:tabLst>
                <a:tab pos="1290320" algn="l"/>
                <a:tab pos="1290955" algn="l"/>
              </a:tabLst>
            </a:pP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усувають</a:t>
            </a:r>
            <a:r>
              <a:rPr lang="uk-UA" spc="-2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виявлені</a:t>
            </a:r>
            <a:r>
              <a:rPr lang="uk-UA" spc="-1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несправності;</a:t>
            </a:r>
            <a:endParaRPr lang="en-US" sz="20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-342900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"/>
              <a:tabLst>
                <a:tab pos="1290320" algn="l"/>
                <a:tab pos="1290955" algn="l"/>
              </a:tabLst>
            </a:pP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виконують</a:t>
            </a:r>
            <a:r>
              <a:rPr lang="uk-UA" spc="-3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змащення</a:t>
            </a:r>
            <a:r>
              <a:rPr lang="uk-UA" spc="-1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відповідно</a:t>
            </a:r>
            <a:r>
              <a:rPr lang="uk-UA" spc="-1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до</a:t>
            </a:r>
            <a:r>
              <a:rPr lang="uk-UA" spc="-2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таблиці</a:t>
            </a:r>
            <a:r>
              <a:rPr lang="uk-UA" spc="-1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змащення.</a:t>
            </a:r>
            <a:endParaRPr lang="en-US" sz="20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32970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464" y="0"/>
            <a:ext cx="11686032" cy="6647688"/>
          </a:xfrm>
        </p:spPr>
        <p:txBody>
          <a:bodyPr>
            <a:normAutofit fontScale="77500" lnSpcReduction="20000"/>
          </a:bodyPr>
          <a:lstStyle/>
          <a:p>
            <a:pPr marL="641350">
              <a:lnSpc>
                <a:spcPct val="120000"/>
              </a:lnSpc>
              <a:spcBef>
                <a:spcPts val="805"/>
              </a:spcBef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ТО-2: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"/>
              <a:tabLst>
                <a:tab pos="1290320" algn="l"/>
                <a:tab pos="1290955" algn="l"/>
              </a:tabLst>
            </a:pP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виконуються</a:t>
            </a:r>
            <a:r>
              <a:rPr lang="uk-UA" spc="-1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роботи</a:t>
            </a:r>
            <a:r>
              <a:rPr lang="uk-UA" spc="-1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ТО-1;</a:t>
            </a:r>
            <a:endParaRPr lang="en-US" sz="20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357505" lvl="0" indent="-342900" algn="just">
              <a:lnSpc>
                <a:spcPct val="120000"/>
              </a:lnSpc>
              <a:spcBef>
                <a:spcPts val="81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"/>
              <a:tabLst>
                <a:tab pos="1290320" algn="l"/>
                <a:tab pos="1290955" algn="l"/>
              </a:tabLst>
            </a:pP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додатково</a:t>
            </a:r>
            <a:r>
              <a:rPr lang="uk-UA" spc="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перевіряють</a:t>
            </a:r>
            <a:r>
              <a:rPr lang="uk-UA" spc="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виконують</a:t>
            </a:r>
            <a:r>
              <a:rPr lang="uk-UA" spc="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регулювання</a:t>
            </a:r>
            <a:r>
              <a:rPr lang="uk-UA" spc="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приладів</a:t>
            </a:r>
            <a:r>
              <a:rPr lang="uk-UA" spc="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живлення,</a:t>
            </a:r>
            <a:r>
              <a:rPr lang="uk-UA" spc="-1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електроустаткування,</a:t>
            </a:r>
            <a:r>
              <a:rPr lang="uk-UA" spc="-1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зовнішніх</a:t>
            </a:r>
            <a:r>
              <a:rPr lang="uk-UA" spc="-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і</a:t>
            </a:r>
            <a:r>
              <a:rPr lang="uk-UA" spc="-1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регуляторних</a:t>
            </a:r>
            <a:r>
              <a:rPr lang="uk-UA" spc="-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характеристик.</a:t>
            </a:r>
            <a:endParaRPr lang="en-US" sz="20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147320" marR="358775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Сезонне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uk-UA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проводять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два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рази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рік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метою підготовки й забезпечення надійної роботи техніки в зимовий і літній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періоди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експлуатації.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96900">
              <a:lnSpc>
                <a:spcPct val="120000"/>
              </a:lnSpc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СО: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"/>
              <a:tabLst>
                <a:tab pos="1290320" algn="l"/>
                <a:tab pos="1290955" algn="l"/>
              </a:tabLst>
            </a:pP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виконують</a:t>
            </a:r>
            <a:r>
              <a:rPr lang="uk-UA" spc="-2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роботи</a:t>
            </a:r>
            <a:r>
              <a:rPr lang="uk-UA" spc="-1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чергового</a:t>
            </a:r>
            <a:r>
              <a:rPr lang="uk-UA" spc="-1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технічного</a:t>
            </a:r>
            <a:r>
              <a:rPr lang="uk-UA" spc="-2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обслуговування;</a:t>
            </a:r>
            <a:endParaRPr lang="en-US" sz="20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357505" lvl="0" indent="-342900">
              <a:lnSpc>
                <a:spcPct val="120000"/>
              </a:lnSpc>
              <a:spcBef>
                <a:spcPts val="80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"/>
              <a:tabLst>
                <a:tab pos="1290320" algn="l"/>
                <a:tab pos="1290955" algn="l"/>
                <a:tab pos="2332990" algn="l"/>
                <a:tab pos="3535045" algn="l"/>
                <a:tab pos="4420870" algn="l"/>
                <a:tab pos="5475605" algn="l"/>
              </a:tabLst>
            </a:pP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додатково	промивають	системи	живлення,	</a:t>
            </a:r>
            <a:r>
              <a:rPr lang="uk-UA" spc="-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змащення,</a:t>
            </a:r>
            <a:r>
              <a:rPr lang="uk-UA" spc="-33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охолодження</a:t>
            </a:r>
            <a:r>
              <a:rPr lang="uk-UA" spc="-2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первинного</a:t>
            </a:r>
            <a:r>
              <a:rPr lang="uk-UA" spc="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двигуна;</a:t>
            </a:r>
            <a:endParaRPr lang="en-US" sz="20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-342900">
              <a:lnSpc>
                <a:spcPct val="120000"/>
              </a:lnSpc>
              <a:spcBef>
                <a:spcPts val="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"/>
              <a:tabLst>
                <a:tab pos="1290320" algn="l"/>
                <a:tab pos="1290955" algn="l"/>
              </a:tabLst>
            </a:pP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заміняють</a:t>
            </a:r>
            <a:r>
              <a:rPr lang="uk-UA" spc="2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сорти</a:t>
            </a:r>
            <a:r>
              <a:rPr lang="uk-UA" spc="2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пального,</a:t>
            </a:r>
            <a:r>
              <a:rPr lang="uk-UA" spc="3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змащення</a:t>
            </a:r>
            <a:r>
              <a:rPr lang="uk-UA" spc="2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й</a:t>
            </a:r>
            <a:r>
              <a:rPr lang="uk-UA" spc="3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охолоджуючої</a:t>
            </a:r>
            <a:r>
              <a:rPr lang="uk-UA" spc="2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рідини</a:t>
            </a:r>
            <a:r>
              <a:rPr lang="uk-UA" spc="-33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відповідно</a:t>
            </a:r>
            <a:r>
              <a:rPr lang="uk-UA" spc="-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до сезону;</a:t>
            </a:r>
            <a:endParaRPr lang="en-US" sz="20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360680" lvl="0" indent="-342900">
              <a:lnSpc>
                <a:spcPct val="120000"/>
              </a:lnSpc>
              <a:spcAft>
                <a:spcPts val="0"/>
              </a:spcAft>
              <a:buSzPts val="1400"/>
              <a:buFont typeface="Wingdings" panose="05000000000000000000" pitchFamily="2" charset="2"/>
              <a:buChar char=""/>
              <a:tabLst>
                <a:tab pos="1290320" algn="l"/>
                <a:tab pos="1290955" algn="l"/>
                <a:tab pos="2663825" algn="l"/>
                <a:tab pos="3910330" algn="l"/>
                <a:tab pos="4105275" algn="l"/>
                <a:tab pos="5350510" algn="l"/>
                <a:tab pos="6040755" algn="l"/>
              </a:tabLst>
            </a:pP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розконсервують	(консервують)	і	перевіряються	засоби,	</a:t>
            </a:r>
            <a:r>
              <a:rPr lang="uk-UA" spc="-1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що</a:t>
            </a:r>
            <a:r>
              <a:rPr lang="uk-UA" spc="-33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полегшують</a:t>
            </a:r>
            <a:r>
              <a:rPr lang="uk-UA" spc="-1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пуск двигунів</a:t>
            </a:r>
            <a:r>
              <a:rPr lang="uk-UA" spc="-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внутрішнього згоряння;</a:t>
            </a:r>
            <a:endParaRPr lang="en-US" sz="20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358775" lvl="0" indent="-342900">
              <a:lnSpc>
                <a:spcPct val="120000"/>
              </a:lnSpc>
              <a:spcAft>
                <a:spcPts val="0"/>
              </a:spcAft>
              <a:buSzPts val="1400"/>
              <a:buFont typeface="Wingdings" panose="05000000000000000000" pitchFamily="2" charset="2"/>
              <a:buChar char=""/>
              <a:tabLst>
                <a:tab pos="1290320" algn="l"/>
                <a:tab pos="1290955" algn="l"/>
                <a:tab pos="2371090" algn="l"/>
                <a:tab pos="2562860" algn="l"/>
                <a:tab pos="3812540" algn="l"/>
                <a:tab pos="4133850" algn="l"/>
                <a:tab pos="4807585" algn="l"/>
                <a:tab pos="5766435" algn="l"/>
              </a:tabLst>
            </a:pP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перевіряють	і	підготовляють	до	роботи	(знімають)	</a:t>
            </a:r>
            <a:r>
              <a:rPr lang="uk-UA" spc="-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засоби</a:t>
            </a:r>
            <a:r>
              <a:rPr lang="uk-UA" spc="-33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обігріву</a:t>
            </a:r>
            <a:r>
              <a:rPr lang="uk-UA" spc="-2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кузова.</a:t>
            </a:r>
            <a:endParaRPr lang="en-US" sz="20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0" indent="0">
              <a:lnSpc>
                <a:spcPct val="120000"/>
              </a:lnSpc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41547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456" y="64008"/>
            <a:ext cx="11134344" cy="6793992"/>
          </a:xfrm>
        </p:spPr>
        <p:txBody>
          <a:bodyPr>
            <a:normAutofit fontScale="92500" lnSpcReduction="20000"/>
          </a:bodyPr>
          <a:lstStyle/>
          <a:p>
            <a:pPr marL="147320" marR="358775" indent="0" algn="just">
              <a:lnSpc>
                <a:spcPct val="150000"/>
              </a:lnSpc>
              <a:spcBef>
                <a:spcPts val="325"/>
              </a:spcBef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Регламентоване технічне обслуговування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РТО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uk-UA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проводять 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ЕТЗ, що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знаходяться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тривалому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зберіганні,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підтримки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надійності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постійної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готовності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 використання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прямим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призначенням.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96900">
              <a:spcBef>
                <a:spcPts val="5"/>
              </a:spcBef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РТО: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80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"/>
              <a:tabLst>
                <a:tab pos="1290320" algn="l"/>
                <a:tab pos="1290955" algn="l"/>
              </a:tabLst>
            </a:pP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виконують</a:t>
            </a:r>
            <a:r>
              <a:rPr lang="uk-UA" spc="-2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роботи</a:t>
            </a:r>
            <a:r>
              <a:rPr lang="uk-UA" spc="-1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ТО-2,</a:t>
            </a:r>
            <a:endParaRPr lang="en-US" sz="20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357505" lvl="0" indent="-342900" algn="just">
              <a:lnSpc>
                <a:spcPct val="150000"/>
              </a:lnSpc>
              <a:spcBef>
                <a:spcPts val="81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"/>
              <a:tabLst>
                <a:tab pos="1290320" algn="l"/>
                <a:tab pos="1290955" algn="l"/>
              </a:tabLst>
            </a:pP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додатково заміняють деталі й комплектуючі обмеженого терміну</a:t>
            </a:r>
            <a:r>
              <a:rPr lang="uk-UA" spc="-33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придатності.</a:t>
            </a:r>
            <a:endParaRPr lang="en-US" sz="20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147320" marR="358775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Запасні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частини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РТО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поставляються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комплектами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заводів-виробників.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320" marR="357505" indent="0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ТО-1,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ТО-2,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РТО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проводяться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силами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електриків (начальників електростанцій, розрахунків) із залученням фахівців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підрозділів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ремонту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ЕТЗ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пункті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ремонту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частини.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678579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1441"/>
            <a:ext cx="10515600" cy="512064"/>
          </a:xfrm>
        </p:spPr>
        <p:txBody>
          <a:bodyPr/>
          <a:lstStyle/>
          <a:p>
            <a:pPr marL="0" indent="0">
              <a:buNone/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Класифікація систем технічного обслуговування</a:t>
            </a:r>
            <a:endParaRPr lang="uk-UA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2"/>
          <a:srcRect l="29562" t="29142" r="29035" b="16900"/>
          <a:stretch/>
        </p:blipFill>
        <p:spPr>
          <a:xfrm>
            <a:off x="475488" y="539497"/>
            <a:ext cx="9747504" cy="6254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984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6871" t="36848" r="29039" b="6204"/>
          <a:stretch/>
        </p:blipFill>
        <p:spPr>
          <a:xfrm>
            <a:off x="347472" y="109727"/>
            <a:ext cx="9884664" cy="638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108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" y="118872"/>
            <a:ext cx="11262360" cy="6739128"/>
          </a:xfrm>
        </p:spPr>
        <p:txBody>
          <a:bodyPr>
            <a:normAutofit lnSpcReduction="10000"/>
          </a:bodyPr>
          <a:lstStyle/>
          <a:p>
            <a:pPr marL="147320" marR="358140" indent="449580" algn="just">
              <a:lnSpc>
                <a:spcPct val="120000"/>
              </a:lnSpc>
              <a:spcBef>
                <a:spcPts val="325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календарної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профілактичні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призначають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закінчення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певного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календарного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(день,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тиждень,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місяць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т.д.)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незалежно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обладнання.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використовується у випадку експлуатації обладнання, пошкодження і відмови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якого визначаються головним чином явищами старіння і зносу матеріалів і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практично не залежать від інтенсивності його використання.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Ця система 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можливою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тільки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обладнання,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знаходиться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збереженні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чергуванні,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коли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ступінь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зовнішніх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впливів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визначається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умовами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часом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зберігання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(чергування).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320" marR="357505" indent="448945" algn="just">
              <a:lnSpc>
                <a:spcPct val="120000"/>
              </a:lnSpc>
              <a:spcBef>
                <a:spcPts val="15"/>
              </a:spcBef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Перевага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календарної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полягає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простому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плануванні профілактичних заходів, навіть на відносно великі проміжки часу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експлуатації.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Це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дає змогу здійснювати довгострокове планування робіт з технічного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обладнання.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58001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" y="91440"/>
            <a:ext cx="11271504" cy="6766560"/>
          </a:xfrm>
        </p:spPr>
        <p:txBody>
          <a:bodyPr>
            <a:normAutofit fontScale="77500" lnSpcReduction="20000"/>
          </a:bodyPr>
          <a:lstStyle/>
          <a:p>
            <a:pPr marL="147320" marR="357505" indent="493395" algn="just">
              <a:lnSpc>
                <a:spcPct val="150000"/>
              </a:lnSpc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Недоліком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календарної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обмеженість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обладнання,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працює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нерегулярно.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обладнання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доцільною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напрацюванням,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змістом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залежно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обладнання,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обчислюється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годинами, циклами напрацювання, числом переключень і т.д.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Недоліком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 ТО є те, що планування такого обслуговування утруднене, оскільки не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завжди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заздалегідь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встановити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момент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виходу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обладнання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ладу.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Дана</a:t>
            </a:r>
            <a:r>
              <a:rPr lang="uk-UA" spc="1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</a:t>
            </a:r>
            <a:r>
              <a:rPr lang="uk-UA" spc="1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застосовується</a:t>
            </a:r>
            <a:r>
              <a:rPr lang="uk-UA" spc="1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1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разі</a:t>
            </a:r>
            <a:r>
              <a:rPr lang="uk-UA" spc="1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необхідності</a:t>
            </a:r>
            <a:r>
              <a:rPr lang="uk-UA" spc="1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призначення</a:t>
            </a:r>
            <a:r>
              <a:rPr lang="uk-UA" spc="1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устаткуванні,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пошкодження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відмови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обумовлені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процесом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спрацьовування.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320" marR="358775"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даний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найбільше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поширення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знайшла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змішана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доцільне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обладнання,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пошкодження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відмови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обумовлені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процесом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зносу,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 і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процесами старіння.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320" marR="358775"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Вибір системи ТО ґрунтується на урахуванні надійності обладнання, що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експлуатується.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331276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016" y="128016"/>
            <a:ext cx="11225784" cy="6048947"/>
          </a:xfrm>
        </p:spPr>
        <p:txBody>
          <a:bodyPr>
            <a:normAutofit fontScale="92500"/>
          </a:bodyPr>
          <a:lstStyle/>
          <a:p>
            <a:pPr marL="147320" marR="357505" indent="448945" algn="just">
              <a:lnSpc>
                <a:spcPct val="150000"/>
              </a:lnSpc>
              <a:spcBef>
                <a:spcPts val="325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Якщо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переважна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кількість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відмов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обладнання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виникає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безпосереднього використання за призначенням, то доцільно вибрати систему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напрацюванням;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якщо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переважна</a:t>
            </a:r>
            <a:r>
              <a:rPr lang="uk-UA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кількість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відмов виникає під час очікування свого використання, то доцільно вибрати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календарну</a:t>
            </a:r>
            <a:r>
              <a:rPr lang="uk-UA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систему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технічного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320" marR="357505" indent="449580" algn="just">
              <a:lnSpc>
                <a:spcPct val="150000"/>
              </a:lnSpc>
              <a:spcBef>
                <a:spcPts val="1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випадку, коли кількість відмов обладнання під час його використання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приблизно однакова з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кількістю відмов під час очікування свого використання,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однаковій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мірі може бути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обрана будь-яка система ТО (календарна чи за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напрацюванням).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Однак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доцільно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скористатися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календарною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системою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більш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зручною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планування ТО.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31147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4320" y="256032"/>
            <a:ext cx="11079480" cy="6729984"/>
          </a:xfrm>
        </p:spPr>
        <p:txBody>
          <a:bodyPr>
            <a:normAutofit fontScale="85000" lnSpcReduction="20000"/>
          </a:bodyPr>
          <a:lstStyle/>
          <a:p>
            <a:pPr marL="457200" lvl="1" indent="0">
              <a:spcAft>
                <a:spcPts val="0"/>
              </a:spcAft>
              <a:buSzPts val="1400"/>
              <a:buNone/>
              <a:tabLst>
                <a:tab pos="1385570" algn="l"/>
              </a:tabLst>
            </a:pPr>
            <a:r>
              <a:rPr lang="uk-UA" sz="36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1. Завдання</a:t>
            </a:r>
            <a:r>
              <a:rPr lang="uk-UA" sz="3600" b="1" i="1" spc="-6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3600" b="1" i="1" spc="2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зміст</a:t>
            </a:r>
            <a:r>
              <a:rPr lang="uk-UA" sz="3600" b="1" i="1" spc="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технічного</a:t>
            </a:r>
            <a:r>
              <a:rPr lang="uk-UA" sz="3600" b="1" i="1" spc="2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</a:t>
            </a:r>
            <a:r>
              <a:rPr lang="uk-UA" sz="3600" b="1" i="1" spc="2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СЕП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320" marR="35814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комплекс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операцій</a:t>
            </a:r>
            <a:r>
              <a:rPr lang="uk-UA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підтримки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працездатності ЕТЗ і СЕП при їх підготовці до використання, використанні за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призначенням,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збереженні й транспортуванні.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320" indent="0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Своєчасне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якісне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повинне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забезпечити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685"/>
              </a:lnSpc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833120" algn="l"/>
                <a:tab pos="83375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постійну</a:t>
            </a:r>
            <a:r>
              <a:rPr lang="uk-UA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готовність</a:t>
            </a:r>
            <a:r>
              <a:rPr lang="uk-UA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ЕТЗ</a:t>
            </a:r>
            <a:r>
              <a:rPr lang="uk-UA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і</a:t>
            </a:r>
            <a:r>
              <a:rPr lang="uk-UA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СЕП</a:t>
            </a:r>
            <a:r>
              <a:rPr lang="uk-UA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до</a:t>
            </a:r>
            <a:r>
              <a:rPr lang="uk-UA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використання;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>
              <a:spcBef>
                <a:spcPts val="790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833120" algn="l"/>
                <a:tab pos="83375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безпечне</a:t>
            </a:r>
            <a:r>
              <a:rPr lang="uk-UA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і</a:t>
            </a:r>
            <a:r>
              <a:rPr lang="uk-UA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безаварійне</a:t>
            </a:r>
            <a:r>
              <a:rPr lang="uk-UA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використання</a:t>
            </a:r>
            <a:r>
              <a:rPr lang="uk-UA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ЕТЗ</a:t>
            </a:r>
            <a:r>
              <a:rPr lang="uk-UA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і</a:t>
            </a:r>
            <a:r>
              <a:rPr lang="uk-UA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СЕП;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>
              <a:spcBef>
                <a:spcPts val="80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833120" algn="l"/>
                <a:tab pos="83375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максимальне</a:t>
            </a:r>
            <a:r>
              <a:rPr lang="uk-UA" spc="-3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продовження</a:t>
            </a:r>
            <a:r>
              <a:rPr lang="uk-UA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міжремонтного</a:t>
            </a:r>
            <a:r>
              <a:rPr lang="uk-UA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ресурсу;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358140" lvl="0" indent="-342900">
              <a:lnSpc>
                <a:spcPct val="146000"/>
              </a:lnSpc>
              <a:spcBef>
                <a:spcPts val="79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833120" algn="l"/>
                <a:tab pos="833755" algn="l"/>
                <a:tab pos="1678940" algn="l"/>
                <a:tab pos="2422525" algn="l"/>
                <a:tab pos="2791460" algn="l"/>
                <a:tab pos="3838575" algn="l"/>
                <a:tab pos="4897755" algn="l"/>
                <a:tab pos="541464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усунення	причин,	що	викликають	підвищений	знос,	</a:t>
            </a:r>
            <a:r>
              <a:rPr lang="uk-UA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передчасне</a:t>
            </a:r>
            <a:r>
              <a:rPr lang="uk-UA" spc="-3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старіння,</a:t>
            </a:r>
            <a:r>
              <a:rPr lang="uk-UA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руйнування,</a:t>
            </a:r>
            <a:r>
              <a:rPr lang="uk-UA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несправності</a:t>
            </a:r>
            <a:r>
              <a:rPr lang="uk-UA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й</a:t>
            </a:r>
            <a:r>
              <a:rPr lang="uk-UA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відмови</a:t>
            </a:r>
            <a:r>
              <a:rPr lang="uk-UA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складових</a:t>
            </a:r>
            <a:r>
              <a:rPr lang="uk-UA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частин</a:t>
            </a:r>
            <a:r>
              <a:rPr lang="uk-UA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і</a:t>
            </a:r>
            <a:r>
              <a:rPr lang="uk-UA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механізмів;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358775" lvl="0" indent="-342900">
              <a:lnSpc>
                <a:spcPct val="146000"/>
              </a:lnSpc>
              <a:spcBef>
                <a:spcPts val="4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833120" algn="l"/>
                <a:tab pos="83375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надійну</a:t>
            </a:r>
            <a:r>
              <a:rPr lang="uk-UA" spc="1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роботу</a:t>
            </a:r>
            <a:r>
              <a:rPr lang="uk-UA" spc="1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ЕТЗ</a:t>
            </a:r>
            <a:r>
              <a:rPr lang="uk-UA" spc="15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і</a:t>
            </a:r>
            <a:r>
              <a:rPr lang="uk-UA" spc="15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СЕП</a:t>
            </a:r>
            <a:r>
              <a:rPr lang="uk-UA" spc="14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протягом</a:t>
            </a:r>
            <a:r>
              <a:rPr lang="uk-UA" spc="1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встановлених</a:t>
            </a:r>
            <a:r>
              <a:rPr lang="uk-UA" spc="15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міжремонтних</a:t>
            </a:r>
            <a:r>
              <a:rPr lang="uk-UA" spc="-3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ресурсів</a:t>
            </a:r>
            <a:r>
              <a:rPr lang="uk-UA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і термінів</a:t>
            </a:r>
            <a:r>
              <a:rPr lang="uk-UA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служби;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358775" lvl="0" indent="-342900">
              <a:lnSpc>
                <a:spcPct val="146000"/>
              </a:lnSpc>
              <a:spcBef>
                <a:spcPts val="4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833120" algn="l"/>
                <a:tab pos="83375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мінімальну</a:t>
            </a:r>
            <a:r>
              <a:rPr lang="uk-UA" spc="1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витрату</a:t>
            </a:r>
            <a:r>
              <a:rPr lang="uk-UA" spc="1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палива,</a:t>
            </a:r>
            <a:r>
              <a:rPr lang="uk-UA" spc="1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мастильних</a:t>
            </a:r>
            <a:r>
              <a:rPr lang="uk-UA" spc="1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та</a:t>
            </a:r>
            <a:r>
              <a:rPr lang="uk-UA" spc="1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інших</a:t>
            </a:r>
            <a:r>
              <a:rPr lang="uk-UA" spc="1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експлуатаційних</a:t>
            </a:r>
            <a:r>
              <a:rPr lang="uk-UA" spc="-3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матеріалів.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266973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0312" y="91440"/>
            <a:ext cx="11143488" cy="6675120"/>
          </a:xfrm>
        </p:spPr>
        <p:txBody>
          <a:bodyPr>
            <a:normAutofit fontScale="77500" lnSpcReduction="20000"/>
          </a:bodyPr>
          <a:lstStyle/>
          <a:p>
            <a:pPr marL="93091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uk-UA" sz="36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5. </a:t>
            </a:r>
            <a:r>
              <a:rPr lang="uk-UA" sz="3600" b="1" i="1" spc="-5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Параметри</a:t>
            </a:r>
            <a:r>
              <a:rPr lang="uk-UA" sz="3600" b="1" i="1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</a:t>
            </a:r>
            <a:r>
              <a:rPr lang="uk-UA" sz="3600" b="1" i="1" spc="-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технічного</a:t>
            </a:r>
            <a:r>
              <a:rPr lang="uk-UA" sz="3600" b="1" i="1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</a:t>
            </a:r>
            <a:r>
              <a:rPr lang="uk-UA" sz="3600" b="1" i="1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СЕП</a:t>
            </a:r>
            <a:r>
              <a:rPr lang="uk-UA" sz="3600" b="1" i="1" spc="-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3600" b="1" i="1" spc="-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z="3600" b="1" i="1" spc="-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оптимізація.</a:t>
            </a:r>
            <a:r>
              <a:rPr lang="uk-UA" sz="3600" b="1" i="1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Критерії</a:t>
            </a:r>
            <a:r>
              <a:rPr lang="uk-UA" sz="3600" b="1" i="1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якості</a:t>
            </a:r>
            <a:r>
              <a:rPr lang="uk-UA" sz="3600" b="1" i="1" spc="-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технічного</a:t>
            </a:r>
            <a:r>
              <a:rPr lang="uk-UA" sz="3600" b="1" i="1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</a:t>
            </a:r>
            <a:r>
              <a:rPr lang="uk-UA" sz="3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3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8300" indent="0">
              <a:lnSpc>
                <a:spcPct val="120000"/>
              </a:lnSpc>
              <a:spcAft>
                <a:spcPts val="0"/>
              </a:spcAft>
              <a:buNone/>
              <a:tabLst>
                <a:tab pos="1770380" algn="l"/>
                <a:tab pos="3087370" algn="l"/>
                <a:tab pos="3873500" algn="l"/>
                <a:tab pos="498157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Основними	параметрами	систем	технічного	обслуговування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790"/>
              </a:spcBef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обладнання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СЕП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80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"/>
              <a:tabLst>
                <a:tab pos="1290320" algn="l"/>
                <a:tab pos="1290955" algn="l"/>
              </a:tabLst>
            </a:pP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періодичність</a:t>
            </a:r>
            <a:r>
              <a:rPr lang="uk-UA" spc="-3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технічного</a:t>
            </a:r>
            <a:r>
              <a:rPr lang="uk-UA" spc="-3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обслуговування;</a:t>
            </a:r>
            <a:endParaRPr lang="en-US" sz="20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-342900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"/>
              <a:tabLst>
                <a:tab pos="1290320" algn="l"/>
                <a:tab pos="1290955" algn="l"/>
              </a:tabLst>
            </a:pP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тривалість</a:t>
            </a:r>
            <a:r>
              <a:rPr lang="uk-UA" spc="-3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технічного</a:t>
            </a:r>
            <a:r>
              <a:rPr lang="uk-UA" spc="-2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обслуговування;</a:t>
            </a:r>
            <a:endParaRPr lang="en-US" sz="20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-342900">
              <a:lnSpc>
                <a:spcPct val="120000"/>
              </a:lnSpc>
              <a:spcBef>
                <a:spcPts val="80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"/>
              <a:tabLst>
                <a:tab pos="1290320" algn="l"/>
                <a:tab pos="1290955" algn="l"/>
              </a:tabLst>
            </a:pP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обсяг</a:t>
            </a:r>
            <a:r>
              <a:rPr lang="uk-UA" spc="-2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технічного</a:t>
            </a:r>
            <a:r>
              <a:rPr lang="uk-UA" spc="-2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обслуговування;</a:t>
            </a:r>
            <a:endParaRPr lang="en-US" sz="20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-342900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"/>
              <a:tabLst>
                <a:tab pos="1290320" algn="l"/>
                <a:tab pos="1290955" algn="l"/>
              </a:tabLst>
            </a:pP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ефективність</a:t>
            </a:r>
            <a:r>
              <a:rPr lang="uk-UA" spc="-3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профілактики;</a:t>
            </a:r>
            <a:endParaRPr lang="en-US" sz="20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358775" lvl="0" indent="-342900">
              <a:lnSpc>
                <a:spcPct val="120000"/>
              </a:lnSpc>
              <a:spcBef>
                <a:spcPts val="81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"/>
              <a:tabLst>
                <a:tab pos="1290320" algn="l"/>
                <a:tab pos="1290955" algn="l"/>
              </a:tabLst>
            </a:pP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обсяг</a:t>
            </a:r>
            <a:r>
              <a:rPr lang="uk-UA" spc="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профілактики</a:t>
            </a:r>
            <a:r>
              <a:rPr lang="uk-UA" spc="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(середній</a:t>
            </a:r>
            <a:r>
              <a:rPr lang="uk-UA" spc="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час</a:t>
            </a:r>
            <a:r>
              <a:rPr lang="uk-UA" spc="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виконання</a:t>
            </a:r>
            <a:r>
              <a:rPr lang="uk-UA" spc="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профілактичного</a:t>
            </a:r>
            <a:r>
              <a:rPr lang="uk-UA" spc="-33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обслуговування);</a:t>
            </a:r>
            <a:endParaRPr lang="en-US" sz="20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-342900">
              <a:lnSpc>
                <a:spcPct val="120000"/>
              </a:lnSpc>
              <a:spcAft>
                <a:spcPts val="0"/>
              </a:spcAft>
              <a:buSzPts val="1400"/>
              <a:buFont typeface="Wingdings" panose="05000000000000000000" pitchFamily="2" charset="2"/>
              <a:buChar char=""/>
              <a:tabLst>
                <a:tab pos="1290320" algn="l"/>
                <a:tab pos="1290955" algn="l"/>
              </a:tabLst>
            </a:pP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коефіцієнт</a:t>
            </a:r>
            <a:r>
              <a:rPr lang="uk-UA" spc="-3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використання;</a:t>
            </a:r>
            <a:endParaRPr lang="en-US" sz="20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-342900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"/>
              <a:tabLst>
                <a:tab pos="1290320" algn="l"/>
                <a:tab pos="1290955" algn="l"/>
              </a:tabLst>
            </a:pP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коефіцієнт</a:t>
            </a:r>
            <a:r>
              <a:rPr lang="uk-UA" spc="-2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вартості</a:t>
            </a:r>
            <a:r>
              <a:rPr lang="uk-UA" spc="-2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експлуатації.</a:t>
            </a:r>
            <a:endParaRPr lang="en-US" sz="20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147320" marR="357505" indent="449580" algn="just">
              <a:lnSpc>
                <a:spcPct val="120000"/>
              </a:lnSpc>
              <a:spcBef>
                <a:spcPts val="815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періодичністю технічного обслуговуванн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 розуміють інтервал часу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між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двома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послідовно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проведеними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ідентичними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видами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Періодичність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вимірюватися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календарними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відрізками часу (дня, місяці, роки і т.д.), або одиницями напрацювання (цикли,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години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роботи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т.д.).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79284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8872"/>
            <a:ext cx="10515600" cy="6739128"/>
          </a:xfrm>
        </p:spPr>
        <p:txBody>
          <a:bodyPr>
            <a:normAutofit fontScale="77500" lnSpcReduction="20000"/>
          </a:bodyPr>
          <a:lstStyle/>
          <a:p>
            <a:pPr marL="147320" indent="0" algn="just">
              <a:lnSpc>
                <a:spcPct val="120000"/>
              </a:lnSpc>
              <a:spcBef>
                <a:spcPts val="325"/>
              </a:spcBef>
              <a:spcAft>
                <a:spcPts val="0"/>
              </a:spcAft>
              <a:buNone/>
            </a:pP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Тривалістю</a:t>
            </a:r>
            <a:r>
              <a:rPr lang="uk-UA" sz="2900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технічного</a:t>
            </a:r>
            <a:r>
              <a:rPr lang="uk-UA" sz="2900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</a:t>
            </a:r>
            <a:r>
              <a:rPr lang="uk-UA" sz="2900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називають</a:t>
            </a:r>
            <a:r>
              <a:rPr lang="uk-UA" sz="2900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проміжок   часу,</a:t>
            </a:r>
            <a:r>
              <a:rPr lang="uk-UA" sz="29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uk-UA" sz="29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необхідно</a:t>
            </a:r>
            <a:r>
              <a:rPr lang="uk-UA" sz="29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витратити</a:t>
            </a:r>
            <a:r>
              <a:rPr lang="uk-UA" sz="29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9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проведення</a:t>
            </a:r>
            <a:r>
              <a:rPr lang="uk-UA" sz="29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профілактичних</a:t>
            </a:r>
            <a:r>
              <a:rPr lang="uk-UA" sz="29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робіт</a:t>
            </a:r>
            <a:r>
              <a:rPr lang="uk-UA" sz="29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9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устаткуванні.</a:t>
            </a:r>
            <a:r>
              <a:rPr lang="uk-UA" sz="29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320" marR="360680" indent="0" algn="just">
              <a:lnSpc>
                <a:spcPct val="12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Обсяг</a:t>
            </a:r>
            <a:r>
              <a:rPr lang="uk-UA" sz="29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технічного</a:t>
            </a:r>
            <a:r>
              <a:rPr lang="uk-UA" sz="29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</a:t>
            </a:r>
            <a:r>
              <a:rPr lang="uk-UA" sz="29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визначається</a:t>
            </a:r>
            <a:r>
              <a:rPr lang="uk-UA" sz="29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кількістю</a:t>
            </a:r>
            <a:r>
              <a:rPr lang="uk-UA" sz="29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виконуваних</a:t>
            </a:r>
            <a:r>
              <a:rPr lang="uk-UA" sz="2900" spc="-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операцій.</a:t>
            </a:r>
            <a:endParaRPr lang="en-US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320" marR="358775" indent="0" algn="just">
              <a:lnSpc>
                <a:spcPct val="12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Обсяг технічного обслуговування прийнято виражати в одиницях часу,</a:t>
            </a:r>
            <a:r>
              <a:rPr lang="uk-UA" sz="29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витраченого на всі роботи, при заданих значеннях матеріальних і людських</a:t>
            </a:r>
            <a:r>
              <a:rPr lang="uk-UA" sz="29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ресурсів.</a:t>
            </a:r>
            <a:endParaRPr lang="en-US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830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Інші</a:t>
            </a:r>
            <a:r>
              <a:rPr lang="uk-UA" sz="29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чотири</a:t>
            </a:r>
            <a:r>
              <a:rPr lang="uk-UA" sz="29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показники</a:t>
            </a:r>
            <a:r>
              <a:rPr lang="uk-UA" sz="29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були</a:t>
            </a:r>
            <a:r>
              <a:rPr lang="uk-UA" sz="29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розглянуті</a:t>
            </a:r>
            <a:r>
              <a:rPr lang="uk-UA" sz="29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раніше</a:t>
            </a:r>
            <a:r>
              <a:rPr lang="uk-UA" sz="29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9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темі</a:t>
            </a:r>
            <a:r>
              <a:rPr lang="uk-UA" sz="29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№</a:t>
            </a:r>
            <a:r>
              <a:rPr lang="uk-UA" sz="29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sz="29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900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z="2900" i="1" spc="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виборі</a:t>
            </a:r>
            <a:r>
              <a:rPr lang="uk-UA" sz="2900" i="1" spc="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періодичності</a:t>
            </a:r>
            <a:r>
              <a:rPr lang="uk-UA" sz="2900" i="1" spc="2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tp</a:t>
            </a:r>
            <a:r>
              <a:rPr lang="uk-UA" sz="29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i="1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uk-UA" sz="2900" i="1" spc="6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тривалості</a:t>
            </a:r>
            <a:r>
              <a:rPr lang="uk-UA" sz="2900" i="1" spc="2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tп </a:t>
            </a:r>
            <a:r>
              <a:rPr lang="uk-UA" sz="29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ТО</a:t>
            </a:r>
            <a:r>
              <a:rPr lang="uk-UA" sz="2900" i="1" spc="3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необхідно</a:t>
            </a:r>
            <a:r>
              <a:rPr lang="uk-UA" sz="2900" i="1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визначити</a:t>
            </a:r>
            <a:r>
              <a:rPr lang="uk-UA" sz="2900" i="1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sz="29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оптимальне</a:t>
            </a:r>
            <a:r>
              <a:rPr lang="uk-UA" sz="2900" i="1" spc="6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значення</a:t>
            </a:r>
            <a:r>
              <a:rPr lang="uk-UA" sz="2900" i="1" spc="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900" i="1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z="2900" i="1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</a:t>
            </a:r>
            <a:r>
              <a:rPr lang="uk-UA" sz="2900" i="1" spc="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високої</a:t>
            </a:r>
            <a:r>
              <a:rPr lang="uk-UA" sz="2900" i="1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готовності</a:t>
            </a:r>
            <a:r>
              <a:rPr lang="uk-UA" sz="2900" i="1" spc="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обладнання</a:t>
            </a:r>
            <a:r>
              <a:rPr lang="uk-UA" sz="2900" i="1" spc="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900" i="1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</a:t>
            </a:r>
            <a:r>
              <a:rPr lang="uk-UA" sz="2900" i="1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2900" i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призначенням.</a:t>
            </a:r>
            <a:endParaRPr lang="en-US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830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uk-UA" sz="2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2900" i="1" spc="1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основу</a:t>
            </a:r>
            <a:r>
              <a:rPr lang="uk-UA" sz="2900" i="1" spc="1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z="2900" i="1" spc="1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обґрунтуванні</a:t>
            </a:r>
            <a:r>
              <a:rPr lang="uk-UA" sz="2900" i="1" spc="1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періодичності</a:t>
            </a:r>
            <a:r>
              <a:rPr lang="uk-UA" sz="2900" i="1" spc="1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</a:t>
            </a:r>
            <a:r>
              <a:rPr lang="uk-UA" sz="2900" i="1" spc="1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можна</a:t>
            </a:r>
            <a:r>
              <a:rPr lang="uk-UA" sz="2900" spc="1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взяти</a:t>
            </a:r>
            <a:r>
              <a:rPr lang="uk-UA" sz="2900" spc="1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наступні</a:t>
            </a: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9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дані</a:t>
            </a:r>
            <a:r>
              <a:rPr lang="uk-UA" sz="2900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Bef>
                <a:spcPts val="126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q"/>
              <a:tabLst>
                <a:tab pos="296545" algn="l"/>
                <a:tab pos="297180" algn="l"/>
                <a:tab pos="3978910" algn="l"/>
              </a:tabLst>
            </a:pPr>
            <a:r>
              <a:rPr lang="uk-UA" sz="29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статистичні</a:t>
            </a:r>
            <a:r>
              <a:rPr lang="uk-UA" sz="2900" spc="6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характеристики</a:t>
            </a:r>
            <a:r>
              <a:rPr lang="uk-UA" sz="2900" spc="6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комплектуючих	елементів</a:t>
            </a:r>
            <a:r>
              <a:rPr lang="uk-UA" sz="2900" spc="27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9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обладнання</a:t>
            </a: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9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(наприклад,</a:t>
            </a:r>
            <a:r>
              <a:rPr lang="uk-UA" sz="2900" spc="1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spc="-5" dirty="0">
                <a:latin typeface="Symbol" panose="05050102010706020507" pitchFamily="18" charset="2"/>
                <a:ea typeface="Times New Roman" panose="02020603050405020304" pitchFamily="18" charset="0"/>
              </a:rPr>
              <a:t>l</a:t>
            </a:r>
            <a:r>
              <a:rPr lang="uk-UA" sz="2900" spc="-1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900" spc="3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характеристики</a:t>
            </a:r>
            <a:r>
              <a:rPr lang="uk-UA" sz="2900" spc="3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щільності</a:t>
            </a:r>
            <a:r>
              <a:rPr lang="uk-UA" sz="2900" spc="3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розподілу</a:t>
            </a:r>
            <a:r>
              <a:rPr lang="uk-UA" sz="2900" spc="2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параметрів</a:t>
            </a:r>
            <a:r>
              <a:rPr lang="uk-UA" sz="2900" spc="2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елементів</a:t>
            </a:r>
            <a:r>
              <a:rPr lang="uk-UA" sz="2900" spc="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z="2900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функції</a:t>
            </a:r>
            <a:r>
              <a:rPr lang="uk-UA" sz="29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часу</a:t>
            </a:r>
            <a:r>
              <a:rPr lang="uk-UA" sz="29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 умов</a:t>
            </a:r>
            <a:r>
              <a:rPr lang="uk-UA" sz="29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функціонування);</a:t>
            </a:r>
            <a:endParaRPr lang="en-US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  <a:spcBef>
                <a:spcPts val="8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q"/>
              <a:tabLst>
                <a:tab pos="833120" algn="l"/>
                <a:tab pos="833755" algn="l"/>
              </a:tabLst>
            </a:pPr>
            <a:r>
              <a:rPr lang="uk-UA" sz="29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характеристики</a:t>
            </a:r>
            <a:r>
              <a:rPr lang="uk-UA" sz="2900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експлуатаційної</a:t>
            </a:r>
            <a:r>
              <a:rPr lang="uk-UA" sz="2900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надійності</a:t>
            </a:r>
            <a:r>
              <a:rPr lang="uk-UA" sz="2900" spc="-3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обладнання</a:t>
            </a:r>
            <a:r>
              <a:rPr lang="uk-UA" sz="2900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</a:t>
            </a:r>
            <a:r>
              <a:rPr lang="uk-UA" sz="2900" spc="-4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цілому;</a:t>
            </a:r>
            <a:endParaRPr lang="en-US" sz="29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R="358775" lvl="1" algn="just">
              <a:lnSpc>
                <a:spcPct val="120000"/>
              </a:lnSpc>
              <a:spcBef>
                <a:spcPts val="79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q"/>
              <a:tabLst>
                <a:tab pos="833120" algn="l"/>
                <a:tab pos="833755" algn="l"/>
              </a:tabLst>
            </a:pPr>
            <a:r>
              <a:rPr lang="uk-UA" sz="29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результати</a:t>
            </a:r>
            <a:r>
              <a:rPr lang="uk-UA" sz="2900" spc="1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періодичного</a:t>
            </a:r>
            <a:r>
              <a:rPr lang="uk-UA" sz="2900" spc="13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контролю</a:t>
            </a:r>
            <a:r>
              <a:rPr lang="uk-UA" sz="2900" spc="13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вихідних</a:t>
            </a:r>
            <a:r>
              <a:rPr lang="uk-UA" sz="2900" spc="14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параметрів</a:t>
            </a:r>
            <a:r>
              <a:rPr lang="uk-UA" sz="2900" spc="1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обладнання</a:t>
            </a:r>
            <a:r>
              <a:rPr lang="uk-UA" sz="2900" spc="1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і</a:t>
            </a:r>
            <a:r>
              <a:rPr lang="uk-UA" sz="2900" spc="-3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параметрів</a:t>
            </a:r>
            <a:r>
              <a:rPr lang="uk-UA" sz="2900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9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його комплектуючих елементів.</a:t>
            </a:r>
            <a:endParaRPr lang="en-US" sz="29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520659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0584"/>
            <a:ext cx="10515600" cy="6076379"/>
          </a:xfrm>
        </p:spPr>
        <p:txBody>
          <a:bodyPr>
            <a:normAutofit fontScale="92500" lnSpcReduction="10000"/>
          </a:bodyPr>
          <a:lstStyle/>
          <a:p>
            <a:pPr marL="147320" indent="449580" algn="just">
              <a:lnSpc>
                <a:spcPct val="145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pc="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відомими</a:t>
            </a:r>
            <a:r>
              <a:rPr lang="uk-UA" spc="2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Symbol" panose="05050102010706020507" pitchFamily="18" charset="2"/>
                <a:ea typeface="Times New Roman" panose="02020603050405020304" pitchFamily="18" charset="0"/>
              </a:rPr>
              <a:t>l</a:t>
            </a:r>
            <a:r>
              <a:rPr lang="uk-UA" spc="-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b="1" spc="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характеристиками</a:t>
            </a:r>
            <a:r>
              <a:rPr lang="uk-UA" spc="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елементів</a:t>
            </a:r>
            <a:r>
              <a:rPr lang="uk-UA" spc="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визначають</a:t>
            </a:r>
            <a:r>
              <a:rPr lang="uk-UA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</a:t>
            </a:r>
            <a:r>
              <a:rPr lang="uk-UA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(чи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елементи),</a:t>
            </a:r>
            <a:r>
              <a:rPr lang="uk-UA" spc="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uk-UA" spc="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найменшу</a:t>
            </a:r>
            <a:r>
              <a:rPr lang="uk-UA" spc="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тривалість</a:t>
            </a:r>
            <a:r>
              <a:rPr lang="uk-UA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ділянки</a:t>
            </a:r>
            <a:r>
              <a:rPr lang="uk-UA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характеристики,</a:t>
            </a:r>
            <a:r>
              <a:rPr lang="uk-UA" spc="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якому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Symbol" panose="05050102010706020507" pitchFamily="18" charset="2"/>
                <a:ea typeface="Times New Roman" panose="02020603050405020304" pitchFamily="18" charset="0"/>
              </a:rPr>
              <a:t>l</a:t>
            </a:r>
            <a:r>
              <a:rPr lang="uk-UA" spc="-1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=const.	Отриманий	інтервал	</a:t>
            </a:r>
            <a:r>
              <a:rPr lang="uk-UA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часу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3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uk-UA" spc="-16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spc="-2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max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визначає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собою найбільший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припустимий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між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замінами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цього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елемента.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Через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зазначений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інтервал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інших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обладнання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іншим,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доцільно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періодичність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замін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цих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елементів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визначати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розумним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обліком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інтервалу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t </a:t>
            </a:r>
            <a:r>
              <a:rPr lang="uk-UA" sz="24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max 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тобто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таким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чином,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щоб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одержати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рівномірну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часом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сітку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профілактичних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замін елементів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Недоліком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цього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методу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періодичності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він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враховує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поступові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відмови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елементів,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тобто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відмови,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обумовлені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порівняно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повільними змінами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параметрів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елементів.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350736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" y="73152"/>
            <a:ext cx="11216640" cy="6675120"/>
          </a:xfrm>
        </p:spPr>
        <p:txBody>
          <a:bodyPr>
            <a:normAutofit fontScale="92500" lnSpcReduction="10000"/>
          </a:bodyPr>
          <a:lstStyle/>
          <a:p>
            <a:pPr marL="147320" marR="358140" indent="449580" algn="just">
              <a:lnSpc>
                <a:spcPct val="110000"/>
              </a:lnSpc>
              <a:spcBef>
                <a:spcPts val="3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Сутність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періодичності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заснованих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використанні даних про експлуатаційну надійність обладнання в цілому,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полягає у виборі інтервалу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часу, протягом якого параметр, що характеризує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реальний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технічний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стан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обладнання,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досягає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граничного значення.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320" marR="358140"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Можливе визначення періодичності проведення ТО з умови забезпечення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максимальних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значень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експлуатаційних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тобто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вибір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інтервалу часу, при якому необхідна характеристика в заданих умовах буде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максимальною.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96900" algn="just">
              <a:lnSpc>
                <a:spcPct val="110000"/>
              </a:lnSpc>
              <a:spcBef>
                <a:spcPts val="15"/>
              </a:spcBef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Оптимальні </a:t>
            </a:r>
            <a:r>
              <a:rPr lang="uk-UA" i="1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значення  </a:t>
            </a:r>
            <a:r>
              <a:rPr lang="uk-UA" i="1" spc="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періодичності  </a:t>
            </a:r>
            <a:r>
              <a:rPr lang="uk-UA" i="1" spc="3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технічного  </a:t>
            </a:r>
            <a:r>
              <a:rPr lang="uk-UA" i="1" spc="3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765"/>
              </a:spcBef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можуть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бути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встановленні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такими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критеріями: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lnSpc>
                <a:spcPct val="110000"/>
              </a:lnSpc>
              <a:spcBef>
                <a:spcPts val="81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q"/>
              <a:tabLst>
                <a:tab pos="106235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</a:t>
            </a:r>
            <a:r>
              <a:rPr lang="uk-UA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умови</a:t>
            </a:r>
            <a:r>
              <a:rPr lang="uk-UA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забезпечення</a:t>
            </a:r>
            <a:r>
              <a:rPr lang="uk-UA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максимального</a:t>
            </a:r>
            <a:r>
              <a:rPr lang="uk-UA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рівня</a:t>
            </a:r>
            <a:r>
              <a:rPr lang="uk-UA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здатності</a:t>
            </a:r>
            <a:r>
              <a:rPr lang="uk-UA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СЕП;</a:t>
            </a:r>
            <a:endParaRPr lang="en-US" sz="18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lvl="1" algn="just">
              <a:lnSpc>
                <a:spcPct val="110000"/>
              </a:lnSpc>
              <a:spcBef>
                <a:spcPts val="79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q"/>
              <a:tabLst>
                <a:tab pos="106235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</a:t>
            </a:r>
            <a:r>
              <a:rPr lang="uk-UA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умови</a:t>
            </a:r>
            <a:r>
              <a:rPr lang="uk-UA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максимальної</a:t>
            </a:r>
            <a:r>
              <a:rPr lang="uk-UA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імовірності</a:t>
            </a:r>
            <a:r>
              <a:rPr lang="uk-UA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виявлення</a:t>
            </a:r>
            <a:r>
              <a:rPr lang="uk-UA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несправності;</a:t>
            </a:r>
            <a:endParaRPr lang="en-US" sz="18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R="358775" lvl="1" algn="just">
              <a:lnSpc>
                <a:spcPct val="110000"/>
              </a:lnSpc>
              <a:spcBef>
                <a:spcPts val="80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q"/>
              <a:tabLst>
                <a:tab pos="106235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умови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мінімального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коефіцієнта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непрацездатного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стану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обладнання;</a:t>
            </a:r>
            <a:endParaRPr lang="en-US" sz="18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lvl="1" algn="just">
              <a:lnSpc>
                <a:spcPct val="110000"/>
              </a:lnSpc>
              <a:spcBef>
                <a:spcPts val="8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q"/>
              <a:tabLst>
                <a:tab pos="106235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</a:t>
            </a:r>
            <a:r>
              <a:rPr lang="uk-UA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умови</a:t>
            </a:r>
            <a:r>
              <a:rPr lang="uk-UA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мінімальної</a:t>
            </a:r>
            <a:r>
              <a:rPr lang="uk-UA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вартості</a:t>
            </a:r>
            <a:r>
              <a:rPr lang="uk-UA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технічного</a:t>
            </a:r>
            <a:r>
              <a:rPr lang="uk-UA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обслуговування</a:t>
            </a:r>
            <a:r>
              <a:rPr lang="uk-UA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тощо.</a:t>
            </a:r>
            <a:endParaRPr lang="en-US" sz="18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868034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448" y="82296"/>
            <a:ext cx="11198352" cy="6473952"/>
          </a:xfrm>
        </p:spPr>
        <p:txBody>
          <a:bodyPr>
            <a:normAutofit lnSpcReduction="10000"/>
          </a:bodyPr>
          <a:lstStyle/>
          <a:p>
            <a:pPr marL="147320" marR="358775" indent="449580" algn="just">
              <a:lnSpc>
                <a:spcPct val="150000"/>
              </a:lnSpc>
              <a:spcBef>
                <a:spcPts val="795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Особливістю викладених методів визначення періодичності ТО є те, що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вони вимагають наявності статистичних даних про експлуатацію або елементів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обладнання, або обладнання в цілому. Крім того, вони не дозволяють судити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доцільність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проведення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даному</a:t>
            </a:r>
            <a:r>
              <a:rPr lang="uk-UA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конкретному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устаткуванні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(системі).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320" marR="358140" indent="449580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відміну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вказаних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методів,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періодичності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підставі результатів періодичного контролю параметрів обладнання і його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елементів дозволяє встановити найбільш доцільний термін проведення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ТО, а</a:t>
            </a:r>
            <a:r>
              <a:rPr lang="uk-UA" spc="-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uk-UA" spc="-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елементи,</a:t>
            </a:r>
            <a:r>
              <a:rPr lang="uk-UA" spc="-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профілактична</a:t>
            </a:r>
            <a:r>
              <a:rPr lang="uk-UA" spc="-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заміна</a:t>
            </a:r>
            <a:r>
              <a:rPr lang="uk-UA" spc="-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яких</a:t>
            </a:r>
            <a:r>
              <a:rPr lang="uk-UA" spc="-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найбільш</a:t>
            </a:r>
            <a:r>
              <a:rPr lang="uk-UA" spc="-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доцільна.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760879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0292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2296"/>
            <a:ext cx="10515600" cy="6574536"/>
          </a:xfrm>
        </p:spPr>
        <p:txBody>
          <a:bodyPr>
            <a:normAutofit fontScale="85000" lnSpcReduction="20000"/>
          </a:bodyPr>
          <a:lstStyle/>
          <a:p>
            <a:pPr marL="147320" marR="358140" indent="449580" algn="just">
              <a:lnSpc>
                <a:spcPct val="150000"/>
              </a:lnSpc>
              <a:spcBef>
                <a:spcPts val="45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(ТО),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зміст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методика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проведення, вимоги до кількості обслуговуючого персоналу і його кваліфікації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багато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чому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залежать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якостей,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закладених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апаратуру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конструюванні й виробництві. Однак не можна вважати експлуатацію пасивним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періодом у питаннях поліпшення якості проведення ТО СЕП. Пошук найбільш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раціональних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методів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способів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проведення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дуже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важливою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задачею.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320" marR="358775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Правильна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вимагає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ретельного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цілого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ряду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питань.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їхнього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числа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можна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віднести: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ts val="1685"/>
              </a:lnSpc>
              <a:spcAft>
                <a:spcPts val="0"/>
              </a:spcAft>
              <a:buSzPts val="1400"/>
              <a:buFont typeface="Wingdings" panose="05000000000000000000" pitchFamily="2" charset="2"/>
              <a:buChar char="q"/>
              <a:tabLst>
                <a:tab pos="83375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вибір</a:t>
            </a:r>
            <a:r>
              <a:rPr lang="uk-UA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системи</a:t>
            </a:r>
            <a:r>
              <a:rPr lang="uk-UA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технічного</a:t>
            </a:r>
            <a:r>
              <a:rPr lang="uk-UA" spc="-3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обслуговування;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lvl="0">
              <a:spcBef>
                <a:spcPts val="79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q"/>
              <a:tabLst>
                <a:tab pos="83375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визначення</a:t>
            </a:r>
            <a:r>
              <a:rPr lang="uk-UA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параметрів</a:t>
            </a:r>
            <a:r>
              <a:rPr lang="uk-UA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ТО;</a:t>
            </a:r>
            <a:endParaRPr lang="uk-UA" dirty="0" smtClean="0">
              <a:latin typeface="Times New Roman" panose="02020603050405020304" pitchFamily="18" charset="0"/>
              <a:ea typeface="Symbol" panose="05050102010706020507" pitchFamily="18" charset="2"/>
            </a:endParaRPr>
          </a:p>
          <a:p>
            <a:pPr lvl="0">
              <a:spcBef>
                <a:spcPts val="79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q"/>
              <a:tabLst>
                <a:tab pos="833755" algn="l"/>
              </a:tabLst>
            </a:pPr>
            <a:r>
              <a:rPr lang="uk-UA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оптимізація</a:t>
            </a:r>
            <a:r>
              <a:rPr lang="uk-UA" spc="-25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параметрів</a:t>
            </a:r>
            <a:r>
              <a:rPr lang="uk-UA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ТО</a:t>
            </a:r>
            <a:r>
              <a:rPr lang="uk-UA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</a:t>
            </a:r>
            <a:r>
              <a:rPr lang="uk-UA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різними</a:t>
            </a:r>
            <a:r>
              <a:rPr lang="uk-UA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критеріями;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lvl="0">
              <a:spcBef>
                <a:spcPts val="80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q"/>
              <a:tabLst>
                <a:tab pos="833120" algn="l"/>
                <a:tab pos="83375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розробка</a:t>
            </a:r>
            <a:r>
              <a:rPr lang="uk-UA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критеріїв</a:t>
            </a:r>
            <a:r>
              <a:rPr lang="uk-UA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кількісної</a:t>
            </a:r>
            <a:r>
              <a:rPr lang="uk-UA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оцінки</a:t>
            </a:r>
            <a:r>
              <a:rPr lang="uk-UA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якості</a:t>
            </a:r>
            <a:r>
              <a:rPr lang="uk-UA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ТО;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lvl="0">
              <a:spcBef>
                <a:spcPts val="80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q"/>
              <a:tabLst>
                <a:tab pos="833120" algn="l"/>
                <a:tab pos="83375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розробка</a:t>
            </a:r>
            <a:r>
              <a:rPr lang="uk-UA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організації</a:t>
            </a:r>
            <a:r>
              <a:rPr lang="uk-UA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і</a:t>
            </a:r>
            <a:r>
              <a:rPr lang="uk-UA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технології</a:t>
            </a:r>
            <a:r>
              <a:rPr lang="uk-UA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виконання</a:t>
            </a:r>
            <a:r>
              <a:rPr lang="uk-UA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ТО,</a:t>
            </a:r>
            <a:r>
              <a:rPr lang="uk-UA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та</a:t>
            </a:r>
            <a:r>
              <a:rPr lang="uk-UA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ін.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26918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456" y="82296"/>
            <a:ext cx="11292840" cy="7031736"/>
          </a:xfrm>
        </p:spPr>
        <p:txBody>
          <a:bodyPr>
            <a:normAutofit fontScale="77500" lnSpcReduction="20000"/>
          </a:bodyPr>
          <a:lstStyle/>
          <a:p>
            <a:pPr marL="457200" lvl="1" indent="0">
              <a:spcAft>
                <a:spcPts val="0"/>
              </a:spcAft>
              <a:buSzPts val="1400"/>
              <a:buNone/>
              <a:tabLst>
                <a:tab pos="1856740" algn="l"/>
              </a:tabLst>
            </a:pPr>
            <a:r>
              <a:rPr lang="uk-UA" sz="38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 Системи</a:t>
            </a:r>
            <a:r>
              <a:rPr lang="uk-UA" sz="3800" b="1" i="1" spc="-6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технічного</a:t>
            </a:r>
            <a:r>
              <a:rPr lang="uk-UA" sz="3800" b="1" i="1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</a:t>
            </a:r>
            <a:r>
              <a:rPr lang="uk-UA" sz="3800" b="1" i="1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СЕП</a:t>
            </a:r>
            <a:endParaRPr lang="en-US" sz="3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30"/>
              </a:spcBef>
              <a:spcAft>
                <a:spcPts val="0"/>
              </a:spcAft>
              <a:buNone/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320" marR="358775" indent="449580" algn="just">
              <a:lnSpc>
                <a:spcPct val="12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 експлуатації обладнання СЕП є досить складним, тому що для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підтримки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надійності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готовності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обладнання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потрібно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постійне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втручання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обслуговуючого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персоналу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роботу.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320" marR="357505" indent="449580" algn="just">
              <a:lnSpc>
                <a:spcPct val="12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даний час ще не створені технічні пристрої, які за час експлуатації без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проведення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спеціальних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профілактичних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заходів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працювали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безвідмовно.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320" marR="358775" indent="449580" algn="just">
              <a:lnSpc>
                <a:spcPct val="12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обладнання,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зміст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багато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чому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залежать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конструктивної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досконалості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обладнання,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яке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обслуговується.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320" marR="357505" indent="449580" algn="just">
              <a:lnSpc>
                <a:spcPct val="12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Технічне обслуговування обладнання СЕП є складною і невід’ємною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частиною</a:t>
            </a:r>
            <a:r>
              <a:rPr lang="uk-UA" spc="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процесу</a:t>
            </a:r>
            <a:r>
              <a:rPr lang="uk-UA" spc="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експлуатації</a:t>
            </a:r>
            <a:r>
              <a:rPr lang="uk-UA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обладнання,</a:t>
            </a:r>
            <a:r>
              <a:rPr lang="uk-UA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воно</a:t>
            </a:r>
            <a:r>
              <a:rPr lang="uk-UA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включає</a:t>
            </a:r>
            <a:r>
              <a:rPr lang="uk-UA" spc="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наступні</a:t>
            </a:r>
            <a:r>
              <a:rPr lang="uk-UA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заходи: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358140" lvl="0" indent="0" algn="just">
              <a:lnSpc>
                <a:spcPct val="120000"/>
              </a:lnSpc>
              <a:spcAft>
                <a:spcPts val="0"/>
              </a:spcAft>
              <a:buSzPts val="1400"/>
              <a:buNone/>
              <a:tabLst>
                <a:tab pos="867410" algn="l"/>
              </a:tabLs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1. контроль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стану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обладнання: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перевірку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працездатності,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перевірку оглядом зовнішніх ознак пошкоджень елементів електроустановок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(струмоведучих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частин,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ізоляційних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конструкцій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ін.),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перевірку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термінів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чергових технічних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оглядів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елементів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обладнання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358775" lvl="0" indent="0" algn="just">
              <a:lnSpc>
                <a:spcPct val="120000"/>
              </a:lnSpc>
              <a:spcAft>
                <a:spcPts val="0"/>
              </a:spcAft>
              <a:buSzPts val="1400"/>
              <a:buNone/>
              <a:tabLst>
                <a:tab pos="867410" algn="l"/>
              </a:tabLs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 усунення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виявлених пошкоджень і відмов за допомогою заміни або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ремонту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несправних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елементів,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вузлів,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блоків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38424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7472" y="155448"/>
            <a:ext cx="11740896" cy="6949440"/>
          </a:xfrm>
        </p:spPr>
        <p:txBody>
          <a:bodyPr>
            <a:normAutofit fontScale="62500" lnSpcReduction="20000"/>
          </a:bodyPr>
          <a:lstStyle/>
          <a:p>
            <a:pPr marL="0" marR="357505" lvl="0" indent="0" algn="just">
              <a:lnSpc>
                <a:spcPct val="120000"/>
              </a:lnSpc>
              <a:spcAft>
                <a:spcPts val="0"/>
              </a:spcAft>
              <a:buSzPts val="1400"/>
              <a:buNone/>
              <a:tabLst>
                <a:tab pos="867410" algn="l"/>
              </a:tabLs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uk-UA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контрольно-регулювальні</a:t>
            </a:r>
            <a:r>
              <a:rPr lang="uk-UA" sz="32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роботи:</a:t>
            </a:r>
            <a:r>
              <a:rPr lang="uk-UA" sz="32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</a:t>
            </a:r>
            <a:r>
              <a:rPr lang="uk-UA" sz="32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чисельних</a:t>
            </a:r>
            <a:r>
              <a:rPr lang="uk-UA" sz="32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значень</a:t>
            </a:r>
            <a:r>
              <a:rPr lang="uk-UA" sz="32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параметрів</a:t>
            </a:r>
            <a:r>
              <a:rPr lang="uk-UA" sz="32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uk-UA" sz="32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z="32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відхилень</a:t>
            </a:r>
            <a:r>
              <a:rPr lang="uk-UA" sz="32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щодо</a:t>
            </a:r>
            <a:r>
              <a:rPr lang="uk-UA" sz="32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встановлених</a:t>
            </a:r>
            <a:r>
              <a:rPr lang="uk-UA" sz="32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допусків,</a:t>
            </a:r>
            <a:r>
              <a:rPr lang="uk-UA" sz="32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регулювання</a:t>
            </a:r>
            <a:r>
              <a:rPr lang="uk-UA" sz="32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параметрів обладнання (зазорів, натягів, питомого тиску в контактах та ін.),</a:t>
            </a:r>
            <a:r>
              <a:rPr lang="uk-UA" sz="32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заміна частково зношених елементів (пружин, прокладок, колекторних пластин,</a:t>
            </a:r>
            <a:r>
              <a:rPr lang="uk-UA" sz="3200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щіток,</a:t>
            </a:r>
            <a:r>
              <a:rPr lang="uk-UA" sz="32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штепсельних</a:t>
            </a:r>
            <a:r>
              <a:rPr lang="uk-UA" sz="32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рознімань</a:t>
            </a:r>
            <a:r>
              <a:rPr lang="uk-UA" sz="32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т.д.);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357505" lvl="0" indent="0" algn="just">
              <a:lnSpc>
                <a:spcPct val="120000"/>
              </a:lnSpc>
              <a:spcAft>
                <a:spcPts val="0"/>
              </a:spcAft>
              <a:buSzPts val="1400"/>
              <a:buNone/>
              <a:tabLst>
                <a:tab pos="867410" algn="l"/>
              </a:tabLst>
            </a:pPr>
            <a:r>
              <a:rPr lang="uk-UA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4. прогнозування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ушкоджень і відмов шляхом одержання інформації про</a:t>
            </a:r>
            <a:r>
              <a:rPr lang="uk-UA" sz="3200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стан обладнання і його елементів і визначення часу переходу обладнання в</a:t>
            </a:r>
            <a:r>
              <a:rPr lang="uk-UA" sz="32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несправний</a:t>
            </a:r>
            <a:r>
              <a:rPr lang="uk-UA" sz="32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 непрацездатний стан;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lnSpc>
                <a:spcPct val="120000"/>
              </a:lnSpc>
              <a:spcAft>
                <a:spcPts val="0"/>
              </a:spcAft>
              <a:buSzPts val="1400"/>
              <a:buNone/>
              <a:tabLst>
                <a:tab pos="867410" algn="l"/>
              </a:tabLst>
            </a:pPr>
            <a:r>
              <a:rPr lang="uk-UA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5. контроль</a:t>
            </a:r>
            <a:r>
              <a:rPr lang="uk-UA" sz="3200" spc="-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стану</a:t>
            </a:r>
            <a:r>
              <a:rPr lang="uk-UA" sz="32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укомплектованості</a:t>
            </a:r>
            <a:r>
              <a:rPr lang="uk-UA" sz="32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ЗІП;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spcBef>
                <a:spcPts val="325"/>
              </a:spcBef>
              <a:spcAft>
                <a:spcPts val="0"/>
              </a:spcAft>
              <a:buSzPts val="1400"/>
              <a:buNone/>
              <a:tabLst>
                <a:tab pos="867410" algn="l"/>
              </a:tabLst>
            </a:pPr>
            <a:r>
              <a:rPr lang="uk-UA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6. оформлення</a:t>
            </a:r>
            <a:r>
              <a:rPr lang="uk-UA" sz="3200" spc="-3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експлуатаційно-технічної</a:t>
            </a:r>
            <a:r>
              <a:rPr lang="uk-UA" sz="32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документації.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320" marR="357505" indent="0">
              <a:lnSpc>
                <a:spcPct val="120000"/>
              </a:lnSpc>
              <a:spcBef>
                <a:spcPts val="815"/>
              </a:spcBef>
              <a:spcAft>
                <a:spcPts val="0"/>
              </a:spcAft>
              <a:buNone/>
              <a:tabLst>
                <a:tab pos="1330325" algn="l"/>
                <a:tab pos="2105660" algn="l"/>
                <a:tab pos="3011170" algn="l"/>
                <a:tab pos="4466590" algn="l"/>
                <a:tab pos="4984750" algn="l"/>
              </a:tabLst>
            </a:pP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Таким	чином,	технічне	обслуговування	має	профілактичний,</a:t>
            </a:r>
            <a:r>
              <a:rPr lang="uk-UA" sz="3200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попереджувальний</a:t>
            </a:r>
            <a:r>
              <a:rPr lang="uk-UA" sz="32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32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відновлювальний</a:t>
            </a:r>
            <a:r>
              <a:rPr lang="uk-UA" sz="32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830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Якість</a:t>
            </a:r>
            <a:r>
              <a:rPr lang="uk-UA" sz="3200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технічного</a:t>
            </a:r>
            <a:r>
              <a:rPr lang="uk-UA" sz="3200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</a:t>
            </a:r>
            <a:r>
              <a:rPr lang="uk-UA" sz="32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досягається: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359410" lvl="0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v"/>
              <a:tabLst>
                <a:tab pos="719455" algn="l"/>
              </a:tabLst>
            </a:pPr>
            <a:r>
              <a:rPr lang="uk-UA" sz="3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чіткою</a:t>
            </a:r>
            <a:r>
              <a:rPr lang="uk-UA" sz="3200" spc="6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організацією,</a:t>
            </a:r>
            <a:r>
              <a:rPr lang="uk-UA" sz="3200" spc="6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плануванням</a:t>
            </a:r>
            <a:r>
              <a:rPr lang="uk-UA" sz="3200" spc="5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і</a:t>
            </a:r>
            <a:r>
              <a:rPr lang="uk-UA" sz="3200" spc="5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своєчасним</a:t>
            </a:r>
            <a:r>
              <a:rPr lang="uk-UA" sz="3200" spc="6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технічно</a:t>
            </a:r>
            <a:r>
              <a:rPr lang="uk-UA" sz="3200" spc="7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грамотним</a:t>
            </a:r>
            <a:r>
              <a:rPr lang="uk-UA" sz="3200" spc="-3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виконанням</a:t>
            </a:r>
            <a:r>
              <a:rPr lang="uk-UA" sz="32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ТО</a:t>
            </a:r>
            <a:r>
              <a:rPr lang="uk-UA" sz="32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</a:t>
            </a:r>
            <a:r>
              <a:rPr lang="uk-UA" sz="3200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повному</a:t>
            </a:r>
            <a:r>
              <a:rPr lang="uk-UA" sz="3200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обсязі;</a:t>
            </a:r>
            <a:endParaRPr lang="en-US" sz="32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lvl="0">
              <a:lnSpc>
                <a:spcPct val="120000"/>
              </a:lnSpc>
              <a:spcBef>
                <a:spcPts val="4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v"/>
              <a:tabLst>
                <a:tab pos="719455" algn="l"/>
              </a:tabLst>
            </a:pPr>
            <a:r>
              <a:rPr lang="uk-UA" sz="3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твердим</a:t>
            </a:r>
            <a:r>
              <a:rPr lang="uk-UA" sz="3200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знанням</a:t>
            </a:r>
            <a:r>
              <a:rPr lang="uk-UA" sz="3200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особовим</a:t>
            </a:r>
            <a:r>
              <a:rPr lang="uk-UA" sz="3200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складом</a:t>
            </a:r>
            <a:r>
              <a:rPr lang="uk-UA" sz="3200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обсягу</a:t>
            </a:r>
            <a:r>
              <a:rPr lang="uk-UA" sz="3200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й</a:t>
            </a:r>
            <a:r>
              <a:rPr lang="uk-UA" sz="32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методики</a:t>
            </a:r>
            <a:r>
              <a:rPr lang="uk-UA" sz="3200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проведення</a:t>
            </a:r>
            <a:r>
              <a:rPr lang="uk-UA" sz="3200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ТО;</a:t>
            </a:r>
            <a:endParaRPr lang="en-US" sz="32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lvl="0">
              <a:lnSpc>
                <a:spcPct val="120000"/>
              </a:lnSpc>
              <a:spcBef>
                <a:spcPts val="80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v"/>
              <a:tabLst>
                <a:tab pos="719455" algn="l"/>
              </a:tabLst>
            </a:pPr>
            <a:r>
              <a:rPr lang="uk-UA" sz="3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своєчасним</a:t>
            </a:r>
            <a:r>
              <a:rPr lang="uk-UA" sz="3200" spc="-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матеріально-технічним</a:t>
            </a:r>
            <a:r>
              <a:rPr lang="uk-UA" sz="3200" spc="-3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забезпеченням</a:t>
            </a:r>
            <a:r>
              <a:rPr lang="uk-UA" sz="3200" spc="-3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виконуваних</a:t>
            </a:r>
            <a:r>
              <a:rPr lang="uk-UA" sz="3200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робіт;</a:t>
            </a:r>
            <a:endParaRPr lang="en-US" sz="32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R="358140" lvl="0">
              <a:lnSpc>
                <a:spcPct val="120000"/>
              </a:lnSpc>
              <a:spcBef>
                <a:spcPts val="79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v"/>
              <a:tabLst>
                <a:tab pos="719455" algn="l"/>
              </a:tabLst>
            </a:pPr>
            <a:r>
              <a:rPr lang="uk-UA" sz="3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систематичним</a:t>
            </a:r>
            <a:r>
              <a:rPr lang="uk-UA" sz="32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аналізом</a:t>
            </a:r>
            <a:r>
              <a:rPr lang="uk-UA" sz="32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відмов</a:t>
            </a:r>
            <a:r>
              <a:rPr lang="uk-UA" sz="32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і</a:t>
            </a:r>
            <a:r>
              <a:rPr lang="uk-UA" sz="32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пошкоджень,</a:t>
            </a:r>
            <a:r>
              <a:rPr lang="uk-UA" sz="32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а</a:t>
            </a:r>
            <a:r>
              <a:rPr lang="uk-UA" sz="32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також</a:t>
            </a:r>
            <a:r>
              <a:rPr lang="uk-UA" sz="32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проведенням</a:t>
            </a:r>
            <a:r>
              <a:rPr lang="uk-UA" sz="3200" spc="-3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необхідних</a:t>
            </a:r>
            <a:r>
              <a:rPr lang="uk-UA" sz="3200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заходів</a:t>
            </a:r>
            <a:r>
              <a:rPr lang="uk-UA" sz="3200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щодо</a:t>
            </a:r>
            <a:r>
              <a:rPr lang="uk-UA" sz="32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їхнього</a:t>
            </a:r>
            <a:r>
              <a:rPr lang="uk-UA" sz="3200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попередження й</a:t>
            </a:r>
            <a:r>
              <a:rPr lang="uk-UA" sz="3200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3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усунення;</a:t>
            </a:r>
            <a:endParaRPr lang="en-US" sz="32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lvl="0">
              <a:lnSpc>
                <a:spcPct val="120000"/>
              </a:lnSpc>
              <a:spcBef>
                <a:spcPts val="4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v"/>
              <a:tabLst>
                <a:tab pos="719455" algn="l"/>
              </a:tabLst>
            </a:pPr>
            <a:r>
              <a:rPr lang="uk-UA" sz="3200" spc="-4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систематичним</a:t>
            </a:r>
            <a:r>
              <a:rPr lang="uk-UA" sz="3200" spc="-9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3200" spc="-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контролем</a:t>
            </a:r>
            <a:r>
              <a:rPr lang="uk-UA" sz="3200" spc="-9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3200" spc="-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обсягу,</a:t>
            </a:r>
            <a:r>
              <a:rPr lang="uk-UA" sz="3200" spc="-8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3200" spc="-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якості</a:t>
            </a:r>
            <a:r>
              <a:rPr lang="uk-UA" sz="3200" spc="-8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3200" spc="-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й</a:t>
            </a:r>
            <a:r>
              <a:rPr lang="uk-UA" sz="3200" spc="-9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3200" spc="-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своєчасності</a:t>
            </a:r>
            <a:r>
              <a:rPr lang="uk-UA" sz="3200" spc="-9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3200" spc="-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проведення</a:t>
            </a:r>
            <a:r>
              <a:rPr lang="uk-UA" sz="3200" spc="-1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3200" spc="-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робіт.</a:t>
            </a:r>
            <a:endParaRPr lang="en-US" sz="32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0" indent="0">
              <a:lnSpc>
                <a:spcPct val="120000"/>
              </a:lnSpc>
              <a:spcBef>
                <a:spcPts val="40"/>
              </a:spcBef>
              <a:spcAft>
                <a:spcPts val="0"/>
              </a:spcAft>
              <a:buNone/>
            </a:pP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35754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752" y="0"/>
            <a:ext cx="11052048" cy="6748272"/>
          </a:xfrm>
        </p:spPr>
        <p:txBody>
          <a:bodyPr>
            <a:normAutofit fontScale="77500" lnSpcReduction="20000"/>
          </a:bodyPr>
          <a:lstStyle/>
          <a:p>
            <a:pPr marL="457200" lvl="1" indent="0">
              <a:spcAft>
                <a:spcPts val="0"/>
              </a:spcAft>
              <a:buSzPts val="1400"/>
              <a:buNone/>
              <a:tabLst>
                <a:tab pos="1275715" algn="l"/>
              </a:tabLst>
            </a:pPr>
            <a:r>
              <a:rPr lang="uk-UA" sz="3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3. Принципи</a:t>
            </a:r>
            <a:r>
              <a:rPr lang="uk-UA" sz="3400" b="1" i="1" spc="-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побудови</a:t>
            </a:r>
            <a:r>
              <a:rPr lang="uk-UA" sz="3400" b="1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uk-UA" sz="3400" b="1" i="1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технічного</a:t>
            </a:r>
            <a:r>
              <a:rPr lang="uk-UA" sz="3400" b="1" i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</a:t>
            </a:r>
            <a:endParaRPr lang="en-US" sz="3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20"/>
              </a:spcBef>
              <a:spcAft>
                <a:spcPts val="0"/>
              </a:spcAft>
              <a:buNone/>
            </a:pPr>
            <a:endParaRPr lang="en-US" sz="3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320"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uk-UA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системою</a:t>
            </a:r>
            <a:r>
              <a:rPr lang="uk-UA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технічного</a:t>
            </a:r>
            <a:r>
              <a:rPr lang="uk-UA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</a:t>
            </a:r>
            <a:r>
              <a:rPr lang="uk-UA" b="1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розуміють</a:t>
            </a:r>
            <a:r>
              <a:rPr lang="uk-UA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комплекс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пов’язаних між собою положень і норм, що визначають організацію і порядок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проведення робіт з технічного обслуговування для певних умов експлуатації 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показників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якості,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передбачених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нормативною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документацією.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320" marR="358775"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Раціональність технічного обслуговування великою мірою визначається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обраною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системою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проведення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профілактичних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заходів.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320" marR="358140"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побудови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відбивають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найбільш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закономірності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профілактичних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робіт.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даний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виділити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два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принципи: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ts val="1700"/>
              </a:lnSpc>
              <a:spcAft>
                <a:spcPts val="0"/>
              </a:spcAft>
              <a:buSzPts val="1400"/>
              <a:buFont typeface="Symbol" panose="05050102010706020507" pitchFamily="18" charset="2"/>
              <a:buChar char=""/>
              <a:tabLst>
                <a:tab pos="822960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планово-попереджувальний</a:t>
            </a:r>
            <a:r>
              <a:rPr lang="uk-UA" spc="-4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принцип;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spcBef>
                <a:spcPts val="77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"/>
              <a:tabLst>
                <a:tab pos="822960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аварійно-відновлювальний</a:t>
            </a:r>
            <a:r>
              <a:rPr lang="uk-UA" spc="-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принцип;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47320" marR="358775" indent="449580" algn="just">
              <a:lnSpc>
                <a:spcPct val="150000"/>
              </a:lnSpc>
              <a:spcBef>
                <a:spcPts val="81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Сутність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планово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попереджувального принципу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полягає в завчасному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плануванні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профілактичних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заходів,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обсягу,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тривалості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періодичності.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20234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872" y="164592"/>
            <a:ext cx="11786616" cy="6611112"/>
          </a:xfrm>
        </p:spPr>
        <p:txBody>
          <a:bodyPr>
            <a:normAutofit fontScale="85000" lnSpcReduction="20000"/>
          </a:bodyPr>
          <a:lstStyle/>
          <a:p>
            <a:pPr marL="147320" marR="358140" indent="0" algn="just">
              <a:lnSpc>
                <a:spcPct val="120000"/>
              </a:lnSpc>
              <a:spcBef>
                <a:spcPts val="325"/>
              </a:spcBef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побудови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лежить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планово-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попереджувальний принцип, проводиться у строгій відповідності із заздалегідь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розробленим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планом,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 враховує: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Aft>
                <a:spcPts val="0"/>
              </a:spcAft>
              <a:buSzPts val="1400"/>
              <a:buFont typeface="Wingdings" panose="05000000000000000000" pitchFamily="2" charset="2"/>
              <a:buChar char="Ø"/>
              <a:tabLst>
                <a:tab pos="833120" algn="l"/>
                <a:tab pos="83375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принцип</a:t>
            </a:r>
            <a:r>
              <a:rPr lang="uk-UA" spc="-3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організації;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lvl="0">
              <a:lnSpc>
                <a:spcPct val="120000"/>
              </a:lnSpc>
              <a:spcBef>
                <a:spcPts val="80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Ø"/>
              <a:tabLst>
                <a:tab pos="833120" algn="l"/>
                <a:tab pos="83375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періодичність</a:t>
            </a:r>
            <a:r>
              <a:rPr lang="uk-UA" spc="-3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проведення;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lvl="0">
              <a:lnSpc>
                <a:spcPct val="120000"/>
              </a:lnSpc>
              <a:spcBef>
                <a:spcPts val="79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Ø"/>
              <a:tabLst>
                <a:tab pos="833120" algn="l"/>
                <a:tab pos="83375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обсяг</a:t>
            </a:r>
            <a:r>
              <a:rPr lang="uk-UA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і</a:t>
            </a:r>
            <a:r>
              <a:rPr lang="uk-UA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час</a:t>
            </a:r>
            <a:r>
              <a:rPr lang="uk-UA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виконання;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R="358775" lvl="0">
              <a:lnSpc>
                <a:spcPct val="120000"/>
              </a:lnSpc>
              <a:spcBef>
                <a:spcPts val="80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Ø"/>
              <a:tabLst>
                <a:tab pos="833120" algn="l"/>
                <a:tab pos="833755" algn="l"/>
                <a:tab pos="1830070" algn="l"/>
                <a:tab pos="2741295" algn="l"/>
                <a:tab pos="3745865" algn="l"/>
                <a:tab pos="4487545" algn="l"/>
                <a:tab pos="4769485" algn="l"/>
                <a:tab pos="5922010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необхідну	кількість	особового	складу	і	раціональне	</a:t>
            </a:r>
            <a:r>
              <a:rPr lang="uk-UA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його</a:t>
            </a:r>
            <a:r>
              <a:rPr lang="uk-UA" spc="-3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використання;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lvl="0">
              <a:lnSpc>
                <a:spcPct val="120000"/>
              </a:lnSpc>
              <a:spcBef>
                <a:spcPts val="4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Ø"/>
              <a:tabLst>
                <a:tab pos="833120" algn="l"/>
                <a:tab pos="83375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форму</a:t>
            </a:r>
            <a:r>
              <a:rPr lang="uk-UA" spc="-3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контролю</a:t>
            </a:r>
            <a:r>
              <a:rPr lang="uk-UA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якості</a:t>
            </a:r>
            <a:r>
              <a:rPr lang="uk-UA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й</a:t>
            </a:r>
            <a:r>
              <a:rPr lang="uk-UA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термінів</a:t>
            </a:r>
            <a:r>
              <a:rPr lang="uk-UA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виконання;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lvl="0">
              <a:lnSpc>
                <a:spcPct val="120000"/>
              </a:lnSpc>
              <a:spcBef>
                <a:spcPts val="79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Ø"/>
              <a:tabLst>
                <a:tab pos="833120" algn="l"/>
                <a:tab pos="83375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матеріально-технічне</a:t>
            </a:r>
            <a:r>
              <a:rPr lang="uk-UA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забезпечення</a:t>
            </a:r>
            <a:r>
              <a:rPr lang="uk-UA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та</a:t>
            </a:r>
            <a:r>
              <a:rPr lang="uk-UA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ін.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47320" indent="0">
              <a:lnSpc>
                <a:spcPct val="120000"/>
              </a:lnSpc>
              <a:spcBef>
                <a:spcPts val="810"/>
              </a:spcBef>
              <a:spcAft>
                <a:spcPts val="0"/>
              </a:spcAft>
              <a:buNone/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Перевагою</a:t>
            </a:r>
            <a:r>
              <a:rPr lang="uk-UA" i="1" spc="1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uk-UA" spc="1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технічного</a:t>
            </a:r>
            <a:r>
              <a:rPr lang="uk-UA" spc="1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обслуговування,</a:t>
            </a:r>
            <a:r>
              <a:rPr lang="uk-UA" spc="1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побудованої</a:t>
            </a:r>
            <a:r>
              <a:rPr lang="uk-UA" spc="1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pc="1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планово-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попереджувальним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принципом,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359410" lvl="0">
              <a:lnSpc>
                <a:spcPct val="120000"/>
              </a:lnSpc>
              <a:spcBef>
                <a:spcPts val="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v"/>
              <a:tabLst>
                <a:tab pos="833120" algn="l"/>
                <a:tab pos="83375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можливість</a:t>
            </a:r>
            <a:r>
              <a:rPr lang="uk-UA" spc="24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упорядкувати</a:t>
            </a:r>
            <a:r>
              <a:rPr lang="uk-UA" spc="25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(заздалегідь</a:t>
            </a:r>
            <a:r>
              <a:rPr lang="uk-UA" spc="23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спланувати</a:t>
            </a:r>
            <a:r>
              <a:rPr lang="uk-UA" spc="25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й</a:t>
            </a:r>
            <a:r>
              <a:rPr lang="uk-UA" spc="25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організувати)</a:t>
            </a:r>
            <a:r>
              <a:rPr lang="uk-UA" spc="-3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виконання</a:t>
            </a:r>
            <a:r>
              <a:rPr lang="uk-UA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всіх профілактичних заходів;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R="358775" lvl="0">
              <a:lnSpc>
                <a:spcPct val="120000"/>
              </a:lnSpc>
              <a:spcBef>
                <a:spcPts val="6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v"/>
              <a:tabLst>
                <a:tab pos="833120" algn="l"/>
                <a:tab pos="83375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можливість</a:t>
            </a:r>
            <a:r>
              <a:rPr lang="uk-UA" spc="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запобігання</a:t>
            </a:r>
            <a:r>
              <a:rPr lang="uk-UA" spc="3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частині</a:t>
            </a:r>
            <a:r>
              <a:rPr lang="uk-UA" spc="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ушкоджень</a:t>
            </a:r>
            <a:r>
              <a:rPr lang="uk-UA" spc="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і</a:t>
            </a:r>
            <a:r>
              <a:rPr lang="uk-UA" spc="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відмов,</a:t>
            </a:r>
            <a:r>
              <a:rPr lang="uk-UA" spc="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пов’язаних</a:t>
            </a:r>
            <a:r>
              <a:rPr lang="uk-UA" spc="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зі</a:t>
            </a:r>
            <a:r>
              <a:rPr lang="uk-UA" spc="-3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спрацьованням</a:t>
            </a:r>
            <a:r>
              <a:rPr lang="uk-UA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і старінням</a:t>
            </a:r>
            <a:r>
              <a:rPr lang="uk-UA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обладнання.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0" indent="0">
              <a:lnSpc>
                <a:spcPct val="120000"/>
              </a:lnSpc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18186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" y="100584"/>
            <a:ext cx="11786616" cy="6675120"/>
          </a:xfrm>
        </p:spPr>
        <p:txBody>
          <a:bodyPr>
            <a:normAutofit fontScale="85000" lnSpcReduction="20000"/>
          </a:bodyPr>
          <a:lstStyle/>
          <a:p>
            <a:pPr marL="147320" marR="361315" indent="0" algn="just">
              <a:lnSpc>
                <a:spcPct val="120000"/>
              </a:lnSpc>
              <a:spcBef>
                <a:spcPts val="45"/>
              </a:spcBef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Основним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недоліком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даної системи технічного обслуговування є те, що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 простою обладнання в процесі виконання профілактичних робіт є достатньо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великим,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деякої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міри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знижує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ефективність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обладнання.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320" marR="361315" indent="0" algn="just">
              <a:lnSpc>
                <a:spcPct val="120000"/>
              </a:lnSpc>
              <a:spcBef>
                <a:spcPts val="45"/>
              </a:spcBef>
              <a:spcAft>
                <a:spcPts val="0"/>
              </a:spcAft>
              <a:buNone/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Сутність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аварійно-відновлювального принципу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побудови системи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технічного</a:t>
            </a:r>
            <a:r>
              <a:rPr lang="uk-UA" spc="1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</a:t>
            </a:r>
            <a:r>
              <a:rPr lang="uk-UA" spc="1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полягає</a:t>
            </a:r>
            <a:r>
              <a:rPr lang="uk-UA" spc="1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1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тому,</a:t>
            </a:r>
            <a:r>
              <a:rPr lang="uk-UA" spc="1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pc="1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профілактичні</a:t>
            </a:r>
            <a:r>
              <a:rPr lang="uk-UA" spc="1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заходи</a:t>
            </a:r>
            <a:r>
              <a:rPr lang="uk-UA" spc="1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устаткуванні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виконуються тільки тоді, коли в ньому виникає пошкодження або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відмова.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320" marR="358775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усунення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усіх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виникаючих в устаткуванні пошкоджень і відмов і виконання одночасно деяких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контрольно-перевірочних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робіт.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320" marR="35814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Перевагою системи технічного обслуговування, розробленої за аварійно-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відновлювальним принципом, є відсутність додаткових простоїв обладнання 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плановому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обслуговуванні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Неможливість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запобігти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пошкодженням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відмовам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обладнання,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наслідком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старіння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спрацьовування,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недоліком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обслуговування. Проведення профілактичних заходів у цій системі є доцільним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тільки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обладнання,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пошкодження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відмови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мають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випадковий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25178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880"/>
            <a:ext cx="10515600" cy="6528816"/>
          </a:xfrm>
        </p:spPr>
        <p:txBody>
          <a:bodyPr>
            <a:normAutofit fontScale="92500" lnSpcReduction="10000"/>
          </a:bodyPr>
          <a:lstStyle/>
          <a:p>
            <a:pPr marL="147320" marR="357505" indent="449580" algn="just">
              <a:lnSpc>
                <a:spcPct val="120000"/>
              </a:lnSpc>
              <a:spcBef>
                <a:spcPts val="50"/>
              </a:spcBef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технічного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ЕТЗ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СЕП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планово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b="1" i="1" spc="-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попереджувальною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заснованою на обов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язковому проведенні встановлених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видів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технічного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всіх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складових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частин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виробу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певною</a:t>
            </a:r>
            <a:r>
              <a:rPr lang="uk-UA" i="1" spc="-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періодичністю</a:t>
            </a:r>
            <a:r>
              <a:rPr lang="uk-UA" i="1" spc="-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i="1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i="1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попередження</a:t>
            </a:r>
            <a:r>
              <a:rPr lang="uk-UA" i="1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виникнення</a:t>
            </a:r>
            <a:r>
              <a:rPr lang="uk-UA" i="1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відмов</a:t>
            </a:r>
            <a:r>
              <a:rPr lang="uk-UA" i="1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i="1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несправностей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320" marR="358775" indent="449580" algn="just">
              <a:lnSpc>
                <a:spcPct val="12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змістом,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обсягом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періодичністю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ЕТЗ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СЕП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призначенням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установлені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види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Aft>
                <a:spcPts val="0"/>
              </a:spcAft>
              <a:buSzPts val="1400"/>
              <a:buFont typeface="Wingdings" panose="05000000000000000000" pitchFamily="2" charset="2"/>
              <a:buChar char="q"/>
              <a:tabLst>
                <a:tab pos="833120" algn="l"/>
                <a:tab pos="83375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контрольний</a:t>
            </a:r>
            <a:r>
              <a:rPr lang="uk-UA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огляд</a:t>
            </a:r>
            <a:r>
              <a:rPr lang="uk-UA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(КО),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lvl="0">
              <a:lnSpc>
                <a:spcPct val="120000"/>
              </a:lnSpc>
              <a:spcBef>
                <a:spcPts val="77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q"/>
              <a:tabLst>
                <a:tab pos="833120" algn="l"/>
                <a:tab pos="83375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щоденне</a:t>
            </a:r>
            <a:r>
              <a:rPr lang="uk-UA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технічне</a:t>
            </a:r>
            <a:r>
              <a:rPr lang="uk-UA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обслуговування</a:t>
            </a:r>
            <a:r>
              <a:rPr lang="uk-UA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(ЩТО),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lvl="0">
              <a:lnSpc>
                <a:spcPct val="120000"/>
              </a:lnSpc>
              <a:spcBef>
                <a:spcPts val="80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q"/>
              <a:tabLst>
                <a:tab pos="833120" algn="l"/>
                <a:tab pos="83375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технічне</a:t>
            </a:r>
            <a:r>
              <a:rPr lang="uk-UA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обслуговування</a:t>
            </a:r>
            <a:r>
              <a:rPr lang="uk-UA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№1</a:t>
            </a:r>
            <a:r>
              <a:rPr lang="uk-UA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(ТО-1),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lvl="0">
              <a:lnSpc>
                <a:spcPct val="120000"/>
              </a:lnSpc>
              <a:spcBef>
                <a:spcPts val="79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q"/>
              <a:tabLst>
                <a:tab pos="833120" algn="l"/>
                <a:tab pos="83375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технічне</a:t>
            </a:r>
            <a:r>
              <a:rPr lang="uk-UA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обслуговування</a:t>
            </a:r>
            <a:r>
              <a:rPr lang="uk-UA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№2</a:t>
            </a:r>
            <a:r>
              <a:rPr lang="uk-UA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(ТО-2),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lvl="0">
              <a:lnSpc>
                <a:spcPct val="120000"/>
              </a:lnSpc>
              <a:spcBef>
                <a:spcPts val="80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q"/>
              <a:tabLst>
                <a:tab pos="833120" algn="l"/>
                <a:tab pos="83375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сезонне</a:t>
            </a:r>
            <a:r>
              <a:rPr lang="uk-UA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технічне</a:t>
            </a:r>
            <a:r>
              <a:rPr lang="uk-UA" spc="-3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обслуговування</a:t>
            </a:r>
            <a:r>
              <a:rPr lang="uk-UA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(СО).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Char char="q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471288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1710</Words>
  <Application>Microsoft Office PowerPoint</Application>
  <PresentationFormat>Широкоэкранный</PresentationFormat>
  <Paragraphs>155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Symbol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ACER</cp:lastModifiedBy>
  <cp:revision>17</cp:revision>
  <dcterms:created xsi:type="dcterms:W3CDTF">2021-10-18T08:53:11Z</dcterms:created>
  <dcterms:modified xsi:type="dcterms:W3CDTF">2022-09-25T15:47:45Z</dcterms:modified>
</cp:coreProperties>
</file>