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8" r:id="rId3"/>
    <p:sldId id="339" r:id="rId4"/>
    <p:sldId id="340" r:id="rId5"/>
    <p:sldId id="341" r:id="rId6"/>
    <p:sldId id="342" r:id="rId7"/>
    <p:sldId id="343" r:id="rId8"/>
    <p:sldId id="344" r:id="rId9"/>
    <p:sldId id="345" r:id="rId10"/>
    <p:sldId id="346" r:id="rId11"/>
    <p:sldId id="347" r:id="rId12"/>
    <p:sldId id="348" r:id="rId13"/>
    <p:sldId id="34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28" autoAdjust="0"/>
  </p:normalViewPr>
  <p:slideViewPr>
    <p:cSldViewPr>
      <p:cViewPr>
        <p:scale>
          <a:sx n="50" d="100"/>
          <a:sy n="50" d="100"/>
        </p:scale>
        <p:origin x="-90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85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234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430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68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771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52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432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124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501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600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859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750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/>
          <p:cNvSpPr>
            <a:spLocks noGrp="1"/>
          </p:cNvSpPr>
          <p:nvPr>
            <p:ph type="ctrTitle"/>
          </p:nvPr>
        </p:nvSpPr>
        <p:spPr>
          <a:xfrm>
            <a:off x="1043608" y="2020268"/>
            <a:ext cx="7772400" cy="1470025"/>
          </a:xfrm>
        </p:spPr>
        <p:txBody>
          <a:bodyPr>
            <a:noAutofit/>
          </a:bodyPr>
          <a:lstStyle/>
          <a:p>
            <a:r>
              <a:rPr lang="uk-UA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Лекція 1</a:t>
            </a:r>
            <a:br>
              <a:rPr lang="uk-UA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РОЗВИТОК СІЛЬСЬКОГОСПОДАРСЬКОГО МАШИНОБУДУВАННЯ В УКРАЇНІ</a:t>
            </a:r>
            <a:endParaRPr lang="uk-UA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Picture 2" descr="D:\Документи\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992" y="284409"/>
            <a:ext cx="2139752" cy="2139752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77" y="4005064"/>
            <a:ext cx="4267200" cy="2419350"/>
          </a:xfrm>
          <a:prstGeom prst="rect">
            <a:avLst/>
          </a:prstGeom>
          <a:effectLst>
            <a:softEdge rad="1524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8678" y="4509120"/>
            <a:ext cx="4387330" cy="2116314"/>
          </a:xfrm>
          <a:prstGeom prst="rect">
            <a:avLst/>
          </a:prstGeom>
          <a:effectLst>
            <a:softEdge rad="1524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699792" y="1136165"/>
            <a:ext cx="58349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latin typeface="Times New Roman" pitchFamily="18" charset="0"/>
                <a:ea typeface="+mj-ea"/>
                <a:cs typeface="Times New Roman" pitchFamily="18" charset="0"/>
              </a:rPr>
              <a:t>Кафедра  “ </a:t>
            </a:r>
            <a:r>
              <a:rPr lang="uk-UA" b="1" dirty="0" err="1">
                <a:latin typeface="Times New Roman" pitchFamily="18" charset="0"/>
                <a:ea typeface="+mj-ea"/>
                <a:cs typeface="Times New Roman" pitchFamily="18" charset="0"/>
              </a:rPr>
              <a:t>Агроінженерії</a:t>
            </a:r>
            <a:r>
              <a:rPr lang="uk-UA" b="1" dirty="0">
                <a:latin typeface="Times New Roman" pitchFamily="18" charset="0"/>
                <a:ea typeface="+mj-ea"/>
                <a:cs typeface="Times New Roman" pitchFamily="18" charset="0"/>
              </a:rPr>
              <a:t> і технічного сервісу </a:t>
            </a:r>
            <a:r>
              <a:rPr lang="uk-UA" b="1" dirty="0" smtClean="0">
                <a:latin typeface="Times New Roman" pitchFamily="18" charset="0"/>
                <a:ea typeface="+mj-ea"/>
                <a:cs typeface="Times New Roman" pitchFamily="18" charset="0"/>
              </a:rPr>
              <a:t>”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2350" y="186985"/>
            <a:ext cx="63138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br>
              <a:rPr lang="uk-UA" b="1" dirty="0">
                <a:latin typeface="Times New Roman" pitchFamily="18" charset="0"/>
                <a:cs typeface="Times New Roman" pitchFamily="18" charset="0"/>
              </a:rPr>
            </a:br>
            <a:r>
              <a:rPr lang="uk-UA" b="1" dirty="0">
                <a:latin typeface="Times New Roman" pitchFamily="18" charset="0"/>
                <a:cs typeface="Times New Roman" pitchFamily="18" charset="0"/>
              </a:rPr>
              <a:t>Вінницький національний аграрний університет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1188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88640"/>
            <a:ext cx="8784976" cy="3013133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Враховуючи існуючі виробничі потужності та кадровий потенціал України, можна визначити найбільш перспективні </a:t>
            </a:r>
            <a:r>
              <a:rPr lang="uk-UA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підсектори</a:t>
            </a:r>
            <a:r>
              <a:rPr lang="uk-UA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для експорту на ринки ЄС (27+Велика Британія), </a:t>
            </a:r>
            <a:r>
              <a:rPr lang="uk-UA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Азійсько</a:t>
            </a:r>
            <a:r>
              <a:rPr lang="uk-UA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-Тихоокеанського регіону та Африканського </a:t>
            </a:r>
            <a:r>
              <a:rPr lang="uk-UA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континенту: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uk-UA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виробництво </a:t>
            </a:r>
            <a:r>
              <a:rPr lang="uk-UA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залізничних локомотивів і рухомого складу;</a:t>
            </a:r>
            <a:endParaRPr lang="uk-UA" sz="2000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uk-UA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виробництво </a:t>
            </a:r>
            <a:r>
              <a:rPr lang="uk-UA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електродвигунів, генераторів і трансформаторів;</a:t>
            </a:r>
            <a:endParaRPr lang="uk-UA" sz="2000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uk-UA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виробництво </a:t>
            </a:r>
            <a:r>
              <a:rPr lang="uk-UA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помп і компресорів;</a:t>
            </a:r>
            <a:endParaRPr lang="uk-UA" sz="2000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uk-UA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виробництво </a:t>
            </a:r>
            <a:r>
              <a:rPr lang="uk-UA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машин і устаткування для сільського та лісового господарства. </a:t>
            </a:r>
            <a:endParaRPr lang="uk-UA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5516" y="3789040"/>
            <a:ext cx="8568952" cy="262828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ринкових та перспективних належать сегменти: </a:t>
            </a:r>
            <a:endParaRPr lang="uk-UA" sz="2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uk-UA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повітряних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 космічних літальних апаратів (+6,9%/рік), </a:t>
            </a:r>
            <a:endParaRPr lang="uk-UA" sz="2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uk-UA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електричного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устаткування для автотранспортних засобів (+5,7%/рік), </a:t>
            </a:r>
            <a:endParaRPr lang="uk-UA" sz="2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uk-UA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обладнання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зв'язку (+5,0%/рік), </a:t>
            </a:r>
            <a:endParaRPr lang="uk-UA" sz="2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uk-UA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обладнання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вимірювання, дослідження та навігації (+3,7%/рік) </a:t>
            </a:r>
            <a:endParaRPr lang="uk-UA" sz="2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uk-UA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машин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сільського господарства (+3,6%/рік). </a:t>
            </a:r>
            <a:endParaRPr lang="uk-UA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26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2757" y="70438"/>
            <a:ext cx="85506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Bef>
                <a:spcPts val="60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uk-UA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Важливе значення для розвитку українського машинобудування має не лише експорт готової продукції, а й розширення міжнародного </a:t>
            </a:r>
            <a:r>
              <a:rPr lang="uk-UA" sz="20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співробітництва. </a:t>
            </a:r>
            <a:endParaRPr lang="uk-UA" sz="20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1204303"/>
            <a:ext cx="6089645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just">
              <a:spcBef>
                <a:spcPts val="60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uk-UA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Зокрема </a:t>
            </a:r>
            <a:r>
              <a:rPr lang="uk-UA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європейськими колегами у стратегічних сферах промисловості (проведення спільних конструкторських робіт у таких напрямах, як: авіаційне та ракетно-космічне машинобудування, військово-промисловий комплекс, транспортне машинобудування, верстатобудування). </a:t>
            </a:r>
            <a:endParaRPr lang="uk-UA" sz="2000" dirty="0">
              <a:latin typeface="Antiqua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510993"/>
            <a:ext cx="2381250" cy="15906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408570"/>
            <a:ext cx="3352800" cy="136207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707904" y="3379699"/>
            <a:ext cx="53285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dirty="0">
                <a:solidFill>
                  <a:srgbClr val="000000"/>
                </a:solidFill>
                <a:ea typeface="Calibri" panose="020F0502020204030204" pitchFamily="34" charset="0"/>
              </a:rPr>
              <a:t>Протягом останніх десяти років спостерігається загальна тенденція перенесення </a:t>
            </a:r>
            <a:r>
              <a:rPr lang="uk-UA" sz="2000" dirty="0" err="1" smtClean="0">
                <a:solidFill>
                  <a:srgbClr val="000000"/>
                </a:solidFill>
                <a:ea typeface="Calibri" panose="020F0502020204030204" pitchFamily="34" charset="0"/>
              </a:rPr>
              <a:t>машинобудів</a:t>
            </a:r>
            <a:r>
              <a:rPr lang="uk-UA" sz="2000" dirty="0" smtClean="0">
                <a:solidFill>
                  <a:srgbClr val="000000"/>
                </a:solidFill>
                <a:ea typeface="Calibri" panose="020F0502020204030204" pitchFamily="34" charset="0"/>
              </a:rPr>
              <a:t>-них </a:t>
            </a:r>
            <a:r>
              <a:rPr lang="uk-UA" sz="2000" dirty="0" err="1">
                <a:solidFill>
                  <a:srgbClr val="000000"/>
                </a:solidFill>
                <a:ea typeface="Calibri" panose="020F0502020204030204" pitchFamily="34" charset="0"/>
              </a:rPr>
              <a:t>потужностей</a:t>
            </a:r>
            <a:r>
              <a:rPr lang="uk-UA" sz="2000" dirty="0">
                <a:solidFill>
                  <a:srgbClr val="000000"/>
                </a:solidFill>
                <a:ea typeface="Calibri" panose="020F0502020204030204" pitchFamily="34" charset="0"/>
              </a:rPr>
              <a:t> з Заходу на Схід, насамперед, в Китай, Тайвань та інші країни Азії (їх сумарна частка в світовому експорті у 2010-2017 роках зросла з 31% до 36%). </a:t>
            </a:r>
            <a:endParaRPr lang="uk-UA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1134" y="5395266"/>
            <a:ext cx="8753941" cy="132343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Глобальний тренд </a:t>
            </a:r>
            <a:r>
              <a:rPr lang="uk-UA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цифровізації</a:t>
            </a:r>
            <a:r>
              <a:rPr lang="uk-UA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машинобудівного сектору може бути використаний українськими підприємствами, якщо вони скористаються наявною в Україні ІТ-спільноти. У поточний момент Україна є одним із основних постачальників людських ресурсів для виконання IT-</a:t>
            </a:r>
            <a:r>
              <a:rPr lang="uk-UA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аутсорсингу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208150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13112" y="92786"/>
            <a:ext cx="6048672" cy="2381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Україні також розвивається сфера послуг, дотична до сектору машинобудування. Експорт послуг з ремонту та технічного обслуговування, що не віднесені до інших категорій (найменування послуги згідно КЗЕП) становить 270,1 млн </a:t>
            </a:r>
            <a:r>
              <a:rPr lang="uk-UA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</a:t>
            </a:r>
            <a:r>
              <a:rPr lang="uk-UA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у 2019 році – близько 1,7% від загального обсягу експорту послуг України. </a:t>
            </a:r>
            <a:endParaRPr lang="uk-U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570808"/>
            <a:ext cx="2619375" cy="1743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72827"/>
            <a:ext cx="2466975" cy="18478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5440" y="2453043"/>
            <a:ext cx="2796344" cy="186084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264836" y="2570808"/>
            <a:ext cx="2900604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2019 році налічувалось 352 підприємства, що надавали такі послуги іноземним споживачам.</a:t>
            </a:r>
            <a:endParaRPr lang="uk-UA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8816" y="4611231"/>
            <a:ext cx="8712968" cy="224676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uk-UA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Машинобудівний комплекс в Україні розвивається досить нерівномірно. Докорінна зміна цільових ринків зумовила необхідність швидкої переорієнтації сектору.  Удосконалення системи інституційної підтримки, гармонізація національного законодавства з </a:t>
            </a:r>
            <a:r>
              <a:rPr lang="uk-UA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acquis</a:t>
            </a:r>
            <a:r>
              <a:rPr lang="uk-UA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ЄС, прийняття в якості національних для експортної продукції машинобудування міжнародних та європейських стандартів, надання організаційної та інформаційної підтримки експортерам значною мірою сприятимуть розвитку експорту цієї продукції.</a:t>
            </a:r>
            <a:endParaRPr lang="uk-UA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176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7465"/>
            <a:ext cx="9144000" cy="4563070"/>
          </a:xfrm>
          <a:prstGeom prst="rect">
            <a:avLst/>
          </a:prstGeom>
          <a:effectLst>
            <a:softEdge rad="254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973468" y="18255"/>
            <a:ext cx="519706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Дякую за увагу</a:t>
            </a:r>
            <a:endParaRPr lang="uk-UA" sz="6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483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4643" y="116632"/>
            <a:ext cx="8496944" cy="176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>
              <a:lnSpc>
                <a:spcPct val="115000"/>
              </a:lnSpc>
              <a:spcAft>
                <a:spcPts val="0"/>
              </a:spcAft>
            </a:pPr>
            <a:r>
              <a:rPr lang="uk-UA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Вступ. Розвиток машинобудування України. Основні показники та тенденції виробництва продукції машинобудування.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uk-UA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Експорт продукції машинобудування українського виробництва та перспективні напрями його зростання.</a:t>
            </a:r>
            <a:endParaRPr lang="uk-UA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2132856"/>
            <a:ext cx="8861784" cy="4565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uk-UA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Рекомендовані джерела:</a:t>
            </a:r>
            <a:endParaRPr lang="uk-UA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1. Стратегія </a:t>
            </a:r>
            <a:r>
              <a:rPr lang="uk-UA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розвитку експорту продукції машинобудування в Україні на період до 2025 року схвалено розпорядженням Кабінету Міністрів України, 2020</a:t>
            </a:r>
            <a:r>
              <a:rPr lang="uk-UA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uk-UA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2. Середа </a:t>
            </a:r>
            <a:r>
              <a:rPr lang="uk-UA" dirty="0">
                <a:ea typeface="Times New Roman" panose="02020603050405020304" pitchFamily="18" charset="0"/>
                <a:cs typeface="Times New Roman" panose="02020603050405020304" pitchFamily="18" charset="0"/>
              </a:rPr>
              <a:t>Л.П. Практикум по вивченню дисципліни «Перспективи і напрямки </a:t>
            </a:r>
            <a:r>
              <a:rPr lang="uk-UA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сучасного </a:t>
            </a:r>
            <a:r>
              <a:rPr lang="uk-UA" dirty="0">
                <a:ea typeface="Times New Roman" panose="02020603050405020304" pitchFamily="18" charset="0"/>
                <a:cs typeface="Times New Roman" panose="02020603050405020304" pitchFamily="18" charset="0"/>
              </a:rPr>
              <a:t>механізованого сільськогосподарського виробництва» Частина І </a:t>
            </a:r>
            <a:r>
              <a:rPr lang="uk-UA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dirty="0">
                <a:ea typeface="Times New Roman" panose="02020603050405020304" pitchFamily="18" charset="0"/>
                <a:cs typeface="Times New Roman" panose="02020603050405020304" pitchFamily="18" charset="0"/>
              </a:rPr>
              <a:t>Сучасні напрямки механізації рослинництва». Для підготовки студентів магістрів </a:t>
            </a:r>
            <a:r>
              <a:rPr lang="uk-UA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ВНАУ.- </a:t>
            </a:r>
            <a:r>
              <a:rPr lang="uk-UA" dirty="0">
                <a:ea typeface="Times New Roman" panose="02020603050405020304" pitchFamily="18" charset="0"/>
                <a:cs typeface="Times New Roman" panose="02020603050405020304" pitchFamily="18" charset="0"/>
              </a:rPr>
              <a:t>Вінниця, РВВ ВДАУ, 2014.-110 с. </a:t>
            </a:r>
            <a:endParaRPr lang="uk-UA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dirty="0" smtClean="0"/>
              <a:t>3. Герасимчук </a:t>
            </a:r>
            <a:r>
              <a:rPr lang="uk-UA" dirty="0"/>
              <a:t>В.Г., </a:t>
            </a:r>
            <a:r>
              <a:rPr lang="uk-UA" dirty="0" err="1"/>
              <a:t>Липисієнко</a:t>
            </a:r>
            <a:r>
              <a:rPr lang="uk-UA" dirty="0"/>
              <a:t> А.П. Тенденції розвитку машинобудівного комплексу України. Науковий вісник Ужгородського національного університету. Серія «Міжнародні економічні відносини та світове господарство». 2018. </a:t>
            </a:r>
            <a:r>
              <a:rPr lang="uk-UA" dirty="0" err="1"/>
              <a:t>Вип</a:t>
            </a:r>
            <a:r>
              <a:rPr lang="uk-UA" dirty="0"/>
              <a:t>. 19(1). С. 75–79</a:t>
            </a:r>
            <a:r>
              <a:rPr lang="uk-UA" dirty="0" smtClean="0"/>
              <a:t>.</a:t>
            </a:r>
          </a:p>
          <a:p>
            <a:pPr>
              <a:spcAft>
                <a:spcPts val="0"/>
              </a:spcAft>
            </a:pPr>
            <a:r>
              <a:rPr lang="uk-UA" dirty="0" smtClean="0"/>
              <a:t>4. </a:t>
            </a:r>
            <a:r>
              <a:rPr lang="uk-UA" dirty="0" err="1" smtClean="0"/>
              <a:t>Карачина</a:t>
            </a:r>
            <a:r>
              <a:rPr lang="uk-UA" dirty="0" smtClean="0"/>
              <a:t> </a:t>
            </a:r>
            <a:r>
              <a:rPr lang="uk-UA" dirty="0"/>
              <a:t>Н.П., </a:t>
            </a:r>
            <a:r>
              <a:rPr lang="uk-UA" dirty="0" err="1"/>
              <a:t>Гребеньок</a:t>
            </a:r>
            <a:r>
              <a:rPr lang="uk-UA" dirty="0"/>
              <a:t> І.В., Лазарчук О.В. Тенденції та стан соціально-економічного розвитку українського сільськогосподарського машинобудування. Економіка. Управління. Інновації. 2014. </a:t>
            </a:r>
            <a:r>
              <a:rPr lang="en-US" dirty="0"/>
              <a:t>No 1. URL: http://nbuv.gov.ua/UJRN/eui_2014_1_46 (</a:t>
            </a:r>
            <a:r>
              <a:rPr lang="uk-UA" dirty="0"/>
              <a:t>дата звернення: 10.06.2019</a:t>
            </a:r>
            <a:r>
              <a:rPr lang="uk-UA" dirty="0" smtClean="0"/>
              <a:t>).</a:t>
            </a:r>
          </a:p>
          <a:p>
            <a:pPr algn="just">
              <a:spcAft>
                <a:spcPts val="0"/>
              </a:spcAft>
            </a:pPr>
            <a:r>
              <a:rPr lang="uk-UA" dirty="0" smtClean="0"/>
              <a:t>5. </a:t>
            </a:r>
            <a:r>
              <a:rPr lang="uk-UA" dirty="0" err="1" smtClean="0"/>
              <a:t>Пігуль</a:t>
            </a:r>
            <a:r>
              <a:rPr lang="uk-UA" dirty="0" smtClean="0"/>
              <a:t> </a:t>
            </a:r>
            <a:r>
              <a:rPr lang="uk-UA" dirty="0"/>
              <a:t>Н.Г., </a:t>
            </a:r>
            <a:r>
              <a:rPr lang="uk-UA" dirty="0" err="1"/>
              <a:t>Пігуль</a:t>
            </a:r>
            <a:r>
              <a:rPr lang="uk-UA" dirty="0"/>
              <a:t> Є.І. Сучасний стан та перспективи розвитку машинобудівного комплексу України. Економіка та суспільство. 2018. </a:t>
            </a:r>
            <a:r>
              <a:rPr lang="en-US" dirty="0"/>
              <a:t>No 15. </a:t>
            </a:r>
            <a:r>
              <a:rPr lang="uk-UA" dirty="0"/>
              <a:t>С. 444–449.</a:t>
            </a:r>
            <a:endParaRPr lang="uk-UA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2252" y="1527383"/>
            <a:ext cx="1611052" cy="902102"/>
          </a:xfrm>
          <a:prstGeom prst="rect">
            <a:avLst/>
          </a:prstGeom>
          <a:noFill/>
          <a:ln>
            <a:noFill/>
          </a:ln>
          <a:effectLst>
            <a:softEdge rad="889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2825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193356"/>
            <a:ext cx="8784975" cy="19389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sz="2000" dirty="0" smtClean="0"/>
              <a:t>Україна</a:t>
            </a:r>
            <a:r>
              <a:rPr lang="uk-UA" sz="2000" dirty="0"/>
              <a:t>, будучи одним із провідних експортерів сільськогосподарської продукції у світі, володіє потужним аграрним </a:t>
            </a:r>
            <a:r>
              <a:rPr lang="uk-UA" sz="2000" dirty="0" smtClean="0"/>
              <a:t>потенціалом</a:t>
            </a:r>
            <a:r>
              <a:rPr lang="uk-UA" sz="2000" dirty="0"/>
              <a:t>, який є основою розвитку стратегічної галузі економіки, а саме аграрної. Раціональне використання такого потенціалу дасть змогу не тільки забезпечу-вати продовольчу безпеку держави, але й покращувати позиції України на світовому ринку.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88640"/>
            <a:ext cx="3180209" cy="2004716"/>
          </a:xfrm>
          <a:prstGeom prst="rect">
            <a:avLst/>
          </a:prstGeom>
          <a:effectLst>
            <a:softEdge rad="2921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387066" y="267668"/>
            <a:ext cx="5505413" cy="11079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sz="2200" dirty="0">
                <a:latin typeface="Times New Roman" panose="02020603050405020304" pitchFamily="18" charset="0"/>
              </a:rPr>
              <a:t>На сучасному етапі </a:t>
            </a:r>
            <a:r>
              <a:rPr lang="uk-UA" sz="2200" dirty="0" smtClean="0">
                <a:latin typeface="Times New Roman" panose="02020603050405020304" pitchFamily="18" charset="0"/>
              </a:rPr>
              <a:t>розвитку </a:t>
            </a:r>
            <a:r>
              <a:rPr lang="uk-UA" sz="2200" dirty="0">
                <a:latin typeface="Times New Roman" panose="02020603050405020304" pitchFamily="18" charset="0"/>
              </a:rPr>
              <a:t>сільське господарство має велике та зростаюче значення в національній економіці. </a:t>
            </a:r>
            <a:endParaRPr lang="uk-UA" sz="2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6490" y="4365104"/>
            <a:ext cx="5997691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200" dirty="0">
                <a:latin typeface="Times New Roman" panose="02020603050405020304" pitchFamily="18" charset="0"/>
              </a:rPr>
              <a:t>Україна має досить високі можливості для розвитку продукції сільськогосподарського машинобудування, проте, як свідчить аналіз статистичних даних, вико-</a:t>
            </a:r>
            <a:r>
              <a:rPr lang="uk-UA" sz="2200" dirty="0" err="1">
                <a:latin typeface="Times New Roman" panose="02020603050405020304" pitchFamily="18" charset="0"/>
              </a:rPr>
              <a:t>ристовує</a:t>
            </a:r>
            <a:r>
              <a:rPr lang="uk-UA" sz="2200" dirty="0">
                <a:latin typeface="Times New Roman" panose="02020603050405020304" pitchFamily="18" charset="0"/>
              </a:rPr>
              <a:t> їх недостатньо ефективно й не може повністю задовольнити потреби </a:t>
            </a:r>
            <a:r>
              <a:rPr lang="uk-UA" sz="2200" dirty="0" err="1" smtClean="0">
                <a:latin typeface="Times New Roman" panose="02020603050405020304" pitchFamily="18" charset="0"/>
              </a:rPr>
              <a:t>сільгосптоваро</a:t>
            </a:r>
            <a:r>
              <a:rPr lang="uk-UA" sz="2200" dirty="0" smtClean="0">
                <a:latin typeface="Times New Roman" panose="02020603050405020304" pitchFamily="18" charset="0"/>
              </a:rPr>
              <a:t>-виробників </a:t>
            </a:r>
            <a:r>
              <a:rPr lang="uk-UA" sz="2200" dirty="0">
                <a:latin typeface="Times New Roman" panose="02020603050405020304" pitchFamily="18" charset="0"/>
              </a:rPr>
              <a:t>на внутрішньому ринку.</a:t>
            </a:r>
            <a:endParaRPr lang="uk-UA" sz="22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4181" y="4653136"/>
            <a:ext cx="2939819" cy="2204864"/>
          </a:xfrm>
          <a:prstGeom prst="rect">
            <a:avLst/>
          </a:prstGeom>
          <a:effectLst>
            <a:softEdge rad="241300"/>
          </a:effectLst>
        </p:spPr>
      </p:pic>
    </p:spTree>
    <p:extLst>
      <p:ext uri="{BB962C8B-B14F-4D97-AF65-F5344CB8AC3E}">
        <p14:creationId xmlns:p14="http://schemas.microsoft.com/office/powerpoint/2010/main" val="141059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2940" y="3496332"/>
            <a:ext cx="8655430" cy="7294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Підприємство </a:t>
            </a:r>
            <a:r>
              <a:rPr lang="uk-UA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“Брацлав” – це єдине підприємство по випуску доїльного обладнання для утримання ВРХ на фермах.</a:t>
            </a:r>
            <a:endParaRPr lang="uk-UA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t="20609" b="21358"/>
          <a:stretch/>
        </p:blipFill>
        <p:spPr>
          <a:xfrm>
            <a:off x="251520" y="116632"/>
            <a:ext cx="2827015" cy="12241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t="27067" b="30068"/>
          <a:stretch/>
        </p:blipFill>
        <p:spPr>
          <a:xfrm>
            <a:off x="6498324" y="2154095"/>
            <a:ext cx="2466975" cy="79208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635896" y="131236"/>
            <a:ext cx="5256584" cy="11079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Одним із заводів створених в Україні і який має велику популярність це завод </a:t>
            </a:r>
            <a:r>
              <a:rPr lang="uk-UA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Кобзаренка</a:t>
            </a:r>
            <a:r>
              <a:rPr lang="uk-UA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Сумській області. </a:t>
            </a:r>
            <a:endParaRPr lang="uk-UA" sz="2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811476"/>
            <a:ext cx="60486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Вінницькій області одним із працюючих підприємств в галузі сільськогосподарського машинобудування є завод компанії “Брацлав” і </a:t>
            </a:r>
            <a:r>
              <a:rPr lang="uk-UA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Калинівське</a:t>
            </a:r>
            <a:r>
              <a:rPr lang="uk-UA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підприємство “</a:t>
            </a:r>
            <a:r>
              <a:rPr lang="uk-UA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Агромаш</a:t>
            </a:r>
            <a:r>
              <a:rPr lang="uk-UA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-Калина”</a:t>
            </a:r>
            <a:endParaRPr lang="uk-UA" sz="22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049" y="4641389"/>
            <a:ext cx="2679103" cy="200932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5856" y="4641390"/>
            <a:ext cx="5616624" cy="200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849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76597"/>
            <a:ext cx="8686800" cy="220027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4901" y="5009257"/>
            <a:ext cx="8820472" cy="163121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just">
              <a:spcBef>
                <a:spcPts val="600"/>
              </a:spcBef>
              <a:tabLst>
                <a:tab pos="450215" algn="l"/>
              </a:tabLst>
            </a:pPr>
            <a:r>
              <a:rPr lang="uk-UA" sz="20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території України виробляється більше 3,5 тисячі найменувань техніки й устаткування основних видів машинобудівного комплексу: важкого, енергетичного, сільськогосподарського, точного, залізничного машинобудування, а також тракторобудування, верстатобудування, автомобілебудування, суднобудування та авіакосмічної галузі. </a:t>
            </a:r>
            <a:endParaRPr lang="uk-UA" sz="20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2429755"/>
            <a:ext cx="8615002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just">
              <a:spcBef>
                <a:spcPts val="60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uk-UA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Сектор машинобудування </a:t>
            </a:r>
            <a:r>
              <a:rPr lang="uk-UA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забезпечує 7,6% обсягу реалізованої промислової продукції у 2019 році та 2,0% валової доданої вартості у ВВП України</a:t>
            </a:r>
            <a:r>
              <a:rPr lang="uk-UA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у 2018 році. </a:t>
            </a:r>
            <a:endParaRPr lang="uk-UA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2074" y="3565506"/>
            <a:ext cx="8676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Bef>
                <a:spcPts val="600"/>
              </a:spcBef>
              <a:tabLst>
                <a:tab pos="450215" algn="l"/>
              </a:tabLs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машинобудуванні зосереджено більше, ніж 22% основних активів промисловості, на яких працює понад 300 тисяч осіб (майже 18% загальної кількості штатних працівників, задіяних у промисловому секторі України). У порівнянні з іншими секторами,  машинобудування зазнає значного дефіциту робочої сили.</a:t>
            </a:r>
            <a:endParaRPr lang="uk-UA" dirty="0">
              <a:latin typeface="Antiqua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533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94" y="188640"/>
            <a:ext cx="9064010" cy="46961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2506" y="5013176"/>
            <a:ext cx="88479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Примітка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дані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наведено без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тимчасово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окупованої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території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Автономної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Республіки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Крим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м. Севастополя та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тимчасово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окупованих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територій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Донецькій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Луганській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областях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дані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оприлюднюються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задля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Закону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«Про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державну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статистику»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конфі-денційності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статистичної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інформаціїДжерело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складено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автором за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даними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джерела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[8]</a:t>
            </a:r>
            <a:endParaRPr lang="uk-UA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368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032" y="2276872"/>
            <a:ext cx="846144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Bef>
                <a:spcPts val="60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uk-UA" sz="2200" dirty="0" smtClean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Так</a:t>
            </a:r>
            <a:r>
              <a:rPr lang="uk-UA" sz="2200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, у 2019 році найбільша частка припадала на виробництво автомобілів, причепів і напівпричепів (16,1%), машин і устаткування загального призначення (8,7%), вагонів і локомотивів (16,1%), електродвигунів, генераторів і трансформаторів (6,8%). </a:t>
            </a:r>
            <a:endParaRPr lang="uk-UA" sz="2200" dirty="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60648"/>
            <a:ext cx="8676964" cy="16312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Протягом 2010-2019 років структура машинобудування України зазнала суттєвих змін: зменшилася питома вага сегментів з високою доданою вартістю (виробництво залізничного рухомого складу та автотранспортних засобів) на фоні зростання частки сегменту виробництва кабелів і приладів для автотранспортних засобів. </a:t>
            </a:r>
            <a:endParaRPr lang="uk-UA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12845" y="4149080"/>
            <a:ext cx="8676964" cy="163121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just">
              <a:spcBef>
                <a:spcPts val="60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uk-UA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Крім того, відбулося зростання питомої ваги у сегментах повітряних і космічних літальних апаратів та їх частин – до 7,5%, інших машин і устаткування загального призначення – до 8,0%, машин і устаткування для сільського та лісового господарства – до 4,6%, проводів, кабелів і електромонтажних пристроїв – до 4,7%.</a:t>
            </a:r>
            <a:endParaRPr lang="uk-UA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569" y="6005899"/>
            <a:ext cx="86779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Машинобудівний сектор налічує майже 4,5 тис. підприємств (25 – великих, більше 700 – середніх і близько 3,9 тис. малих). 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538782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060848"/>
            <a:ext cx="8712968" cy="442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uk-UA" sz="22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uk-UA" sz="2200" b="1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цьому найбільше зростання показника індексу промислової продукції спостерігалося у </a:t>
            </a:r>
            <a:r>
              <a:rPr lang="uk-UA" sz="22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сегментах: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450215" algn="l"/>
              </a:tabLst>
            </a:pPr>
            <a:r>
              <a:rPr lang="uk-UA" sz="22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виробництва інших машин і устаткування спеціального призначення (115,6%), </a:t>
            </a:r>
            <a:endParaRPr lang="uk-UA" sz="2200" dirty="0" smtClean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450215" algn="l"/>
              </a:tabLst>
            </a:pPr>
            <a:r>
              <a:rPr lang="uk-UA" sz="22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автотранспортних </a:t>
            </a:r>
            <a:r>
              <a:rPr lang="uk-UA" sz="22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засобів (130,2%), </a:t>
            </a:r>
            <a:endParaRPr lang="uk-UA" sz="2200" dirty="0" smtClean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450215" algn="l"/>
              </a:tabLst>
            </a:pPr>
            <a:r>
              <a:rPr lang="uk-UA" sz="22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суден </a:t>
            </a:r>
            <a:r>
              <a:rPr lang="uk-UA" sz="22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і човнів (116,4%), </a:t>
            </a:r>
            <a:endParaRPr lang="uk-UA" sz="2200" dirty="0" smtClean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450215" algn="l"/>
              </a:tabLst>
            </a:pPr>
            <a:r>
              <a:rPr lang="uk-UA" sz="22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електронних </a:t>
            </a:r>
            <a:r>
              <a:rPr lang="uk-UA" sz="22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компонентів і плат (113,6%), </a:t>
            </a:r>
            <a:endParaRPr lang="uk-UA" sz="2200" dirty="0" smtClean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450215" algn="l"/>
              </a:tabLst>
            </a:pPr>
            <a:r>
              <a:rPr lang="uk-UA" sz="22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металообробних </a:t>
            </a:r>
            <a:r>
              <a:rPr lang="uk-UA" sz="22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машин і верстатів (107,2%), </a:t>
            </a:r>
            <a:endParaRPr lang="uk-UA" sz="2200" dirty="0" smtClean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450215" algn="l"/>
              </a:tabLst>
            </a:pPr>
            <a:r>
              <a:rPr lang="uk-UA" sz="22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залізничних </a:t>
            </a:r>
            <a:r>
              <a:rPr lang="uk-UA" sz="22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локомотивів і рухомого складу (104,1%), </a:t>
            </a:r>
            <a:endParaRPr lang="uk-UA" sz="2200" dirty="0" smtClean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450215" algn="l"/>
              </a:tabLst>
            </a:pPr>
            <a:r>
              <a:rPr lang="uk-UA" sz="22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інших </a:t>
            </a:r>
            <a:r>
              <a:rPr lang="uk-UA" sz="22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машин і устаткування загального призначення (103,2</a:t>
            </a:r>
            <a:r>
              <a:rPr lang="uk-UA" sz="22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%),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450215" algn="l"/>
              </a:tabLst>
            </a:pPr>
            <a:r>
              <a:rPr lang="uk-UA" sz="22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радіологічного</a:t>
            </a:r>
            <a:r>
              <a:rPr lang="uk-UA" sz="22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2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електромедичного</a:t>
            </a:r>
            <a:r>
              <a:rPr lang="uk-UA" sz="22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й електротерапевтичного устаткування (102,8%).</a:t>
            </a:r>
            <a:endParaRPr lang="uk-UA" sz="2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83311"/>
            <a:ext cx="2736304" cy="164178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57407" y="309748"/>
            <a:ext cx="552182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2019 році індекс промислової продукції у машинобудуванні склав 97,8% відносно показників 2018 року (2018 рік – 112,4%). </a:t>
            </a:r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val="483491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008496"/>
            <a:ext cx="8577742" cy="16312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450215" algn="l"/>
              </a:tabLst>
            </a:pPr>
            <a:r>
              <a:rPr lang="uk-UA" sz="20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Питома </a:t>
            </a:r>
            <a:r>
              <a:rPr lang="uk-UA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вага України у світовій торгівлі продукції машинобудування </a:t>
            </a:r>
            <a:br>
              <a:rPr lang="uk-UA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є незначною: в експорті – 0,07%, в імпорті – 0,19%. У 2017 році найвищі позиції України в світі припадали на сегменти електричного устаткування для автотранспортних засобів (1,77%), залізничного рухомого складу (0,97%) та електричних побутових приладів (0,27%). </a:t>
            </a:r>
            <a:endParaRPr lang="uk-UA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88640"/>
            <a:ext cx="49251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450215" algn="l"/>
              </a:tabLst>
            </a:pPr>
            <a:r>
              <a:rPr lang="uk-UA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Експортний потенціал машинобудівного сектору залишається досить значним, хоча структура експорту переважно представлена технікою та обладнанням середньої складності.</a:t>
            </a:r>
            <a:endParaRPr lang="uk-UA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9107" y="4034636"/>
            <a:ext cx="86602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450215" algn="l"/>
              </a:tabLst>
            </a:pPr>
            <a:r>
              <a:rPr lang="uk-UA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Серед 133 країн світу Україна посідає 51 місце в експорті продукції машинобудування (довідково: у 2013 році серед 149 країн світу </a:t>
            </a:r>
            <a:r>
              <a:rPr lang="uk-UA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Україна посідала 43 </a:t>
            </a:r>
            <a:r>
              <a:rPr lang="uk-UA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місце в експорті продукції машинобудування).</a:t>
            </a:r>
            <a:endParaRPr lang="uk-UA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6664" y="116632"/>
            <a:ext cx="3878560" cy="1878678"/>
          </a:xfrm>
          <a:prstGeom prst="rect">
            <a:avLst/>
          </a:prstGeom>
          <a:effectLst>
            <a:softEdge rad="5080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24069" y="5301208"/>
            <a:ext cx="860519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Одним із додаткових стимулів відновлення української промисловості має стати її залучення до глобальних, європейських та регіональних ланцюгів постачання продукції та розвиток кооперації з підприємствами держав-членів Європейського Союзу. </a:t>
            </a:r>
            <a:endParaRPr lang="uk-U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0313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</TotalTime>
  <Words>1251</Words>
  <Application>Microsoft Office PowerPoint</Application>
  <PresentationFormat>Экран (4:3)</PresentationFormat>
  <Paragraphs>60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Лекція 1 РОЗВИТОК СІЛЬСЬКОГОСПОДАРСЬКОГО МАШИНОБУДУВАННЯ В УКРАЇНІ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Машини для обробітку грунту</dc:title>
  <dc:creator>User</dc:creator>
  <cp:lastModifiedBy>adm</cp:lastModifiedBy>
  <cp:revision>94</cp:revision>
  <dcterms:created xsi:type="dcterms:W3CDTF">2013-03-29T16:56:06Z</dcterms:created>
  <dcterms:modified xsi:type="dcterms:W3CDTF">2021-06-29T06:08:38Z</dcterms:modified>
</cp:coreProperties>
</file>