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05" r:id="rId3"/>
    <p:sldId id="406" r:id="rId4"/>
    <p:sldId id="428" r:id="rId5"/>
    <p:sldId id="429" r:id="rId6"/>
    <p:sldId id="430" r:id="rId7"/>
    <p:sldId id="431" r:id="rId8"/>
    <p:sldId id="432" r:id="rId9"/>
    <p:sldId id="433" r:id="rId10"/>
    <p:sldId id="434" r:id="rId11"/>
    <p:sldId id="435" r:id="rId12"/>
    <p:sldId id="436" r:id="rId13"/>
    <p:sldId id="438" r:id="rId14"/>
    <p:sldId id="437" r:id="rId15"/>
  </p:sldIdLst>
  <p:sldSz cx="9144000" cy="6858000" type="screen4x3"/>
  <p:notesSz cx="6858000" cy="9144000"/>
  <p:defaultTextStyle>
    <a:defPPr>
      <a:defRPr lang="uk-U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1" autoAdjust="0"/>
    <p:restoredTop sz="92443" autoAdjust="0"/>
  </p:normalViewPr>
  <p:slideViewPr>
    <p:cSldViewPr>
      <p:cViewPr>
        <p:scale>
          <a:sx n="50" d="100"/>
          <a:sy n="50" d="100"/>
        </p:scale>
        <p:origin x="-72"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79D81-261E-4FA7-9045-6C42B6313746}" type="datetimeFigureOut">
              <a:rPr lang="ru-RU" smtClean="0"/>
              <a:pPr/>
              <a:t>29.06.2021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C2745-EF38-4A0D-B9B7-63DBEFE09A40}" type="slidenum">
              <a:rPr lang="ru-RU" smtClean="0"/>
              <a:pPr/>
              <a:t>‹#›</a:t>
            </a:fld>
            <a:endParaRPr lang="ru-RU"/>
          </a:p>
        </p:txBody>
      </p:sp>
    </p:spTree>
    <p:extLst>
      <p:ext uri="{BB962C8B-B14F-4D97-AF65-F5344CB8AC3E}">
        <p14:creationId xmlns:p14="http://schemas.microsoft.com/office/powerpoint/2010/main" val="34589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D2C2745-EF38-4A0D-B9B7-63DBEFE09A40}"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80329375-A87C-46FE-AB1D-795E6E4D3585}"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6D8998E3-F5C1-4627-A59D-64F1EB26B3C4}"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ED04CC2-A756-486E-82D2-0726B574EE0A}"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FBDD602-3344-4EF2-8C33-9EAD0981CFD4}"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4B1BC03E-AF5F-49DA-953E-2A7148413E11}"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C855C3D-ECA4-4B54-B9E2-4208DDDA31A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8BCD694-C2B4-4D2B-A879-0713C057BEC8}"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B48154B5-B0C9-4E54-AD8D-29DDE80DAE9C}"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9A53A9F-6425-4FDB-865E-CB4593CE536C}" type="datetimeFigureOut">
              <a:rPr lang="uk-UA"/>
              <a:pPr>
                <a:defRPr/>
              </a:pPr>
              <a:t>29.06.2021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C70A38FF-B857-4F15-96A5-73E27AD5BC03}"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8597C0AE-B242-49F3-8E05-ACA73AA085D9}" type="datetimeFigureOut">
              <a:rPr lang="uk-UA"/>
              <a:pPr>
                <a:defRPr/>
              </a:pPr>
              <a:t>29.06.2021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6C7952DB-D649-4F49-93CC-33AC115E032F}"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12FB2042-CC25-403D-8D66-DF9C6F78BD51}" type="datetimeFigureOut">
              <a:rPr lang="uk-UA"/>
              <a:pPr>
                <a:defRPr/>
              </a:pPr>
              <a:t>29.06.2021</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18E44C7E-AEC6-4E3B-BFCC-E2C1A5CF9A7E}"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E54B5534-5BEE-4F51-A3F3-9A26DC86CCF5}" type="datetimeFigureOut">
              <a:rPr lang="uk-UA"/>
              <a:pPr>
                <a:defRPr/>
              </a:pPr>
              <a:t>29.06.2021</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24EC1592-1B0D-4D9D-BF5F-1181C9DB3E5A}"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30D23C3-0897-4808-BC63-C78433CDD5A2}" type="datetimeFigureOut">
              <a:rPr lang="uk-UA"/>
              <a:pPr>
                <a:defRPr/>
              </a:pPr>
              <a:t>29.06.2021</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626393F4-8037-44BE-ADA3-77E8C888515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49D6CE-0A1F-4634-970C-2C9C86789B68}" type="datetimeFigureOut">
              <a:rPr lang="uk-UA"/>
              <a:pPr>
                <a:defRPr/>
              </a:pPr>
              <a:t>29.06.2021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8B5563F1-FFB0-4E01-860A-7220B140FF64}"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6BB4E99-BAC3-42A1-ADBB-C5C02138831D}" type="datetimeFigureOut">
              <a:rPr lang="uk-UA"/>
              <a:pPr>
                <a:defRPr/>
              </a:pPr>
              <a:t>29.06.2021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B701DAD8-901E-48AB-B30B-882F15BF5E10}"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C7BBA1-5CCF-4ECD-95BF-7C75655A4DE9}" type="datetimeFigureOut">
              <a:rPr lang="uk-UA"/>
              <a:pPr>
                <a:defRPr/>
              </a:pPr>
              <a:t>29.06.2021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1F2A251-29C7-4FB5-B4F9-53355BDE27B5}"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r>
              <a:rPr lang="uk-UA" sz="2400" dirty="0">
                <a:latin typeface="Times New Roman" pitchFamily="18" charset="0"/>
                <a:cs typeface="Times New Roman" pitchFamily="18" charset="0"/>
              </a:rPr>
              <a:t>Лекція </a:t>
            </a:r>
            <a:r>
              <a:rPr lang="ru-RU" sz="2400" dirty="0">
                <a:latin typeface="Times New Roman" pitchFamily="18" charset="0"/>
                <a:cs typeface="Times New Roman" pitchFamily="18" charset="0"/>
              </a:rPr>
              <a:t>13.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ОСОБЛИВОСТІ ВИКОРИСТАННЯ КОМПЛЕКСУ МАШИН ДЛЯ </a:t>
            </a:r>
            <a:r>
              <a:rPr lang="ru-RU" sz="2400" dirty="0" smtClean="0">
                <a:latin typeface="Times New Roman" pitchFamily="18" charset="0"/>
                <a:cs typeface="Times New Roman" pitchFamily="18" charset="0"/>
              </a:rPr>
              <a:t>СІВБИ </a:t>
            </a:r>
            <a:r>
              <a:rPr lang="ru-RU" sz="2400" dirty="0">
                <a:latin typeface="Times New Roman" pitchFamily="18" charset="0"/>
                <a:cs typeface="Times New Roman" pitchFamily="18" charset="0"/>
              </a:rPr>
              <a:t>ЗА ТЕХНОЛОГІЄЮ NO-TILL. </a:t>
            </a:r>
            <a:endParaRPr lang="ru-RU" sz="2400" dirty="0">
              <a:latin typeface="Times New Roman" pitchFamily="18" charset="0"/>
              <a:cs typeface="Times New Roman" pitchFamily="18" charset="0"/>
            </a:endParaRPr>
          </a:p>
        </p:txBody>
      </p:sp>
      <p:sp>
        <p:nvSpPr>
          <p:cNvPr id="5" name="Заголовок 1"/>
          <p:cNvSpPr txBox="1">
            <a:spLocks/>
          </p:cNvSpPr>
          <p:nvPr/>
        </p:nvSpPr>
        <p:spPr>
          <a:xfrm>
            <a:off x="1243608" y="689073"/>
            <a:ext cx="7772400" cy="1362456"/>
          </a:xfrm>
          <a:prstGeom prst="rect">
            <a:avLst/>
          </a:prstGeom>
        </p:spPr>
        <p:txBody>
          <a:bodyPr vert="horz" lIns="91440" tIns="45720" rIns="91440" bIns="45720" rtlCol="0" anchor="ctr">
            <a:normAutofit fontScale="25000" lnSpcReduction="20000"/>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Міністерство освіти </a:t>
            </a:r>
            <a:r>
              <a:rPr lang="uk-UA" sz="6700" b="1" dirty="0" smtClean="0">
                <a:latin typeface="Times New Roman" pitchFamily="18" charset="0"/>
                <a:ea typeface="+mj-ea"/>
                <a:cs typeface="Times New Roman" pitchFamily="18" charset="0"/>
              </a:rPr>
              <a:t>і</a:t>
            </a: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науки України</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Вінницький національний аграрний університет</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Picture 2" descr="D:\Документи\logo.jpg"/>
          <p:cNvPicPr>
            <a:picLocks noChangeAspect="1" noChangeArrowheads="1"/>
          </p:cNvPicPr>
          <p:nvPr/>
        </p:nvPicPr>
        <p:blipFill>
          <a:blip r:embed="rId2" cstate="print"/>
          <a:srcRect/>
          <a:stretch>
            <a:fillRect/>
          </a:stretch>
        </p:blipFill>
        <p:spPr bwMode="auto">
          <a:xfrm>
            <a:off x="127992" y="284409"/>
            <a:ext cx="1268760" cy="1268760"/>
          </a:xfrm>
          <a:prstGeom prst="rect">
            <a:avLst/>
          </a:prstGeom>
          <a:noFill/>
        </p:spPr>
      </p:pic>
      <p:sp>
        <p:nvSpPr>
          <p:cNvPr id="8" name="Текст 3"/>
          <p:cNvSpPr txBox="1">
            <a:spLocks/>
          </p:cNvSpPr>
          <p:nvPr/>
        </p:nvSpPr>
        <p:spPr>
          <a:xfrm>
            <a:off x="2339753" y="4221088"/>
            <a:ext cx="4248472" cy="1224136"/>
          </a:xfrm>
          <a:prstGeom prst="rect">
            <a:avLst/>
          </a:prstGeom>
        </p:spPr>
        <p:txBody>
          <a:bodyPr vert="horz" lIns="91440" tIns="45720" rIns="91440" bIns="45720" rtlCol="0">
            <a:normAutofit fontScale="92500" lnSpcReduction="20000"/>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uk-UA" sz="1900" dirty="0" smtClean="0">
                <a:latin typeface="Times New Roman" pitchFamily="18" charset="0"/>
                <a:cs typeface="Times New Roman" pitchFamily="18" charset="0"/>
              </a:rPr>
              <a:t>План</a:t>
            </a:r>
          </a:p>
          <a:p>
            <a:endParaRPr lang="ru-RU" sz="1900" dirty="0">
              <a:latin typeface="Times New Roman" pitchFamily="18" charset="0"/>
              <a:cs typeface="Times New Roman" pitchFamily="18" charset="0"/>
            </a:endParaRPr>
          </a:p>
          <a:p>
            <a:r>
              <a:rPr lang="uk-UA" sz="1900" dirty="0">
                <a:latin typeface="Times New Roman" pitchFamily="18" charset="0"/>
                <a:cs typeface="Times New Roman" pitchFamily="18" charset="0"/>
              </a:rPr>
              <a:t>1. Т</a:t>
            </a:r>
            <a:r>
              <a:rPr lang="ru-RU" sz="1900" dirty="0" err="1">
                <a:latin typeface="Times New Roman" pitchFamily="18" charset="0"/>
                <a:cs typeface="Times New Roman" pitchFamily="18" charset="0"/>
              </a:rPr>
              <a:t>ехнологі</a:t>
            </a:r>
            <a:r>
              <a:rPr lang="uk-UA" sz="1900" dirty="0">
                <a:latin typeface="Times New Roman" pitchFamily="18" charset="0"/>
                <a:cs typeface="Times New Roman" pitchFamily="18" charset="0"/>
              </a:rPr>
              <a:t>я сівби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No-Till</a:t>
            </a:r>
            <a:r>
              <a:rPr lang="uk-UA" sz="1900" dirty="0">
                <a:latin typeface="Times New Roman" pitchFamily="18" charset="0"/>
                <a:cs typeface="Times New Roman" pitchFamily="18" charset="0"/>
              </a:rPr>
              <a:t>.</a:t>
            </a:r>
            <a:endParaRPr lang="ru-RU" sz="1900" dirty="0">
              <a:latin typeface="Times New Roman" pitchFamily="18" charset="0"/>
              <a:cs typeface="Times New Roman" pitchFamily="18" charset="0"/>
            </a:endParaRPr>
          </a:p>
          <a:p>
            <a:r>
              <a:rPr lang="uk-UA" sz="1900" dirty="0">
                <a:latin typeface="Times New Roman" pitchFamily="18" charset="0"/>
                <a:cs typeface="Times New Roman" pitchFamily="18" charset="0"/>
              </a:rPr>
              <a:t>2. Агрегати для посіву по No-Till</a:t>
            </a:r>
            <a:endParaRPr lang="ru-RU" sz="1900" dirty="0">
              <a:latin typeface="Times New Roman" pitchFamily="18" charset="0"/>
              <a:cs typeface="Times New Roman" pitchFamily="18" charset="0"/>
            </a:endParaRPr>
          </a:p>
          <a:p>
            <a:r>
              <a:rPr lang="uk-UA" sz="1900" dirty="0">
                <a:latin typeface="Times New Roman" pitchFamily="18" charset="0"/>
                <a:cs typeface="Times New Roman" pitchFamily="18" charset="0"/>
              </a:rPr>
              <a:t>3. </a:t>
            </a:r>
            <a:r>
              <a:rPr lang="ru-RU" sz="1900" dirty="0" err="1">
                <a:latin typeface="Times New Roman" pitchFamily="18" charset="0"/>
                <a:cs typeface="Times New Roman" pitchFamily="18" charset="0"/>
              </a:rPr>
              <a:t>Сучасна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посівна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техніка</a:t>
            </a:r>
            <a:r>
              <a:rPr lang="ru-RU" sz="1900" dirty="0">
                <a:latin typeface="Times New Roman" pitchFamily="18" charset="0"/>
                <a:cs typeface="Times New Roman" pitchFamily="18" charset="0"/>
              </a:rPr>
              <a:t> для </a:t>
            </a:r>
            <a:r>
              <a:rPr lang="ru-RU" sz="1900" dirty="0" err="1">
                <a:latin typeface="Times New Roman" pitchFamily="18" charset="0"/>
                <a:cs typeface="Times New Roman" pitchFamily="18" charset="0"/>
              </a:rPr>
              <a:t>No-Till</a:t>
            </a:r>
            <a:endParaRPr lang="ru-RU" sz="1900" dirty="0">
              <a:latin typeface="Times New Roman" pitchFamily="18" charset="0"/>
              <a:cs typeface="Times New Roman" pitchFamily="18" charset="0"/>
            </a:endParaRPr>
          </a:p>
          <a:p>
            <a:pPr marL="44846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16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1157288"/>
            <a:ext cx="9144000" cy="5700712"/>
          </a:xfrm>
          <a:prstGeom prst="rect">
            <a:avLst/>
          </a:prstGeom>
          <a:noFill/>
          <a:ln w="9525">
            <a:noFill/>
            <a:miter lim="800000"/>
            <a:headEnd/>
            <a:tailEnd/>
          </a:ln>
        </p:spPr>
      </p:pic>
      <p:sp>
        <p:nvSpPr>
          <p:cNvPr id="3" name="TextBox 2"/>
          <p:cNvSpPr txBox="1"/>
          <p:nvPr/>
        </p:nvSpPr>
        <p:spPr>
          <a:xfrm>
            <a:off x="1187624" y="260648"/>
            <a:ext cx="6043834" cy="830997"/>
          </a:xfrm>
          <a:prstGeom prst="rect">
            <a:avLst/>
          </a:prstGeom>
          <a:noFill/>
        </p:spPr>
        <p:txBody>
          <a:bodyPr wrap="none" rtlCol="0">
            <a:spAutoFit/>
          </a:bodyPr>
          <a:lstStyle/>
          <a:p>
            <a:pPr algn="ctr"/>
            <a:r>
              <a:rPr lang="uk-UA" dirty="0" smtClean="0"/>
              <a:t>Пневматична сівалка для прямого посіву</a:t>
            </a:r>
          </a:p>
          <a:p>
            <a:pPr algn="ctr"/>
            <a:r>
              <a:rPr lang="fr-FR" dirty="0" smtClean="0">
                <a:solidFill>
                  <a:srgbClr val="000000"/>
                </a:solidFill>
                <a:latin typeface="KUHN_machines_light" pitchFamily="2" charset="0"/>
                <a:sym typeface="Arial" charset="0"/>
              </a:rPr>
              <a:t> pDM  pg  Maxima</a:t>
            </a:r>
            <a:r>
              <a:rPr lang="uk-UA" dirty="0" smtClean="0"/>
              <a:t> </a:t>
            </a:r>
            <a:endParaRPr lang="ru-RU" dirty="0"/>
          </a:p>
        </p:txBody>
      </p:sp>
    </p:spTree>
    <p:extLst>
      <p:ext uri="{BB962C8B-B14F-4D97-AF65-F5344CB8AC3E}">
        <p14:creationId xmlns:p14="http://schemas.microsoft.com/office/powerpoint/2010/main" val="192950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0"/>
            <a:ext cx="8229600" cy="7985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1200" cap="none" spc="0" normalizeH="0" baseline="0" noProof="0" dirty="0" smtClean="0">
                <a:ln>
                  <a:noFill/>
                </a:ln>
                <a:solidFill>
                  <a:srgbClr val="000000"/>
                </a:solidFill>
                <a:effectLst/>
                <a:uLnTx/>
                <a:uFillTx/>
                <a:latin typeface="+mj-lt"/>
                <a:ea typeface="+mj-ea"/>
                <a:cs typeface="Arial" charset="0"/>
                <a:sym typeface="Arial" charset="0"/>
              </a:rPr>
              <a:t>Машина для прямого </a:t>
            </a:r>
            <a:r>
              <a:rPr kumimoji="0" lang="uk-UA" sz="4400" b="0" i="0" u="none" strike="noStrike" kern="1200" cap="none" spc="0" normalizeH="0" baseline="0" noProof="0" dirty="0" smtClean="0">
                <a:ln>
                  <a:noFill/>
                </a:ln>
                <a:solidFill>
                  <a:srgbClr val="000000"/>
                </a:solidFill>
                <a:effectLst/>
                <a:uLnTx/>
                <a:uFillTx/>
                <a:latin typeface="+mj-lt"/>
                <a:ea typeface="+mj-ea"/>
                <a:cs typeface="Arial" charset="0"/>
                <a:sym typeface="Arial" charset="0"/>
              </a:rPr>
              <a:t>посіву</a:t>
            </a:r>
            <a:endParaRPr kumimoji="0" lang="fr-FR" sz="4400" b="0" i="0" u="none" strike="noStrike" kern="1200" cap="none" spc="0" normalizeH="0" baseline="0" noProof="0" dirty="0" smtClean="0">
              <a:ln>
                <a:noFill/>
              </a:ln>
              <a:solidFill>
                <a:srgbClr val="000000"/>
              </a:solidFill>
              <a:effectLst/>
              <a:uLnTx/>
              <a:uFillTx/>
              <a:latin typeface="+mj-lt"/>
              <a:ea typeface="+mj-ea"/>
              <a:cs typeface="Arial" charset="0"/>
              <a:sym typeface="Arial" charset="0"/>
            </a:endParaRPr>
          </a:p>
        </p:txBody>
      </p:sp>
      <p:pic>
        <p:nvPicPr>
          <p:cNvPr id="3" name="Picture 2"/>
          <p:cNvPicPr>
            <a:picLocks noChangeAspect="1" noChangeArrowheads="1"/>
          </p:cNvPicPr>
          <p:nvPr/>
        </p:nvPicPr>
        <p:blipFill>
          <a:blip r:embed="rId2" cstate="print"/>
          <a:srcRect/>
          <a:stretch>
            <a:fillRect/>
          </a:stretch>
        </p:blipFill>
        <p:spPr bwMode="auto">
          <a:xfrm>
            <a:off x="0" y="1714500"/>
            <a:ext cx="9144000" cy="4254500"/>
          </a:xfrm>
          <a:prstGeom prst="rect">
            <a:avLst/>
          </a:prstGeom>
          <a:noFill/>
          <a:ln w="9525">
            <a:noFill/>
            <a:miter lim="800000"/>
            <a:headEnd/>
            <a:tailEnd/>
          </a:ln>
        </p:spPr>
      </p:pic>
      <p:sp>
        <p:nvSpPr>
          <p:cNvPr id="4" name="Rosca 4"/>
          <p:cNvSpPr/>
          <p:nvPr/>
        </p:nvSpPr>
        <p:spPr>
          <a:xfrm>
            <a:off x="0" y="1643063"/>
            <a:ext cx="3643313" cy="4357687"/>
          </a:xfrm>
          <a:prstGeom prst="donut">
            <a:avLst>
              <a:gd name="adj" fmla="val 181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5" name="Rosca 5"/>
          <p:cNvSpPr/>
          <p:nvPr/>
        </p:nvSpPr>
        <p:spPr>
          <a:xfrm>
            <a:off x="3929063" y="2857500"/>
            <a:ext cx="2214562" cy="3071813"/>
          </a:xfrm>
          <a:prstGeom prst="donut">
            <a:avLst>
              <a:gd name="adj" fmla="val 323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6" name="Rosca 6"/>
          <p:cNvSpPr/>
          <p:nvPr/>
        </p:nvSpPr>
        <p:spPr>
          <a:xfrm>
            <a:off x="6143625" y="3786188"/>
            <a:ext cx="1643063" cy="2143125"/>
          </a:xfrm>
          <a:prstGeom prst="donut">
            <a:avLst>
              <a:gd name="adj" fmla="val 314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7" name="AutoShape 18"/>
          <p:cNvSpPr>
            <a:spLocks noChangeArrowheads="1"/>
          </p:cNvSpPr>
          <p:nvPr/>
        </p:nvSpPr>
        <p:spPr bwMode="auto">
          <a:xfrm>
            <a:off x="4929188" y="857250"/>
            <a:ext cx="4214812" cy="919401"/>
          </a:xfrm>
          <a:prstGeom prst="roundRect">
            <a:avLst>
              <a:gd name="adj" fmla="val 16667"/>
            </a:avLst>
          </a:prstGeom>
          <a:solidFill>
            <a:srgbClr val="CDCDCD"/>
          </a:solidFill>
          <a:ln w="9525">
            <a:noFill/>
            <a:round/>
            <a:headEnd/>
            <a:tailEnd/>
          </a:ln>
        </p:spPr>
        <p:txBody>
          <a:bodyPr>
            <a:spAutoFit/>
          </a:bodyPr>
          <a:lstStyle/>
          <a:p>
            <a:pPr indent="-342900" eaLnBrk="0" hangingPunct="0">
              <a:buSzPct val="100000"/>
            </a:pPr>
            <a:r>
              <a:rPr lang="uk-UA" sz="1600" dirty="0" smtClean="0">
                <a:solidFill>
                  <a:srgbClr val="000000"/>
                </a:solidFill>
                <a:sym typeface="Arial" charset="0"/>
              </a:rPr>
              <a:t>Сошник</a:t>
            </a:r>
            <a:r>
              <a:rPr lang="fr-FR" sz="1600" dirty="0" smtClean="0">
                <a:solidFill>
                  <a:srgbClr val="000000"/>
                </a:solidFill>
                <a:sym typeface="Arial" charset="0"/>
              </a:rPr>
              <a:t> </a:t>
            </a:r>
            <a:r>
              <a:rPr lang="fr-FR" sz="1600" dirty="0">
                <a:solidFill>
                  <a:srgbClr val="000000"/>
                </a:solidFill>
                <a:sym typeface="Arial" charset="0"/>
              </a:rPr>
              <a:t>дискового </a:t>
            </a:r>
            <a:r>
              <a:rPr lang="fr-FR" sz="1600" dirty="0" smtClean="0">
                <a:solidFill>
                  <a:srgbClr val="000000"/>
                </a:solidFill>
                <a:sym typeface="Arial" charset="0"/>
              </a:rPr>
              <a:t>тип</a:t>
            </a:r>
            <a:r>
              <a:rPr lang="uk-UA" sz="1600" dirty="0" smtClean="0">
                <a:solidFill>
                  <a:srgbClr val="000000"/>
                </a:solidFill>
                <a:sym typeface="Arial" charset="0"/>
              </a:rPr>
              <a:t>у</a:t>
            </a:r>
            <a:r>
              <a:rPr lang="fr-FR" sz="1600" dirty="0" smtClean="0">
                <a:solidFill>
                  <a:srgbClr val="000000"/>
                </a:solidFill>
                <a:sym typeface="Arial" charset="0"/>
              </a:rPr>
              <a:t> </a:t>
            </a:r>
            <a:r>
              <a:rPr lang="fr-FR" sz="1600" dirty="0">
                <a:solidFill>
                  <a:srgbClr val="000000"/>
                </a:solidFill>
                <a:sym typeface="Arial" charset="0"/>
              </a:rPr>
              <a:t>для </a:t>
            </a:r>
            <a:r>
              <a:rPr lang="uk-UA" sz="1600" dirty="0" smtClean="0">
                <a:solidFill>
                  <a:srgbClr val="000000"/>
                </a:solidFill>
                <a:sym typeface="Arial" charset="0"/>
              </a:rPr>
              <a:t>подрібнення рослинних залишків та для розкриття рядка</a:t>
            </a:r>
            <a:endParaRPr lang="fr-FR" sz="1600" dirty="0">
              <a:solidFill>
                <a:srgbClr val="000000"/>
              </a:solidFill>
              <a:sym typeface="Arial" charset="0"/>
            </a:endParaRPr>
          </a:p>
        </p:txBody>
      </p:sp>
      <p:sp>
        <p:nvSpPr>
          <p:cNvPr id="8" name="AutoShape 18"/>
          <p:cNvSpPr>
            <a:spLocks noChangeArrowheads="1"/>
          </p:cNvSpPr>
          <p:nvPr/>
        </p:nvSpPr>
        <p:spPr bwMode="auto">
          <a:xfrm>
            <a:off x="214313" y="857250"/>
            <a:ext cx="4500562" cy="647700"/>
          </a:xfrm>
          <a:prstGeom prst="roundRect">
            <a:avLst>
              <a:gd name="adj" fmla="val 16667"/>
            </a:avLst>
          </a:prstGeom>
          <a:solidFill>
            <a:srgbClr val="CDCDCD"/>
          </a:solidFill>
          <a:ln w="9525">
            <a:noFill/>
            <a:round/>
            <a:headEnd/>
            <a:tailEnd/>
          </a:ln>
        </p:spPr>
        <p:txBody>
          <a:bodyPr>
            <a:spAutoFit/>
          </a:bodyPr>
          <a:lstStyle/>
          <a:p>
            <a:pPr indent="-342900" eaLnBrk="0" hangingPunct="0">
              <a:buSzPct val="100000"/>
            </a:pPr>
            <a:r>
              <a:rPr lang="fr-FR" sz="1600" dirty="0">
                <a:solidFill>
                  <a:srgbClr val="000000"/>
                </a:solidFill>
                <a:sym typeface="Arial" charset="0"/>
              </a:rPr>
              <a:t>A	</a:t>
            </a:r>
            <a:r>
              <a:rPr lang="uk-UA" sz="1600" dirty="0" smtClean="0">
                <a:solidFill>
                  <a:srgbClr val="000000"/>
                </a:solidFill>
                <a:sym typeface="Arial" charset="0"/>
              </a:rPr>
              <a:t>Сошник  </a:t>
            </a:r>
            <a:r>
              <a:rPr lang="fr-FR" sz="1600" dirty="0" smtClean="0">
                <a:solidFill>
                  <a:srgbClr val="000000"/>
                </a:solidFill>
                <a:sym typeface="Arial" charset="0"/>
              </a:rPr>
              <a:t>дискового тип</a:t>
            </a:r>
            <a:r>
              <a:rPr lang="uk-UA" sz="1600" dirty="0" smtClean="0">
                <a:solidFill>
                  <a:srgbClr val="000000"/>
                </a:solidFill>
                <a:sym typeface="Arial" charset="0"/>
              </a:rPr>
              <a:t>у</a:t>
            </a:r>
            <a:r>
              <a:rPr lang="fr-FR" sz="1600" dirty="0" smtClean="0">
                <a:solidFill>
                  <a:srgbClr val="000000"/>
                </a:solidFill>
                <a:sym typeface="Arial" charset="0"/>
              </a:rPr>
              <a:t> </a:t>
            </a:r>
            <a:r>
              <a:rPr lang="fr-FR" sz="1600" dirty="0">
                <a:solidFill>
                  <a:srgbClr val="000000"/>
                </a:solidFill>
                <a:sym typeface="Arial" charset="0"/>
              </a:rPr>
              <a:t>для </a:t>
            </a:r>
            <a:r>
              <a:rPr lang="fr-FR" sz="1600" dirty="0" smtClean="0">
                <a:solidFill>
                  <a:srgbClr val="000000"/>
                </a:solidFill>
                <a:sym typeface="Arial" charset="0"/>
              </a:rPr>
              <a:t>внесен</a:t>
            </a:r>
            <a:r>
              <a:rPr lang="uk-UA" sz="1600" dirty="0" err="1" smtClean="0">
                <a:solidFill>
                  <a:srgbClr val="000000"/>
                </a:solidFill>
                <a:sym typeface="Arial" charset="0"/>
              </a:rPr>
              <a:t>ня</a:t>
            </a:r>
            <a:r>
              <a:rPr lang="fr-FR" sz="1600" dirty="0" smtClean="0">
                <a:solidFill>
                  <a:srgbClr val="000000"/>
                </a:solidFill>
                <a:sym typeface="Arial" charset="0"/>
              </a:rPr>
              <a:t> добри</a:t>
            </a:r>
            <a:r>
              <a:rPr lang="uk-UA" sz="1600" dirty="0" smtClean="0">
                <a:solidFill>
                  <a:srgbClr val="000000"/>
                </a:solidFill>
                <a:sym typeface="Arial" charset="0"/>
              </a:rPr>
              <a:t>в</a:t>
            </a:r>
            <a:endParaRPr lang="fr-FR" sz="1600" dirty="0">
              <a:solidFill>
                <a:srgbClr val="000000"/>
              </a:solidFill>
              <a:sym typeface="Arial" charset="0"/>
            </a:endParaRPr>
          </a:p>
        </p:txBody>
      </p:sp>
      <p:sp>
        <p:nvSpPr>
          <p:cNvPr id="9" name="AutoShape 18"/>
          <p:cNvSpPr>
            <a:spLocks noChangeArrowheads="1"/>
          </p:cNvSpPr>
          <p:nvPr/>
        </p:nvSpPr>
        <p:spPr bwMode="auto">
          <a:xfrm>
            <a:off x="250825" y="6072188"/>
            <a:ext cx="8569325" cy="715089"/>
          </a:xfrm>
          <a:prstGeom prst="roundRect">
            <a:avLst>
              <a:gd name="adj" fmla="val 16667"/>
            </a:avLst>
          </a:prstGeom>
          <a:solidFill>
            <a:srgbClr val="CDCDCD"/>
          </a:solidFill>
          <a:ln w="9525">
            <a:noFill/>
            <a:round/>
            <a:headEnd/>
            <a:tailEnd/>
          </a:ln>
        </p:spPr>
        <p:txBody>
          <a:bodyPr>
            <a:spAutoFit/>
          </a:bodyPr>
          <a:lstStyle/>
          <a:p>
            <a:pPr indent="-342900" eaLnBrk="0" hangingPunct="0">
              <a:buSzPct val="100000"/>
            </a:pPr>
            <a:r>
              <a:rPr lang="fr-FR" sz="1800" i="1" dirty="0">
                <a:solidFill>
                  <a:srgbClr val="000000"/>
                </a:solidFill>
                <a:sym typeface="Arial" charset="0"/>
              </a:rPr>
              <a:t>      </a:t>
            </a:r>
            <a:r>
              <a:rPr lang="fr-FR" sz="1800" i="1" dirty="0" smtClean="0">
                <a:solidFill>
                  <a:srgbClr val="000000"/>
                </a:solidFill>
                <a:sym typeface="Arial" charset="0"/>
              </a:rPr>
              <a:t>В</a:t>
            </a:r>
            <a:r>
              <a:rPr lang="uk-UA" sz="1800" i="1" dirty="0" smtClean="0">
                <a:solidFill>
                  <a:srgbClr val="000000"/>
                </a:solidFill>
                <a:sym typeface="Arial" charset="0"/>
              </a:rPr>
              <a:t>и</a:t>
            </a:r>
            <a:r>
              <a:rPr lang="fr-FR" sz="1800" i="1" dirty="0" smtClean="0">
                <a:solidFill>
                  <a:srgbClr val="000000"/>
                </a:solidFill>
                <a:sym typeface="Arial" charset="0"/>
              </a:rPr>
              <a:t>с</a:t>
            </a:r>
            <a:r>
              <a:rPr lang="uk-UA" sz="1800" i="1" dirty="0" smtClean="0">
                <a:solidFill>
                  <a:srgbClr val="000000"/>
                </a:solidFill>
                <a:sym typeface="Arial" charset="0"/>
              </a:rPr>
              <a:t>і</a:t>
            </a:r>
            <a:r>
              <a:rPr lang="fr-FR" sz="1800" i="1" dirty="0" smtClean="0">
                <a:solidFill>
                  <a:srgbClr val="000000"/>
                </a:solidFill>
                <a:sym typeface="Arial" charset="0"/>
              </a:rPr>
              <a:t>вн</a:t>
            </a:r>
            <a:r>
              <a:rPr lang="uk-UA" sz="1800" i="1" dirty="0" smtClean="0">
                <a:solidFill>
                  <a:srgbClr val="000000"/>
                </a:solidFill>
                <a:sym typeface="Arial" charset="0"/>
              </a:rPr>
              <a:t>и</a:t>
            </a:r>
            <a:r>
              <a:rPr lang="fr-FR" sz="1800" i="1" dirty="0" smtClean="0">
                <a:solidFill>
                  <a:srgbClr val="000000"/>
                </a:solidFill>
                <a:sym typeface="Arial" charset="0"/>
              </a:rPr>
              <a:t>й </a:t>
            </a:r>
            <a:r>
              <a:rPr lang="fr-FR" sz="1800" i="1" dirty="0">
                <a:solidFill>
                  <a:srgbClr val="000000"/>
                </a:solidFill>
                <a:sym typeface="Arial" charset="0"/>
              </a:rPr>
              <a:t>диск для </a:t>
            </a:r>
            <a:r>
              <a:rPr lang="fr-FR" sz="1800" i="1" dirty="0" smtClean="0">
                <a:solidFill>
                  <a:srgbClr val="000000"/>
                </a:solidFill>
                <a:sym typeface="Arial" charset="0"/>
              </a:rPr>
              <a:t>в</a:t>
            </a:r>
            <a:r>
              <a:rPr lang="uk-UA" sz="1800" i="1" dirty="0" smtClean="0">
                <a:solidFill>
                  <a:srgbClr val="000000"/>
                </a:solidFill>
                <a:sym typeface="Arial" charset="0"/>
              </a:rPr>
              <a:t>и</a:t>
            </a:r>
            <a:r>
              <a:rPr lang="fr-FR" sz="1800" i="1" dirty="0" smtClean="0">
                <a:solidFill>
                  <a:srgbClr val="000000"/>
                </a:solidFill>
                <a:sym typeface="Arial" charset="0"/>
              </a:rPr>
              <a:t>с</a:t>
            </a:r>
            <a:r>
              <a:rPr lang="uk-UA" sz="1800" i="1" dirty="0" smtClean="0">
                <a:solidFill>
                  <a:srgbClr val="000000"/>
                </a:solidFill>
                <a:sym typeface="Arial" charset="0"/>
              </a:rPr>
              <a:t>і</a:t>
            </a:r>
            <a:r>
              <a:rPr lang="fr-FR" sz="1800" i="1" dirty="0" smtClean="0">
                <a:solidFill>
                  <a:srgbClr val="000000"/>
                </a:solidFill>
                <a:sym typeface="Arial" charset="0"/>
              </a:rPr>
              <a:t>в</a:t>
            </a:r>
            <a:r>
              <a:rPr lang="uk-UA" sz="1800" i="1" dirty="0" smtClean="0">
                <a:solidFill>
                  <a:srgbClr val="000000"/>
                </a:solidFill>
                <a:sym typeface="Arial" charset="0"/>
              </a:rPr>
              <a:t>у</a:t>
            </a:r>
            <a:r>
              <a:rPr lang="fr-FR" sz="1800" i="1" dirty="0" smtClean="0">
                <a:solidFill>
                  <a:srgbClr val="000000"/>
                </a:solidFill>
                <a:sym typeface="Arial" charset="0"/>
              </a:rPr>
              <a:t> </a:t>
            </a:r>
            <a:r>
              <a:rPr lang="uk-UA" sz="1800" i="1" dirty="0" smtClean="0">
                <a:solidFill>
                  <a:srgbClr val="000000"/>
                </a:solidFill>
                <a:sym typeface="Arial" charset="0"/>
              </a:rPr>
              <a:t>насіння</a:t>
            </a:r>
            <a:r>
              <a:rPr lang="fr-FR" sz="1800" i="1" dirty="0" smtClean="0">
                <a:solidFill>
                  <a:srgbClr val="000000"/>
                </a:solidFill>
                <a:sym typeface="Arial" charset="0"/>
              </a:rPr>
              <a:t> </a:t>
            </a:r>
            <a:r>
              <a:rPr lang="uk-UA" sz="1800" i="1" dirty="0" smtClean="0">
                <a:solidFill>
                  <a:srgbClr val="000000"/>
                </a:solidFill>
                <a:sym typeface="Arial" charset="0"/>
              </a:rPr>
              <a:t>і</a:t>
            </a:r>
            <a:r>
              <a:rPr lang="fr-FR" sz="1800" i="1" dirty="0" smtClean="0">
                <a:solidFill>
                  <a:srgbClr val="000000"/>
                </a:solidFill>
                <a:sym typeface="Arial" charset="0"/>
              </a:rPr>
              <a:t> закр</a:t>
            </a:r>
            <a:r>
              <a:rPr lang="uk-UA" sz="1800" i="1" dirty="0" err="1" smtClean="0">
                <a:solidFill>
                  <a:srgbClr val="000000"/>
                </a:solidFill>
                <a:sym typeface="Arial" charset="0"/>
              </a:rPr>
              <a:t>иття</a:t>
            </a:r>
            <a:r>
              <a:rPr lang="fr-FR" sz="1800" i="1" dirty="0" smtClean="0">
                <a:solidFill>
                  <a:srgbClr val="000000"/>
                </a:solidFill>
                <a:sym typeface="Arial" charset="0"/>
              </a:rPr>
              <a:t> гряд</a:t>
            </a:r>
            <a:r>
              <a:rPr lang="uk-UA" sz="1800" i="1" dirty="0" err="1" smtClean="0">
                <a:solidFill>
                  <a:srgbClr val="000000"/>
                </a:solidFill>
                <a:sym typeface="Arial" charset="0"/>
              </a:rPr>
              <a:t>ки</a:t>
            </a:r>
            <a:r>
              <a:rPr lang="fr-FR" sz="1800" i="1" dirty="0" smtClean="0">
                <a:solidFill>
                  <a:srgbClr val="000000"/>
                </a:solidFill>
                <a:sym typeface="Arial" charset="0"/>
              </a:rPr>
              <a:t> </a:t>
            </a:r>
            <a:r>
              <a:rPr lang="fr-FR" sz="1800" i="1" dirty="0">
                <a:solidFill>
                  <a:srgbClr val="000000"/>
                </a:solidFill>
                <a:sym typeface="Arial" charset="0"/>
              </a:rPr>
              <a:t>на </a:t>
            </a:r>
            <a:r>
              <a:rPr lang="uk-UA" sz="1800" i="1" dirty="0" smtClean="0">
                <a:solidFill>
                  <a:srgbClr val="000000"/>
                </a:solidFill>
                <a:sym typeface="Arial" charset="0"/>
              </a:rPr>
              <a:t>потрібну глибину</a:t>
            </a:r>
            <a:r>
              <a:rPr lang="fr-FR" sz="1800" i="1" dirty="0" smtClean="0">
                <a:solidFill>
                  <a:srgbClr val="000000"/>
                </a:solidFill>
                <a:sym typeface="Arial" charset="0"/>
              </a:rPr>
              <a:t> </a:t>
            </a:r>
            <a:r>
              <a:rPr lang="fr-FR" sz="1800" i="1" dirty="0">
                <a:solidFill>
                  <a:srgbClr val="000000"/>
                </a:solidFill>
                <a:sym typeface="Arial" charset="0"/>
              </a:rPr>
              <a:t>при </a:t>
            </a:r>
            <a:r>
              <a:rPr lang="uk-UA" sz="1800" i="1" dirty="0" smtClean="0">
                <a:solidFill>
                  <a:srgbClr val="000000"/>
                </a:solidFill>
                <a:sym typeface="Arial" charset="0"/>
              </a:rPr>
              <a:t>при використанні різних типів </a:t>
            </a:r>
            <a:r>
              <a:rPr lang="uk-UA" sz="1800" i="1" dirty="0" err="1" smtClean="0">
                <a:solidFill>
                  <a:srgbClr val="000000"/>
                </a:solidFill>
                <a:sym typeface="Arial" charset="0"/>
              </a:rPr>
              <a:t>прикочувальних</a:t>
            </a:r>
            <a:r>
              <a:rPr lang="uk-UA" sz="1800" i="1" dirty="0" smtClean="0">
                <a:solidFill>
                  <a:srgbClr val="000000"/>
                </a:solidFill>
                <a:sym typeface="Arial" charset="0"/>
              </a:rPr>
              <a:t> коліс</a:t>
            </a:r>
            <a:endParaRPr lang="fr-FR" sz="1800" i="1" dirty="0">
              <a:solidFill>
                <a:srgbClr val="000000"/>
              </a:solidFill>
              <a:sym typeface="Arial" charset="0"/>
            </a:endParaRPr>
          </a:p>
        </p:txBody>
      </p:sp>
      <p:sp>
        <p:nvSpPr>
          <p:cNvPr id="10" name="Seta para baixo 10"/>
          <p:cNvSpPr/>
          <p:nvPr/>
        </p:nvSpPr>
        <p:spPr>
          <a:xfrm rot="19326767">
            <a:off x="3546475" y="4937125"/>
            <a:ext cx="184150" cy="11430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Seta para baixo 11"/>
          <p:cNvSpPr/>
          <p:nvPr/>
        </p:nvSpPr>
        <p:spPr>
          <a:xfrm rot="8440017">
            <a:off x="4006850" y="1536700"/>
            <a:ext cx="190500" cy="166846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Seta para baixo 12"/>
          <p:cNvSpPr/>
          <p:nvPr/>
        </p:nvSpPr>
        <p:spPr>
          <a:xfrm rot="10800000">
            <a:off x="6858000" y="1714500"/>
            <a:ext cx="142875" cy="2071688"/>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427021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7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3100" b="1" i="1" u="none" strike="noStrike" kern="1200" cap="none" spc="0" normalizeH="0" baseline="0" noProof="0" smtClean="0">
                <a:ln>
                  <a:noFill/>
                </a:ln>
                <a:solidFill>
                  <a:schemeClr val="tx1"/>
                </a:solidFill>
                <a:effectLst/>
                <a:uLnTx/>
                <a:uFillTx/>
                <a:latin typeface="+mj-lt"/>
                <a:ea typeface="+mj-ea"/>
                <a:cs typeface="+mj-cs"/>
              </a:rPr>
              <a:t>Пневматична сівалка-культиватор Сіріус 10.</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Рисунок 2"/>
          <p:cNvPicPr/>
          <p:nvPr/>
        </p:nvPicPr>
        <p:blipFill>
          <a:blip r:embed="rId2" cstate="print"/>
          <a:srcRect/>
          <a:stretch>
            <a:fillRect/>
          </a:stretch>
        </p:blipFill>
        <p:spPr bwMode="auto">
          <a:xfrm>
            <a:off x="0" y="1844824"/>
            <a:ext cx="5903640" cy="2808312"/>
          </a:xfrm>
          <a:prstGeom prst="rect">
            <a:avLst/>
          </a:prstGeom>
          <a:noFill/>
          <a:ln w="9525">
            <a:noFill/>
            <a:miter lim="800000"/>
            <a:headEnd/>
            <a:tailEnd/>
          </a:ln>
        </p:spPr>
      </p:pic>
      <p:graphicFrame>
        <p:nvGraphicFramePr>
          <p:cNvPr id="4" name="Таблица 3"/>
          <p:cNvGraphicFramePr>
            <a:graphicFrameLocks noGrp="1"/>
          </p:cNvGraphicFramePr>
          <p:nvPr>
            <p:extLst>
              <p:ext uri="{D42A27DB-BD31-4B8C-83A1-F6EECF244321}">
                <p14:modId xmlns:p14="http://schemas.microsoft.com/office/powerpoint/2010/main" val="521716828"/>
              </p:ext>
            </p:extLst>
          </p:nvPr>
        </p:nvGraphicFramePr>
        <p:xfrm>
          <a:off x="6228184" y="821040"/>
          <a:ext cx="2592288" cy="4206240"/>
        </p:xfrm>
        <a:graphic>
          <a:graphicData uri="http://schemas.openxmlformats.org/drawingml/2006/table">
            <a:tbl>
              <a:tblPr>
                <a:tableStyleId>{5940675A-B579-460E-94D1-54222C63F5DA}</a:tableStyleId>
              </a:tblPr>
              <a:tblGrid>
                <a:gridCol w="1837797"/>
                <a:gridCol w="754491"/>
              </a:tblGrid>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Потужність </a:t>
                      </a:r>
                      <a:r>
                        <a:rPr lang="uk-UA" sz="1200" dirty="0" err="1">
                          <a:latin typeface="Times New Roman" pitchFamily="18" charset="0"/>
                          <a:cs typeface="Times New Roman" pitchFamily="18" charset="0"/>
                        </a:rPr>
                        <a:t>енергозасобу</a:t>
                      </a:r>
                      <a:r>
                        <a:rPr lang="uk-UA" sz="1200" dirty="0">
                          <a:latin typeface="Times New Roman" pitchFamily="18" charset="0"/>
                          <a:cs typeface="Times New Roman" pitchFamily="18" charset="0"/>
                        </a:rPr>
                        <a:t>, </a:t>
                      </a:r>
                      <a:r>
                        <a:rPr lang="uk-UA" sz="1200" dirty="0" err="1">
                          <a:latin typeface="Times New Roman" pitchFamily="18" charset="0"/>
                          <a:cs typeface="Times New Roman" pitchFamily="18" charset="0"/>
                        </a:rPr>
                        <a:t>к.с</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290-380</a:t>
                      </a:r>
                      <a:endParaRPr lang="ru-RU" sz="1200" dirty="0">
                        <a:latin typeface="Times New Roman" pitchFamily="18" charset="0"/>
                        <a:ea typeface="Calibri"/>
                        <a:cs typeface="Times New Roman" pitchFamily="18" charset="0"/>
                      </a:endParaRPr>
                    </a:p>
                  </a:txBody>
                  <a:tcPr marL="11374" marR="11374" marT="0" marB="0"/>
                </a:tc>
              </a:tr>
              <a:tr h="393677">
                <a:tc>
                  <a:txBody>
                    <a:bodyPr/>
                    <a:lstStyle/>
                    <a:p>
                      <a:pPr marL="0" indent="0" algn="just">
                        <a:lnSpc>
                          <a:spcPct val="100000"/>
                        </a:lnSpc>
                        <a:spcAft>
                          <a:spcPts val="0"/>
                        </a:spcAft>
                      </a:pPr>
                      <a:r>
                        <a:rPr lang="uk-UA" sz="1200" dirty="0">
                          <a:latin typeface="Times New Roman" pitchFamily="18" charset="0"/>
                          <a:cs typeface="Times New Roman" pitchFamily="18" charset="0"/>
                        </a:rPr>
                        <a:t>Продуктивність за 1 годину основного часу (розрахункова), га/год.</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10</a:t>
                      </a:r>
                      <a:endParaRPr lang="ru-RU" sz="1200" dirty="0">
                        <a:latin typeface="Times New Roman" pitchFamily="18" charset="0"/>
                        <a:ea typeface="Calibri"/>
                        <a:cs typeface="Times New Roman" pitchFamily="18" charset="0"/>
                      </a:endParaRPr>
                    </a:p>
                  </a:txBody>
                  <a:tcPr marL="11374" marR="11374" marT="0" marB="0"/>
                </a:tc>
              </a:tr>
              <a:tr h="524903">
                <a:tc>
                  <a:txBody>
                    <a:bodyPr/>
                    <a:lstStyle/>
                    <a:p>
                      <a:pPr marL="0" indent="0" algn="just">
                        <a:lnSpc>
                          <a:spcPct val="100000"/>
                        </a:lnSpc>
                        <a:spcAft>
                          <a:spcPts val="0"/>
                        </a:spcAft>
                      </a:pPr>
                      <a:r>
                        <a:rPr lang="uk-UA" sz="1200" dirty="0">
                          <a:latin typeface="Times New Roman" pitchFamily="18" charset="0"/>
                          <a:cs typeface="Times New Roman" pitchFamily="18" charset="0"/>
                        </a:rPr>
                        <a:t>Робоча швидкість (залежно від робочих органів, які застосовуються, та глибини посіву), км/год.</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Від 8 до 10</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Транспортна швидкість, км/</a:t>
                      </a:r>
                      <a:r>
                        <a:rPr lang="uk-UA" sz="1200" dirty="0" err="1">
                          <a:latin typeface="Times New Roman" pitchFamily="18" charset="0"/>
                          <a:cs typeface="Times New Roman" pitchFamily="18" charset="0"/>
                        </a:rPr>
                        <a:t>год</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20</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Ширина захвату, м</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tabLst/>
                      </a:pPr>
                      <a:r>
                        <a:rPr lang="uk-UA" sz="1200" dirty="0">
                          <a:latin typeface="Times New Roman" pitchFamily="18" charset="0"/>
                          <a:cs typeface="Times New Roman" pitchFamily="18" charset="0"/>
                        </a:rPr>
                        <a:t>10</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Кількість робочих органів, шт.</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40</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Ширина міжряддя, мм</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254</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Глибина загортання насіння, мм</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30…80</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Глибина загортання добрив, мм</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30…80</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Глибина культивування, мм</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До 200</a:t>
                      </a:r>
                      <a:endParaRPr lang="ru-RU" sz="1200" dirty="0">
                        <a:latin typeface="Times New Roman" pitchFamily="18" charset="0"/>
                        <a:ea typeface="Calibri"/>
                        <a:cs typeface="Times New Roman" pitchFamily="18" charset="0"/>
                      </a:endParaRPr>
                    </a:p>
                  </a:txBody>
                  <a:tcPr marL="11374" marR="11374" marT="0" marB="0"/>
                </a:tc>
              </a:tr>
              <a:tr h="162601">
                <a:tc>
                  <a:txBody>
                    <a:bodyPr/>
                    <a:lstStyle/>
                    <a:p>
                      <a:pPr marL="0" indent="0" algn="just">
                        <a:lnSpc>
                          <a:spcPct val="100000"/>
                        </a:lnSpc>
                        <a:spcAft>
                          <a:spcPts val="0"/>
                        </a:spcAft>
                      </a:pPr>
                      <a:r>
                        <a:rPr lang="uk-UA" sz="1200" dirty="0">
                          <a:latin typeface="Times New Roman" pitchFamily="18" charset="0"/>
                          <a:cs typeface="Times New Roman" pitchFamily="18" charset="0"/>
                        </a:rPr>
                        <a:t>Норма висіву насіння, кг/га</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0,7-400</a:t>
                      </a:r>
                      <a:endParaRPr lang="ru-RU" sz="1200" dirty="0">
                        <a:latin typeface="Times New Roman" pitchFamily="18" charset="0"/>
                        <a:ea typeface="Calibri"/>
                        <a:cs typeface="Times New Roman" pitchFamily="18" charset="0"/>
                      </a:endParaRPr>
                    </a:p>
                  </a:txBody>
                  <a:tcPr marL="11374" marR="11374" marT="0" marB="0"/>
                </a:tc>
              </a:tr>
              <a:tr h="319608">
                <a:tc>
                  <a:txBody>
                    <a:bodyPr/>
                    <a:lstStyle/>
                    <a:p>
                      <a:pPr marL="0" indent="0" algn="just">
                        <a:lnSpc>
                          <a:spcPct val="100000"/>
                        </a:lnSpc>
                        <a:spcAft>
                          <a:spcPts val="0"/>
                        </a:spcAft>
                      </a:pPr>
                      <a:r>
                        <a:rPr lang="uk-UA" sz="1200" dirty="0">
                          <a:latin typeface="Times New Roman" pitchFamily="18" charset="0"/>
                          <a:cs typeface="Times New Roman" pitchFamily="18" charset="0"/>
                        </a:rPr>
                        <a:t>Норма висіву мінеральних добрив, кг/га</a:t>
                      </a:r>
                      <a:endParaRPr lang="ru-RU" sz="1200" dirty="0">
                        <a:latin typeface="Times New Roman" pitchFamily="18" charset="0"/>
                        <a:ea typeface="Calibri"/>
                        <a:cs typeface="Times New Roman" pitchFamily="18" charset="0"/>
                      </a:endParaRPr>
                    </a:p>
                  </a:txBody>
                  <a:tcPr marL="11374" marR="11374" marT="0" marB="0"/>
                </a:tc>
                <a:tc>
                  <a:txBody>
                    <a:bodyPr/>
                    <a:lstStyle/>
                    <a:p>
                      <a:pPr marL="0" indent="0" algn="just">
                        <a:lnSpc>
                          <a:spcPct val="100000"/>
                        </a:lnSpc>
                        <a:spcAft>
                          <a:spcPts val="0"/>
                        </a:spcAft>
                      </a:pPr>
                      <a:r>
                        <a:rPr lang="uk-UA" sz="1200" dirty="0">
                          <a:latin typeface="Times New Roman" pitchFamily="18" charset="0"/>
                          <a:cs typeface="Times New Roman" pitchFamily="18" charset="0"/>
                        </a:rPr>
                        <a:t>25-200</a:t>
                      </a:r>
                      <a:endParaRPr lang="ru-RU" sz="1200" dirty="0">
                        <a:latin typeface="Times New Roman" pitchFamily="18" charset="0"/>
                        <a:ea typeface="Calibri"/>
                        <a:cs typeface="Times New Roman" pitchFamily="18" charset="0"/>
                      </a:endParaRPr>
                    </a:p>
                  </a:txBody>
                  <a:tcPr marL="11374" marR="11374" marT="0" marB="0"/>
                </a:tc>
              </a:tr>
            </a:tbl>
          </a:graphicData>
        </a:graphic>
      </p:graphicFrame>
    </p:spTree>
    <p:extLst>
      <p:ext uri="{BB962C8B-B14F-4D97-AF65-F5344CB8AC3E}">
        <p14:creationId xmlns:p14="http://schemas.microsoft.com/office/powerpoint/2010/main" val="198765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uk-UA" sz="2400" dirty="0">
                <a:latin typeface="Times New Roman" pitchFamily="18" charset="0"/>
                <a:cs typeface="Times New Roman" pitchFamily="18" charset="0"/>
              </a:rPr>
              <a:t>Посівний агрегат «Берегиня» АП-421</a:t>
            </a:r>
            <a:endParaRPr lang="ru-RU" sz="2400" dirty="0">
              <a:latin typeface="Times New Roman" pitchFamily="18" charset="0"/>
              <a:cs typeface="Times New Roman" pitchFamily="18" charset="0"/>
            </a:endParaRPr>
          </a:p>
        </p:txBody>
      </p:sp>
      <p:pic>
        <p:nvPicPr>
          <p:cNvPr id="4" name="Объект 3" descr="http://www.no-till.ru/seeders/bereginya/2.jpg"/>
          <p:cNvPicPr>
            <a:picLocks noGrp="1"/>
          </p:cNvPicPr>
          <p:nvPr>
            <p:ph idx="1"/>
          </p:nvPr>
        </p:nvPicPr>
        <p:blipFill>
          <a:blip r:embed="rId2" cstate="print"/>
          <a:stretch>
            <a:fillRect/>
          </a:stretch>
        </p:blipFill>
        <p:spPr bwMode="auto">
          <a:xfrm>
            <a:off x="2483768" y="1412776"/>
            <a:ext cx="3810000" cy="1885950"/>
          </a:xfrm>
          <a:prstGeom prst="rect">
            <a:avLst/>
          </a:prstGeom>
          <a:noFill/>
          <a:ln w="9525">
            <a:noFill/>
            <a:miter lim="800000"/>
            <a:headEnd/>
            <a:tailEnd/>
          </a:ln>
        </p:spPr>
      </p:pic>
      <p:sp>
        <p:nvSpPr>
          <p:cNvPr id="5" name="Прямоугольник 4"/>
          <p:cNvSpPr/>
          <p:nvPr/>
        </p:nvSpPr>
        <p:spPr>
          <a:xfrm>
            <a:off x="251520" y="3356992"/>
            <a:ext cx="8640960" cy="584775"/>
          </a:xfrm>
          <a:prstGeom prst="rect">
            <a:avLst/>
          </a:prstGeom>
        </p:spPr>
        <p:txBody>
          <a:bodyPr wrap="square">
            <a:spAutoFit/>
          </a:bodyPr>
          <a:lstStyle/>
          <a:p>
            <a:r>
              <a:rPr lang="uk-UA" sz="1600" dirty="0">
                <a:latin typeface="Times New Roman" pitchFamily="18" charset="0"/>
                <a:cs typeface="Times New Roman" pitchFamily="18" charset="0"/>
              </a:rPr>
              <a:t>Агрегат АП-421 може комплектуватись </a:t>
            </a:r>
            <a:r>
              <a:rPr lang="uk-UA" sz="1600" dirty="0" err="1">
                <a:latin typeface="Times New Roman" pitchFamily="18" charset="0"/>
                <a:cs typeface="Times New Roman" pitchFamily="18" charset="0"/>
              </a:rPr>
              <a:t>монодисковим</a:t>
            </a:r>
            <a:r>
              <a:rPr lang="uk-UA" sz="1600" dirty="0">
                <a:latin typeface="Times New Roman" pitchFamily="18" charset="0"/>
                <a:cs typeface="Times New Roman" pitchFamily="18" charset="0"/>
              </a:rPr>
              <a:t> сошниковим механізмом, чи сошниковим механізмом з </a:t>
            </a:r>
            <a:r>
              <a:rPr lang="uk-UA" sz="1600" dirty="0" err="1">
                <a:latin typeface="Times New Roman" pitchFamily="18" charset="0"/>
                <a:cs typeface="Times New Roman" pitchFamily="18" charset="0"/>
              </a:rPr>
              <a:t>дефазним</a:t>
            </a:r>
            <a:r>
              <a:rPr lang="uk-UA" sz="1600" dirty="0">
                <a:latin typeface="Times New Roman" pitchFamily="18" charset="0"/>
                <a:cs typeface="Times New Roman" pitchFamily="18" charset="0"/>
              </a:rPr>
              <a:t> розташуванням дисків. </a:t>
            </a:r>
            <a:endParaRPr lang="ru-RU" sz="1600" dirty="0">
              <a:latin typeface="Times New Roman" pitchFamily="18" charset="0"/>
              <a:cs typeface="Times New Roman" pitchFamily="18" charset="0"/>
            </a:endParaRPr>
          </a:p>
        </p:txBody>
      </p:sp>
      <p:pic>
        <p:nvPicPr>
          <p:cNvPr id="6" name="Рисунок 5"/>
          <p:cNvPicPr/>
          <p:nvPr/>
        </p:nvPicPr>
        <p:blipFill>
          <a:blip r:embed="rId3" cstate="print"/>
          <a:stretch>
            <a:fillRect/>
          </a:stretch>
        </p:blipFill>
        <p:spPr>
          <a:xfrm>
            <a:off x="2843808" y="3941768"/>
            <a:ext cx="3384376" cy="2422446"/>
          </a:xfrm>
          <a:prstGeom prst="rect">
            <a:avLst/>
          </a:prstGeom>
        </p:spPr>
      </p:pic>
    </p:spTree>
    <p:extLst>
      <p:ext uri="{BB962C8B-B14F-4D97-AF65-F5344CB8AC3E}">
        <p14:creationId xmlns:p14="http://schemas.microsoft.com/office/powerpoint/2010/main" val="299099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8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Пневматична рядна сівалка Солітер 12</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Рисунок 2" descr="C:\Documents and Settings\123\Рабочий стол\Безымянный.bmp"/>
          <p:cNvPicPr/>
          <p:nvPr/>
        </p:nvPicPr>
        <p:blipFill>
          <a:blip r:embed="rId2" cstate="print"/>
          <a:srcRect t="3513" b="21071"/>
          <a:stretch>
            <a:fillRect/>
          </a:stretch>
        </p:blipFill>
        <p:spPr bwMode="auto">
          <a:xfrm>
            <a:off x="714348" y="1285860"/>
            <a:ext cx="7786742" cy="2714644"/>
          </a:xfrm>
          <a:prstGeom prst="rect">
            <a:avLst/>
          </a:prstGeom>
          <a:noFill/>
          <a:ln w="9525">
            <a:noFill/>
            <a:miter lim="800000"/>
            <a:headEnd/>
            <a:tailEnd/>
          </a:ln>
        </p:spPr>
      </p:pic>
      <p:pic>
        <p:nvPicPr>
          <p:cNvPr id="4" name="Рисунок 3"/>
          <p:cNvPicPr/>
          <p:nvPr/>
        </p:nvPicPr>
        <p:blipFill>
          <a:blip r:embed="rId3" cstate="print"/>
          <a:srcRect/>
          <a:stretch>
            <a:fillRect/>
          </a:stretch>
        </p:blipFill>
        <p:spPr bwMode="auto">
          <a:xfrm>
            <a:off x="714348" y="4000504"/>
            <a:ext cx="7786742" cy="2357454"/>
          </a:xfrm>
          <a:prstGeom prst="rect">
            <a:avLst/>
          </a:prstGeom>
          <a:noFill/>
          <a:ln w="9525">
            <a:noFill/>
            <a:miter lim="800000"/>
            <a:headEnd/>
            <a:tailEnd/>
          </a:ln>
        </p:spPr>
      </p:pic>
    </p:spTree>
    <p:extLst>
      <p:ext uri="{BB962C8B-B14F-4D97-AF65-F5344CB8AC3E}">
        <p14:creationId xmlns:p14="http://schemas.microsoft.com/office/powerpoint/2010/main" val="218944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51520" y="476672"/>
            <a:ext cx="8686800" cy="5286412"/>
          </a:xfrm>
          <a:prstGeom prst="rect">
            <a:avLst/>
          </a:prstGeom>
        </p:spPr>
        <p:txBody>
          <a:bodyPr>
            <a:normAutofit fontScale="32500" lnSpcReduction="20000"/>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uk-UA"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Які відмінності між </a:t>
            </a:r>
            <a:r>
              <a:rPr kumimoji="0" lang="en-US"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сівалками і сівалками прямого висіву від традиційних сівалок?</a:t>
            </a:r>
            <a:endParaRPr kumimoji="0" lang="ru-RU"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Вони легше проникають в твердий ґрунт.</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Вони мають властивість підрізати стебла, солому і ростучий покрив, а також пропускати рослинні залишки крізь себе.</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Їх можна налаштувати для посіву на відповідну глибину, хоча рослинні рештки залишаються на поверхні ґрунту. Крім того, вони мають налаштування тиску притискання і контролю глибини.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Вони покривають и ущільнюють ґрунт навколо насіння для забезпечення повного закриття насіння і для того, щоб захистити їх від гризунів і птахів; щоб забезпечити хороший контакт насіння з ґрунтом. Це більш проблематично в </a:t>
            </a: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тому що ґрунт твердіший.</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сівалки мають в комплекті чи можуть бути обладнанні наступними елементами: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Очисниками рослинних решток для того, щоб забирати рослинні залишки з посівного рядка.</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Сошником для внесення стартових добрив чи пристроєм для внесення рідких стартових добрив в рядок.</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Культерами для підрізання рослинних залишків і розпушення невеликого об’єму ґрунту навколо насіння.</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Дозуючими пристроями для забезпечення точної відстані між окремими насінинами.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Насіннєвим шлангом для внесення насіння в насіннєву борозну.</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Подвійними дисковими сошниками для відкриття борозни до необхідної глибини.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Ущільнювачами насіння для втискування насіння в дно насіннєвої борозни.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Апликатором для внесення інсектицидів Т – подібною стрічкою над насіннєвою борозною.</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Прикочуючими колесами для закриття і ущільнення ґрунту навколо насіння.</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1200" cap="none" spc="0" normalizeH="0" baseline="0" noProof="0" smtClean="0">
                <a:ln>
                  <a:noFill/>
                </a:ln>
                <a:solidFill>
                  <a:schemeClr val="tx1"/>
                </a:solidFill>
                <a:effectLst/>
                <a:uLnTx/>
                <a:uFillTx/>
                <a:latin typeface="+mj-lt"/>
                <a:ea typeface="+mj-ea"/>
                <a:cs typeface="+mj-cs"/>
              </a:rPr>
              <a:t>Історія розвитку сівалок для </a:t>
            </a:r>
            <a:r>
              <a:rPr kumimoji="0" lang="en-US" sz="4400" b="0" i="0" u="none" strike="noStrike" kern="1200" cap="none" spc="0" normalizeH="0" baseline="0" noProof="0" smtClean="0">
                <a:ln>
                  <a:noFill/>
                </a:ln>
                <a:solidFill>
                  <a:schemeClr val="tx1"/>
                </a:solidFill>
                <a:effectLst/>
                <a:uLnTx/>
                <a:uFillTx/>
                <a:latin typeface="+mj-lt"/>
                <a:ea typeface="+mj-ea"/>
                <a:cs typeface="+mj-cs"/>
              </a:rPr>
              <a:t>No-Till</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Содержимое 3"/>
          <p:cNvPicPr>
            <a:picLocks/>
          </p:cNvPicPr>
          <p:nvPr/>
        </p:nvPicPr>
        <p:blipFill>
          <a:blip r:embed="rId2" cstate="print"/>
          <a:srcRect/>
          <a:stretch>
            <a:fillRect/>
          </a:stretch>
        </p:blipFill>
        <p:spPr bwMode="auto">
          <a:xfrm>
            <a:off x="928662" y="1428736"/>
            <a:ext cx="7000924" cy="4214842"/>
          </a:xfrm>
          <a:prstGeom prst="rect">
            <a:avLst/>
          </a:prstGeom>
          <a:noFill/>
          <a:ln w="9525">
            <a:noFill/>
            <a:miter lim="800000"/>
            <a:headEnd/>
            <a:tailEnd/>
          </a:ln>
        </p:spPr>
      </p:pic>
      <p:sp>
        <p:nvSpPr>
          <p:cNvPr id="4" name="TextBox 3"/>
          <p:cNvSpPr txBox="1"/>
          <p:nvPr/>
        </p:nvSpPr>
        <p:spPr>
          <a:xfrm>
            <a:off x="928662" y="5929330"/>
            <a:ext cx="7000924" cy="400110"/>
          </a:xfrm>
          <a:prstGeom prst="rect">
            <a:avLst/>
          </a:prstGeom>
          <a:noFill/>
        </p:spPr>
        <p:txBody>
          <a:bodyPr wrap="square" rtlCol="0">
            <a:spAutoFit/>
          </a:bodyPr>
          <a:lstStyle/>
          <a:p>
            <a:pPr algn="ctr"/>
            <a:r>
              <a:rPr lang="uk-UA" sz="2000" dirty="0" smtClean="0"/>
              <a:t>Одна з перших сівалок для посіву по технології </a:t>
            </a:r>
            <a:r>
              <a:rPr lang="en-US" sz="2000" dirty="0" smtClean="0"/>
              <a:t>No-Till</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67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Очисники рядків від рослинних решток</a:t>
            </a:r>
            <a:r>
              <a:rPr kumimoji="0" lang="ru-RU" sz="1800" b="0" i="0" u="none" strike="noStrike" kern="1200" cap="none" spc="0" normalizeH="0" baseline="0" noProof="0" smtClean="0">
                <a:ln>
                  <a:noFill/>
                </a:ln>
                <a:solidFill>
                  <a:schemeClr val="tx1"/>
                </a:solidFill>
                <a:effectLst/>
                <a:uLnTx/>
                <a:uFillTx/>
                <a:latin typeface="Arial" pitchFamily="34" charset="0"/>
                <a:ea typeface="+mj-ea"/>
                <a:cs typeface="+mj-cs"/>
              </a:rPr>
              <a:t/>
            </a:r>
            <a:br>
              <a:rPr kumimoji="0" lang="ru-RU" sz="1800" b="0" i="0" u="none" strike="noStrike" kern="1200" cap="none" spc="0" normalizeH="0" baseline="0" noProof="0" smtClean="0">
                <a:ln>
                  <a:noFill/>
                </a:ln>
                <a:solidFill>
                  <a:schemeClr val="tx1"/>
                </a:solidFill>
                <a:effectLst/>
                <a:uLnTx/>
                <a:uFillTx/>
                <a:latin typeface="Arial" pitchFamily="34" charset="0"/>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1"/>
          <p:cNvSpPr txBox="1">
            <a:spLocks noChangeArrowheads="1"/>
          </p:cNvSpPr>
          <p:nvPr/>
        </p:nvSpPr>
        <p:spPr bwMode="auto">
          <a:xfrm>
            <a:off x="304800" y="1554163"/>
            <a:ext cx="8686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defRPr/>
            </a:pPr>
            <a:r>
              <a:rPr kumimoji="0" lang="uk-UA" sz="1400" b="0"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Очисники рядків від рослинних решток відсувають рослинні рештки з рядка, щоб полегшити посів і щоб краще прогрівався ґрунт в рядку. Існують різні дизайни. Очисники рядків від рослинних залишків з заокругленими пальцями, очисники рядків з прямими пальцями, очисники рядків що складаються з двох сферичних дисків. </a:t>
            </a:r>
          </a:p>
          <a:p>
            <a:pPr marL="0" marR="0" lvl="0" indent="539750" algn="just" defTabSz="914400" rtl="0" eaLnBrk="0" fontAlgn="base" latinLnBrk="0" hangingPunct="0">
              <a:lnSpc>
                <a:spcPct val="100000"/>
              </a:lnSpc>
              <a:spcBef>
                <a:spcPct val="0"/>
              </a:spcBef>
              <a:spcAft>
                <a:spcPct val="0"/>
              </a:spcAft>
              <a:buClrTx/>
              <a:buSzTx/>
              <a:buFontTx/>
              <a:buNone/>
              <a:tabLst/>
              <a:defRPr/>
            </a:pPr>
            <a:r>
              <a:rPr kumimoji="0" lang="uk-UA" sz="1400" b="0"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Очисники рядків можуть бути встановлені на висівному пристрої, чи на рамі для навішування змінних робочих органів. Очисники рядків, навішені на висівному пристрої, мають кращий контроль глибини, ніж навішені на раму. Деякі очисники рядків йдуть в комплекті з культером. Очисники рядків відсувають рослинні залишки, а не ґрунт. Глибину потрібно правильно встановлювати, щоб очисники рядків не створювали борозну, що одразу ж порушить контроль глибини посіву.</a:t>
            </a:r>
            <a:endParaRPr kumimoji="0" lang="uk-UA" sz="18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pic>
        <p:nvPicPr>
          <p:cNvPr id="4" name="Рисунок 3"/>
          <p:cNvPicPr/>
          <p:nvPr/>
        </p:nvPicPr>
        <p:blipFill>
          <a:blip r:embed="rId2" cstate="print"/>
          <a:srcRect t="1166" b="178"/>
          <a:stretch>
            <a:fillRect/>
          </a:stretch>
        </p:blipFill>
        <p:spPr bwMode="auto">
          <a:xfrm>
            <a:off x="428596" y="3786190"/>
            <a:ext cx="2786082" cy="2286016"/>
          </a:xfrm>
          <a:prstGeom prst="rect">
            <a:avLst/>
          </a:prstGeom>
          <a:noFill/>
          <a:ln w="9525">
            <a:noFill/>
            <a:miter lim="800000"/>
            <a:headEnd/>
            <a:tailEnd/>
          </a:ln>
        </p:spPr>
      </p:pic>
      <p:sp>
        <p:nvSpPr>
          <p:cNvPr id="5" name="TextBox 4"/>
          <p:cNvSpPr txBox="1"/>
          <p:nvPr/>
        </p:nvSpPr>
        <p:spPr>
          <a:xfrm>
            <a:off x="428596" y="6215082"/>
            <a:ext cx="2786082" cy="523220"/>
          </a:xfrm>
          <a:prstGeom prst="rect">
            <a:avLst/>
          </a:prstGeom>
          <a:noFill/>
        </p:spPr>
        <p:txBody>
          <a:bodyPr wrap="square" rtlCol="0">
            <a:spAutoFit/>
          </a:bodyPr>
          <a:lstStyle/>
          <a:p>
            <a:pPr algn="ctr"/>
            <a:r>
              <a:rPr lang="uk-UA" sz="1400" dirty="0" smtClean="0"/>
              <a:t>Очисники рядків з заокругленими пальцями</a:t>
            </a:r>
            <a:endParaRPr lang="ru-RU" sz="1400" dirty="0"/>
          </a:p>
        </p:txBody>
      </p:sp>
      <p:pic>
        <p:nvPicPr>
          <p:cNvPr id="6" name="Рисунок 5"/>
          <p:cNvPicPr/>
          <p:nvPr/>
        </p:nvPicPr>
        <p:blipFill>
          <a:blip r:embed="rId3" cstate="print"/>
          <a:srcRect/>
          <a:stretch>
            <a:fillRect/>
          </a:stretch>
        </p:blipFill>
        <p:spPr bwMode="auto">
          <a:xfrm>
            <a:off x="3500430" y="3786190"/>
            <a:ext cx="2265909" cy="2286016"/>
          </a:xfrm>
          <a:prstGeom prst="rect">
            <a:avLst/>
          </a:prstGeom>
          <a:noFill/>
          <a:ln w="9525">
            <a:noFill/>
            <a:miter lim="800000"/>
            <a:headEnd/>
            <a:tailEnd/>
          </a:ln>
        </p:spPr>
      </p:pic>
      <p:sp>
        <p:nvSpPr>
          <p:cNvPr id="7" name="TextBox 6"/>
          <p:cNvSpPr txBox="1"/>
          <p:nvPr/>
        </p:nvSpPr>
        <p:spPr>
          <a:xfrm>
            <a:off x="3143240" y="6215082"/>
            <a:ext cx="2786082" cy="523220"/>
          </a:xfrm>
          <a:prstGeom prst="rect">
            <a:avLst/>
          </a:prstGeom>
          <a:noFill/>
        </p:spPr>
        <p:txBody>
          <a:bodyPr wrap="square" rtlCol="0">
            <a:spAutoFit/>
          </a:bodyPr>
          <a:lstStyle/>
          <a:p>
            <a:pPr algn="ctr"/>
            <a:r>
              <a:rPr lang="uk-UA" sz="1400" dirty="0" smtClean="0"/>
              <a:t>Очисники рядків з прямими пальцями</a:t>
            </a:r>
            <a:endParaRPr lang="ru-RU" sz="1400" dirty="0"/>
          </a:p>
        </p:txBody>
      </p:sp>
      <p:pic>
        <p:nvPicPr>
          <p:cNvPr id="8" name="Рисунок 7"/>
          <p:cNvPicPr/>
          <p:nvPr/>
        </p:nvPicPr>
        <p:blipFill>
          <a:blip r:embed="rId4" cstate="print"/>
          <a:srcRect/>
          <a:stretch>
            <a:fillRect/>
          </a:stretch>
        </p:blipFill>
        <p:spPr bwMode="auto">
          <a:xfrm>
            <a:off x="6072198" y="3786191"/>
            <a:ext cx="2908851" cy="2286016"/>
          </a:xfrm>
          <a:prstGeom prst="rect">
            <a:avLst/>
          </a:prstGeom>
          <a:noFill/>
          <a:ln w="9525">
            <a:noFill/>
            <a:miter lim="800000"/>
            <a:headEnd/>
            <a:tailEnd/>
          </a:ln>
        </p:spPr>
      </p:pic>
      <p:sp>
        <p:nvSpPr>
          <p:cNvPr id="9" name="TextBox 8"/>
          <p:cNvSpPr txBox="1"/>
          <p:nvPr/>
        </p:nvSpPr>
        <p:spPr>
          <a:xfrm>
            <a:off x="6143636" y="6215082"/>
            <a:ext cx="2786082" cy="307777"/>
          </a:xfrm>
          <a:prstGeom prst="rect">
            <a:avLst/>
          </a:prstGeom>
          <a:noFill/>
        </p:spPr>
        <p:txBody>
          <a:bodyPr wrap="square" rtlCol="0">
            <a:spAutoFit/>
          </a:bodyPr>
          <a:lstStyle/>
          <a:p>
            <a:pPr algn="ctr"/>
            <a:r>
              <a:rPr lang="uk-UA" sz="1400" dirty="0" smtClean="0"/>
              <a:t>Дискові очисники рядків</a:t>
            </a:r>
            <a:endParaRPr lang="ru-RU" sz="1400" dirty="0"/>
          </a:p>
        </p:txBody>
      </p:sp>
    </p:spTree>
    <p:extLst>
      <p:ext uri="{BB962C8B-B14F-4D97-AF65-F5344CB8AC3E}">
        <p14:creationId xmlns:p14="http://schemas.microsoft.com/office/powerpoint/2010/main" val="297284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82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700" b="1" i="1" u="none" strike="noStrike" kern="1200" cap="none" spc="0" normalizeH="0" baseline="0" noProof="0" smtClean="0">
                <a:ln>
                  <a:noFill/>
                </a:ln>
                <a:solidFill>
                  <a:schemeClr val="tx1"/>
                </a:solidFill>
                <a:effectLst/>
                <a:uLnTx/>
                <a:uFillTx/>
                <a:latin typeface="+mj-lt"/>
                <a:ea typeface="+mj-ea"/>
                <a:cs typeface="+mj-cs"/>
              </a:rPr>
              <a:t>Подвійні дискові сошники і ущільнювачі насіння.</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Содержимое 2"/>
          <p:cNvSpPr txBox="1">
            <a:spLocks/>
          </p:cNvSpPr>
          <p:nvPr/>
        </p:nvSpPr>
        <p:spPr>
          <a:xfrm>
            <a:off x="0" y="1142984"/>
            <a:ext cx="8686800" cy="2071702"/>
          </a:xfrm>
          <a:prstGeom prst="rect">
            <a:avLst/>
          </a:prstGeom>
        </p:spPr>
        <p:txBody>
          <a:bodyPr>
            <a:normAutofit/>
          </a:bodyPr>
          <a:lstStyle/>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uk-UA"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Подвійні дискові сошники повинні створювати V-подібну борозну, і насіння необхідно вносити на дно борозни. Зараз на ринку є більш важкі подвійні дискові сошники. Деякі мають зазубрини, щоб краще справлятись з рослинними залишками. Деякі подвійні дискові сошники бувають зміщеними, що допомагає подвійним дискам прорізати рослинні залишки і ґрунт. Для отримання кращих результатів використовуйте ущільнювач насіння, який легко заштовхує насіння на дно насіннєвої борозни.</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 name="Рисунок 3"/>
          <p:cNvPicPr/>
          <p:nvPr/>
        </p:nvPicPr>
        <p:blipFill>
          <a:blip r:embed="rId2" cstate="print"/>
          <a:srcRect/>
          <a:stretch>
            <a:fillRect/>
          </a:stretch>
        </p:blipFill>
        <p:spPr bwMode="auto">
          <a:xfrm>
            <a:off x="785786" y="3143248"/>
            <a:ext cx="3571900" cy="2786082"/>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4786314" y="3143248"/>
            <a:ext cx="3571900" cy="2786082"/>
          </a:xfrm>
          <a:prstGeom prst="rect">
            <a:avLst/>
          </a:prstGeom>
          <a:noFill/>
          <a:ln w="9525">
            <a:noFill/>
            <a:miter lim="800000"/>
            <a:headEnd/>
            <a:tailEnd/>
          </a:ln>
        </p:spPr>
      </p:pic>
      <p:sp>
        <p:nvSpPr>
          <p:cNvPr id="6" name="Прямоугольник 5"/>
          <p:cNvSpPr/>
          <p:nvPr/>
        </p:nvSpPr>
        <p:spPr>
          <a:xfrm>
            <a:off x="571472" y="5980837"/>
            <a:ext cx="8072494" cy="830997"/>
          </a:xfrm>
          <a:prstGeom prst="rect">
            <a:avLst/>
          </a:prstGeom>
        </p:spPr>
        <p:txBody>
          <a:bodyPr wrap="square">
            <a:spAutoFit/>
          </a:bodyPr>
          <a:lstStyle/>
          <a:p>
            <a:pPr algn="just"/>
            <a:r>
              <a:rPr lang="uk-UA" sz="1600" dirty="0">
                <a:latin typeface="Times New Roman" pitchFamily="18" charset="0"/>
                <a:cs typeface="Times New Roman" pitchFamily="18" charset="0"/>
              </a:rPr>
              <a:t>Ущільнювач насіння на сівалці заштовхує насіння в насіннєву борозну, щоб досягти оптимального контролю глибини внесення насіння. Стартове добриво може вноситись через ущільнювач насіння.</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751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Культери</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Содержимое 2"/>
          <p:cNvSpPr txBox="1">
            <a:spLocks/>
          </p:cNvSpPr>
          <p:nvPr/>
        </p:nvSpPr>
        <p:spPr>
          <a:xfrm>
            <a:off x="304800" y="1554162"/>
            <a:ext cx="8686800" cy="4525963"/>
          </a:xfrm>
          <a:prstGeom prst="rect">
            <a:avLst/>
          </a:prstGeom>
        </p:spPr>
        <p:txBody>
          <a:bodyPr>
            <a:normAutofit fontScale="70000" lnSpcReduction="20000"/>
          </a:bodyPr>
          <a:lstStyle/>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Більшість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сівалок і сівалок прямого посіву мають культери, розташовані перед сошниками для внесення насіння. Культери прорізають рослинні залишки і розпушують ґрунт. Особливо в ґрунті, що багато років були під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вам не доведеться використовувати культери. Вміст органічної речовини на поверхні ґрунту збільшиться і покращиться структура ґрунту до такого рівня, що дискові сошники зможуть робити роботу без культерів.</a:t>
            </a:r>
            <a:endParaRPr kumimoji="0" lang="ru-RU"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В багатьох випадках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ru-RU"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культери можуть виконувати корисні функції. Якщо різні культери, кожен з яких має свої переваги і недоліки. Нижче приводиться загальний опис найбільш поширених культерів. Дилери сільськогосподарської техніки допоможуть вам вибрати культер, що буде підходити для використання в ваших умовах, чи зверніться до кваліфікованого в технології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фермера із вашого регіону.</a:t>
            </a:r>
            <a:endParaRPr kumimoji="0" lang="ru-RU"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1365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p:cNvPicPr>
            <a:picLocks/>
          </p:cNvPicPr>
          <p:nvPr/>
        </p:nvPicPr>
        <p:blipFill>
          <a:blip r:embed="rId2" cstate="print"/>
          <a:srcRect/>
          <a:stretch>
            <a:fillRect/>
          </a:stretch>
        </p:blipFill>
        <p:spPr bwMode="auto">
          <a:xfrm>
            <a:off x="357158" y="1571612"/>
            <a:ext cx="3818198" cy="4525962"/>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4714876" y="3857628"/>
            <a:ext cx="3459001" cy="2465770"/>
          </a:xfrm>
          <a:prstGeom prst="rect">
            <a:avLst/>
          </a:prstGeom>
          <a:noFill/>
          <a:ln w="9525">
            <a:noFill/>
            <a:miter lim="800000"/>
            <a:headEnd/>
            <a:tailEnd/>
          </a:ln>
        </p:spPr>
      </p:pic>
      <p:pic>
        <p:nvPicPr>
          <p:cNvPr id="4" name="Рисунок 3"/>
          <p:cNvPicPr/>
          <p:nvPr/>
        </p:nvPicPr>
        <p:blipFill>
          <a:blip r:embed="rId4" cstate="print"/>
          <a:srcRect/>
          <a:stretch>
            <a:fillRect/>
          </a:stretch>
        </p:blipFill>
        <p:spPr bwMode="auto">
          <a:xfrm>
            <a:off x="4714876" y="1071546"/>
            <a:ext cx="3459001" cy="2357454"/>
          </a:xfrm>
          <a:prstGeom prst="rect">
            <a:avLst/>
          </a:prstGeom>
          <a:noFill/>
          <a:ln w="9525">
            <a:noFill/>
            <a:miter lim="800000"/>
            <a:headEnd/>
            <a:tailEnd/>
          </a:ln>
        </p:spPr>
      </p:pic>
      <p:sp>
        <p:nvSpPr>
          <p:cNvPr id="5" name="Прямоугольник 4"/>
          <p:cNvSpPr/>
          <p:nvPr/>
        </p:nvSpPr>
        <p:spPr>
          <a:xfrm>
            <a:off x="4214810" y="3500438"/>
            <a:ext cx="4572000" cy="338554"/>
          </a:xfrm>
          <a:prstGeom prst="rect">
            <a:avLst/>
          </a:prstGeom>
        </p:spPr>
        <p:txBody>
          <a:bodyPr>
            <a:spAutoFit/>
          </a:bodyPr>
          <a:lstStyle/>
          <a:p>
            <a:pPr algn="ctr"/>
            <a:r>
              <a:rPr lang="uk-UA" sz="1600" dirty="0"/>
              <a:t>Сівалка з </a:t>
            </a:r>
            <a:r>
              <a:rPr lang="uk-UA" sz="1600" dirty="0" err="1"/>
              <a:t>культером</a:t>
            </a:r>
            <a:r>
              <a:rPr lang="uk-UA" sz="1600" dirty="0"/>
              <a:t> </a:t>
            </a:r>
            <a:r>
              <a:rPr lang="uk-UA" sz="1600" dirty="0" smtClean="0"/>
              <a:t> </a:t>
            </a:r>
            <a:endParaRPr lang="ru-RU" sz="1600" dirty="0"/>
          </a:p>
        </p:txBody>
      </p:sp>
      <p:sp>
        <p:nvSpPr>
          <p:cNvPr id="6" name="Прямоугольник 5"/>
          <p:cNvSpPr/>
          <p:nvPr/>
        </p:nvSpPr>
        <p:spPr>
          <a:xfrm>
            <a:off x="5500694" y="6286520"/>
            <a:ext cx="1913024" cy="338554"/>
          </a:xfrm>
          <a:prstGeom prst="rect">
            <a:avLst/>
          </a:prstGeom>
        </p:spPr>
        <p:txBody>
          <a:bodyPr wrap="none">
            <a:spAutoFit/>
          </a:bodyPr>
          <a:lstStyle/>
          <a:p>
            <a:r>
              <a:rPr lang="uk-UA" sz="1600" dirty="0"/>
              <a:t>Хвилясті </a:t>
            </a:r>
            <a:r>
              <a:rPr lang="uk-UA" sz="1600" dirty="0" err="1"/>
              <a:t>культери</a:t>
            </a:r>
            <a:endParaRPr lang="ru-RU" sz="1600" dirty="0"/>
          </a:p>
        </p:txBody>
      </p:sp>
    </p:spTree>
    <p:extLst>
      <p:ext uri="{BB962C8B-B14F-4D97-AF65-F5344CB8AC3E}">
        <p14:creationId xmlns:p14="http://schemas.microsoft.com/office/powerpoint/2010/main" val="139780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0"/>
            <a:ext cx="8686800" cy="838200"/>
          </a:xfrm>
          <a:prstGeom prst="rect">
            <a:avLst/>
          </a:prstGeom>
        </p:spPr>
        <p:txBody>
          <a:bodyPr>
            <a:normAutofit fontScale="67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Колеса регулювання глибини.</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Содержимое 2"/>
          <p:cNvSpPr txBox="1">
            <a:spLocks/>
          </p:cNvSpPr>
          <p:nvPr/>
        </p:nvSpPr>
        <p:spPr>
          <a:xfrm>
            <a:off x="179512" y="404664"/>
            <a:ext cx="8686800" cy="1611958"/>
          </a:xfrm>
          <a:prstGeom prst="rect">
            <a:avLst/>
          </a:prstGeom>
        </p:spPr>
        <p:txBody>
          <a:bodyPr>
            <a:normAutofit/>
          </a:bodyPr>
          <a:lstStyle/>
          <a:p>
            <a:pPr marR="0" lvl="0" algn="just" defTabSz="914400" rtl="0" eaLnBrk="1" fontAlgn="base" latinLnBrk="0" hangingPunct="1">
              <a:lnSpc>
                <a:spcPct val="100000"/>
              </a:lnSpc>
              <a:spcBef>
                <a:spcPct val="20000"/>
              </a:spcBef>
              <a:spcAft>
                <a:spcPct val="0"/>
              </a:spcAft>
              <a:buClrTx/>
              <a:buSzTx/>
              <a:buFont typeface="Arial" charset="0"/>
              <a:buChar char="•"/>
              <a:tabLst/>
              <a:defRPr/>
            </a:pP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Мета регулювання глибини контролювати робочу глибину подвійних дискових сошників і глибину посіву. В </a:t>
            </a:r>
            <a:r>
              <a:rPr kumimoji="0" lang="en-US"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No</a:t>
            </a: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Till</a:t>
            </a: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це пристосування дуже важливе і його необхідно перевіряти при посіві поверх рослинних залишків різних типів і різного об’єму. Перед початком посіву кожної весни особливо важливо витратити додатковий час, необхідний для точного налаштування цього пристосування. Після того як сівалка пройде велику кількість гектарів, подвійні дискові сошники зносяться, глибину потрібно буде </a:t>
            </a:r>
            <a:r>
              <a:rPr kumimoji="0" lang="uk-UA" sz="15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відкорегувати</a:t>
            </a: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з врахуванням цього зношення.</a:t>
            </a:r>
            <a:endParaRPr kumimoji="0" 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Рисунок 4"/>
          <p:cNvPicPr/>
          <p:nvPr/>
        </p:nvPicPr>
        <p:blipFill>
          <a:blip r:embed="rId2" cstate="print"/>
          <a:srcRect/>
          <a:stretch>
            <a:fillRect/>
          </a:stretch>
        </p:blipFill>
        <p:spPr bwMode="auto">
          <a:xfrm>
            <a:off x="285720" y="2348880"/>
            <a:ext cx="4500594" cy="3000396"/>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5072066" y="2348880"/>
            <a:ext cx="3760134" cy="3786214"/>
          </a:xfrm>
          <a:prstGeom prst="rect">
            <a:avLst/>
          </a:prstGeom>
          <a:noFill/>
          <a:ln w="9525">
            <a:noFill/>
            <a:miter lim="800000"/>
            <a:headEnd/>
            <a:tailEnd/>
          </a:ln>
        </p:spPr>
      </p:pic>
      <p:sp>
        <p:nvSpPr>
          <p:cNvPr id="7" name="Прямоугольник 6"/>
          <p:cNvSpPr/>
          <p:nvPr/>
        </p:nvSpPr>
        <p:spPr>
          <a:xfrm>
            <a:off x="428597" y="5635028"/>
            <a:ext cx="4071396" cy="830997"/>
          </a:xfrm>
          <a:prstGeom prst="rect">
            <a:avLst/>
          </a:prstGeom>
        </p:spPr>
        <p:txBody>
          <a:bodyPr wrap="square">
            <a:spAutoFit/>
          </a:bodyPr>
          <a:lstStyle/>
          <a:p>
            <a:r>
              <a:rPr lang="uk-UA" dirty="0"/>
              <a:t>Чавунні колеса регулювання глибини</a:t>
            </a:r>
            <a:endParaRPr lang="ru-RU" dirty="0"/>
          </a:p>
        </p:txBody>
      </p:sp>
      <p:sp>
        <p:nvSpPr>
          <p:cNvPr id="8" name="Прямоугольник 7"/>
          <p:cNvSpPr/>
          <p:nvPr/>
        </p:nvSpPr>
        <p:spPr>
          <a:xfrm>
            <a:off x="3635896" y="6165304"/>
            <a:ext cx="5327741" cy="461665"/>
          </a:xfrm>
          <a:prstGeom prst="rect">
            <a:avLst/>
          </a:prstGeom>
        </p:spPr>
        <p:txBody>
          <a:bodyPr wrap="none">
            <a:spAutoFit/>
          </a:bodyPr>
          <a:lstStyle/>
          <a:p>
            <a:r>
              <a:rPr lang="uk-UA" dirty="0" smtClean="0"/>
              <a:t>Гумові </a:t>
            </a:r>
            <a:r>
              <a:rPr lang="uk-UA" dirty="0"/>
              <a:t>колеса регулювання глибини</a:t>
            </a:r>
            <a:endParaRPr lang="ru-RU" dirty="0"/>
          </a:p>
        </p:txBody>
      </p:sp>
    </p:spTree>
    <p:extLst>
      <p:ext uri="{BB962C8B-B14F-4D97-AF65-F5344CB8AC3E}">
        <p14:creationId xmlns:p14="http://schemas.microsoft.com/office/powerpoint/2010/main" val="312408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Прикочуючі колеса</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1"/>
          <p:cNvSpPr>
            <a:spLocks noChangeArrowheads="1"/>
          </p:cNvSpPr>
          <p:nvPr/>
        </p:nvSpPr>
        <p:spPr bwMode="auto">
          <a:xfrm>
            <a:off x="357158" y="1214422"/>
            <a:ext cx="850112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Прикочуючі</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колеса можуть бути зроблені із чавуну чи резини, і можуть бути зроблені як монолітні колеса чи як зірочки. </a:t>
            </a: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Прикочуючі</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колеса були розроблені для особливих цілей. В ідеальних умовах ґрунту більшість прикочуючи </a:t>
            </a: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колес</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працюють добре. Недоліки прикочуючи </a:t>
            </a: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колес</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проявляються в вологих умовах.</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p:cNvPicPr/>
          <p:nvPr/>
        </p:nvPicPr>
        <p:blipFill>
          <a:blip r:embed="rId2" cstate="print"/>
          <a:srcRect/>
          <a:stretch>
            <a:fillRect/>
          </a:stretch>
        </p:blipFill>
        <p:spPr bwMode="auto">
          <a:xfrm>
            <a:off x="428596" y="2857496"/>
            <a:ext cx="2847196" cy="2078966"/>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3286116" y="3643314"/>
            <a:ext cx="2714644" cy="2286016"/>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5929322" y="2857496"/>
            <a:ext cx="2844920" cy="2449902"/>
          </a:xfrm>
          <a:prstGeom prst="rect">
            <a:avLst/>
          </a:prstGeom>
          <a:noFill/>
          <a:ln w="9525">
            <a:noFill/>
            <a:miter lim="800000"/>
            <a:headEnd/>
            <a:tailEnd/>
          </a:ln>
        </p:spPr>
      </p:pic>
      <p:sp>
        <p:nvSpPr>
          <p:cNvPr id="7" name="TextBox 6"/>
          <p:cNvSpPr txBox="1"/>
          <p:nvPr/>
        </p:nvSpPr>
        <p:spPr>
          <a:xfrm>
            <a:off x="510996" y="6237312"/>
            <a:ext cx="8633004" cy="461665"/>
          </a:xfrm>
          <a:prstGeom prst="rect">
            <a:avLst/>
          </a:prstGeom>
          <a:noFill/>
        </p:spPr>
        <p:txBody>
          <a:bodyPr wrap="none" rtlCol="0">
            <a:spAutoFit/>
          </a:bodyPr>
          <a:lstStyle/>
          <a:p>
            <a:r>
              <a:rPr lang="uk-UA" dirty="0" err="1" smtClean="0"/>
              <a:t>Прикочуючі</a:t>
            </a:r>
            <a:r>
              <a:rPr lang="uk-UA" dirty="0" smtClean="0"/>
              <a:t> пристрої: гумові колеса, ланцю, чавунні колеса</a:t>
            </a:r>
            <a:endParaRPr lang="ru-RU" dirty="0"/>
          </a:p>
        </p:txBody>
      </p:sp>
    </p:spTree>
    <p:extLst>
      <p:ext uri="{BB962C8B-B14F-4D97-AF65-F5344CB8AC3E}">
        <p14:creationId xmlns:p14="http://schemas.microsoft.com/office/powerpoint/2010/main" val="41109143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997</Words>
  <Application>Microsoft Office PowerPoint</Application>
  <PresentationFormat>Экран (4:3)</PresentationFormat>
  <Paragraphs>80</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Лекція 13.  ОСОБЛИВОСТІ ВИКОРИСТАННЯ КОМПЛЕКСУ МАШИН ДЛЯ СІВБИ ЗА ТЕХНОЛОГІЄЮ NO-TILL.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Посівний агрегат «Берегиня» АП-421</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cp:lastModifiedBy>
  <cp:revision>129</cp:revision>
  <dcterms:created xsi:type="dcterms:W3CDTF">2013-03-31T10:30:10Z</dcterms:created>
  <dcterms:modified xsi:type="dcterms:W3CDTF">2021-06-29T08:29:24Z</dcterms:modified>
</cp:coreProperties>
</file>