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405" r:id="rId3"/>
    <p:sldId id="406" r:id="rId4"/>
    <p:sldId id="428" r:id="rId5"/>
    <p:sldId id="429" r:id="rId6"/>
    <p:sldId id="430" r:id="rId7"/>
    <p:sldId id="431" r:id="rId8"/>
    <p:sldId id="432" r:id="rId9"/>
    <p:sldId id="433" r:id="rId10"/>
    <p:sldId id="434" r:id="rId11"/>
    <p:sldId id="435" r:id="rId12"/>
    <p:sldId id="436" r:id="rId13"/>
    <p:sldId id="438" r:id="rId14"/>
    <p:sldId id="437" r:id="rId15"/>
  </p:sldIdLst>
  <p:sldSz cx="9144000" cy="6858000" type="screen4x3"/>
  <p:notesSz cx="6858000" cy="9144000"/>
  <p:defaultTextStyle>
    <a:defPPr>
      <a:defRPr lang="uk-UA"/>
    </a:defPPr>
    <a:lvl1pPr algn="l" rtl="0" fontAlgn="base">
      <a:spcBef>
        <a:spcPct val="0"/>
      </a:spcBef>
      <a:spcAft>
        <a:spcPct val="0"/>
      </a:spcAft>
      <a:defRPr sz="24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7E9639D4-E3E2-4D34-9284-5A2195B3D0D7}" styleName="Светлый стиль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9012ECD-51FC-41F1-AA8D-1B2483CD663E}" styleName="Светлый стиль 2 - акцент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591" autoAdjust="0"/>
    <p:restoredTop sz="92443" autoAdjust="0"/>
  </p:normalViewPr>
  <p:slideViewPr>
    <p:cSldViewPr>
      <p:cViewPr>
        <p:scale>
          <a:sx n="50" d="100"/>
          <a:sy n="50" d="100"/>
        </p:scale>
        <p:origin x="-72" y="-28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6379D81-261E-4FA7-9045-6C42B6313746}" type="datetimeFigureOut">
              <a:rPr lang="ru-RU" smtClean="0"/>
              <a:pPr/>
              <a:t>29.06.2021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D2C2745-EF38-4A0D-B9B7-63DBEFE09A40}" type="slidenum">
              <a:rPr lang="ru-RU" smtClean="0"/>
              <a:pPr/>
              <a:t>‹#›</a:t>
            </a:fld>
            <a:endParaRPr lang="ru-RU"/>
          </a:p>
        </p:txBody>
      </p:sp>
    </p:spTree>
    <p:extLst>
      <p:ext uri="{BB962C8B-B14F-4D97-AF65-F5344CB8AC3E}">
        <p14:creationId xmlns:p14="http://schemas.microsoft.com/office/powerpoint/2010/main" val="3458973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4D2C2745-EF38-4A0D-B9B7-63DBEFE09A40}" type="slidenum">
              <a:rPr lang="ru-RU" smtClean="0"/>
              <a:pPr/>
              <a:t>10</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uk-UA"/>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lvl1pPr>
              <a:defRPr/>
            </a:lvl1pPr>
          </a:lstStyle>
          <a:p>
            <a:pPr>
              <a:defRPr/>
            </a:pPr>
            <a:fld id="{80329375-A87C-46FE-AB1D-795E6E4D3585}" type="datetimeFigureOut">
              <a:rPr lang="uk-UA"/>
              <a:pPr>
                <a:defRPr/>
              </a:pPr>
              <a:t>29.06.2021</a:t>
            </a:fld>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6D8998E3-F5C1-4627-A59D-64F1EB26B3C4}" type="slidenum">
              <a:rPr lang="uk-UA"/>
              <a:pPr>
                <a:defRPr/>
              </a:pPr>
              <a:t>‹#›</a:t>
            </a:fld>
            <a:endParaRPr lang="uk-U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lvl1pPr>
              <a:defRPr/>
            </a:lvl1pPr>
          </a:lstStyle>
          <a:p>
            <a:pPr>
              <a:defRPr/>
            </a:pPr>
            <a:fld id="{8ED04CC2-A756-486E-82D2-0726B574EE0A}" type="datetimeFigureOut">
              <a:rPr lang="uk-UA"/>
              <a:pPr>
                <a:defRPr/>
              </a:pPr>
              <a:t>29.06.2021</a:t>
            </a:fld>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1FBDD602-3344-4EF2-8C33-9EAD0981CFD4}" type="slidenum">
              <a:rPr lang="uk-UA"/>
              <a:pPr>
                <a:defRPr/>
              </a:pPr>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lvl1pPr>
              <a:defRPr/>
            </a:lvl1pPr>
          </a:lstStyle>
          <a:p>
            <a:pPr>
              <a:defRPr/>
            </a:pPr>
            <a:fld id="{4B1BC03E-AF5F-49DA-953E-2A7148413E11}" type="datetimeFigureOut">
              <a:rPr lang="uk-UA"/>
              <a:pPr>
                <a:defRPr/>
              </a:pPr>
              <a:t>29.06.2021</a:t>
            </a:fld>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8C855C3D-ECA4-4B54-B9E2-4208DDDA31AE}" type="slidenum">
              <a:rPr lang="uk-UA"/>
              <a:pPr>
                <a:defRPr/>
              </a:pPr>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lvl1pPr>
              <a:defRPr/>
            </a:lvl1pPr>
          </a:lstStyle>
          <a:p>
            <a:pPr>
              <a:defRPr/>
            </a:pPr>
            <a:fld id="{E8BCD694-C2B4-4D2B-A879-0713C057BEC8}" type="datetimeFigureOut">
              <a:rPr lang="uk-UA"/>
              <a:pPr>
                <a:defRPr/>
              </a:pPr>
              <a:t>29.06.2021</a:t>
            </a:fld>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B48154B5-B0C9-4E54-AD8D-29DDE80DAE9C}" type="slidenum">
              <a:rPr lang="uk-UA"/>
              <a:pPr>
                <a:defRPr/>
              </a:pPr>
              <a:t>‹#›</a:t>
            </a:fld>
            <a:endParaRPr lang="uk-U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uk-UA"/>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69A53A9F-6425-4FDB-865E-CB4593CE536C}" type="datetimeFigureOut">
              <a:rPr lang="uk-UA"/>
              <a:pPr>
                <a:defRPr/>
              </a:pPr>
              <a:t>29.06.2021</a:t>
            </a:fld>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C70A38FF-B857-4F15-96A5-73E27AD5BC03}" type="slidenum">
              <a:rPr lang="uk-UA"/>
              <a:pPr>
                <a:defRPr/>
              </a:pPr>
              <a:t>‹#›</a:t>
            </a:fld>
            <a:endParaRPr lang="uk-U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3"/>
          <p:cNvSpPr>
            <a:spLocks noGrp="1"/>
          </p:cNvSpPr>
          <p:nvPr>
            <p:ph type="dt" sz="half" idx="10"/>
          </p:nvPr>
        </p:nvSpPr>
        <p:spPr/>
        <p:txBody>
          <a:bodyPr/>
          <a:lstStyle>
            <a:lvl1pPr>
              <a:defRPr/>
            </a:lvl1pPr>
          </a:lstStyle>
          <a:p>
            <a:pPr>
              <a:defRPr/>
            </a:pPr>
            <a:fld id="{8597C0AE-B242-49F3-8E05-ACA73AA085D9}" type="datetimeFigureOut">
              <a:rPr lang="uk-UA"/>
              <a:pPr>
                <a:defRPr/>
              </a:pPr>
              <a:t>29.06.2021</a:t>
            </a:fld>
            <a:endParaRPr lang="uk-UA"/>
          </a:p>
        </p:txBody>
      </p:sp>
      <p:sp>
        <p:nvSpPr>
          <p:cNvPr id="6" name="Нижний колонтитул 4"/>
          <p:cNvSpPr>
            <a:spLocks noGrp="1"/>
          </p:cNvSpPr>
          <p:nvPr>
            <p:ph type="ftr" sz="quarter" idx="11"/>
          </p:nvPr>
        </p:nvSpPr>
        <p:spPr/>
        <p:txBody>
          <a:bodyPr/>
          <a:lstStyle>
            <a:lvl1pPr>
              <a:defRPr/>
            </a:lvl1pPr>
          </a:lstStyle>
          <a:p>
            <a:pPr>
              <a:defRPr/>
            </a:pPr>
            <a:endParaRPr lang="uk-UA"/>
          </a:p>
        </p:txBody>
      </p:sp>
      <p:sp>
        <p:nvSpPr>
          <p:cNvPr id="7" name="Номер слайда 5"/>
          <p:cNvSpPr>
            <a:spLocks noGrp="1"/>
          </p:cNvSpPr>
          <p:nvPr>
            <p:ph type="sldNum" sz="quarter" idx="12"/>
          </p:nvPr>
        </p:nvSpPr>
        <p:spPr/>
        <p:txBody>
          <a:bodyPr/>
          <a:lstStyle>
            <a:lvl1pPr>
              <a:defRPr/>
            </a:lvl1pPr>
          </a:lstStyle>
          <a:p>
            <a:pPr>
              <a:defRPr/>
            </a:pPr>
            <a:fld id="{6C7952DB-D649-4F49-93CC-33AC115E032F}" type="slidenum">
              <a:rPr lang="uk-UA"/>
              <a:pPr>
                <a:defRPr/>
              </a:pPr>
              <a:t>‹#›</a:t>
            </a:fld>
            <a:endParaRPr lang="uk-U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uk-UA"/>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3"/>
          <p:cNvSpPr>
            <a:spLocks noGrp="1"/>
          </p:cNvSpPr>
          <p:nvPr>
            <p:ph type="dt" sz="half" idx="10"/>
          </p:nvPr>
        </p:nvSpPr>
        <p:spPr/>
        <p:txBody>
          <a:bodyPr/>
          <a:lstStyle>
            <a:lvl1pPr>
              <a:defRPr/>
            </a:lvl1pPr>
          </a:lstStyle>
          <a:p>
            <a:pPr>
              <a:defRPr/>
            </a:pPr>
            <a:fld id="{12FB2042-CC25-403D-8D66-DF9C6F78BD51}" type="datetimeFigureOut">
              <a:rPr lang="uk-UA"/>
              <a:pPr>
                <a:defRPr/>
              </a:pPr>
              <a:t>29.06.2021</a:t>
            </a:fld>
            <a:endParaRPr lang="uk-UA"/>
          </a:p>
        </p:txBody>
      </p:sp>
      <p:sp>
        <p:nvSpPr>
          <p:cNvPr id="8" name="Нижний колонтитул 4"/>
          <p:cNvSpPr>
            <a:spLocks noGrp="1"/>
          </p:cNvSpPr>
          <p:nvPr>
            <p:ph type="ftr" sz="quarter" idx="11"/>
          </p:nvPr>
        </p:nvSpPr>
        <p:spPr/>
        <p:txBody>
          <a:bodyPr/>
          <a:lstStyle>
            <a:lvl1pPr>
              <a:defRPr/>
            </a:lvl1pPr>
          </a:lstStyle>
          <a:p>
            <a:pPr>
              <a:defRPr/>
            </a:pPr>
            <a:endParaRPr lang="uk-UA"/>
          </a:p>
        </p:txBody>
      </p:sp>
      <p:sp>
        <p:nvSpPr>
          <p:cNvPr id="9" name="Номер слайда 5"/>
          <p:cNvSpPr>
            <a:spLocks noGrp="1"/>
          </p:cNvSpPr>
          <p:nvPr>
            <p:ph type="sldNum" sz="quarter" idx="12"/>
          </p:nvPr>
        </p:nvSpPr>
        <p:spPr/>
        <p:txBody>
          <a:bodyPr/>
          <a:lstStyle>
            <a:lvl1pPr>
              <a:defRPr/>
            </a:lvl1pPr>
          </a:lstStyle>
          <a:p>
            <a:pPr>
              <a:defRPr/>
            </a:pPr>
            <a:fld id="{18E44C7E-AEC6-4E3B-BFCC-E2C1A5CF9A7E}" type="slidenum">
              <a:rPr lang="uk-UA"/>
              <a:pPr>
                <a:defRPr/>
              </a:pPr>
              <a:t>‹#›</a:t>
            </a:fld>
            <a:endParaRPr lang="uk-U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3"/>
          <p:cNvSpPr>
            <a:spLocks noGrp="1"/>
          </p:cNvSpPr>
          <p:nvPr>
            <p:ph type="dt" sz="half" idx="10"/>
          </p:nvPr>
        </p:nvSpPr>
        <p:spPr/>
        <p:txBody>
          <a:bodyPr/>
          <a:lstStyle>
            <a:lvl1pPr>
              <a:defRPr/>
            </a:lvl1pPr>
          </a:lstStyle>
          <a:p>
            <a:pPr>
              <a:defRPr/>
            </a:pPr>
            <a:fld id="{E54B5534-5BEE-4F51-A3F3-9A26DC86CCF5}" type="datetimeFigureOut">
              <a:rPr lang="uk-UA"/>
              <a:pPr>
                <a:defRPr/>
              </a:pPr>
              <a:t>29.06.2021</a:t>
            </a:fld>
            <a:endParaRPr lang="uk-UA"/>
          </a:p>
        </p:txBody>
      </p:sp>
      <p:sp>
        <p:nvSpPr>
          <p:cNvPr id="4" name="Нижний колонтитул 4"/>
          <p:cNvSpPr>
            <a:spLocks noGrp="1"/>
          </p:cNvSpPr>
          <p:nvPr>
            <p:ph type="ftr" sz="quarter" idx="11"/>
          </p:nvPr>
        </p:nvSpPr>
        <p:spPr/>
        <p:txBody>
          <a:bodyPr/>
          <a:lstStyle>
            <a:lvl1pPr>
              <a:defRPr/>
            </a:lvl1pPr>
          </a:lstStyle>
          <a:p>
            <a:pPr>
              <a:defRPr/>
            </a:pPr>
            <a:endParaRPr lang="uk-UA"/>
          </a:p>
        </p:txBody>
      </p:sp>
      <p:sp>
        <p:nvSpPr>
          <p:cNvPr id="5" name="Номер слайда 5"/>
          <p:cNvSpPr>
            <a:spLocks noGrp="1"/>
          </p:cNvSpPr>
          <p:nvPr>
            <p:ph type="sldNum" sz="quarter" idx="12"/>
          </p:nvPr>
        </p:nvSpPr>
        <p:spPr/>
        <p:txBody>
          <a:bodyPr/>
          <a:lstStyle>
            <a:lvl1pPr>
              <a:defRPr/>
            </a:lvl1pPr>
          </a:lstStyle>
          <a:p>
            <a:pPr>
              <a:defRPr/>
            </a:pPr>
            <a:fld id="{24EC1592-1B0D-4D9D-BF5F-1181C9DB3E5A}" type="slidenum">
              <a:rPr lang="uk-UA"/>
              <a:pPr>
                <a:defRPr/>
              </a:pPr>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030D23C3-0897-4808-BC63-C78433CDD5A2}" type="datetimeFigureOut">
              <a:rPr lang="uk-UA"/>
              <a:pPr>
                <a:defRPr/>
              </a:pPr>
              <a:t>29.06.2021</a:t>
            </a:fld>
            <a:endParaRPr lang="uk-UA"/>
          </a:p>
        </p:txBody>
      </p:sp>
      <p:sp>
        <p:nvSpPr>
          <p:cNvPr id="3" name="Нижний колонтитул 4"/>
          <p:cNvSpPr>
            <a:spLocks noGrp="1"/>
          </p:cNvSpPr>
          <p:nvPr>
            <p:ph type="ftr" sz="quarter" idx="11"/>
          </p:nvPr>
        </p:nvSpPr>
        <p:spPr/>
        <p:txBody>
          <a:bodyPr/>
          <a:lstStyle>
            <a:lvl1pPr>
              <a:defRPr/>
            </a:lvl1pPr>
          </a:lstStyle>
          <a:p>
            <a:pPr>
              <a:defRPr/>
            </a:pPr>
            <a:endParaRPr lang="uk-UA"/>
          </a:p>
        </p:txBody>
      </p:sp>
      <p:sp>
        <p:nvSpPr>
          <p:cNvPr id="4" name="Номер слайда 5"/>
          <p:cNvSpPr>
            <a:spLocks noGrp="1"/>
          </p:cNvSpPr>
          <p:nvPr>
            <p:ph type="sldNum" sz="quarter" idx="12"/>
          </p:nvPr>
        </p:nvSpPr>
        <p:spPr/>
        <p:txBody>
          <a:bodyPr/>
          <a:lstStyle>
            <a:lvl1pPr>
              <a:defRPr/>
            </a:lvl1pPr>
          </a:lstStyle>
          <a:p>
            <a:pPr>
              <a:defRPr/>
            </a:pPr>
            <a:fld id="{626393F4-8037-44BE-ADA3-77E8C888515A}" type="slidenum">
              <a:rPr lang="uk-UA"/>
              <a:pPr>
                <a:defRPr/>
              </a:pPr>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uk-UA"/>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949D6CE-0A1F-4634-970C-2C9C86789B68}" type="datetimeFigureOut">
              <a:rPr lang="uk-UA"/>
              <a:pPr>
                <a:defRPr/>
              </a:pPr>
              <a:t>29.06.2021</a:t>
            </a:fld>
            <a:endParaRPr lang="uk-UA"/>
          </a:p>
        </p:txBody>
      </p:sp>
      <p:sp>
        <p:nvSpPr>
          <p:cNvPr id="6" name="Нижний колонтитул 4"/>
          <p:cNvSpPr>
            <a:spLocks noGrp="1"/>
          </p:cNvSpPr>
          <p:nvPr>
            <p:ph type="ftr" sz="quarter" idx="11"/>
          </p:nvPr>
        </p:nvSpPr>
        <p:spPr/>
        <p:txBody>
          <a:bodyPr/>
          <a:lstStyle>
            <a:lvl1pPr>
              <a:defRPr/>
            </a:lvl1pPr>
          </a:lstStyle>
          <a:p>
            <a:pPr>
              <a:defRPr/>
            </a:pPr>
            <a:endParaRPr lang="uk-UA"/>
          </a:p>
        </p:txBody>
      </p:sp>
      <p:sp>
        <p:nvSpPr>
          <p:cNvPr id="7" name="Номер слайда 5"/>
          <p:cNvSpPr>
            <a:spLocks noGrp="1"/>
          </p:cNvSpPr>
          <p:nvPr>
            <p:ph type="sldNum" sz="quarter" idx="12"/>
          </p:nvPr>
        </p:nvSpPr>
        <p:spPr/>
        <p:txBody>
          <a:bodyPr/>
          <a:lstStyle>
            <a:lvl1pPr>
              <a:defRPr/>
            </a:lvl1pPr>
          </a:lstStyle>
          <a:p>
            <a:pPr>
              <a:defRPr/>
            </a:pPr>
            <a:fld id="{8B5563F1-FFB0-4E01-860A-7220B140FF64}" type="slidenum">
              <a:rPr lang="uk-UA"/>
              <a:pPr>
                <a:defRPr/>
              </a:pPr>
              <a:t>‹#›</a:t>
            </a:fld>
            <a:endParaRPr lang="uk-U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uk-UA"/>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uk-UA"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26BB4E99-BAC3-42A1-ADBB-C5C02138831D}" type="datetimeFigureOut">
              <a:rPr lang="uk-UA"/>
              <a:pPr>
                <a:defRPr/>
              </a:pPr>
              <a:t>29.06.2021</a:t>
            </a:fld>
            <a:endParaRPr lang="uk-UA"/>
          </a:p>
        </p:txBody>
      </p:sp>
      <p:sp>
        <p:nvSpPr>
          <p:cNvPr id="6" name="Нижний колонтитул 4"/>
          <p:cNvSpPr>
            <a:spLocks noGrp="1"/>
          </p:cNvSpPr>
          <p:nvPr>
            <p:ph type="ftr" sz="quarter" idx="11"/>
          </p:nvPr>
        </p:nvSpPr>
        <p:spPr/>
        <p:txBody>
          <a:bodyPr/>
          <a:lstStyle>
            <a:lvl1pPr>
              <a:defRPr/>
            </a:lvl1pPr>
          </a:lstStyle>
          <a:p>
            <a:pPr>
              <a:defRPr/>
            </a:pPr>
            <a:endParaRPr lang="uk-UA"/>
          </a:p>
        </p:txBody>
      </p:sp>
      <p:sp>
        <p:nvSpPr>
          <p:cNvPr id="7" name="Номер слайда 5"/>
          <p:cNvSpPr>
            <a:spLocks noGrp="1"/>
          </p:cNvSpPr>
          <p:nvPr>
            <p:ph type="sldNum" sz="quarter" idx="12"/>
          </p:nvPr>
        </p:nvSpPr>
        <p:spPr/>
        <p:txBody>
          <a:bodyPr/>
          <a:lstStyle>
            <a:lvl1pPr>
              <a:defRPr/>
            </a:lvl1pPr>
          </a:lstStyle>
          <a:p>
            <a:pPr>
              <a:defRPr/>
            </a:pPr>
            <a:fld id="{B701DAD8-901E-48AB-B30B-882F15BF5E10}" type="slidenum">
              <a:rPr lang="uk-UA"/>
              <a:pPr>
                <a:defRPr/>
              </a:pPr>
              <a:t>‹#›</a:t>
            </a:fld>
            <a:endParaRPr lang="uk-U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uk-UA" smtClean="0"/>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smtClean="0"/>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DAC7BBA1-5CCF-4ECD-95BF-7C75655A4DE9}" type="datetimeFigureOut">
              <a:rPr lang="uk-UA"/>
              <a:pPr>
                <a:defRPr/>
              </a:pPr>
              <a:t>29.06.2021</a:t>
            </a:fld>
            <a:endParaRPr lang="uk-UA"/>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uk-UA"/>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81F2A251-29C7-4FB5-B4F9-53355BDE27B5}" type="slidenum">
              <a:rPr lang="uk-UA"/>
              <a:pPr>
                <a:defRPr/>
              </a:pPr>
              <a:t>‹#›</a:t>
            </a:fld>
            <a:endParaRPr lang="uk-UA"/>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7.xml"/><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Заголовок 1"/>
          <p:cNvSpPr>
            <a:spLocks noGrp="1"/>
          </p:cNvSpPr>
          <p:nvPr>
            <p:ph type="ctrTitle"/>
          </p:nvPr>
        </p:nvSpPr>
        <p:spPr/>
        <p:txBody>
          <a:bodyPr/>
          <a:lstStyle/>
          <a:p>
            <a:r>
              <a:rPr lang="uk-UA" sz="2400" dirty="0">
                <a:latin typeface="Times New Roman" pitchFamily="18" charset="0"/>
                <a:cs typeface="Times New Roman" pitchFamily="18" charset="0"/>
              </a:rPr>
              <a:t>Лекція </a:t>
            </a:r>
            <a:r>
              <a:rPr lang="ru-RU" sz="2400" dirty="0">
                <a:latin typeface="Times New Roman" pitchFamily="18" charset="0"/>
                <a:cs typeface="Times New Roman" pitchFamily="18" charset="0"/>
              </a:rPr>
              <a:t>13. </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a:latin typeface="Times New Roman" pitchFamily="18" charset="0"/>
                <a:cs typeface="Times New Roman" pitchFamily="18" charset="0"/>
              </a:rPr>
              <a:t>ОСОБЛИВОСТІ ВИКОРИСТАННЯ КОМПЛЕКСУ МАШИН ДЛЯ </a:t>
            </a:r>
            <a:r>
              <a:rPr lang="ru-RU" sz="2400" dirty="0" smtClean="0">
                <a:latin typeface="Times New Roman" pitchFamily="18" charset="0"/>
                <a:cs typeface="Times New Roman" pitchFamily="18" charset="0"/>
              </a:rPr>
              <a:t>СІВБИ </a:t>
            </a:r>
            <a:r>
              <a:rPr lang="ru-RU" sz="2400" dirty="0">
                <a:latin typeface="Times New Roman" pitchFamily="18" charset="0"/>
                <a:cs typeface="Times New Roman" pitchFamily="18" charset="0"/>
              </a:rPr>
              <a:t>ЗА ТЕХНОЛОГІЄЮ NO-TILL. </a:t>
            </a:r>
            <a:endParaRPr lang="ru-RU" sz="2400" dirty="0">
              <a:latin typeface="Times New Roman" pitchFamily="18" charset="0"/>
              <a:cs typeface="Times New Roman" pitchFamily="18" charset="0"/>
            </a:endParaRPr>
          </a:p>
        </p:txBody>
      </p:sp>
      <p:sp>
        <p:nvSpPr>
          <p:cNvPr id="5" name="Заголовок 1"/>
          <p:cNvSpPr txBox="1">
            <a:spLocks/>
          </p:cNvSpPr>
          <p:nvPr/>
        </p:nvSpPr>
        <p:spPr>
          <a:xfrm>
            <a:off x="1243608" y="689073"/>
            <a:ext cx="7772400" cy="1362456"/>
          </a:xfrm>
          <a:prstGeom prst="rect">
            <a:avLst/>
          </a:prstGeom>
        </p:spPr>
        <p:txBody>
          <a:bodyPr vert="horz" lIns="91440" tIns="45720" rIns="91440" bIns="45720" rtlCol="0" anchor="ctr">
            <a:normAutofit fontScale="25000" lnSpcReduction="20000"/>
          </a:bodyPr>
          <a:ls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uk-UA" sz="6700" b="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Міністерство освіти </a:t>
            </a:r>
            <a:r>
              <a:rPr lang="uk-UA" sz="6700" b="1" dirty="0" smtClean="0">
                <a:latin typeface="Times New Roman" pitchFamily="18" charset="0"/>
                <a:ea typeface="+mj-ea"/>
                <a:cs typeface="Times New Roman" pitchFamily="18" charset="0"/>
              </a:rPr>
              <a:t>і</a:t>
            </a:r>
            <a:r>
              <a:rPr kumimoji="0" lang="uk-UA" sz="6700" b="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науки України</a:t>
            </a:r>
            <a:br>
              <a:rPr kumimoji="0" lang="uk-UA" sz="6700" b="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uk-UA" sz="6700" b="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Вінницький національний аграрний університет</a:t>
            </a:r>
            <a:br>
              <a:rPr kumimoji="0" lang="uk-UA" sz="6700" b="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uk-UA" sz="6700" b="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uk-UA" sz="6700" b="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uk-UA" sz="6700" b="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uk-UA" sz="6700" b="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uk-UA" sz="6700" b="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uk-UA" sz="6700" b="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uk-UA" sz="6700" b="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uk-UA" sz="6700" b="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uk-UA" sz="1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uk-UA" sz="1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uk-UA" sz="1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uk-UA" sz="1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uk-UA" sz="1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uk-UA" sz="1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uk-UA" sz="2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uk-UA" sz="2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endParaRPr kumimoji="0" lang="ru-RU" sz="2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pic>
        <p:nvPicPr>
          <p:cNvPr id="7" name="Picture 2" descr="D:\Документи\logo.jpg"/>
          <p:cNvPicPr>
            <a:picLocks noChangeAspect="1" noChangeArrowheads="1"/>
          </p:cNvPicPr>
          <p:nvPr/>
        </p:nvPicPr>
        <p:blipFill>
          <a:blip r:embed="rId2" cstate="print"/>
          <a:srcRect/>
          <a:stretch>
            <a:fillRect/>
          </a:stretch>
        </p:blipFill>
        <p:spPr bwMode="auto">
          <a:xfrm>
            <a:off x="127992" y="284409"/>
            <a:ext cx="1268760" cy="1268760"/>
          </a:xfrm>
          <a:prstGeom prst="rect">
            <a:avLst/>
          </a:prstGeom>
          <a:noFill/>
        </p:spPr>
      </p:pic>
      <p:sp>
        <p:nvSpPr>
          <p:cNvPr id="8" name="Текст 3"/>
          <p:cNvSpPr txBox="1">
            <a:spLocks/>
          </p:cNvSpPr>
          <p:nvPr/>
        </p:nvSpPr>
        <p:spPr>
          <a:xfrm>
            <a:off x="2339753" y="4221088"/>
            <a:ext cx="4248472" cy="1224136"/>
          </a:xfrm>
          <a:prstGeom prst="rect">
            <a:avLst/>
          </a:prstGeom>
        </p:spPr>
        <p:txBody>
          <a:bodyPr vert="horz" lIns="91440" tIns="45720" rIns="91440" bIns="45720" rtlCol="0">
            <a:normAutofit fontScale="92500" lnSpcReduction="20000"/>
          </a:bodyPr>
          <a:ls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uk-UA" sz="1900" dirty="0" smtClean="0">
                <a:latin typeface="Times New Roman" pitchFamily="18" charset="0"/>
                <a:cs typeface="Times New Roman" pitchFamily="18" charset="0"/>
              </a:rPr>
              <a:t>План</a:t>
            </a:r>
          </a:p>
          <a:p>
            <a:endParaRPr lang="ru-RU" sz="1900" dirty="0">
              <a:latin typeface="Times New Roman" pitchFamily="18" charset="0"/>
              <a:cs typeface="Times New Roman" pitchFamily="18" charset="0"/>
            </a:endParaRPr>
          </a:p>
          <a:p>
            <a:r>
              <a:rPr lang="uk-UA" sz="1900" dirty="0">
                <a:latin typeface="Times New Roman" pitchFamily="18" charset="0"/>
                <a:cs typeface="Times New Roman" pitchFamily="18" charset="0"/>
              </a:rPr>
              <a:t>1. Т</a:t>
            </a:r>
            <a:r>
              <a:rPr lang="ru-RU" sz="1900" dirty="0" err="1">
                <a:latin typeface="Times New Roman" pitchFamily="18" charset="0"/>
                <a:cs typeface="Times New Roman" pitchFamily="18" charset="0"/>
              </a:rPr>
              <a:t>ехнологі</a:t>
            </a:r>
            <a:r>
              <a:rPr lang="uk-UA" sz="1900" dirty="0">
                <a:latin typeface="Times New Roman" pitchFamily="18" charset="0"/>
                <a:cs typeface="Times New Roman" pitchFamily="18" charset="0"/>
              </a:rPr>
              <a:t>я сівби</a:t>
            </a:r>
            <a:r>
              <a:rPr lang="ru-RU" sz="1900" dirty="0">
                <a:latin typeface="Times New Roman" pitchFamily="18" charset="0"/>
                <a:cs typeface="Times New Roman" pitchFamily="18" charset="0"/>
              </a:rPr>
              <a:t> </a:t>
            </a:r>
            <a:r>
              <a:rPr lang="ru-RU" sz="1900" dirty="0" err="1">
                <a:latin typeface="Times New Roman" pitchFamily="18" charset="0"/>
                <a:cs typeface="Times New Roman" pitchFamily="18" charset="0"/>
              </a:rPr>
              <a:t>No-Till</a:t>
            </a:r>
            <a:r>
              <a:rPr lang="uk-UA" sz="1900" dirty="0">
                <a:latin typeface="Times New Roman" pitchFamily="18" charset="0"/>
                <a:cs typeface="Times New Roman" pitchFamily="18" charset="0"/>
              </a:rPr>
              <a:t>.</a:t>
            </a:r>
            <a:endParaRPr lang="ru-RU" sz="1900" dirty="0">
              <a:latin typeface="Times New Roman" pitchFamily="18" charset="0"/>
              <a:cs typeface="Times New Roman" pitchFamily="18" charset="0"/>
            </a:endParaRPr>
          </a:p>
          <a:p>
            <a:r>
              <a:rPr lang="uk-UA" sz="1900" dirty="0">
                <a:latin typeface="Times New Roman" pitchFamily="18" charset="0"/>
                <a:cs typeface="Times New Roman" pitchFamily="18" charset="0"/>
              </a:rPr>
              <a:t>2. Агрегати для посіву по No-Till</a:t>
            </a:r>
            <a:endParaRPr lang="ru-RU" sz="1900" dirty="0">
              <a:latin typeface="Times New Roman" pitchFamily="18" charset="0"/>
              <a:cs typeface="Times New Roman" pitchFamily="18" charset="0"/>
            </a:endParaRPr>
          </a:p>
          <a:p>
            <a:r>
              <a:rPr lang="uk-UA" sz="1900" dirty="0">
                <a:latin typeface="Times New Roman" pitchFamily="18" charset="0"/>
                <a:cs typeface="Times New Roman" pitchFamily="18" charset="0"/>
              </a:rPr>
              <a:t>3. </a:t>
            </a:r>
            <a:r>
              <a:rPr lang="ru-RU" sz="1900" dirty="0" err="1">
                <a:latin typeface="Times New Roman" pitchFamily="18" charset="0"/>
                <a:cs typeface="Times New Roman" pitchFamily="18" charset="0"/>
              </a:rPr>
              <a:t>Сучасна</a:t>
            </a:r>
            <a:r>
              <a:rPr lang="ru-RU" sz="1900" dirty="0">
                <a:latin typeface="Times New Roman" pitchFamily="18" charset="0"/>
                <a:cs typeface="Times New Roman" pitchFamily="18" charset="0"/>
              </a:rPr>
              <a:t> </a:t>
            </a:r>
            <a:r>
              <a:rPr lang="ru-RU" sz="1900" dirty="0" err="1">
                <a:latin typeface="Times New Roman" pitchFamily="18" charset="0"/>
                <a:cs typeface="Times New Roman" pitchFamily="18" charset="0"/>
              </a:rPr>
              <a:t>посівна</a:t>
            </a:r>
            <a:r>
              <a:rPr lang="ru-RU" sz="1900" dirty="0">
                <a:latin typeface="Times New Roman" pitchFamily="18" charset="0"/>
                <a:cs typeface="Times New Roman" pitchFamily="18" charset="0"/>
              </a:rPr>
              <a:t> </a:t>
            </a:r>
            <a:r>
              <a:rPr lang="ru-RU" sz="1900" dirty="0" err="1">
                <a:latin typeface="Times New Roman" pitchFamily="18" charset="0"/>
                <a:cs typeface="Times New Roman" pitchFamily="18" charset="0"/>
              </a:rPr>
              <a:t>техніка</a:t>
            </a:r>
            <a:r>
              <a:rPr lang="ru-RU" sz="1900" dirty="0">
                <a:latin typeface="Times New Roman" pitchFamily="18" charset="0"/>
                <a:cs typeface="Times New Roman" pitchFamily="18" charset="0"/>
              </a:rPr>
              <a:t> для </a:t>
            </a:r>
            <a:r>
              <a:rPr lang="ru-RU" sz="1900" dirty="0" err="1">
                <a:latin typeface="Times New Roman" pitchFamily="18" charset="0"/>
                <a:cs typeface="Times New Roman" pitchFamily="18" charset="0"/>
              </a:rPr>
              <a:t>No-Till</a:t>
            </a:r>
            <a:endParaRPr lang="ru-RU" sz="1900" dirty="0">
              <a:latin typeface="Times New Roman" pitchFamily="18" charset="0"/>
              <a:cs typeface="Times New Roman" pitchFamily="18" charset="0"/>
            </a:endParaRPr>
          </a:p>
          <a:p>
            <a:pPr marL="4484688"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uk-UA" sz="1600" b="0" i="0" u="none" strike="noStrike" kern="1200" cap="none" spc="0" normalizeH="0" baseline="0" noProof="0" dirty="0" smtClean="0">
              <a:ln>
                <a:noFill/>
              </a:ln>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p:cNvPicPr>
            <a:picLocks noChangeAspect="1" noChangeArrowheads="1"/>
          </p:cNvPicPr>
          <p:nvPr/>
        </p:nvPicPr>
        <p:blipFill>
          <a:blip r:embed="rId3" cstate="print"/>
          <a:srcRect/>
          <a:stretch>
            <a:fillRect/>
          </a:stretch>
        </p:blipFill>
        <p:spPr bwMode="auto">
          <a:xfrm>
            <a:off x="0" y="1157288"/>
            <a:ext cx="9144000" cy="5700712"/>
          </a:xfrm>
          <a:prstGeom prst="rect">
            <a:avLst/>
          </a:prstGeom>
          <a:noFill/>
          <a:ln w="9525">
            <a:noFill/>
            <a:miter lim="800000"/>
            <a:headEnd/>
            <a:tailEnd/>
          </a:ln>
        </p:spPr>
      </p:pic>
      <p:sp>
        <p:nvSpPr>
          <p:cNvPr id="3" name="TextBox 2"/>
          <p:cNvSpPr txBox="1"/>
          <p:nvPr/>
        </p:nvSpPr>
        <p:spPr>
          <a:xfrm>
            <a:off x="1187624" y="260648"/>
            <a:ext cx="6043834" cy="830997"/>
          </a:xfrm>
          <a:prstGeom prst="rect">
            <a:avLst/>
          </a:prstGeom>
          <a:noFill/>
        </p:spPr>
        <p:txBody>
          <a:bodyPr wrap="none" rtlCol="0">
            <a:spAutoFit/>
          </a:bodyPr>
          <a:lstStyle/>
          <a:p>
            <a:pPr algn="ctr"/>
            <a:r>
              <a:rPr lang="uk-UA" dirty="0" smtClean="0"/>
              <a:t>Пневматична сівалка для прямого посіву</a:t>
            </a:r>
          </a:p>
          <a:p>
            <a:pPr algn="ctr"/>
            <a:r>
              <a:rPr lang="fr-FR" dirty="0" smtClean="0">
                <a:solidFill>
                  <a:srgbClr val="000000"/>
                </a:solidFill>
                <a:latin typeface="KUHN_machines_light" pitchFamily="2" charset="0"/>
                <a:sym typeface="Arial" charset="0"/>
              </a:rPr>
              <a:t> pDM  pg  Maxima</a:t>
            </a:r>
            <a:r>
              <a:rPr lang="uk-UA" dirty="0" smtClean="0"/>
              <a:t> </a:t>
            </a:r>
            <a:endParaRPr lang="ru-RU" dirty="0"/>
          </a:p>
        </p:txBody>
      </p:sp>
    </p:spTree>
    <p:extLst>
      <p:ext uri="{BB962C8B-B14F-4D97-AF65-F5344CB8AC3E}">
        <p14:creationId xmlns:p14="http://schemas.microsoft.com/office/powerpoint/2010/main" val="19295096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457200" y="0"/>
            <a:ext cx="8229600" cy="798513"/>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4400" b="0" i="0" u="none" strike="noStrike" kern="1200" cap="none" spc="0" normalizeH="0" baseline="0" noProof="0" dirty="0" smtClean="0">
                <a:ln>
                  <a:noFill/>
                </a:ln>
                <a:solidFill>
                  <a:srgbClr val="000000"/>
                </a:solidFill>
                <a:effectLst/>
                <a:uLnTx/>
                <a:uFillTx/>
                <a:latin typeface="+mj-lt"/>
                <a:ea typeface="+mj-ea"/>
                <a:cs typeface="Arial" charset="0"/>
                <a:sym typeface="Arial" charset="0"/>
              </a:rPr>
              <a:t>Машина для прямого </a:t>
            </a:r>
            <a:r>
              <a:rPr kumimoji="0" lang="uk-UA" sz="4400" b="0" i="0" u="none" strike="noStrike" kern="1200" cap="none" spc="0" normalizeH="0" baseline="0" noProof="0" dirty="0" smtClean="0">
                <a:ln>
                  <a:noFill/>
                </a:ln>
                <a:solidFill>
                  <a:srgbClr val="000000"/>
                </a:solidFill>
                <a:effectLst/>
                <a:uLnTx/>
                <a:uFillTx/>
                <a:latin typeface="+mj-lt"/>
                <a:ea typeface="+mj-ea"/>
                <a:cs typeface="Arial" charset="0"/>
                <a:sym typeface="Arial" charset="0"/>
              </a:rPr>
              <a:t>посіву</a:t>
            </a:r>
            <a:endParaRPr kumimoji="0" lang="fr-FR" sz="4400" b="0" i="0" u="none" strike="noStrike" kern="1200" cap="none" spc="0" normalizeH="0" baseline="0" noProof="0" dirty="0" smtClean="0">
              <a:ln>
                <a:noFill/>
              </a:ln>
              <a:solidFill>
                <a:srgbClr val="000000"/>
              </a:solidFill>
              <a:effectLst/>
              <a:uLnTx/>
              <a:uFillTx/>
              <a:latin typeface="+mj-lt"/>
              <a:ea typeface="+mj-ea"/>
              <a:cs typeface="Arial" charset="0"/>
              <a:sym typeface="Arial" charset="0"/>
            </a:endParaRPr>
          </a:p>
        </p:txBody>
      </p:sp>
      <p:pic>
        <p:nvPicPr>
          <p:cNvPr id="3" name="Picture 2"/>
          <p:cNvPicPr>
            <a:picLocks noChangeAspect="1" noChangeArrowheads="1"/>
          </p:cNvPicPr>
          <p:nvPr/>
        </p:nvPicPr>
        <p:blipFill>
          <a:blip r:embed="rId2" cstate="print"/>
          <a:srcRect/>
          <a:stretch>
            <a:fillRect/>
          </a:stretch>
        </p:blipFill>
        <p:spPr bwMode="auto">
          <a:xfrm>
            <a:off x="0" y="1714500"/>
            <a:ext cx="9144000" cy="4254500"/>
          </a:xfrm>
          <a:prstGeom prst="rect">
            <a:avLst/>
          </a:prstGeom>
          <a:noFill/>
          <a:ln w="9525">
            <a:noFill/>
            <a:miter lim="800000"/>
            <a:headEnd/>
            <a:tailEnd/>
          </a:ln>
        </p:spPr>
      </p:pic>
      <p:sp>
        <p:nvSpPr>
          <p:cNvPr id="4" name="Rosca 4"/>
          <p:cNvSpPr/>
          <p:nvPr/>
        </p:nvSpPr>
        <p:spPr>
          <a:xfrm>
            <a:off x="0" y="1643063"/>
            <a:ext cx="3643313" cy="4357687"/>
          </a:xfrm>
          <a:prstGeom prst="donut">
            <a:avLst>
              <a:gd name="adj" fmla="val 1811"/>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t-BR">
              <a:solidFill>
                <a:schemeClr val="tx1"/>
              </a:solidFill>
            </a:endParaRPr>
          </a:p>
        </p:txBody>
      </p:sp>
      <p:sp>
        <p:nvSpPr>
          <p:cNvPr id="5" name="Rosca 5"/>
          <p:cNvSpPr/>
          <p:nvPr/>
        </p:nvSpPr>
        <p:spPr>
          <a:xfrm>
            <a:off x="3929063" y="2857500"/>
            <a:ext cx="2214562" cy="3071813"/>
          </a:xfrm>
          <a:prstGeom prst="donut">
            <a:avLst>
              <a:gd name="adj" fmla="val 323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t-BR">
              <a:solidFill>
                <a:schemeClr val="tx1"/>
              </a:solidFill>
            </a:endParaRPr>
          </a:p>
        </p:txBody>
      </p:sp>
      <p:sp>
        <p:nvSpPr>
          <p:cNvPr id="6" name="Rosca 6"/>
          <p:cNvSpPr/>
          <p:nvPr/>
        </p:nvSpPr>
        <p:spPr>
          <a:xfrm>
            <a:off x="6143625" y="3786188"/>
            <a:ext cx="1643063" cy="2143125"/>
          </a:xfrm>
          <a:prstGeom prst="donut">
            <a:avLst>
              <a:gd name="adj" fmla="val 3146"/>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t-BR">
              <a:solidFill>
                <a:schemeClr val="tx1"/>
              </a:solidFill>
            </a:endParaRPr>
          </a:p>
        </p:txBody>
      </p:sp>
      <p:sp>
        <p:nvSpPr>
          <p:cNvPr id="7" name="AutoShape 18"/>
          <p:cNvSpPr>
            <a:spLocks noChangeArrowheads="1"/>
          </p:cNvSpPr>
          <p:nvPr/>
        </p:nvSpPr>
        <p:spPr bwMode="auto">
          <a:xfrm>
            <a:off x="4929188" y="857250"/>
            <a:ext cx="4214812" cy="919401"/>
          </a:xfrm>
          <a:prstGeom prst="roundRect">
            <a:avLst>
              <a:gd name="adj" fmla="val 16667"/>
            </a:avLst>
          </a:prstGeom>
          <a:solidFill>
            <a:srgbClr val="CDCDCD"/>
          </a:solidFill>
          <a:ln w="9525">
            <a:noFill/>
            <a:round/>
            <a:headEnd/>
            <a:tailEnd/>
          </a:ln>
        </p:spPr>
        <p:txBody>
          <a:bodyPr>
            <a:spAutoFit/>
          </a:bodyPr>
          <a:lstStyle/>
          <a:p>
            <a:pPr indent="-342900" eaLnBrk="0" hangingPunct="0">
              <a:buSzPct val="100000"/>
            </a:pPr>
            <a:r>
              <a:rPr lang="uk-UA" sz="1600" dirty="0" smtClean="0">
                <a:solidFill>
                  <a:srgbClr val="000000"/>
                </a:solidFill>
                <a:sym typeface="Arial" charset="0"/>
              </a:rPr>
              <a:t>Сошник</a:t>
            </a:r>
            <a:r>
              <a:rPr lang="fr-FR" sz="1600" dirty="0" smtClean="0">
                <a:solidFill>
                  <a:srgbClr val="000000"/>
                </a:solidFill>
                <a:sym typeface="Arial" charset="0"/>
              </a:rPr>
              <a:t> </a:t>
            </a:r>
            <a:r>
              <a:rPr lang="fr-FR" sz="1600" dirty="0">
                <a:solidFill>
                  <a:srgbClr val="000000"/>
                </a:solidFill>
                <a:sym typeface="Arial" charset="0"/>
              </a:rPr>
              <a:t>дискового </a:t>
            </a:r>
            <a:r>
              <a:rPr lang="fr-FR" sz="1600" dirty="0" smtClean="0">
                <a:solidFill>
                  <a:srgbClr val="000000"/>
                </a:solidFill>
                <a:sym typeface="Arial" charset="0"/>
              </a:rPr>
              <a:t>тип</a:t>
            </a:r>
            <a:r>
              <a:rPr lang="uk-UA" sz="1600" dirty="0" smtClean="0">
                <a:solidFill>
                  <a:srgbClr val="000000"/>
                </a:solidFill>
                <a:sym typeface="Arial" charset="0"/>
              </a:rPr>
              <a:t>у</a:t>
            </a:r>
            <a:r>
              <a:rPr lang="fr-FR" sz="1600" dirty="0" smtClean="0">
                <a:solidFill>
                  <a:srgbClr val="000000"/>
                </a:solidFill>
                <a:sym typeface="Arial" charset="0"/>
              </a:rPr>
              <a:t> </a:t>
            </a:r>
            <a:r>
              <a:rPr lang="fr-FR" sz="1600" dirty="0">
                <a:solidFill>
                  <a:srgbClr val="000000"/>
                </a:solidFill>
                <a:sym typeface="Arial" charset="0"/>
              </a:rPr>
              <a:t>для </a:t>
            </a:r>
            <a:r>
              <a:rPr lang="uk-UA" sz="1600" dirty="0" smtClean="0">
                <a:solidFill>
                  <a:srgbClr val="000000"/>
                </a:solidFill>
                <a:sym typeface="Arial" charset="0"/>
              </a:rPr>
              <a:t>подрібнення рослинних залишків та для розкриття рядка</a:t>
            </a:r>
            <a:endParaRPr lang="fr-FR" sz="1600" dirty="0">
              <a:solidFill>
                <a:srgbClr val="000000"/>
              </a:solidFill>
              <a:sym typeface="Arial" charset="0"/>
            </a:endParaRPr>
          </a:p>
        </p:txBody>
      </p:sp>
      <p:sp>
        <p:nvSpPr>
          <p:cNvPr id="8" name="AutoShape 18"/>
          <p:cNvSpPr>
            <a:spLocks noChangeArrowheads="1"/>
          </p:cNvSpPr>
          <p:nvPr/>
        </p:nvSpPr>
        <p:spPr bwMode="auto">
          <a:xfrm>
            <a:off x="214313" y="857250"/>
            <a:ext cx="4500562" cy="647700"/>
          </a:xfrm>
          <a:prstGeom prst="roundRect">
            <a:avLst>
              <a:gd name="adj" fmla="val 16667"/>
            </a:avLst>
          </a:prstGeom>
          <a:solidFill>
            <a:srgbClr val="CDCDCD"/>
          </a:solidFill>
          <a:ln w="9525">
            <a:noFill/>
            <a:round/>
            <a:headEnd/>
            <a:tailEnd/>
          </a:ln>
        </p:spPr>
        <p:txBody>
          <a:bodyPr>
            <a:spAutoFit/>
          </a:bodyPr>
          <a:lstStyle/>
          <a:p>
            <a:pPr indent="-342900" eaLnBrk="0" hangingPunct="0">
              <a:buSzPct val="100000"/>
            </a:pPr>
            <a:r>
              <a:rPr lang="fr-FR" sz="1600" dirty="0">
                <a:solidFill>
                  <a:srgbClr val="000000"/>
                </a:solidFill>
                <a:sym typeface="Arial" charset="0"/>
              </a:rPr>
              <a:t>A	</a:t>
            </a:r>
            <a:r>
              <a:rPr lang="uk-UA" sz="1600" dirty="0" smtClean="0">
                <a:solidFill>
                  <a:srgbClr val="000000"/>
                </a:solidFill>
                <a:sym typeface="Arial" charset="0"/>
              </a:rPr>
              <a:t>Сошник  </a:t>
            </a:r>
            <a:r>
              <a:rPr lang="fr-FR" sz="1600" dirty="0" smtClean="0">
                <a:solidFill>
                  <a:srgbClr val="000000"/>
                </a:solidFill>
                <a:sym typeface="Arial" charset="0"/>
              </a:rPr>
              <a:t>дискового тип</a:t>
            </a:r>
            <a:r>
              <a:rPr lang="uk-UA" sz="1600" dirty="0" smtClean="0">
                <a:solidFill>
                  <a:srgbClr val="000000"/>
                </a:solidFill>
                <a:sym typeface="Arial" charset="0"/>
              </a:rPr>
              <a:t>у</a:t>
            </a:r>
            <a:r>
              <a:rPr lang="fr-FR" sz="1600" dirty="0" smtClean="0">
                <a:solidFill>
                  <a:srgbClr val="000000"/>
                </a:solidFill>
                <a:sym typeface="Arial" charset="0"/>
              </a:rPr>
              <a:t> </a:t>
            </a:r>
            <a:r>
              <a:rPr lang="fr-FR" sz="1600" dirty="0">
                <a:solidFill>
                  <a:srgbClr val="000000"/>
                </a:solidFill>
                <a:sym typeface="Arial" charset="0"/>
              </a:rPr>
              <a:t>для </a:t>
            </a:r>
            <a:r>
              <a:rPr lang="fr-FR" sz="1600" dirty="0" smtClean="0">
                <a:solidFill>
                  <a:srgbClr val="000000"/>
                </a:solidFill>
                <a:sym typeface="Arial" charset="0"/>
              </a:rPr>
              <a:t>внесен</a:t>
            </a:r>
            <a:r>
              <a:rPr lang="uk-UA" sz="1600" dirty="0" err="1" smtClean="0">
                <a:solidFill>
                  <a:srgbClr val="000000"/>
                </a:solidFill>
                <a:sym typeface="Arial" charset="0"/>
              </a:rPr>
              <a:t>ня</a:t>
            </a:r>
            <a:r>
              <a:rPr lang="fr-FR" sz="1600" dirty="0" smtClean="0">
                <a:solidFill>
                  <a:srgbClr val="000000"/>
                </a:solidFill>
                <a:sym typeface="Arial" charset="0"/>
              </a:rPr>
              <a:t> добри</a:t>
            </a:r>
            <a:r>
              <a:rPr lang="uk-UA" sz="1600" dirty="0" smtClean="0">
                <a:solidFill>
                  <a:srgbClr val="000000"/>
                </a:solidFill>
                <a:sym typeface="Arial" charset="0"/>
              </a:rPr>
              <a:t>в</a:t>
            </a:r>
            <a:endParaRPr lang="fr-FR" sz="1600" dirty="0">
              <a:solidFill>
                <a:srgbClr val="000000"/>
              </a:solidFill>
              <a:sym typeface="Arial" charset="0"/>
            </a:endParaRPr>
          </a:p>
        </p:txBody>
      </p:sp>
      <p:sp>
        <p:nvSpPr>
          <p:cNvPr id="9" name="AutoShape 18"/>
          <p:cNvSpPr>
            <a:spLocks noChangeArrowheads="1"/>
          </p:cNvSpPr>
          <p:nvPr/>
        </p:nvSpPr>
        <p:spPr bwMode="auto">
          <a:xfrm>
            <a:off x="250825" y="6072188"/>
            <a:ext cx="8569325" cy="715089"/>
          </a:xfrm>
          <a:prstGeom prst="roundRect">
            <a:avLst>
              <a:gd name="adj" fmla="val 16667"/>
            </a:avLst>
          </a:prstGeom>
          <a:solidFill>
            <a:srgbClr val="CDCDCD"/>
          </a:solidFill>
          <a:ln w="9525">
            <a:noFill/>
            <a:round/>
            <a:headEnd/>
            <a:tailEnd/>
          </a:ln>
        </p:spPr>
        <p:txBody>
          <a:bodyPr>
            <a:spAutoFit/>
          </a:bodyPr>
          <a:lstStyle/>
          <a:p>
            <a:pPr indent="-342900" eaLnBrk="0" hangingPunct="0">
              <a:buSzPct val="100000"/>
            </a:pPr>
            <a:r>
              <a:rPr lang="fr-FR" sz="1800" i="1" dirty="0">
                <a:solidFill>
                  <a:srgbClr val="000000"/>
                </a:solidFill>
                <a:sym typeface="Arial" charset="0"/>
              </a:rPr>
              <a:t>      </a:t>
            </a:r>
            <a:r>
              <a:rPr lang="fr-FR" sz="1800" i="1" dirty="0" smtClean="0">
                <a:solidFill>
                  <a:srgbClr val="000000"/>
                </a:solidFill>
                <a:sym typeface="Arial" charset="0"/>
              </a:rPr>
              <a:t>В</a:t>
            </a:r>
            <a:r>
              <a:rPr lang="uk-UA" sz="1800" i="1" dirty="0" smtClean="0">
                <a:solidFill>
                  <a:srgbClr val="000000"/>
                </a:solidFill>
                <a:sym typeface="Arial" charset="0"/>
              </a:rPr>
              <a:t>и</a:t>
            </a:r>
            <a:r>
              <a:rPr lang="fr-FR" sz="1800" i="1" dirty="0" smtClean="0">
                <a:solidFill>
                  <a:srgbClr val="000000"/>
                </a:solidFill>
                <a:sym typeface="Arial" charset="0"/>
              </a:rPr>
              <a:t>с</a:t>
            </a:r>
            <a:r>
              <a:rPr lang="uk-UA" sz="1800" i="1" dirty="0" smtClean="0">
                <a:solidFill>
                  <a:srgbClr val="000000"/>
                </a:solidFill>
                <a:sym typeface="Arial" charset="0"/>
              </a:rPr>
              <a:t>і</a:t>
            </a:r>
            <a:r>
              <a:rPr lang="fr-FR" sz="1800" i="1" dirty="0" smtClean="0">
                <a:solidFill>
                  <a:srgbClr val="000000"/>
                </a:solidFill>
                <a:sym typeface="Arial" charset="0"/>
              </a:rPr>
              <a:t>вн</a:t>
            </a:r>
            <a:r>
              <a:rPr lang="uk-UA" sz="1800" i="1" dirty="0" smtClean="0">
                <a:solidFill>
                  <a:srgbClr val="000000"/>
                </a:solidFill>
                <a:sym typeface="Arial" charset="0"/>
              </a:rPr>
              <a:t>и</a:t>
            </a:r>
            <a:r>
              <a:rPr lang="fr-FR" sz="1800" i="1" dirty="0" smtClean="0">
                <a:solidFill>
                  <a:srgbClr val="000000"/>
                </a:solidFill>
                <a:sym typeface="Arial" charset="0"/>
              </a:rPr>
              <a:t>й </a:t>
            </a:r>
            <a:r>
              <a:rPr lang="fr-FR" sz="1800" i="1" dirty="0">
                <a:solidFill>
                  <a:srgbClr val="000000"/>
                </a:solidFill>
                <a:sym typeface="Arial" charset="0"/>
              </a:rPr>
              <a:t>диск для </a:t>
            </a:r>
            <a:r>
              <a:rPr lang="fr-FR" sz="1800" i="1" dirty="0" smtClean="0">
                <a:solidFill>
                  <a:srgbClr val="000000"/>
                </a:solidFill>
                <a:sym typeface="Arial" charset="0"/>
              </a:rPr>
              <a:t>в</a:t>
            </a:r>
            <a:r>
              <a:rPr lang="uk-UA" sz="1800" i="1" dirty="0" smtClean="0">
                <a:solidFill>
                  <a:srgbClr val="000000"/>
                </a:solidFill>
                <a:sym typeface="Arial" charset="0"/>
              </a:rPr>
              <a:t>и</a:t>
            </a:r>
            <a:r>
              <a:rPr lang="fr-FR" sz="1800" i="1" dirty="0" smtClean="0">
                <a:solidFill>
                  <a:srgbClr val="000000"/>
                </a:solidFill>
                <a:sym typeface="Arial" charset="0"/>
              </a:rPr>
              <a:t>с</a:t>
            </a:r>
            <a:r>
              <a:rPr lang="uk-UA" sz="1800" i="1" dirty="0" smtClean="0">
                <a:solidFill>
                  <a:srgbClr val="000000"/>
                </a:solidFill>
                <a:sym typeface="Arial" charset="0"/>
              </a:rPr>
              <a:t>і</a:t>
            </a:r>
            <a:r>
              <a:rPr lang="fr-FR" sz="1800" i="1" dirty="0" smtClean="0">
                <a:solidFill>
                  <a:srgbClr val="000000"/>
                </a:solidFill>
                <a:sym typeface="Arial" charset="0"/>
              </a:rPr>
              <a:t>в</a:t>
            </a:r>
            <a:r>
              <a:rPr lang="uk-UA" sz="1800" i="1" dirty="0" smtClean="0">
                <a:solidFill>
                  <a:srgbClr val="000000"/>
                </a:solidFill>
                <a:sym typeface="Arial" charset="0"/>
              </a:rPr>
              <a:t>у</a:t>
            </a:r>
            <a:r>
              <a:rPr lang="fr-FR" sz="1800" i="1" dirty="0" smtClean="0">
                <a:solidFill>
                  <a:srgbClr val="000000"/>
                </a:solidFill>
                <a:sym typeface="Arial" charset="0"/>
              </a:rPr>
              <a:t> </a:t>
            </a:r>
            <a:r>
              <a:rPr lang="uk-UA" sz="1800" i="1" dirty="0" smtClean="0">
                <a:solidFill>
                  <a:srgbClr val="000000"/>
                </a:solidFill>
                <a:sym typeface="Arial" charset="0"/>
              </a:rPr>
              <a:t>насіння</a:t>
            </a:r>
            <a:r>
              <a:rPr lang="fr-FR" sz="1800" i="1" dirty="0" smtClean="0">
                <a:solidFill>
                  <a:srgbClr val="000000"/>
                </a:solidFill>
                <a:sym typeface="Arial" charset="0"/>
              </a:rPr>
              <a:t> </a:t>
            </a:r>
            <a:r>
              <a:rPr lang="uk-UA" sz="1800" i="1" dirty="0" smtClean="0">
                <a:solidFill>
                  <a:srgbClr val="000000"/>
                </a:solidFill>
                <a:sym typeface="Arial" charset="0"/>
              </a:rPr>
              <a:t>і</a:t>
            </a:r>
            <a:r>
              <a:rPr lang="fr-FR" sz="1800" i="1" dirty="0" smtClean="0">
                <a:solidFill>
                  <a:srgbClr val="000000"/>
                </a:solidFill>
                <a:sym typeface="Arial" charset="0"/>
              </a:rPr>
              <a:t> закр</a:t>
            </a:r>
            <a:r>
              <a:rPr lang="uk-UA" sz="1800" i="1" dirty="0" err="1" smtClean="0">
                <a:solidFill>
                  <a:srgbClr val="000000"/>
                </a:solidFill>
                <a:sym typeface="Arial" charset="0"/>
              </a:rPr>
              <a:t>иття</a:t>
            </a:r>
            <a:r>
              <a:rPr lang="fr-FR" sz="1800" i="1" dirty="0" smtClean="0">
                <a:solidFill>
                  <a:srgbClr val="000000"/>
                </a:solidFill>
                <a:sym typeface="Arial" charset="0"/>
              </a:rPr>
              <a:t> гряд</a:t>
            </a:r>
            <a:r>
              <a:rPr lang="uk-UA" sz="1800" i="1" dirty="0" err="1" smtClean="0">
                <a:solidFill>
                  <a:srgbClr val="000000"/>
                </a:solidFill>
                <a:sym typeface="Arial" charset="0"/>
              </a:rPr>
              <a:t>ки</a:t>
            </a:r>
            <a:r>
              <a:rPr lang="fr-FR" sz="1800" i="1" dirty="0" smtClean="0">
                <a:solidFill>
                  <a:srgbClr val="000000"/>
                </a:solidFill>
                <a:sym typeface="Arial" charset="0"/>
              </a:rPr>
              <a:t> </a:t>
            </a:r>
            <a:r>
              <a:rPr lang="fr-FR" sz="1800" i="1" dirty="0">
                <a:solidFill>
                  <a:srgbClr val="000000"/>
                </a:solidFill>
                <a:sym typeface="Arial" charset="0"/>
              </a:rPr>
              <a:t>на </a:t>
            </a:r>
            <a:r>
              <a:rPr lang="uk-UA" sz="1800" i="1" dirty="0" smtClean="0">
                <a:solidFill>
                  <a:srgbClr val="000000"/>
                </a:solidFill>
                <a:sym typeface="Arial" charset="0"/>
              </a:rPr>
              <a:t>потрібну глибину</a:t>
            </a:r>
            <a:r>
              <a:rPr lang="fr-FR" sz="1800" i="1" dirty="0" smtClean="0">
                <a:solidFill>
                  <a:srgbClr val="000000"/>
                </a:solidFill>
                <a:sym typeface="Arial" charset="0"/>
              </a:rPr>
              <a:t> </a:t>
            </a:r>
            <a:r>
              <a:rPr lang="fr-FR" sz="1800" i="1" dirty="0">
                <a:solidFill>
                  <a:srgbClr val="000000"/>
                </a:solidFill>
                <a:sym typeface="Arial" charset="0"/>
              </a:rPr>
              <a:t>при </a:t>
            </a:r>
            <a:r>
              <a:rPr lang="uk-UA" sz="1800" i="1" dirty="0" smtClean="0">
                <a:solidFill>
                  <a:srgbClr val="000000"/>
                </a:solidFill>
                <a:sym typeface="Arial" charset="0"/>
              </a:rPr>
              <a:t>при використанні різних типів </a:t>
            </a:r>
            <a:r>
              <a:rPr lang="uk-UA" sz="1800" i="1" dirty="0" err="1" smtClean="0">
                <a:solidFill>
                  <a:srgbClr val="000000"/>
                </a:solidFill>
                <a:sym typeface="Arial" charset="0"/>
              </a:rPr>
              <a:t>прикочувальних</a:t>
            </a:r>
            <a:r>
              <a:rPr lang="uk-UA" sz="1800" i="1" dirty="0" smtClean="0">
                <a:solidFill>
                  <a:srgbClr val="000000"/>
                </a:solidFill>
                <a:sym typeface="Arial" charset="0"/>
              </a:rPr>
              <a:t> коліс</a:t>
            </a:r>
            <a:endParaRPr lang="fr-FR" sz="1800" i="1" dirty="0">
              <a:solidFill>
                <a:srgbClr val="000000"/>
              </a:solidFill>
              <a:sym typeface="Arial" charset="0"/>
            </a:endParaRPr>
          </a:p>
        </p:txBody>
      </p:sp>
      <p:sp>
        <p:nvSpPr>
          <p:cNvPr id="10" name="Seta para baixo 10"/>
          <p:cNvSpPr/>
          <p:nvPr/>
        </p:nvSpPr>
        <p:spPr>
          <a:xfrm rot="19326767">
            <a:off x="3546475" y="4937125"/>
            <a:ext cx="184150" cy="1143000"/>
          </a:xfrm>
          <a:prstGeom prst="downArrow">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t-BR"/>
          </a:p>
        </p:txBody>
      </p:sp>
      <p:sp>
        <p:nvSpPr>
          <p:cNvPr id="11" name="Seta para baixo 11"/>
          <p:cNvSpPr/>
          <p:nvPr/>
        </p:nvSpPr>
        <p:spPr>
          <a:xfrm rot="8440017">
            <a:off x="4006850" y="1536700"/>
            <a:ext cx="190500" cy="1668463"/>
          </a:xfrm>
          <a:prstGeom prst="downArrow">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t-BR"/>
          </a:p>
        </p:txBody>
      </p:sp>
      <p:sp>
        <p:nvSpPr>
          <p:cNvPr id="12" name="Seta para baixo 12"/>
          <p:cNvSpPr/>
          <p:nvPr/>
        </p:nvSpPr>
        <p:spPr>
          <a:xfrm rot="10800000">
            <a:off x="6858000" y="1714500"/>
            <a:ext cx="142875" cy="2071688"/>
          </a:xfrm>
          <a:prstGeom prst="downArrow">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t-BR"/>
          </a:p>
        </p:txBody>
      </p:sp>
    </p:spTree>
    <p:extLst>
      <p:ext uri="{BB962C8B-B14F-4D97-AF65-F5344CB8AC3E}">
        <p14:creationId xmlns:p14="http://schemas.microsoft.com/office/powerpoint/2010/main" val="42702149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p:cNvSpPr>
          <p:nvPr/>
        </p:nvSpPr>
        <p:spPr>
          <a:xfrm>
            <a:off x="304800" y="457200"/>
            <a:ext cx="8686800" cy="838200"/>
          </a:xfrm>
          <a:prstGeom prst="rect">
            <a:avLst/>
          </a:prstGeom>
        </p:spPr>
        <p:txBody>
          <a:bodyPr>
            <a:normAutofit fontScale="75000" lnSpcReduction="20000"/>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uk-UA" sz="3100" b="1" i="1" u="none" strike="noStrike" kern="1200" cap="none" spc="0" normalizeH="0" baseline="0" noProof="0" smtClean="0">
                <a:ln>
                  <a:noFill/>
                </a:ln>
                <a:solidFill>
                  <a:schemeClr val="tx1"/>
                </a:solidFill>
                <a:effectLst/>
                <a:uLnTx/>
                <a:uFillTx/>
                <a:latin typeface="+mj-lt"/>
                <a:ea typeface="+mj-ea"/>
                <a:cs typeface="+mj-cs"/>
              </a:rPr>
              <a:t>Пневматична сівалка-культиватор Сіріус 10.</a:t>
            </a:r>
            <a:r>
              <a:rPr kumimoji="0" lang="ru-RU" sz="4400" b="0" i="0" u="none" strike="noStrike" kern="1200" cap="none" spc="0" normalizeH="0" baseline="0" noProof="0" smtClean="0">
                <a:ln>
                  <a:noFill/>
                </a:ln>
                <a:solidFill>
                  <a:schemeClr val="tx1"/>
                </a:solidFill>
                <a:effectLst/>
                <a:uLnTx/>
                <a:uFillTx/>
                <a:latin typeface="+mj-lt"/>
                <a:ea typeface="+mj-ea"/>
                <a:cs typeface="+mj-cs"/>
              </a:rPr>
              <a:t/>
            </a:r>
            <a:br>
              <a:rPr kumimoji="0" lang="ru-RU" sz="4400" b="0" i="0" u="none" strike="noStrike" kern="1200" cap="none" spc="0" normalizeH="0" baseline="0" noProof="0" smtClean="0">
                <a:ln>
                  <a:noFill/>
                </a:ln>
                <a:solidFill>
                  <a:schemeClr val="tx1"/>
                </a:solidFill>
                <a:effectLst/>
                <a:uLnTx/>
                <a:uFillTx/>
                <a:latin typeface="+mj-lt"/>
                <a:ea typeface="+mj-ea"/>
                <a:cs typeface="+mj-cs"/>
              </a:rPr>
            </a:br>
            <a:endParaRPr kumimoji="0" lang="ru-RU" sz="4400" b="0" i="0" u="none" strike="noStrike" kern="1200" cap="none" spc="0" normalizeH="0" baseline="0" noProof="0" dirty="0">
              <a:ln>
                <a:noFill/>
              </a:ln>
              <a:solidFill>
                <a:schemeClr val="tx1"/>
              </a:solidFill>
              <a:effectLst/>
              <a:uLnTx/>
              <a:uFillTx/>
              <a:latin typeface="+mj-lt"/>
              <a:ea typeface="+mj-ea"/>
              <a:cs typeface="+mj-cs"/>
            </a:endParaRPr>
          </a:p>
        </p:txBody>
      </p:sp>
      <p:pic>
        <p:nvPicPr>
          <p:cNvPr id="3" name="Рисунок 2"/>
          <p:cNvPicPr/>
          <p:nvPr/>
        </p:nvPicPr>
        <p:blipFill>
          <a:blip r:embed="rId2" cstate="print"/>
          <a:srcRect/>
          <a:stretch>
            <a:fillRect/>
          </a:stretch>
        </p:blipFill>
        <p:spPr bwMode="auto">
          <a:xfrm>
            <a:off x="0" y="1844824"/>
            <a:ext cx="5903640" cy="2808312"/>
          </a:xfrm>
          <a:prstGeom prst="rect">
            <a:avLst/>
          </a:prstGeom>
          <a:noFill/>
          <a:ln w="9525">
            <a:noFill/>
            <a:miter lim="800000"/>
            <a:headEnd/>
            <a:tailEnd/>
          </a:ln>
        </p:spPr>
      </p:pic>
      <p:graphicFrame>
        <p:nvGraphicFramePr>
          <p:cNvPr id="4" name="Таблица 3"/>
          <p:cNvGraphicFramePr>
            <a:graphicFrameLocks noGrp="1"/>
          </p:cNvGraphicFramePr>
          <p:nvPr>
            <p:extLst>
              <p:ext uri="{D42A27DB-BD31-4B8C-83A1-F6EECF244321}">
                <p14:modId xmlns:p14="http://schemas.microsoft.com/office/powerpoint/2010/main" val="521716828"/>
              </p:ext>
            </p:extLst>
          </p:nvPr>
        </p:nvGraphicFramePr>
        <p:xfrm>
          <a:off x="6228184" y="821040"/>
          <a:ext cx="2592288" cy="4206240"/>
        </p:xfrm>
        <a:graphic>
          <a:graphicData uri="http://schemas.openxmlformats.org/drawingml/2006/table">
            <a:tbl>
              <a:tblPr>
                <a:tableStyleId>{5940675A-B579-460E-94D1-54222C63F5DA}</a:tableStyleId>
              </a:tblPr>
              <a:tblGrid>
                <a:gridCol w="1837797"/>
                <a:gridCol w="754491"/>
              </a:tblGrid>
              <a:tr h="162601">
                <a:tc>
                  <a:txBody>
                    <a:bodyPr/>
                    <a:lstStyle/>
                    <a:p>
                      <a:pPr marL="0" indent="0" algn="just">
                        <a:lnSpc>
                          <a:spcPct val="100000"/>
                        </a:lnSpc>
                        <a:spcAft>
                          <a:spcPts val="0"/>
                        </a:spcAft>
                      </a:pPr>
                      <a:r>
                        <a:rPr lang="uk-UA" sz="1200" dirty="0">
                          <a:latin typeface="Times New Roman" pitchFamily="18" charset="0"/>
                          <a:cs typeface="Times New Roman" pitchFamily="18" charset="0"/>
                        </a:rPr>
                        <a:t>Потужність </a:t>
                      </a:r>
                      <a:r>
                        <a:rPr lang="uk-UA" sz="1200" dirty="0" err="1">
                          <a:latin typeface="Times New Roman" pitchFamily="18" charset="0"/>
                          <a:cs typeface="Times New Roman" pitchFamily="18" charset="0"/>
                        </a:rPr>
                        <a:t>енергозасобу</a:t>
                      </a:r>
                      <a:r>
                        <a:rPr lang="uk-UA" sz="1200" dirty="0">
                          <a:latin typeface="Times New Roman" pitchFamily="18" charset="0"/>
                          <a:cs typeface="Times New Roman" pitchFamily="18" charset="0"/>
                        </a:rPr>
                        <a:t>, </a:t>
                      </a:r>
                      <a:r>
                        <a:rPr lang="uk-UA" sz="1200" dirty="0" err="1">
                          <a:latin typeface="Times New Roman" pitchFamily="18" charset="0"/>
                          <a:cs typeface="Times New Roman" pitchFamily="18" charset="0"/>
                        </a:rPr>
                        <a:t>к.с</a:t>
                      </a:r>
                      <a:endParaRPr lang="ru-RU" sz="1200" dirty="0">
                        <a:latin typeface="Times New Roman" pitchFamily="18" charset="0"/>
                        <a:ea typeface="Calibri"/>
                        <a:cs typeface="Times New Roman" pitchFamily="18" charset="0"/>
                      </a:endParaRPr>
                    </a:p>
                  </a:txBody>
                  <a:tcPr marL="11374" marR="11374" marT="0" marB="0"/>
                </a:tc>
                <a:tc>
                  <a:txBody>
                    <a:bodyPr/>
                    <a:lstStyle/>
                    <a:p>
                      <a:pPr marL="0" indent="0" algn="just">
                        <a:lnSpc>
                          <a:spcPct val="100000"/>
                        </a:lnSpc>
                        <a:spcAft>
                          <a:spcPts val="0"/>
                        </a:spcAft>
                      </a:pPr>
                      <a:r>
                        <a:rPr lang="uk-UA" sz="1200" dirty="0">
                          <a:latin typeface="Times New Roman" pitchFamily="18" charset="0"/>
                          <a:cs typeface="Times New Roman" pitchFamily="18" charset="0"/>
                        </a:rPr>
                        <a:t>290-380</a:t>
                      </a:r>
                      <a:endParaRPr lang="ru-RU" sz="1200" dirty="0">
                        <a:latin typeface="Times New Roman" pitchFamily="18" charset="0"/>
                        <a:ea typeface="Calibri"/>
                        <a:cs typeface="Times New Roman" pitchFamily="18" charset="0"/>
                      </a:endParaRPr>
                    </a:p>
                  </a:txBody>
                  <a:tcPr marL="11374" marR="11374" marT="0" marB="0"/>
                </a:tc>
              </a:tr>
              <a:tr h="393677">
                <a:tc>
                  <a:txBody>
                    <a:bodyPr/>
                    <a:lstStyle/>
                    <a:p>
                      <a:pPr marL="0" indent="0" algn="just">
                        <a:lnSpc>
                          <a:spcPct val="100000"/>
                        </a:lnSpc>
                        <a:spcAft>
                          <a:spcPts val="0"/>
                        </a:spcAft>
                      </a:pPr>
                      <a:r>
                        <a:rPr lang="uk-UA" sz="1200" dirty="0">
                          <a:latin typeface="Times New Roman" pitchFamily="18" charset="0"/>
                          <a:cs typeface="Times New Roman" pitchFamily="18" charset="0"/>
                        </a:rPr>
                        <a:t>Продуктивність за 1 годину основного часу (розрахункова), га/год.</a:t>
                      </a:r>
                      <a:endParaRPr lang="ru-RU" sz="1200" dirty="0">
                        <a:latin typeface="Times New Roman" pitchFamily="18" charset="0"/>
                        <a:ea typeface="Calibri"/>
                        <a:cs typeface="Times New Roman" pitchFamily="18" charset="0"/>
                      </a:endParaRPr>
                    </a:p>
                  </a:txBody>
                  <a:tcPr marL="11374" marR="11374" marT="0" marB="0"/>
                </a:tc>
                <a:tc>
                  <a:txBody>
                    <a:bodyPr/>
                    <a:lstStyle/>
                    <a:p>
                      <a:pPr marL="0" indent="0" algn="just">
                        <a:lnSpc>
                          <a:spcPct val="100000"/>
                        </a:lnSpc>
                        <a:spcAft>
                          <a:spcPts val="0"/>
                        </a:spcAft>
                      </a:pPr>
                      <a:r>
                        <a:rPr lang="uk-UA" sz="1200" dirty="0">
                          <a:latin typeface="Times New Roman" pitchFamily="18" charset="0"/>
                          <a:cs typeface="Times New Roman" pitchFamily="18" charset="0"/>
                        </a:rPr>
                        <a:t>10</a:t>
                      </a:r>
                      <a:endParaRPr lang="ru-RU" sz="1200" dirty="0">
                        <a:latin typeface="Times New Roman" pitchFamily="18" charset="0"/>
                        <a:ea typeface="Calibri"/>
                        <a:cs typeface="Times New Roman" pitchFamily="18" charset="0"/>
                      </a:endParaRPr>
                    </a:p>
                  </a:txBody>
                  <a:tcPr marL="11374" marR="11374" marT="0" marB="0"/>
                </a:tc>
              </a:tr>
              <a:tr h="524903">
                <a:tc>
                  <a:txBody>
                    <a:bodyPr/>
                    <a:lstStyle/>
                    <a:p>
                      <a:pPr marL="0" indent="0" algn="just">
                        <a:lnSpc>
                          <a:spcPct val="100000"/>
                        </a:lnSpc>
                        <a:spcAft>
                          <a:spcPts val="0"/>
                        </a:spcAft>
                      </a:pPr>
                      <a:r>
                        <a:rPr lang="uk-UA" sz="1200" dirty="0">
                          <a:latin typeface="Times New Roman" pitchFamily="18" charset="0"/>
                          <a:cs typeface="Times New Roman" pitchFamily="18" charset="0"/>
                        </a:rPr>
                        <a:t>Робоча швидкість (залежно від робочих органів, які застосовуються, та глибини посіву), км/год.</a:t>
                      </a:r>
                      <a:endParaRPr lang="ru-RU" sz="1200" dirty="0">
                        <a:latin typeface="Times New Roman" pitchFamily="18" charset="0"/>
                        <a:ea typeface="Calibri"/>
                        <a:cs typeface="Times New Roman" pitchFamily="18" charset="0"/>
                      </a:endParaRPr>
                    </a:p>
                  </a:txBody>
                  <a:tcPr marL="11374" marR="11374" marT="0" marB="0"/>
                </a:tc>
                <a:tc>
                  <a:txBody>
                    <a:bodyPr/>
                    <a:lstStyle/>
                    <a:p>
                      <a:pPr marL="0" indent="0" algn="just">
                        <a:lnSpc>
                          <a:spcPct val="100000"/>
                        </a:lnSpc>
                        <a:spcAft>
                          <a:spcPts val="0"/>
                        </a:spcAft>
                      </a:pPr>
                      <a:r>
                        <a:rPr lang="uk-UA" sz="1200" dirty="0">
                          <a:latin typeface="Times New Roman" pitchFamily="18" charset="0"/>
                          <a:cs typeface="Times New Roman" pitchFamily="18" charset="0"/>
                        </a:rPr>
                        <a:t>Від 8 до 10</a:t>
                      </a:r>
                      <a:endParaRPr lang="ru-RU" sz="1200" dirty="0">
                        <a:latin typeface="Times New Roman" pitchFamily="18" charset="0"/>
                        <a:ea typeface="Calibri"/>
                        <a:cs typeface="Times New Roman" pitchFamily="18" charset="0"/>
                      </a:endParaRPr>
                    </a:p>
                  </a:txBody>
                  <a:tcPr marL="11374" marR="11374" marT="0" marB="0"/>
                </a:tc>
              </a:tr>
              <a:tr h="162601">
                <a:tc>
                  <a:txBody>
                    <a:bodyPr/>
                    <a:lstStyle/>
                    <a:p>
                      <a:pPr marL="0" indent="0" algn="just">
                        <a:lnSpc>
                          <a:spcPct val="100000"/>
                        </a:lnSpc>
                        <a:spcAft>
                          <a:spcPts val="0"/>
                        </a:spcAft>
                      </a:pPr>
                      <a:r>
                        <a:rPr lang="uk-UA" sz="1200" dirty="0">
                          <a:latin typeface="Times New Roman" pitchFamily="18" charset="0"/>
                          <a:cs typeface="Times New Roman" pitchFamily="18" charset="0"/>
                        </a:rPr>
                        <a:t>Транспортна швидкість, км/</a:t>
                      </a:r>
                      <a:r>
                        <a:rPr lang="uk-UA" sz="1200" dirty="0" err="1">
                          <a:latin typeface="Times New Roman" pitchFamily="18" charset="0"/>
                          <a:cs typeface="Times New Roman" pitchFamily="18" charset="0"/>
                        </a:rPr>
                        <a:t>год</a:t>
                      </a:r>
                      <a:endParaRPr lang="ru-RU" sz="1200" dirty="0">
                        <a:latin typeface="Times New Roman" pitchFamily="18" charset="0"/>
                        <a:ea typeface="Calibri"/>
                        <a:cs typeface="Times New Roman" pitchFamily="18" charset="0"/>
                      </a:endParaRPr>
                    </a:p>
                  </a:txBody>
                  <a:tcPr marL="11374" marR="11374" marT="0" marB="0"/>
                </a:tc>
                <a:tc>
                  <a:txBody>
                    <a:bodyPr/>
                    <a:lstStyle/>
                    <a:p>
                      <a:pPr marL="0" indent="0" algn="just">
                        <a:lnSpc>
                          <a:spcPct val="100000"/>
                        </a:lnSpc>
                        <a:spcAft>
                          <a:spcPts val="0"/>
                        </a:spcAft>
                      </a:pPr>
                      <a:r>
                        <a:rPr lang="uk-UA" sz="1200" dirty="0">
                          <a:latin typeface="Times New Roman" pitchFamily="18" charset="0"/>
                          <a:cs typeface="Times New Roman" pitchFamily="18" charset="0"/>
                        </a:rPr>
                        <a:t>20</a:t>
                      </a:r>
                      <a:endParaRPr lang="ru-RU" sz="1200" dirty="0">
                        <a:latin typeface="Times New Roman" pitchFamily="18" charset="0"/>
                        <a:ea typeface="Calibri"/>
                        <a:cs typeface="Times New Roman" pitchFamily="18" charset="0"/>
                      </a:endParaRPr>
                    </a:p>
                  </a:txBody>
                  <a:tcPr marL="11374" marR="11374" marT="0" marB="0"/>
                </a:tc>
              </a:tr>
              <a:tr h="162601">
                <a:tc>
                  <a:txBody>
                    <a:bodyPr/>
                    <a:lstStyle/>
                    <a:p>
                      <a:pPr marL="0" indent="0" algn="just">
                        <a:lnSpc>
                          <a:spcPct val="100000"/>
                        </a:lnSpc>
                        <a:spcAft>
                          <a:spcPts val="0"/>
                        </a:spcAft>
                      </a:pPr>
                      <a:r>
                        <a:rPr lang="uk-UA" sz="1200" dirty="0">
                          <a:latin typeface="Times New Roman" pitchFamily="18" charset="0"/>
                          <a:cs typeface="Times New Roman" pitchFamily="18" charset="0"/>
                        </a:rPr>
                        <a:t>Ширина захвату, м</a:t>
                      </a:r>
                      <a:endParaRPr lang="ru-RU" sz="1200" dirty="0">
                        <a:latin typeface="Times New Roman" pitchFamily="18" charset="0"/>
                        <a:ea typeface="Calibri"/>
                        <a:cs typeface="Times New Roman" pitchFamily="18" charset="0"/>
                      </a:endParaRPr>
                    </a:p>
                  </a:txBody>
                  <a:tcPr marL="11374" marR="11374" marT="0" marB="0"/>
                </a:tc>
                <a:tc>
                  <a:txBody>
                    <a:bodyPr/>
                    <a:lstStyle/>
                    <a:p>
                      <a:pPr marL="0" indent="0" algn="just">
                        <a:lnSpc>
                          <a:spcPct val="100000"/>
                        </a:lnSpc>
                        <a:spcAft>
                          <a:spcPts val="0"/>
                        </a:spcAft>
                        <a:tabLst/>
                      </a:pPr>
                      <a:r>
                        <a:rPr lang="uk-UA" sz="1200" dirty="0">
                          <a:latin typeface="Times New Roman" pitchFamily="18" charset="0"/>
                          <a:cs typeface="Times New Roman" pitchFamily="18" charset="0"/>
                        </a:rPr>
                        <a:t>10</a:t>
                      </a:r>
                      <a:endParaRPr lang="ru-RU" sz="1200" dirty="0">
                        <a:latin typeface="Times New Roman" pitchFamily="18" charset="0"/>
                        <a:ea typeface="Calibri"/>
                        <a:cs typeface="Times New Roman" pitchFamily="18" charset="0"/>
                      </a:endParaRPr>
                    </a:p>
                  </a:txBody>
                  <a:tcPr marL="11374" marR="11374" marT="0" marB="0"/>
                </a:tc>
              </a:tr>
              <a:tr h="162601">
                <a:tc>
                  <a:txBody>
                    <a:bodyPr/>
                    <a:lstStyle/>
                    <a:p>
                      <a:pPr marL="0" indent="0" algn="just">
                        <a:lnSpc>
                          <a:spcPct val="100000"/>
                        </a:lnSpc>
                        <a:spcAft>
                          <a:spcPts val="0"/>
                        </a:spcAft>
                      </a:pPr>
                      <a:r>
                        <a:rPr lang="uk-UA" sz="1200" dirty="0">
                          <a:latin typeface="Times New Roman" pitchFamily="18" charset="0"/>
                          <a:cs typeface="Times New Roman" pitchFamily="18" charset="0"/>
                        </a:rPr>
                        <a:t>Кількість робочих органів, шт.</a:t>
                      </a:r>
                      <a:endParaRPr lang="ru-RU" sz="1200" dirty="0">
                        <a:latin typeface="Times New Roman" pitchFamily="18" charset="0"/>
                        <a:ea typeface="Calibri"/>
                        <a:cs typeface="Times New Roman" pitchFamily="18" charset="0"/>
                      </a:endParaRPr>
                    </a:p>
                  </a:txBody>
                  <a:tcPr marL="11374" marR="11374" marT="0" marB="0"/>
                </a:tc>
                <a:tc>
                  <a:txBody>
                    <a:bodyPr/>
                    <a:lstStyle/>
                    <a:p>
                      <a:pPr marL="0" indent="0" algn="just">
                        <a:lnSpc>
                          <a:spcPct val="100000"/>
                        </a:lnSpc>
                        <a:spcAft>
                          <a:spcPts val="0"/>
                        </a:spcAft>
                      </a:pPr>
                      <a:r>
                        <a:rPr lang="uk-UA" sz="1200" dirty="0">
                          <a:latin typeface="Times New Roman" pitchFamily="18" charset="0"/>
                          <a:cs typeface="Times New Roman" pitchFamily="18" charset="0"/>
                        </a:rPr>
                        <a:t>40</a:t>
                      </a:r>
                      <a:endParaRPr lang="ru-RU" sz="1200" dirty="0">
                        <a:latin typeface="Times New Roman" pitchFamily="18" charset="0"/>
                        <a:ea typeface="Calibri"/>
                        <a:cs typeface="Times New Roman" pitchFamily="18" charset="0"/>
                      </a:endParaRPr>
                    </a:p>
                  </a:txBody>
                  <a:tcPr marL="11374" marR="11374" marT="0" marB="0"/>
                </a:tc>
              </a:tr>
              <a:tr h="162601">
                <a:tc>
                  <a:txBody>
                    <a:bodyPr/>
                    <a:lstStyle/>
                    <a:p>
                      <a:pPr marL="0" indent="0" algn="just">
                        <a:lnSpc>
                          <a:spcPct val="100000"/>
                        </a:lnSpc>
                        <a:spcAft>
                          <a:spcPts val="0"/>
                        </a:spcAft>
                      </a:pPr>
                      <a:r>
                        <a:rPr lang="uk-UA" sz="1200" dirty="0">
                          <a:latin typeface="Times New Roman" pitchFamily="18" charset="0"/>
                          <a:cs typeface="Times New Roman" pitchFamily="18" charset="0"/>
                        </a:rPr>
                        <a:t>Ширина міжряддя, мм</a:t>
                      </a:r>
                      <a:endParaRPr lang="ru-RU" sz="1200" dirty="0">
                        <a:latin typeface="Times New Roman" pitchFamily="18" charset="0"/>
                        <a:ea typeface="Calibri"/>
                        <a:cs typeface="Times New Roman" pitchFamily="18" charset="0"/>
                      </a:endParaRPr>
                    </a:p>
                  </a:txBody>
                  <a:tcPr marL="11374" marR="11374" marT="0" marB="0"/>
                </a:tc>
                <a:tc>
                  <a:txBody>
                    <a:bodyPr/>
                    <a:lstStyle/>
                    <a:p>
                      <a:pPr marL="0" indent="0" algn="just">
                        <a:lnSpc>
                          <a:spcPct val="100000"/>
                        </a:lnSpc>
                        <a:spcAft>
                          <a:spcPts val="0"/>
                        </a:spcAft>
                      </a:pPr>
                      <a:r>
                        <a:rPr lang="uk-UA" sz="1200" dirty="0">
                          <a:latin typeface="Times New Roman" pitchFamily="18" charset="0"/>
                          <a:cs typeface="Times New Roman" pitchFamily="18" charset="0"/>
                        </a:rPr>
                        <a:t>254</a:t>
                      </a:r>
                      <a:endParaRPr lang="ru-RU" sz="1200" dirty="0">
                        <a:latin typeface="Times New Roman" pitchFamily="18" charset="0"/>
                        <a:ea typeface="Calibri"/>
                        <a:cs typeface="Times New Roman" pitchFamily="18" charset="0"/>
                      </a:endParaRPr>
                    </a:p>
                  </a:txBody>
                  <a:tcPr marL="11374" marR="11374" marT="0" marB="0"/>
                </a:tc>
              </a:tr>
              <a:tr h="162601">
                <a:tc>
                  <a:txBody>
                    <a:bodyPr/>
                    <a:lstStyle/>
                    <a:p>
                      <a:pPr marL="0" indent="0" algn="just">
                        <a:lnSpc>
                          <a:spcPct val="100000"/>
                        </a:lnSpc>
                        <a:spcAft>
                          <a:spcPts val="0"/>
                        </a:spcAft>
                      </a:pPr>
                      <a:r>
                        <a:rPr lang="uk-UA" sz="1200" dirty="0">
                          <a:latin typeface="Times New Roman" pitchFamily="18" charset="0"/>
                          <a:cs typeface="Times New Roman" pitchFamily="18" charset="0"/>
                        </a:rPr>
                        <a:t>Глибина загортання насіння, мм</a:t>
                      </a:r>
                      <a:endParaRPr lang="ru-RU" sz="1200" dirty="0">
                        <a:latin typeface="Times New Roman" pitchFamily="18" charset="0"/>
                        <a:ea typeface="Calibri"/>
                        <a:cs typeface="Times New Roman" pitchFamily="18" charset="0"/>
                      </a:endParaRPr>
                    </a:p>
                  </a:txBody>
                  <a:tcPr marL="11374" marR="11374" marT="0" marB="0"/>
                </a:tc>
                <a:tc>
                  <a:txBody>
                    <a:bodyPr/>
                    <a:lstStyle/>
                    <a:p>
                      <a:pPr marL="0" indent="0" algn="just">
                        <a:lnSpc>
                          <a:spcPct val="100000"/>
                        </a:lnSpc>
                        <a:spcAft>
                          <a:spcPts val="0"/>
                        </a:spcAft>
                      </a:pPr>
                      <a:r>
                        <a:rPr lang="uk-UA" sz="1200" dirty="0">
                          <a:latin typeface="Times New Roman" pitchFamily="18" charset="0"/>
                          <a:cs typeface="Times New Roman" pitchFamily="18" charset="0"/>
                        </a:rPr>
                        <a:t>30…80</a:t>
                      </a:r>
                      <a:endParaRPr lang="ru-RU" sz="1200" dirty="0">
                        <a:latin typeface="Times New Roman" pitchFamily="18" charset="0"/>
                        <a:ea typeface="Calibri"/>
                        <a:cs typeface="Times New Roman" pitchFamily="18" charset="0"/>
                      </a:endParaRPr>
                    </a:p>
                  </a:txBody>
                  <a:tcPr marL="11374" marR="11374" marT="0" marB="0"/>
                </a:tc>
              </a:tr>
              <a:tr h="162601">
                <a:tc>
                  <a:txBody>
                    <a:bodyPr/>
                    <a:lstStyle/>
                    <a:p>
                      <a:pPr marL="0" indent="0" algn="just">
                        <a:lnSpc>
                          <a:spcPct val="100000"/>
                        </a:lnSpc>
                        <a:spcAft>
                          <a:spcPts val="0"/>
                        </a:spcAft>
                      </a:pPr>
                      <a:r>
                        <a:rPr lang="uk-UA" sz="1200" dirty="0">
                          <a:latin typeface="Times New Roman" pitchFamily="18" charset="0"/>
                          <a:cs typeface="Times New Roman" pitchFamily="18" charset="0"/>
                        </a:rPr>
                        <a:t>Глибина загортання добрив, мм</a:t>
                      </a:r>
                      <a:endParaRPr lang="ru-RU" sz="1200" dirty="0">
                        <a:latin typeface="Times New Roman" pitchFamily="18" charset="0"/>
                        <a:ea typeface="Calibri"/>
                        <a:cs typeface="Times New Roman" pitchFamily="18" charset="0"/>
                      </a:endParaRPr>
                    </a:p>
                  </a:txBody>
                  <a:tcPr marL="11374" marR="11374" marT="0" marB="0"/>
                </a:tc>
                <a:tc>
                  <a:txBody>
                    <a:bodyPr/>
                    <a:lstStyle/>
                    <a:p>
                      <a:pPr marL="0" indent="0" algn="just">
                        <a:lnSpc>
                          <a:spcPct val="100000"/>
                        </a:lnSpc>
                        <a:spcAft>
                          <a:spcPts val="0"/>
                        </a:spcAft>
                      </a:pPr>
                      <a:r>
                        <a:rPr lang="uk-UA" sz="1200" dirty="0">
                          <a:latin typeface="Times New Roman" pitchFamily="18" charset="0"/>
                          <a:cs typeface="Times New Roman" pitchFamily="18" charset="0"/>
                        </a:rPr>
                        <a:t>30…80</a:t>
                      </a:r>
                      <a:endParaRPr lang="ru-RU" sz="1200" dirty="0">
                        <a:latin typeface="Times New Roman" pitchFamily="18" charset="0"/>
                        <a:ea typeface="Calibri"/>
                        <a:cs typeface="Times New Roman" pitchFamily="18" charset="0"/>
                      </a:endParaRPr>
                    </a:p>
                  </a:txBody>
                  <a:tcPr marL="11374" marR="11374" marT="0" marB="0"/>
                </a:tc>
              </a:tr>
              <a:tr h="162601">
                <a:tc>
                  <a:txBody>
                    <a:bodyPr/>
                    <a:lstStyle/>
                    <a:p>
                      <a:pPr marL="0" indent="0" algn="just">
                        <a:lnSpc>
                          <a:spcPct val="100000"/>
                        </a:lnSpc>
                        <a:spcAft>
                          <a:spcPts val="0"/>
                        </a:spcAft>
                      </a:pPr>
                      <a:r>
                        <a:rPr lang="uk-UA" sz="1200" dirty="0">
                          <a:latin typeface="Times New Roman" pitchFamily="18" charset="0"/>
                          <a:cs typeface="Times New Roman" pitchFamily="18" charset="0"/>
                        </a:rPr>
                        <a:t>Глибина культивування, мм</a:t>
                      </a:r>
                      <a:endParaRPr lang="ru-RU" sz="1200" dirty="0">
                        <a:latin typeface="Times New Roman" pitchFamily="18" charset="0"/>
                        <a:ea typeface="Calibri"/>
                        <a:cs typeface="Times New Roman" pitchFamily="18" charset="0"/>
                      </a:endParaRPr>
                    </a:p>
                  </a:txBody>
                  <a:tcPr marL="11374" marR="11374" marT="0" marB="0"/>
                </a:tc>
                <a:tc>
                  <a:txBody>
                    <a:bodyPr/>
                    <a:lstStyle/>
                    <a:p>
                      <a:pPr marL="0" indent="0" algn="just">
                        <a:lnSpc>
                          <a:spcPct val="100000"/>
                        </a:lnSpc>
                        <a:spcAft>
                          <a:spcPts val="0"/>
                        </a:spcAft>
                      </a:pPr>
                      <a:r>
                        <a:rPr lang="uk-UA" sz="1200" dirty="0">
                          <a:latin typeface="Times New Roman" pitchFamily="18" charset="0"/>
                          <a:cs typeface="Times New Roman" pitchFamily="18" charset="0"/>
                        </a:rPr>
                        <a:t>До 200</a:t>
                      </a:r>
                      <a:endParaRPr lang="ru-RU" sz="1200" dirty="0">
                        <a:latin typeface="Times New Roman" pitchFamily="18" charset="0"/>
                        <a:ea typeface="Calibri"/>
                        <a:cs typeface="Times New Roman" pitchFamily="18" charset="0"/>
                      </a:endParaRPr>
                    </a:p>
                  </a:txBody>
                  <a:tcPr marL="11374" marR="11374" marT="0" marB="0"/>
                </a:tc>
              </a:tr>
              <a:tr h="162601">
                <a:tc>
                  <a:txBody>
                    <a:bodyPr/>
                    <a:lstStyle/>
                    <a:p>
                      <a:pPr marL="0" indent="0" algn="just">
                        <a:lnSpc>
                          <a:spcPct val="100000"/>
                        </a:lnSpc>
                        <a:spcAft>
                          <a:spcPts val="0"/>
                        </a:spcAft>
                      </a:pPr>
                      <a:r>
                        <a:rPr lang="uk-UA" sz="1200" dirty="0">
                          <a:latin typeface="Times New Roman" pitchFamily="18" charset="0"/>
                          <a:cs typeface="Times New Roman" pitchFamily="18" charset="0"/>
                        </a:rPr>
                        <a:t>Норма висіву насіння, кг/га</a:t>
                      </a:r>
                      <a:endParaRPr lang="ru-RU" sz="1200" dirty="0">
                        <a:latin typeface="Times New Roman" pitchFamily="18" charset="0"/>
                        <a:ea typeface="Calibri"/>
                        <a:cs typeface="Times New Roman" pitchFamily="18" charset="0"/>
                      </a:endParaRPr>
                    </a:p>
                  </a:txBody>
                  <a:tcPr marL="11374" marR="11374" marT="0" marB="0"/>
                </a:tc>
                <a:tc>
                  <a:txBody>
                    <a:bodyPr/>
                    <a:lstStyle/>
                    <a:p>
                      <a:pPr marL="0" indent="0" algn="just">
                        <a:lnSpc>
                          <a:spcPct val="100000"/>
                        </a:lnSpc>
                        <a:spcAft>
                          <a:spcPts val="0"/>
                        </a:spcAft>
                      </a:pPr>
                      <a:r>
                        <a:rPr lang="uk-UA" sz="1200" dirty="0">
                          <a:latin typeface="Times New Roman" pitchFamily="18" charset="0"/>
                          <a:cs typeface="Times New Roman" pitchFamily="18" charset="0"/>
                        </a:rPr>
                        <a:t>0,7-400</a:t>
                      </a:r>
                      <a:endParaRPr lang="ru-RU" sz="1200" dirty="0">
                        <a:latin typeface="Times New Roman" pitchFamily="18" charset="0"/>
                        <a:ea typeface="Calibri"/>
                        <a:cs typeface="Times New Roman" pitchFamily="18" charset="0"/>
                      </a:endParaRPr>
                    </a:p>
                  </a:txBody>
                  <a:tcPr marL="11374" marR="11374" marT="0" marB="0"/>
                </a:tc>
              </a:tr>
              <a:tr h="319608">
                <a:tc>
                  <a:txBody>
                    <a:bodyPr/>
                    <a:lstStyle/>
                    <a:p>
                      <a:pPr marL="0" indent="0" algn="just">
                        <a:lnSpc>
                          <a:spcPct val="100000"/>
                        </a:lnSpc>
                        <a:spcAft>
                          <a:spcPts val="0"/>
                        </a:spcAft>
                      </a:pPr>
                      <a:r>
                        <a:rPr lang="uk-UA" sz="1200" dirty="0">
                          <a:latin typeface="Times New Roman" pitchFamily="18" charset="0"/>
                          <a:cs typeface="Times New Roman" pitchFamily="18" charset="0"/>
                        </a:rPr>
                        <a:t>Норма висіву мінеральних добрив, кг/га</a:t>
                      </a:r>
                      <a:endParaRPr lang="ru-RU" sz="1200" dirty="0">
                        <a:latin typeface="Times New Roman" pitchFamily="18" charset="0"/>
                        <a:ea typeface="Calibri"/>
                        <a:cs typeface="Times New Roman" pitchFamily="18" charset="0"/>
                      </a:endParaRPr>
                    </a:p>
                  </a:txBody>
                  <a:tcPr marL="11374" marR="11374" marT="0" marB="0"/>
                </a:tc>
                <a:tc>
                  <a:txBody>
                    <a:bodyPr/>
                    <a:lstStyle/>
                    <a:p>
                      <a:pPr marL="0" indent="0" algn="just">
                        <a:lnSpc>
                          <a:spcPct val="100000"/>
                        </a:lnSpc>
                        <a:spcAft>
                          <a:spcPts val="0"/>
                        </a:spcAft>
                      </a:pPr>
                      <a:r>
                        <a:rPr lang="uk-UA" sz="1200" dirty="0">
                          <a:latin typeface="Times New Roman" pitchFamily="18" charset="0"/>
                          <a:cs typeface="Times New Roman" pitchFamily="18" charset="0"/>
                        </a:rPr>
                        <a:t>25-200</a:t>
                      </a:r>
                      <a:endParaRPr lang="ru-RU" sz="1200" dirty="0">
                        <a:latin typeface="Times New Roman" pitchFamily="18" charset="0"/>
                        <a:ea typeface="Calibri"/>
                        <a:cs typeface="Times New Roman" pitchFamily="18" charset="0"/>
                      </a:endParaRPr>
                    </a:p>
                  </a:txBody>
                  <a:tcPr marL="11374" marR="11374" marT="0" marB="0"/>
                </a:tc>
              </a:tr>
            </a:tbl>
          </a:graphicData>
        </a:graphic>
      </p:graphicFrame>
    </p:spTree>
    <p:extLst>
      <p:ext uri="{BB962C8B-B14F-4D97-AF65-F5344CB8AC3E}">
        <p14:creationId xmlns:p14="http://schemas.microsoft.com/office/powerpoint/2010/main" val="19876539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22114"/>
          </a:xfrm>
        </p:spPr>
        <p:txBody>
          <a:bodyPr/>
          <a:lstStyle/>
          <a:p>
            <a:r>
              <a:rPr lang="uk-UA" sz="2400" dirty="0">
                <a:latin typeface="Times New Roman" pitchFamily="18" charset="0"/>
                <a:cs typeface="Times New Roman" pitchFamily="18" charset="0"/>
              </a:rPr>
              <a:t>Посівний агрегат «Берегиня» АП-421</a:t>
            </a:r>
            <a:endParaRPr lang="ru-RU" sz="2400" dirty="0">
              <a:latin typeface="Times New Roman" pitchFamily="18" charset="0"/>
              <a:cs typeface="Times New Roman" pitchFamily="18" charset="0"/>
            </a:endParaRPr>
          </a:p>
        </p:txBody>
      </p:sp>
      <p:pic>
        <p:nvPicPr>
          <p:cNvPr id="4" name="Объект 3" descr="http://www.no-till.ru/seeders/bereginya/2.jpg"/>
          <p:cNvPicPr>
            <a:picLocks noGrp="1"/>
          </p:cNvPicPr>
          <p:nvPr>
            <p:ph idx="1"/>
          </p:nvPr>
        </p:nvPicPr>
        <p:blipFill>
          <a:blip r:embed="rId2" cstate="print"/>
          <a:stretch>
            <a:fillRect/>
          </a:stretch>
        </p:blipFill>
        <p:spPr bwMode="auto">
          <a:xfrm>
            <a:off x="2483768" y="1412776"/>
            <a:ext cx="3810000" cy="1885950"/>
          </a:xfrm>
          <a:prstGeom prst="rect">
            <a:avLst/>
          </a:prstGeom>
          <a:noFill/>
          <a:ln w="9525">
            <a:noFill/>
            <a:miter lim="800000"/>
            <a:headEnd/>
            <a:tailEnd/>
          </a:ln>
        </p:spPr>
      </p:pic>
      <p:sp>
        <p:nvSpPr>
          <p:cNvPr id="5" name="Прямоугольник 4"/>
          <p:cNvSpPr/>
          <p:nvPr/>
        </p:nvSpPr>
        <p:spPr>
          <a:xfrm>
            <a:off x="251520" y="3356992"/>
            <a:ext cx="8640960" cy="584775"/>
          </a:xfrm>
          <a:prstGeom prst="rect">
            <a:avLst/>
          </a:prstGeom>
        </p:spPr>
        <p:txBody>
          <a:bodyPr wrap="square">
            <a:spAutoFit/>
          </a:bodyPr>
          <a:lstStyle/>
          <a:p>
            <a:r>
              <a:rPr lang="uk-UA" sz="1600" dirty="0">
                <a:latin typeface="Times New Roman" pitchFamily="18" charset="0"/>
                <a:cs typeface="Times New Roman" pitchFamily="18" charset="0"/>
              </a:rPr>
              <a:t>Агрегат АП-421 може комплектуватись </a:t>
            </a:r>
            <a:r>
              <a:rPr lang="uk-UA" sz="1600" dirty="0" err="1">
                <a:latin typeface="Times New Roman" pitchFamily="18" charset="0"/>
                <a:cs typeface="Times New Roman" pitchFamily="18" charset="0"/>
              </a:rPr>
              <a:t>монодисковим</a:t>
            </a:r>
            <a:r>
              <a:rPr lang="uk-UA" sz="1600" dirty="0">
                <a:latin typeface="Times New Roman" pitchFamily="18" charset="0"/>
                <a:cs typeface="Times New Roman" pitchFamily="18" charset="0"/>
              </a:rPr>
              <a:t> сошниковим механізмом, чи сошниковим механізмом з </a:t>
            </a:r>
            <a:r>
              <a:rPr lang="uk-UA" sz="1600" dirty="0" err="1">
                <a:latin typeface="Times New Roman" pitchFamily="18" charset="0"/>
                <a:cs typeface="Times New Roman" pitchFamily="18" charset="0"/>
              </a:rPr>
              <a:t>дефазним</a:t>
            </a:r>
            <a:r>
              <a:rPr lang="uk-UA" sz="1600" dirty="0">
                <a:latin typeface="Times New Roman" pitchFamily="18" charset="0"/>
                <a:cs typeface="Times New Roman" pitchFamily="18" charset="0"/>
              </a:rPr>
              <a:t> розташуванням дисків. </a:t>
            </a:r>
            <a:endParaRPr lang="ru-RU" sz="1600" dirty="0">
              <a:latin typeface="Times New Roman" pitchFamily="18" charset="0"/>
              <a:cs typeface="Times New Roman" pitchFamily="18" charset="0"/>
            </a:endParaRPr>
          </a:p>
        </p:txBody>
      </p:sp>
      <p:pic>
        <p:nvPicPr>
          <p:cNvPr id="6" name="Рисунок 5"/>
          <p:cNvPicPr/>
          <p:nvPr/>
        </p:nvPicPr>
        <p:blipFill>
          <a:blip r:embed="rId3" cstate="print"/>
          <a:stretch>
            <a:fillRect/>
          </a:stretch>
        </p:blipFill>
        <p:spPr>
          <a:xfrm>
            <a:off x="2843808" y="3941768"/>
            <a:ext cx="3384376" cy="2422446"/>
          </a:xfrm>
          <a:prstGeom prst="rect">
            <a:avLst/>
          </a:prstGeom>
        </p:spPr>
      </p:pic>
    </p:spTree>
    <p:extLst>
      <p:ext uri="{BB962C8B-B14F-4D97-AF65-F5344CB8AC3E}">
        <p14:creationId xmlns:p14="http://schemas.microsoft.com/office/powerpoint/2010/main" val="29909928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p:cNvSpPr>
          <p:nvPr/>
        </p:nvSpPr>
        <p:spPr>
          <a:xfrm>
            <a:off x="304800" y="457200"/>
            <a:ext cx="8686800" cy="838200"/>
          </a:xfrm>
          <a:prstGeom prst="rect">
            <a:avLst/>
          </a:prstGeom>
        </p:spPr>
        <p:txBody>
          <a:bodyPr>
            <a:normAutofit fontScale="82500" lnSpcReduction="10000"/>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uk-UA" sz="4400" b="1" i="1" u="none" strike="noStrike" kern="1200" cap="none" spc="0" normalizeH="0" baseline="0" noProof="0" smtClean="0">
                <a:ln>
                  <a:noFill/>
                </a:ln>
                <a:solidFill>
                  <a:schemeClr val="tx1"/>
                </a:solidFill>
                <a:effectLst/>
                <a:uLnTx/>
                <a:uFillTx/>
                <a:latin typeface="+mj-lt"/>
                <a:ea typeface="+mj-ea"/>
                <a:cs typeface="+mj-cs"/>
              </a:rPr>
              <a:t>Пневматична рядна сівалка Солітер 12</a:t>
            </a:r>
            <a:endParaRPr kumimoji="0" lang="ru-RU" sz="4400" b="0" i="0" u="none" strike="noStrike" kern="1200" cap="none" spc="0" normalizeH="0" baseline="0" noProof="0" dirty="0">
              <a:ln>
                <a:noFill/>
              </a:ln>
              <a:solidFill>
                <a:schemeClr val="tx1"/>
              </a:solidFill>
              <a:effectLst/>
              <a:uLnTx/>
              <a:uFillTx/>
              <a:latin typeface="+mj-lt"/>
              <a:ea typeface="+mj-ea"/>
              <a:cs typeface="+mj-cs"/>
            </a:endParaRPr>
          </a:p>
        </p:txBody>
      </p:sp>
      <p:pic>
        <p:nvPicPr>
          <p:cNvPr id="3" name="Рисунок 2" descr="C:\Documents and Settings\123\Рабочий стол\Безымянный.bmp"/>
          <p:cNvPicPr/>
          <p:nvPr/>
        </p:nvPicPr>
        <p:blipFill>
          <a:blip r:embed="rId2" cstate="print"/>
          <a:srcRect t="3513" b="21071"/>
          <a:stretch>
            <a:fillRect/>
          </a:stretch>
        </p:blipFill>
        <p:spPr bwMode="auto">
          <a:xfrm>
            <a:off x="714348" y="1285860"/>
            <a:ext cx="7786742" cy="2714644"/>
          </a:xfrm>
          <a:prstGeom prst="rect">
            <a:avLst/>
          </a:prstGeom>
          <a:noFill/>
          <a:ln w="9525">
            <a:noFill/>
            <a:miter lim="800000"/>
            <a:headEnd/>
            <a:tailEnd/>
          </a:ln>
        </p:spPr>
      </p:pic>
      <p:pic>
        <p:nvPicPr>
          <p:cNvPr id="4" name="Рисунок 3"/>
          <p:cNvPicPr/>
          <p:nvPr/>
        </p:nvPicPr>
        <p:blipFill>
          <a:blip r:embed="rId3" cstate="print"/>
          <a:srcRect/>
          <a:stretch>
            <a:fillRect/>
          </a:stretch>
        </p:blipFill>
        <p:spPr bwMode="auto">
          <a:xfrm>
            <a:off x="714348" y="4000504"/>
            <a:ext cx="7786742" cy="2357454"/>
          </a:xfrm>
          <a:prstGeom prst="rect">
            <a:avLst/>
          </a:prstGeom>
          <a:noFill/>
          <a:ln w="9525">
            <a:noFill/>
            <a:miter lim="800000"/>
            <a:headEnd/>
            <a:tailEnd/>
          </a:ln>
        </p:spPr>
      </p:pic>
    </p:spTree>
    <p:extLst>
      <p:ext uri="{BB962C8B-B14F-4D97-AF65-F5344CB8AC3E}">
        <p14:creationId xmlns:p14="http://schemas.microsoft.com/office/powerpoint/2010/main" val="21894498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2"/>
          <p:cNvSpPr txBox="1">
            <a:spLocks/>
          </p:cNvSpPr>
          <p:nvPr/>
        </p:nvSpPr>
        <p:spPr>
          <a:xfrm>
            <a:off x="251520" y="476672"/>
            <a:ext cx="8686800" cy="5286412"/>
          </a:xfrm>
          <a:prstGeom prst="rect">
            <a:avLst/>
          </a:prstGeom>
        </p:spPr>
        <p:txBody>
          <a:bodyPr>
            <a:normAutofit fontScale="32500" lnSpcReduction="20000"/>
          </a:bodyPr>
          <a:lstStyle/>
          <a:p>
            <a:pPr marL="342900" marR="0" lvl="0" indent="-342900" algn="ctr" defTabSz="914400" rtl="0" eaLnBrk="1" fontAlgn="base" latinLnBrk="0" hangingPunct="1">
              <a:lnSpc>
                <a:spcPct val="100000"/>
              </a:lnSpc>
              <a:spcBef>
                <a:spcPct val="20000"/>
              </a:spcBef>
              <a:spcAft>
                <a:spcPct val="0"/>
              </a:spcAft>
              <a:buClrTx/>
              <a:buSzTx/>
              <a:buFont typeface="Arial" charset="0"/>
              <a:buNone/>
              <a:tabLst/>
              <a:defRPr/>
            </a:pPr>
            <a:r>
              <a:rPr kumimoji="0" lang="uk-UA" sz="4900" b="1"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rPr>
              <a:t>Які відмінності між </a:t>
            </a:r>
            <a:r>
              <a:rPr kumimoji="0" lang="en-US" sz="4900" b="1"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rPr>
              <a:t>No</a:t>
            </a:r>
            <a:r>
              <a:rPr kumimoji="0" lang="uk-UA" sz="4900" b="1"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rPr>
              <a:t>-</a:t>
            </a:r>
            <a:r>
              <a:rPr kumimoji="0" lang="en-US" sz="4900" b="1"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rPr>
              <a:t>Till</a:t>
            </a:r>
            <a:r>
              <a:rPr kumimoji="0" lang="uk-UA" sz="4900" b="1"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rPr>
              <a:t> сівалками і сівалками прямого висіву від традиційних сівалок?</a:t>
            </a:r>
            <a:endParaRPr kumimoji="0" lang="ru-RU" sz="4900" b="1"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endParaRPr>
          </a:p>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r>
              <a:rPr kumimoji="0" lang="uk-UA" sz="49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rPr>
              <a:t>Вони легше проникають в твердий ґрунт.</a:t>
            </a:r>
            <a:endParaRPr kumimoji="0" lang="ru-RU" sz="49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endParaRPr>
          </a:p>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r>
              <a:rPr kumimoji="0" lang="uk-UA" sz="49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rPr>
              <a:t>Вони мають властивість підрізати стебла, солому і ростучий покрив, а також пропускати рослинні залишки крізь себе.</a:t>
            </a:r>
            <a:endParaRPr kumimoji="0" lang="ru-RU" sz="49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endParaRPr>
          </a:p>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r>
              <a:rPr kumimoji="0" lang="uk-UA" sz="49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rPr>
              <a:t>Їх можна налаштувати для посіву на відповідну глибину, хоча рослинні рештки залишаються на поверхні ґрунту. Крім того, вони мають налаштування тиску притискання і контролю глибини.</a:t>
            </a:r>
            <a:endParaRPr kumimoji="0" lang="ru-RU" sz="49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endParaRPr>
          </a:p>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r>
              <a:rPr kumimoji="0" lang="uk-UA" sz="49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rPr>
              <a:t>Вони покривають и ущільнюють ґрунт навколо насіння для забезпечення повного закриття насіння і для того, щоб захистити їх від гризунів і птахів; щоб забезпечити хороший контакт насіння з ґрунтом. Це більш проблематично в </a:t>
            </a:r>
            <a:r>
              <a:rPr kumimoji="0" lang="en-US" sz="49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rPr>
              <a:t>No</a:t>
            </a:r>
            <a:r>
              <a:rPr kumimoji="0" lang="uk-UA" sz="49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rPr>
              <a:t>-</a:t>
            </a:r>
            <a:r>
              <a:rPr kumimoji="0" lang="en-US" sz="49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rPr>
              <a:t>Till</a:t>
            </a:r>
            <a:r>
              <a:rPr kumimoji="0" lang="uk-UA" sz="49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rPr>
              <a:t>, тому що ґрунт твердіший.</a:t>
            </a:r>
            <a:endParaRPr kumimoji="0" lang="ru-RU" sz="49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endParaRPr>
          </a:p>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r>
              <a:rPr kumimoji="0" lang="en-US" sz="49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rPr>
              <a:t>No</a:t>
            </a:r>
            <a:r>
              <a:rPr kumimoji="0" lang="uk-UA" sz="49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rPr>
              <a:t>-</a:t>
            </a:r>
            <a:r>
              <a:rPr kumimoji="0" lang="en-US" sz="49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rPr>
              <a:t>Till</a:t>
            </a:r>
            <a:r>
              <a:rPr kumimoji="0" lang="uk-UA" sz="49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rPr>
              <a:t> сівалки мають в комплекті чи можуть бути обладнанні наступними елементами:</a:t>
            </a:r>
            <a:endParaRPr kumimoji="0" lang="ru-RU" sz="49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endParaRPr>
          </a:p>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r>
              <a:rPr kumimoji="0" lang="uk-UA" sz="49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rPr>
              <a:t>Очисниками рослинних решток для того, щоб забирати рослинні залишки з посівного рядка.</a:t>
            </a:r>
            <a:endParaRPr kumimoji="0" lang="ru-RU" sz="49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endParaRPr>
          </a:p>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r>
              <a:rPr kumimoji="0" lang="uk-UA" sz="49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rPr>
              <a:t>Сошником для внесення стартових добрив чи пристроєм для внесення рідких стартових добрив в рядок.</a:t>
            </a:r>
            <a:endParaRPr kumimoji="0" lang="ru-RU" sz="49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endParaRPr>
          </a:p>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r>
              <a:rPr kumimoji="0" lang="uk-UA" sz="49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rPr>
              <a:t>Культерами для підрізання рослинних залишків і розпушення невеликого об’єму ґрунту навколо насіння.</a:t>
            </a:r>
            <a:endParaRPr kumimoji="0" lang="ru-RU" sz="49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endParaRPr>
          </a:p>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r>
              <a:rPr kumimoji="0" lang="uk-UA" sz="49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rPr>
              <a:t>Дозуючими пристроями для забезпечення точної відстані між окремими насінинами.</a:t>
            </a:r>
            <a:endParaRPr kumimoji="0" lang="ru-RU" sz="49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endParaRPr>
          </a:p>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r>
              <a:rPr kumimoji="0" lang="uk-UA" sz="49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rPr>
              <a:t>Насіннєвим шлангом для внесення насіння в насіннєву борозну.</a:t>
            </a:r>
            <a:endParaRPr kumimoji="0" lang="ru-RU" sz="49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endParaRPr>
          </a:p>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r>
              <a:rPr kumimoji="0" lang="uk-UA" sz="49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rPr>
              <a:t>Подвійними дисковими сошниками для відкриття борозни до необхідної глибини.</a:t>
            </a:r>
            <a:endParaRPr kumimoji="0" lang="ru-RU" sz="49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endParaRPr>
          </a:p>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r>
              <a:rPr kumimoji="0" lang="uk-UA" sz="49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rPr>
              <a:t>Ущільнювачами насіння для втискування насіння в дно насіннєвої борозни.</a:t>
            </a:r>
            <a:endParaRPr kumimoji="0" lang="ru-RU" sz="49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endParaRPr>
          </a:p>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r>
              <a:rPr kumimoji="0" lang="uk-UA" sz="49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rPr>
              <a:t>Апликатором для внесення інсектицидів Т – подібною стрічкою над насіннєвою борозною.</a:t>
            </a:r>
            <a:endParaRPr kumimoji="0" lang="ru-RU" sz="49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endParaRPr>
          </a:p>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r>
              <a:rPr kumimoji="0" lang="uk-UA" sz="49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rPr>
              <a:t>Прикочуючими колесами для закриття і ущільнення ґрунту навколо насіння.</a:t>
            </a:r>
            <a:endParaRPr kumimoji="0" lang="ru-RU" sz="49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endParaRPr>
          </a:p>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endParaRPr kumimoji="0" lang="ru-RU"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p:cNvSpPr>
          <p:nvPr/>
        </p:nvSpPr>
        <p:spPr>
          <a:xfrm>
            <a:off x="304800" y="457200"/>
            <a:ext cx="8686800" cy="838200"/>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uk-UA" sz="4400" b="0" i="0" u="none" strike="noStrike" kern="1200" cap="none" spc="0" normalizeH="0" baseline="0" noProof="0" smtClean="0">
                <a:ln>
                  <a:noFill/>
                </a:ln>
                <a:solidFill>
                  <a:schemeClr val="tx1"/>
                </a:solidFill>
                <a:effectLst/>
                <a:uLnTx/>
                <a:uFillTx/>
                <a:latin typeface="+mj-lt"/>
                <a:ea typeface="+mj-ea"/>
                <a:cs typeface="+mj-cs"/>
              </a:rPr>
              <a:t>Історія розвитку сівалок для </a:t>
            </a:r>
            <a:r>
              <a:rPr kumimoji="0" lang="en-US" sz="4400" b="0" i="0" u="none" strike="noStrike" kern="1200" cap="none" spc="0" normalizeH="0" baseline="0" noProof="0" smtClean="0">
                <a:ln>
                  <a:noFill/>
                </a:ln>
                <a:solidFill>
                  <a:schemeClr val="tx1"/>
                </a:solidFill>
                <a:effectLst/>
                <a:uLnTx/>
                <a:uFillTx/>
                <a:latin typeface="+mj-lt"/>
                <a:ea typeface="+mj-ea"/>
                <a:cs typeface="+mj-cs"/>
              </a:rPr>
              <a:t>No-Till</a:t>
            </a:r>
            <a:endParaRPr kumimoji="0" lang="ru-RU" sz="4400" b="0" i="0" u="none" strike="noStrike" kern="1200" cap="none" spc="0" normalizeH="0" baseline="0" noProof="0" dirty="0">
              <a:ln>
                <a:noFill/>
              </a:ln>
              <a:solidFill>
                <a:schemeClr val="tx1"/>
              </a:solidFill>
              <a:effectLst/>
              <a:uLnTx/>
              <a:uFillTx/>
              <a:latin typeface="+mj-lt"/>
              <a:ea typeface="+mj-ea"/>
              <a:cs typeface="+mj-cs"/>
            </a:endParaRPr>
          </a:p>
        </p:txBody>
      </p:sp>
      <p:pic>
        <p:nvPicPr>
          <p:cNvPr id="3" name="Содержимое 3"/>
          <p:cNvPicPr>
            <a:picLocks/>
          </p:cNvPicPr>
          <p:nvPr/>
        </p:nvPicPr>
        <p:blipFill>
          <a:blip r:embed="rId2" cstate="print"/>
          <a:srcRect/>
          <a:stretch>
            <a:fillRect/>
          </a:stretch>
        </p:blipFill>
        <p:spPr bwMode="auto">
          <a:xfrm>
            <a:off x="928662" y="1428736"/>
            <a:ext cx="7000924" cy="4214842"/>
          </a:xfrm>
          <a:prstGeom prst="rect">
            <a:avLst/>
          </a:prstGeom>
          <a:noFill/>
          <a:ln w="9525">
            <a:noFill/>
            <a:miter lim="800000"/>
            <a:headEnd/>
            <a:tailEnd/>
          </a:ln>
        </p:spPr>
      </p:pic>
      <p:sp>
        <p:nvSpPr>
          <p:cNvPr id="4" name="TextBox 3"/>
          <p:cNvSpPr txBox="1"/>
          <p:nvPr/>
        </p:nvSpPr>
        <p:spPr>
          <a:xfrm>
            <a:off x="928662" y="5929330"/>
            <a:ext cx="7000924" cy="400110"/>
          </a:xfrm>
          <a:prstGeom prst="rect">
            <a:avLst/>
          </a:prstGeom>
          <a:noFill/>
        </p:spPr>
        <p:txBody>
          <a:bodyPr wrap="square" rtlCol="0">
            <a:spAutoFit/>
          </a:bodyPr>
          <a:lstStyle/>
          <a:p>
            <a:pPr algn="ctr"/>
            <a:r>
              <a:rPr lang="uk-UA" sz="2000" dirty="0" smtClean="0"/>
              <a:t>Одна з перших сівалок для посіву по технології </a:t>
            </a:r>
            <a:r>
              <a:rPr lang="en-US" sz="2000" dirty="0" smtClean="0"/>
              <a:t>No-Till</a:t>
            </a:r>
            <a:endParaRPr lang="ru-RU"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p:cNvSpPr>
          <p:nvPr/>
        </p:nvSpPr>
        <p:spPr>
          <a:xfrm>
            <a:off x="304800" y="457200"/>
            <a:ext cx="8686800" cy="838200"/>
          </a:xfrm>
          <a:prstGeom prst="rect">
            <a:avLst/>
          </a:prstGeom>
        </p:spPr>
        <p:txBody>
          <a:bodyPr>
            <a:normAutofit fontScale="67500" lnSpcReduction="20000"/>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uk-UA" sz="4400" b="1" i="1" u="none" strike="noStrike" kern="1200" cap="none" spc="0" normalizeH="0" baseline="0" noProof="0" smtClean="0">
                <a:ln>
                  <a:noFill/>
                </a:ln>
                <a:solidFill>
                  <a:schemeClr val="tx1"/>
                </a:solidFill>
                <a:effectLst/>
                <a:uLnTx/>
                <a:uFillTx/>
                <a:latin typeface="Arial" pitchFamily="34" charset="0"/>
                <a:ea typeface="Times New Roman" pitchFamily="18" charset="0"/>
                <a:cs typeface="Times New Roman" pitchFamily="18" charset="0"/>
              </a:rPr>
              <a:t>Очисники рядків від рослинних решток</a:t>
            </a:r>
            <a:r>
              <a:rPr kumimoji="0" lang="ru-RU" sz="1800" b="0" i="0" u="none" strike="noStrike" kern="1200" cap="none" spc="0" normalizeH="0" baseline="0" noProof="0" smtClean="0">
                <a:ln>
                  <a:noFill/>
                </a:ln>
                <a:solidFill>
                  <a:schemeClr val="tx1"/>
                </a:solidFill>
                <a:effectLst/>
                <a:uLnTx/>
                <a:uFillTx/>
                <a:latin typeface="Arial" pitchFamily="34" charset="0"/>
                <a:ea typeface="+mj-ea"/>
                <a:cs typeface="+mj-cs"/>
              </a:rPr>
              <a:t/>
            </a:r>
            <a:br>
              <a:rPr kumimoji="0" lang="ru-RU" sz="1800" b="0" i="0" u="none" strike="noStrike" kern="1200" cap="none" spc="0" normalizeH="0" baseline="0" noProof="0" smtClean="0">
                <a:ln>
                  <a:noFill/>
                </a:ln>
                <a:solidFill>
                  <a:schemeClr val="tx1"/>
                </a:solidFill>
                <a:effectLst/>
                <a:uLnTx/>
                <a:uFillTx/>
                <a:latin typeface="Arial" pitchFamily="34" charset="0"/>
                <a:ea typeface="+mj-ea"/>
                <a:cs typeface="+mj-cs"/>
              </a:rPr>
            </a:br>
            <a:endParaRPr kumimoji="0" lang="ru-RU"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Rectangle 1"/>
          <p:cNvSpPr txBox="1">
            <a:spLocks noChangeArrowheads="1"/>
          </p:cNvSpPr>
          <p:nvPr/>
        </p:nvSpPr>
        <p:spPr bwMode="auto">
          <a:xfrm>
            <a:off x="304800" y="1554163"/>
            <a:ext cx="8686800"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just" defTabSz="914400" rtl="0" eaLnBrk="0" fontAlgn="base" latinLnBrk="0" hangingPunct="0">
              <a:lnSpc>
                <a:spcPct val="100000"/>
              </a:lnSpc>
              <a:spcBef>
                <a:spcPct val="0"/>
              </a:spcBef>
              <a:spcAft>
                <a:spcPct val="0"/>
              </a:spcAft>
              <a:buClrTx/>
              <a:buSzTx/>
              <a:buFontTx/>
              <a:buNone/>
              <a:tabLst/>
              <a:defRPr/>
            </a:pPr>
            <a:r>
              <a:rPr kumimoji="0" lang="uk-UA" sz="1400" b="0" i="0" u="none" strike="noStrike" kern="1200" cap="none" spc="0" normalizeH="0" baseline="0" noProof="0" smtClean="0">
                <a:ln>
                  <a:noFill/>
                </a:ln>
                <a:solidFill>
                  <a:schemeClr val="tx1"/>
                </a:solidFill>
                <a:effectLst/>
                <a:uLnTx/>
                <a:uFillTx/>
                <a:latin typeface="Arial" pitchFamily="34" charset="0"/>
                <a:ea typeface="Times New Roman" pitchFamily="18" charset="0"/>
                <a:cs typeface="Times New Roman" pitchFamily="18" charset="0"/>
              </a:rPr>
              <a:t>Очисники рядків від рослинних решток відсувають рослинні рештки з рядка, щоб полегшити посів і щоб краще прогрівався ґрунт в рядку. Існують різні дизайни. Очисники рядків від рослинних залишків з заокругленими пальцями, очисники рядків з прямими пальцями, очисники рядків що складаються з двох сферичних дисків. </a:t>
            </a:r>
          </a:p>
          <a:p>
            <a:pPr marL="0" marR="0" lvl="0" indent="539750" algn="just" defTabSz="914400" rtl="0" eaLnBrk="0" fontAlgn="base" latinLnBrk="0" hangingPunct="0">
              <a:lnSpc>
                <a:spcPct val="100000"/>
              </a:lnSpc>
              <a:spcBef>
                <a:spcPct val="0"/>
              </a:spcBef>
              <a:spcAft>
                <a:spcPct val="0"/>
              </a:spcAft>
              <a:buClrTx/>
              <a:buSzTx/>
              <a:buFontTx/>
              <a:buNone/>
              <a:tabLst/>
              <a:defRPr/>
            </a:pPr>
            <a:r>
              <a:rPr kumimoji="0" lang="uk-UA" sz="1400" b="0" i="0" u="none" strike="noStrike" kern="1200" cap="none" spc="0" normalizeH="0" baseline="0" noProof="0" smtClean="0">
                <a:ln>
                  <a:noFill/>
                </a:ln>
                <a:solidFill>
                  <a:schemeClr val="tx1"/>
                </a:solidFill>
                <a:effectLst/>
                <a:uLnTx/>
                <a:uFillTx/>
                <a:latin typeface="Arial" pitchFamily="34" charset="0"/>
                <a:ea typeface="Times New Roman" pitchFamily="18" charset="0"/>
                <a:cs typeface="Times New Roman" pitchFamily="18" charset="0"/>
              </a:rPr>
              <a:t>Очисники рядків можуть бути встановлені на висівному пристрої, чи на рамі для навішування змінних робочих органів. Очисники рядків, навішені на висівному пристрої, мають кращий контроль глибини, ніж навішені на раму. Деякі очисники рядків йдуть в комплекті з культером. Очисники рядків відсувають рослинні залишки, а не ґрунт. Глибину потрібно правильно встановлювати, щоб очисники рядків не створювали борозну, що одразу ж порушить контроль глибини посіву.</a:t>
            </a:r>
            <a:endParaRPr kumimoji="0" lang="uk-UA" sz="1800" b="0" i="0" u="none" strike="noStrike" kern="1200" cap="none" spc="0" normalizeH="0" baseline="0" noProof="0" dirty="0" smtClean="0">
              <a:ln>
                <a:noFill/>
              </a:ln>
              <a:solidFill>
                <a:schemeClr val="tx1"/>
              </a:solidFill>
              <a:effectLst/>
              <a:uLnTx/>
              <a:uFillTx/>
              <a:latin typeface="Arial" pitchFamily="34" charset="0"/>
              <a:ea typeface="+mn-ea"/>
              <a:cs typeface="+mn-cs"/>
            </a:endParaRPr>
          </a:p>
        </p:txBody>
      </p:sp>
      <p:pic>
        <p:nvPicPr>
          <p:cNvPr id="4" name="Рисунок 3"/>
          <p:cNvPicPr/>
          <p:nvPr/>
        </p:nvPicPr>
        <p:blipFill>
          <a:blip r:embed="rId2" cstate="print"/>
          <a:srcRect t="1166" b="178"/>
          <a:stretch>
            <a:fillRect/>
          </a:stretch>
        </p:blipFill>
        <p:spPr bwMode="auto">
          <a:xfrm>
            <a:off x="428596" y="3786190"/>
            <a:ext cx="2786082" cy="2286016"/>
          </a:xfrm>
          <a:prstGeom prst="rect">
            <a:avLst/>
          </a:prstGeom>
          <a:noFill/>
          <a:ln w="9525">
            <a:noFill/>
            <a:miter lim="800000"/>
            <a:headEnd/>
            <a:tailEnd/>
          </a:ln>
        </p:spPr>
      </p:pic>
      <p:sp>
        <p:nvSpPr>
          <p:cNvPr id="5" name="TextBox 4"/>
          <p:cNvSpPr txBox="1"/>
          <p:nvPr/>
        </p:nvSpPr>
        <p:spPr>
          <a:xfrm>
            <a:off x="428596" y="6215082"/>
            <a:ext cx="2786082" cy="523220"/>
          </a:xfrm>
          <a:prstGeom prst="rect">
            <a:avLst/>
          </a:prstGeom>
          <a:noFill/>
        </p:spPr>
        <p:txBody>
          <a:bodyPr wrap="square" rtlCol="0">
            <a:spAutoFit/>
          </a:bodyPr>
          <a:lstStyle/>
          <a:p>
            <a:pPr algn="ctr"/>
            <a:r>
              <a:rPr lang="uk-UA" sz="1400" dirty="0" smtClean="0"/>
              <a:t>Очисники рядків з заокругленими пальцями</a:t>
            </a:r>
            <a:endParaRPr lang="ru-RU" sz="1400" dirty="0"/>
          </a:p>
        </p:txBody>
      </p:sp>
      <p:pic>
        <p:nvPicPr>
          <p:cNvPr id="6" name="Рисунок 5"/>
          <p:cNvPicPr/>
          <p:nvPr/>
        </p:nvPicPr>
        <p:blipFill>
          <a:blip r:embed="rId3" cstate="print"/>
          <a:srcRect/>
          <a:stretch>
            <a:fillRect/>
          </a:stretch>
        </p:blipFill>
        <p:spPr bwMode="auto">
          <a:xfrm>
            <a:off x="3500430" y="3786190"/>
            <a:ext cx="2265909" cy="2286016"/>
          </a:xfrm>
          <a:prstGeom prst="rect">
            <a:avLst/>
          </a:prstGeom>
          <a:noFill/>
          <a:ln w="9525">
            <a:noFill/>
            <a:miter lim="800000"/>
            <a:headEnd/>
            <a:tailEnd/>
          </a:ln>
        </p:spPr>
      </p:pic>
      <p:sp>
        <p:nvSpPr>
          <p:cNvPr id="7" name="TextBox 6"/>
          <p:cNvSpPr txBox="1"/>
          <p:nvPr/>
        </p:nvSpPr>
        <p:spPr>
          <a:xfrm>
            <a:off x="3143240" y="6215082"/>
            <a:ext cx="2786082" cy="523220"/>
          </a:xfrm>
          <a:prstGeom prst="rect">
            <a:avLst/>
          </a:prstGeom>
          <a:noFill/>
        </p:spPr>
        <p:txBody>
          <a:bodyPr wrap="square" rtlCol="0">
            <a:spAutoFit/>
          </a:bodyPr>
          <a:lstStyle/>
          <a:p>
            <a:pPr algn="ctr"/>
            <a:r>
              <a:rPr lang="uk-UA" sz="1400" dirty="0" smtClean="0"/>
              <a:t>Очисники рядків з прямими пальцями</a:t>
            </a:r>
            <a:endParaRPr lang="ru-RU" sz="1400" dirty="0"/>
          </a:p>
        </p:txBody>
      </p:sp>
      <p:pic>
        <p:nvPicPr>
          <p:cNvPr id="8" name="Рисунок 7"/>
          <p:cNvPicPr/>
          <p:nvPr/>
        </p:nvPicPr>
        <p:blipFill>
          <a:blip r:embed="rId4" cstate="print"/>
          <a:srcRect/>
          <a:stretch>
            <a:fillRect/>
          </a:stretch>
        </p:blipFill>
        <p:spPr bwMode="auto">
          <a:xfrm>
            <a:off x="6072198" y="3786191"/>
            <a:ext cx="2908851" cy="2286016"/>
          </a:xfrm>
          <a:prstGeom prst="rect">
            <a:avLst/>
          </a:prstGeom>
          <a:noFill/>
          <a:ln w="9525">
            <a:noFill/>
            <a:miter lim="800000"/>
            <a:headEnd/>
            <a:tailEnd/>
          </a:ln>
        </p:spPr>
      </p:pic>
      <p:sp>
        <p:nvSpPr>
          <p:cNvPr id="9" name="TextBox 8"/>
          <p:cNvSpPr txBox="1"/>
          <p:nvPr/>
        </p:nvSpPr>
        <p:spPr>
          <a:xfrm>
            <a:off x="6143636" y="6215082"/>
            <a:ext cx="2786082" cy="307777"/>
          </a:xfrm>
          <a:prstGeom prst="rect">
            <a:avLst/>
          </a:prstGeom>
          <a:noFill/>
        </p:spPr>
        <p:txBody>
          <a:bodyPr wrap="square" rtlCol="0">
            <a:spAutoFit/>
          </a:bodyPr>
          <a:lstStyle/>
          <a:p>
            <a:pPr algn="ctr"/>
            <a:r>
              <a:rPr lang="uk-UA" sz="1400" dirty="0" smtClean="0"/>
              <a:t>Дискові очисники рядків</a:t>
            </a:r>
            <a:endParaRPr lang="ru-RU" sz="1400" dirty="0"/>
          </a:p>
        </p:txBody>
      </p:sp>
    </p:spTree>
    <p:extLst>
      <p:ext uri="{BB962C8B-B14F-4D97-AF65-F5344CB8AC3E}">
        <p14:creationId xmlns:p14="http://schemas.microsoft.com/office/powerpoint/2010/main" val="29728436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p:cNvSpPr>
          <p:nvPr/>
        </p:nvSpPr>
        <p:spPr>
          <a:xfrm>
            <a:off x="304800" y="457200"/>
            <a:ext cx="8686800" cy="838200"/>
          </a:xfrm>
          <a:prstGeom prst="rect">
            <a:avLst/>
          </a:prstGeom>
        </p:spPr>
        <p:txBody>
          <a:bodyPr>
            <a:normAutofit fontScale="82500" lnSpcReduction="20000"/>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uk-UA" sz="2700" b="1" i="1" u="none" strike="noStrike" kern="1200" cap="none" spc="0" normalizeH="0" baseline="0" noProof="0" smtClean="0">
                <a:ln>
                  <a:noFill/>
                </a:ln>
                <a:solidFill>
                  <a:schemeClr val="tx1"/>
                </a:solidFill>
                <a:effectLst/>
                <a:uLnTx/>
                <a:uFillTx/>
                <a:latin typeface="+mj-lt"/>
                <a:ea typeface="+mj-ea"/>
                <a:cs typeface="+mj-cs"/>
              </a:rPr>
              <a:t>Подвійні дискові сошники і ущільнювачі насіння.</a:t>
            </a:r>
            <a:r>
              <a:rPr kumimoji="0" lang="ru-RU" sz="4400" b="0" i="0" u="none" strike="noStrike" kern="1200" cap="none" spc="0" normalizeH="0" baseline="0" noProof="0" smtClean="0">
                <a:ln>
                  <a:noFill/>
                </a:ln>
                <a:solidFill>
                  <a:schemeClr val="tx1"/>
                </a:solidFill>
                <a:effectLst/>
                <a:uLnTx/>
                <a:uFillTx/>
                <a:latin typeface="+mj-lt"/>
                <a:ea typeface="+mj-ea"/>
                <a:cs typeface="+mj-cs"/>
              </a:rPr>
              <a:t/>
            </a:r>
            <a:br>
              <a:rPr kumimoji="0" lang="ru-RU" sz="4400" b="0" i="0" u="none" strike="noStrike" kern="1200" cap="none" spc="0" normalizeH="0" baseline="0" noProof="0" smtClean="0">
                <a:ln>
                  <a:noFill/>
                </a:ln>
                <a:solidFill>
                  <a:schemeClr val="tx1"/>
                </a:solidFill>
                <a:effectLst/>
                <a:uLnTx/>
                <a:uFillTx/>
                <a:latin typeface="+mj-lt"/>
                <a:ea typeface="+mj-ea"/>
                <a:cs typeface="+mj-cs"/>
              </a:rPr>
            </a:br>
            <a:endParaRPr kumimoji="0" lang="ru-RU"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Содержимое 2"/>
          <p:cNvSpPr txBox="1">
            <a:spLocks/>
          </p:cNvSpPr>
          <p:nvPr/>
        </p:nvSpPr>
        <p:spPr>
          <a:xfrm>
            <a:off x="0" y="1142984"/>
            <a:ext cx="8686800" cy="2071702"/>
          </a:xfrm>
          <a:prstGeom prst="rect">
            <a:avLst/>
          </a:prstGeom>
        </p:spPr>
        <p:txBody>
          <a:bodyPr>
            <a:normAutofit/>
          </a:bodyPr>
          <a:lstStyle/>
          <a:p>
            <a:pPr marL="342900" marR="0" lvl="0" indent="-342900" algn="just" defTabSz="914400" rtl="0" eaLnBrk="1" fontAlgn="base" latinLnBrk="0" hangingPunct="1">
              <a:lnSpc>
                <a:spcPct val="100000"/>
              </a:lnSpc>
              <a:spcBef>
                <a:spcPct val="20000"/>
              </a:spcBef>
              <a:spcAft>
                <a:spcPct val="0"/>
              </a:spcAft>
              <a:buClrTx/>
              <a:buSzTx/>
              <a:buFont typeface="Arial" charset="0"/>
              <a:buNone/>
              <a:tabLst/>
              <a:defRPr/>
            </a:pPr>
            <a:r>
              <a:rPr kumimoji="0" lang="uk-UA" sz="18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rPr>
              <a:t>      Подвійні дискові сошники повинні створювати V-подібну борозну, і насіння необхідно вносити на дно борозни. Зараз на ринку є більш важкі подвійні дискові сошники. Деякі мають зазубрини, щоб краще справлятись з рослинними залишками. Деякі подвійні дискові сошники бувають зміщеними, що допомагає подвійним дискам прорізати рослинні залишки і ґрунт. Для отримання кращих результатів використовуйте ущільнювач насіння, який легко заштовхує насіння на дно насіннєвої борозни.</a:t>
            </a:r>
            <a:endParaRPr kumimoji="0" lang="ru-RU" sz="1800" b="0" i="0" u="none" strike="noStrike" kern="120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pic>
        <p:nvPicPr>
          <p:cNvPr id="4" name="Рисунок 3"/>
          <p:cNvPicPr/>
          <p:nvPr/>
        </p:nvPicPr>
        <p:blipFill>
          <a:blip r:embed="rId2" cstate="print"/>
          <a:srcRect/>
          <a:stretch>
            <a:fillRect/>
          </a:stretch>
        </p:blipFill>
        <p:spPr bwMode="auto">
          <a:xfrm>
            <a:off x="785786" y="3143248"/>
            <a:ext cx="3571900" cy="2786082"/>
          </a:xfrm>
          <a:prstGeom prst="rect">
            <a:avLst/>
          </a:prstGeom>
          <a:noFill/>
          <a:ln w="9525">
            <a:noFill/>
            <a:miter lim="800000"/>
            <a:headEnd/>
            <a:tailEnd/>
          </a:ln>
        </p:spPr>
      </p:pic>
      <p:pic>
        <p:nvPicPr>
          <p:cNvPr id="5" name="Рисунок 4"/>
          <p:cNvPicPr/>
          <p:nvPr/>
        </p:nvPicPr>
        <p:blipFill>
          <a:blip r:embed="rId3" cstate="print"/>
          <a:srcRect/>
          <a:stretch>
            <a:fillRect/>
          </a:stretch>
        </p:blipFill>
        <p:spPr bwMode="auto">
          <a:xfrm>
            <a:off x="4786314" y="3143248"/>
            <a:ext cx="3571900" cy="2786082"/>
          </a:xfrm>
          <a:prstGeom prst="rect">
            <a:avLst/>
          </a:prstGeom>
          <a:noFill/>
          <a:ln w="9525">
            <a:noFill/>
            <a:miter lim="800000"/>
            <a:headEnd/>
            <a:tailEnd/>
          </a:ln>
        </p:spPr>
      </p:pic>
      <p:sp>
        <p:nvSpPr>
          <p:cNvPr id="6" name="Прямоугольник 5"/>
          <p:cNvSpPr/>
          <p:nvPr/>
        </p:nvSpPr>
        <p:spPr>
          <a:xfrm>
            <a:off x="571472" y="5980837"/>
            <a:ext cx="8072494" cy="830997"/>
          </a:xfrm>
          <a:prstGeom prst="rect">
            <a:avLst/>
          </a:prstGeom>
        </p:spPr>
        <p:txBody>
          <a:bodyPr wrap="square">
            <a:spAutoFit/>
          </a:bodyPr>
          <a:lstStyle/>
          <a:p>
            <a:pPr algn="just"/>
            <a:r>
              <a:rPr lang="uk-UA" sz="1600" dirty="0">
                <a:latin typeface="Times New Roman" pitchFamily="18" charset="0"/>
                <a:cs typeface="Times New Roman" pitchFamily="18" charset="0"/>
              </a:rPr>
              <a:t>Ущільнювач насіння на сівалці заштовхує насіння в насіннєву борозну, щоб досягти оптимального контролю глибини внесення насіння. Стартове добриво може вноситись через ущільнювач насіння.</a:t>
            </a:r>
            <a:endParaRPr lang="ru-RU" sz="1600" dirty="0">
              <a:latin typeface="Times New Roman" pitchFamily="18" charset="0"/>
              <a:cs typeface="Times New Roman" pitchFamily="18" charset="0"/>
            </a:endParaRPr>
          </a:p>
        </p:txBody>
      </p:sp>
    </p:spTree>
    <p:extLst>
      <p:ext uri="{BB962C8B-B14F-4D97-AF65-F5344CB8AC3E}">
        <p14:creationId xmlns:p14="http://schemas.microsoft.com/office/powerpoint/2010/main" val="75195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p:cNvSpPr>
          <p:nvPr/>
        </p:nvSpPr>
        <p:spPr>
          <a:xfrm>
            <a:off x="304800" y="457200"/>
            <a:ext cx="8686800" cy="838200"/>
          </a:xfrm>
          <a:prstGeom prst="rect">
            <a:avLst/>
          </a:prstGeom>
        </p:spPr>
        <p:txBody>
          <a:bodyPr>
            <a:norm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uk-UA" sz="4400" b="1" i="1" u="none" strike="noStrike" kern="1200" cap="none" spc="0" normalizeH="0" baseline="0" noProof="0" smtClean="0">
                <a:ln>
                  <a:noFill/>
                </a:ln>
                <a:solidFill>
                  <a:schemeClr val="tx1"/>
                </a:solidFill>
                <a:effectLst/>
                <a:uLnTx/>
                <a:uFillTx/>
                <a:latin typeface="+mj-lt"/>
                <a:ea typeface="+mj-ea"/>
                <a:cs typeface="+mj-cs"/>
              </a:rPr>
              <a:t>Культери</a:t>
            </a:r>
            <a:endParaRPr kumimoji="0" lang="ru-RU"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Содержимое 2"/>
          <p:cNvSpPr txBox="1">
            <a:spLocks/>
          </p:cNvSpPr>
          <p:nvPr/>
        </p:nvSpPr>
        <p:spPr>
          <a:xfrm>
            <a:off x="304800" y="1554162"/>
            <a:ext cx="8686800" cy="4525963"/>
          </a:xfrm>
          <a:prstGeom prst="rect">
            <a:avLst/>
          </a:prstGeom>
        </p:spPr>
        <p:txBody>
          <a:bodyPr>
            <a:normAutofit fontScale="70000" lnSpcReduction="20000"/>
          </a:bodyPr>
          <a:lstStyle/>
          <a:p>
            <a:pPr marL="342900" marR="0" lvl="0" indent="-342900" algn="just" defTabSz="914400" rtl="0" eaLnBrk="1" fontAlgn="base" latinLnBrk="0" hangingPunct="1">
              <a:lnSpc>
                <a:spcPct val="100000"/>
              </a:lnSpc>
              <a:spcBef>
                <a:spcPct val="20000"/>
              </a:spcBef>
              <a:spcAft>
                <a:spcPct val="0"/>
              </a:spcAft>
              <a:buClrTx/>
              <a:buSzTx/>
              <a:buFont typeface="Arial" charset="0"/>
              <a:buNone/>
              <a:tabLst/>
              <a:defRPr/>
            </a:pPr>
            <a:r>
              <a:rPr kumimoji="0" lang="uk-UA" sz="32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rPr>
              <a:t>             Більшість </a:t>
            </a:r>
            <a:r>
              <a:rPr kumimoji="0" lang="en-US" sz="32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rPr>
              <a:t>No</a:t>
            </a:r>
            <a:r>
              <a:rPr kumimoji="0" lang="uk-UA" sz="32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rPr>
              <a:t>-</a:t>
            </a:r>
            <a:r>
              <a:rPr kumimoji="0" lang="en-US" sz="32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rPr>
              <a:t>Till</a:t>
            </a:r>
            <a:r>
              <a:rPr kumimoji="0" lang="uk-UA" sz="32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rPr>
              <a:t> сівалок і сівалок прямого посіву мають культери, розташовані перед сошниками для внесення насіння. Культери прорізають рослинні залишки і розпушують ґрунт. Особливо в ґрунті, що багато років були під </a:t>
            </a:r>
            <a:r>
              <a:rPr kumimoji="0" lang="en-US" sz="32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rPr>
              <a:t>No</a:t>
            </a:r>
            <a:r>
              <a:rPr kumimoji="0" lang="uk-UA" sz="32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rPr>
              <a:t>-</a:t>
            </a:r>
            <a:r>
              <a:rPr kumimoji="0" lang="en-US" sz="32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rPr>
              <a:t>Till</a:t>
            </a:r>
            <a:r>
              <a:rPr kumimoji="0" lang="uk-UA" sz="32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rPr>
              <a:t>, вам не доведеться використовувати культери. Вміст органічної речовини на поверхні ґрунту збільшиться і покращиться структура ґрунту до такого рівня, що дискові сошники зможуть робити роботу без культерів.</a:t>
            </a:r>
            <a:endParaRPr kumimoji="0" lang="ru-RU" sz="32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endParaRPr>
          </a:p>
          <a:p>
            <a:pPr marL="342900" marR="0" lvl="0" indent="-342900" algn="just" defTabSz="914400" rtl="0" eaLnBrk="1" fontAlgn="base" latinLnBrk="0" hangingPunct="1">
              <a:lnSpc>
                <a:spcPct val="100000"/>
              </a:lnSpc>
              <a:spcBef>
                <a:spcPct val="20000"/>
              </a:spcBef>
              <a:spcAft>
                <a:spcPct val="0"/>
              </a:spcAft>
              <a:buClrTx/>
              <a:buSzTx/>
              <a:buFont typeface="Arial" charset="0"/>
              <a:buNone/>
              <a:tabLst/>
              <a:defRPr/>
            </a:pPr>
            <a:r>
              <a:rPr kumimoji="0" lang="uk-UA" sz="32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rPr>
              <a:t>             В багатьох випадках </a:t>
            </a:r>
            <a:r>
              <a:rPr kumimoji="0" lang="en-US" sz="32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rPr>
              <a:t>No</a:t>
            </a:r>
            <a:r>
              <a:rPr kumimoji="0" lang="ru-RU" sz="32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rPr>
              <a:t>-</a:t>
            </a:r>
            <a:r>
              <a:rPr kumimoji="0" lang="en-US" sz="32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rPr>
              <a:t>Till</a:t>
            </a:r>
            <a:r>
              <a:rPr kumimoji="0" lang="uk-UA" sz="32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rPr>
              <a:t> культери можуть виконувати корисні функції. Якщо різні культери, кожен з яких має свої переваги і недоліки. Нижче приводиться загальний опис найбільш поширених культерів. Дилери сільськогосподарської техніки допоможуть вам вибрати культер, що буде підходити для використання в ваших умовах, чи зверніться до кваліфікованого в технології </a:t>
            </a:r>
            <a:r>
              <a:rPr kumimoji="0" lang="en-US" sz="32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rPr>
              <a:t>No</a:t>
            </a:r>
            <a:r>
              <a:rPr kumimoji="0" lang="uk-UA" sz="32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rPr>
              <a:t>-</a:t>
            </a:r>
            <a:r>
              <a:rPr kumimoji="0" lang="en-US" sz="32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rPr>
              <a:t>Till</a:t>
            </a:r>
            <a:r>
              <a:rPr kumimoji="0" lang="uk-UA" sz="32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rPr>
              <a:t> фермера із вашого регіону.</a:t>
            </a:r>
            <a:endParaRPr kumimoji="0" lang="ru-RU" sz="32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endParaRPr>
          </a:p>
          <a:p>
            <a:pPr marL="342900" marR="0" lvl="0" indent="-342900" algn="l" defTabSz="914400" rtl="0" eaLnBrk="1" fontAlgn="base" latinLnBrk="0" hangingPunct="1">
              <a:lnSpc>
                <a:spcPct val="100000"/>
              </a:lnSpc>
              <a:spcBef>
                <a:spcPct val="20000"/>
              </a:spcBef>
              <a:spcAft>
                <a:spcPct val="0"/>
              </a:spcAft>
              <a:buClrTx/>
              <a:buSzTx/>
              <a:buFont typeface="Arial" charset="0"/>
              <a:buNone/>
              <a:tabLst/>
              <a:defRPr/>
            </a:pPr>
            <a:endParaRPr kumimoji="0" lang="ru-RU" sz="3200"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41136533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Содержимое 3"/>
          <p:cNvPicPr>
            <a:picLocks/>
          </p:cNvPicPr>
          <p:nvPr/>
        </p:nvPicPr>
        <p:blipFill>
          <a:blip r:embed="rId2" cstate="print"/>
          <a:srcRect/>
          <a:stretch>
            <a:fillRect/>
          </a:stretch>
        </p:blipFill>
        <p:spPr bwMode="auto">
          <a:xfrm>
            <a:off x="357158" y="1571612"/>
            <a:ext cx="3818198" cy="4525962"/>
          </a:xfrm>
          <a:prstGeom prst="rect">
            <a:avLst/>
          </a:prstGeom>
          <a:noFill/>
          <a:ln w="9525">
            <a:noFill/>
            <a:miter lim="800000"/>
            <a:headEnd/>
            <a:tailEnd/>
          </a:ln>
        </p:spPr>
      </p:pic>
      <p:pic>
        <p:nvPicPr>
          <p:cNvPr id="3" name="Рисунок 2"/>
          <p:cNvPicPr/>
          <p:nvPr/>
        </p:nvPicPr>
        <p:blipFill>
          <a:blip r:embed="rId3" cstate="print"/>
          <a:srcRect/>
          <a:stretch>
            <a:fillRect/>
          </a:stretch>
        </p:blipFill>
        <p:spPr bwMode="auto">
          <a:xfrm>
            <a:off x="4714876" y="3857628"/>
            <a:ext cx="3459001" cy="2465770"/>
          </a:xfrm>
          <a:prstGeom prst="rect">
            <a:avLst/>
          </a:prstGeom>
          <a:noFill/>
          <a:ln w="9525">
            <a:noFill/>
            <a:miter lim="800000"/>
            <a:headEnd/>
            <a:tailEnd/>
          </a:ln>
        </p:spPr>
      </p:pic>
      <p:pic>
        <p:nvPicPr>
          <p:cNvPr id="4" name="Рисунок 3"/>
          <p:cNvPicPr/>
          <p:nvPr/>
        </p:nvPicPr>
        <p:blipFill>
          <a:blip r:embed="rId4" cstate="print"/>
          <a:srcRect/>
          <a:stretch>
            <a:fillRect/>
          </a:stretch>
        </p:blipFill>
        <p:spPr bwMode="auto">
          <a:xfrm>
            <a:off x="4714876" y="1071546"/>
            <a:ext cx="3459001" cy="2357454"/>
          </a:xfrm>
          <a:prstGeom prst="rect">
            <a:avLst/>
          </a:prstGeom>
          <a:noFill/>
          <a:ln w="9525">
            <a:noFill/>
            <a:miter lim="800000"/>
            <a:headEnd/>
            <a:tailEnd/>
          </a:ln>
        </p:spPr>
      </p:pic>
      <p:sp>
        <p:nvSpPr>
          <p:cNvPr id="5" name="Прямоугольник 4"/>
          <p:cNvSpPr/>
          <p:nvPr/>
        </p:nvSpPr>
        <p:spPr>
          <a:xfrm>
            <a:off x="4214810" y="3500438"/>
            <a:ext cx="4572000" cy="338554"/>
          </a:xfrm>
          <a:prstGeom prst="rect">
            <a:avLst/>
          </a:prstGeom>
        </p:spPr>
        <p:txBody>
          <a:bodyPr>
            <a:spAutoFit/>
          </a:bodyPr>
          <a:lstStyle/>
          <a:p>
            <a:pPr algn="ctr"/>
            <a:r>
              <a:rPr lang="uk-UA" sz="1600" dirty="0"/>
              <a:t>Сівалка з </a:t>
            </a:r>
            <a:r>
              <a:rPr lang="uk-UA" sz="1600" dirty="0" err="1"/>
              <a:t>культером</a:t>
            </a:r>
            <a:r>
              <a:rPr lang="uk-UA" sz="1600" dirty="0"/>
              <a:t> </a:t>
            </a:r>
            <a:r>
              <a:rPr lang="uk-UA" sz="1600" dirty="0" smtClean="0"/>
              <a:t> </a:t>
            </a:r>
            <a:endParaRPr lang="ru-RU" sz="1600" dirty="0"/>
          </a:p>
        </p:txBody>
      </p:sp>
      <p:sp>
        <p:nvSpPr>
          <p:cNvPr id="6" name="Прямоугольник 5"/>
          <p:cNvSpPr/>
          <p:nvPr/>
        </p:nvSpPr>
        <p:spPr>
          <a:xfrm>
            <a:off x="5500694" y="6286520"/>
            <a:ext cx="1913024" cy="338554"/>
          </a:xfrm>
          <a:prstGeom prst="rect">
            <a:avLst/>
          </a:prstGeom>
        </p:spPr>
        <p:txBody>
          <a:bodyPr wrap="none">
            <a:spAutoFit/>
          </a:bodyPr>
          <a:lstStyle/>
          <a:p>
            <a:r>
              <a:rPr lang="uk-UA" sz="1600" dirty="0"/>
              <a:t>Хвилясті </a:t>
            </a:r>
            <a:r>
              <a:rPr lang="uk-UA" sz="1600" dirty="0" err="1"/>
              <a:t>культери</a:t>
            </a:r>
            <a:endParaRPr lang="ru-RU" sz="1600" dirty="0"/>
          </a:p>
        </p:txBody>
      </p:sp>
    </p:spTree>
    <p:extLst>
      <p:ext uri="{BB962C8B-B14F-4D97-AF65-F5344CB8AC3E}">
        <p14:creationId xmlns:p14="http://schemas.microsoft.com/office/powerpoint/2010/main" val="13978067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p:cNvSpPr>
          <p:nvPr/>
        </p:nvSpPr>
        <p:spPr>
          <a:xfrm>
            <a:off x="457200" y="0"/>
            <a:ext cx="8686800" cy="838200"/>
          </a:xfrm>
          <a:prstGeom prst="rect">
            <a:avLst/>
          </a:prstGeom>
        </p:spPr>
        <p:txBody>
          <a:bodyPr>
            <a:normAutofit fontScale="67500" lnSpcReduction="20000"/>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uk-UA" sz="4400" b="1" i="1" u="none" strike="noStrike" kern="1200" cap="none" spc="0" normalizeH="0" baseline="0" noProof="0" smtClean="0">
                <a:ln>
                  <a:noFill/>
                </a:ln>
                <a:solidFill>
                  <a:schemeClr val="tx1"/>
                </a:solidFill>
                <a:effectLst/>
                <a:uLnTx/>
                <a:uFillTx/>
                <a:latin typeface="+mj-lt"/>
                <a:ea typeface="+mj-ea"/>
                <a:cs typeface="+mj-cs"/>
              </a:rPr>
              <a:t>Колеса регулювання глибини.</a:t>
            </a:r>
            <a:r>
              <a:rPr kumimoji="0" lang="ru-RU" sz="4400" b="0" i="0" u="none" strike="noStrike" kern="1200" cap="none" spc="0" normalizeH="0" baseline="0" noProof="0" smtClean="0">
                <a:ln>
                  <a:noFill/>
                </a:ln>
                <a:solidFill>
                  <a:schemeClr val="tx1"/>
                </a:solidFill>
                <a:effectLst/>
                <a:uLnTx/>
                <a:uFillTx/>
                <a:latin typeface="+mj-lt"/>
                <a:ea typeface="+mj-ea"/>
                <a:cs typeface="+mj-cs"/>
              </a:rPr>
              <a:t/>
            </a:r>
            <a:br>
              <a:rPr kumimoji="0" lang="ru-RU" sz="4400" b="0" i="0" u="none" strike="noStrike" kern="1200" cap="none" spc="0" normalizeH="0" baseline="0" noProof="0" smtClean="0">
                <a:ln>
                  <a:noFill/>
                </a:ln>
                <a:solidFill>
                  <a:schemeClr val="tx1"/>
                </a:solidFill>
                <a:effectLst/>
                <a:uLnTx/>
                <a:uFillTx/>
                <a:latin typeface="+mj-lt"/>
                <a:ea typeface="+mj-ea"/>
                <a:cs typeface="+mj-cs"/>
              </a:rPr>
            </a:br>
            <a:endParaRPr kumimoji="0" lang="ru-RU"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Содержимое 2"/>
          <p:cNvSpPr txBox="1">
            <a:spLocks/>
          </p:cNvSpPr>
          <p:nvPr/>
        </p:nvSpPr>
        <p:spPr>
          <a:xfrm>
            <a:off x="179512" y="404664"/>
            <a:ext cx="8686800" cy="1611958"/>
          </a:xfrm>
          <a:prstGeom prst="rect">
            <a:avLst/>
          </a:prstGeom>
        </p:spPr>
        <p:txBody>
          <a:bodyPr>
            <a:normAutofit/>
          </a:bodyPr>
          <a:lstStyle/>
          <a:p>
            <a:pPr marR="0" lvl="0" algn="just" defTabSz="914400" rtl="0" eaLnBrk="1" fontAlgn="base" latinLnBrk="0" hangingPunct="1">
              <a:lnSpc>
                <a:spcPct val="100000"/>
              </a:lnSpc>
              <a:spcBef>
                <a:spcPct val="20000"/>
              </a:spcBef>
              <a:spcAft>
                <a:spcPct val="0"/>
              </a:spcAft>
              <a:buClrTx/>
              <a:buSzTx/>
              <a:buFont typeface="Arial" charset="0"/>
              <a:buChar char="•"/>
              <a:tabLst/>
              <a:defRPr/>
            </a:pPr>
            <a:r>
              <a:rPr kumimoji="0" lang="uk-UA" sz="15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Мета регулювання глибини контролювати робочу глибину подвійних дискових сошників і глибину посіву. В </a:t>
            </a:r>
            <a:r>
              <a:rPr kumimoji="0" lang="en-US" sz="15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No</a:t>
            </a:r>
            <a:r>
              <a:rPr kumimoji="0" lang="uk-UA" sz="15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a:t>
            </a:r>
            <a:r>
              <a:rPr kumimoji="0" lang="en-US" sz="15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Till</a:t>
            </a:r>
            <a:r>
              <a:rPr kumimoji="0" lang="uk-UA" sz="15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це пристосування дуже важливе і його необхідно перевіряти при посіві поверх рослинних залишків різних типів і різного об’єму. Перед початком посіву кожної весни особливо важливо витратити додатковий час, необхідний для точного налаштування цього пристосування. Після того як сівалка пройде велику кількість гектарів, подвійні дискові сошники зносяться, глибину потрібно буде </a:t>
            </a:r>
            <a:r>
              <a:rPr kumimoji="0" lang="uk-UA" sz="1500" b="0" i="0" u="none" strike="noStrike" kern="1200" cap="none" spc="0" normalizeH="0" baseline="0" noProof="0" dirty="0" err="1" smtClean="0">
                <a:ln>
                  <a:noFill/>
                </a:ln>
                <a:solidFill>
                  <a:schemeClr val="tx1"/>
                </a:solidFill>
                <a:effectLst/>
                <a:uLnTx/>
                <a:uFillTx/>
                <a:latin typeface="Times New Roman" pitchFamily="18" charset="0"/>
                <a:ea typeface="+mn-ea"/>
                <a:cs typeface="Times New Roman" pitchFamily="18" charset="0"/>
              </a:rPr>
              <a:t>відкорегувати</a:t>
            </a:r>
            <a:r>
              <a:rPr kumimoji="0" lang="uk-UA" sz="15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з врахуванням цього зношення.</a:t>
            </a:r>
            <a:endParaRPr kumimoji="0" lang="ru-RU" sz="15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endParaRPr kumimoji="0" lang="ru-RU"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5" name="Рисунок 4"/>
          <p:cNvPicPr/>
          <p:nvPr/>
        </p:nvPicPr>
        <p:blipFill>
          <a:blip r:embed="rId2" cstate="print"/>
          <a:srcRect/>
          <a:stretch>
            <a:fillRect/>
          </a:stretch>
        </p:blipFill>
        <p:spPr bwMode="auto">
          <a:xfrm>
            <a:off x="285720" y="2348880"/>
            <a:ext cx="4500594" cy="3000396"/>
          </a:xfrm>
          <a:prstGeom prst="rect">
            <a:avLst/>
          </a:prstGeom>
          <a:noFill/>
          <a:ln w="9525">
            <a:noFill/>
            <a:miter lim="800000"/>
            <a:headEnd/>
            <a:tailEnd/>
          </a:ln>
        </p:spPr>
      </p:pic>
      <p:pic>
        <p:nvPicPr>
          <p:cNvPr id="6" name="Рисунок 5"/>
          <p:cNvPicPr/>
          <p:nvPr/>
        </p:nvPicPr>
        <p:blipFill>
          <a:blip r:embed="rId3" cstate="print"/>
          <a:srcRect/>
          <a:stretch>
            <a:fillRect/>
          </a:stretch>
        </p:blipFill>
        <p:spPr bwMode="auto">
          <a:xfrm>
            <a:off x="5072066" y="2348880"/>
            <a:ext cx="3760134" cy="3786214"/>
          </a:xfrm>
          <a:prstGeom prst="rect">
            <a:avLst/>
          </a:prstGeom>
          <a:noFill/>
          <a:ln w="9525">
            <a:noFill/>
            <a:miter lim="800000"/>
            <a:headEnd/>
            <a:tailEnd/>
          </a:ln>
        </p:spPr>
      </p:pic>
      <p:sp>
        <p:nvSpPr>
          <p:cNvPr id="7" name="Прямоугольник 6"/>
          <p:cNvSpPr/>
          <p:nvPr/>
        </p:nvSpPr>
        <p:spPr>
          <a:xfrm>
            <a:off x="428597" y="5635028"/>
            <a:ext cx="4071396" cy="830997"/>
          </a:xfrm>
          <a:prstGeom prst="rect">
            <a:avLst/>
          </a:prstGeom>
        </p:spPr>
        <p:txBody>
          <a:bodyPr wrap="square">
            <a:spAutoFit/>
          </a:bodyPr>
          <a:lstStyle/>
          <a:p>
            <a:r>
              <a:rPr lang="uk-UA" dirty="0"/>
              <a:t>Чавунні колеса регулювання глибини</a:t>
            </a:r>
            <a:endParaRPr lang="ru-RU" dirty="0"/>
          </a:p>
        </p:txBody>
      </p:sp>
      <p:sp>
        <p:nvSpPr>
          <p:cNvPr id="8" name="Прямоугольник 7"/>
          <p:cNvSpPr/>
          <p:nvPr/>
        </p:nvSpPr>
        <p:spPr>
          <a:xfrm>
            <a:off x="3635896" y="6165304"/>
            <a:ext cx="5327741" cy="461665"/>
          </a:xfrm>
          <a:prstGeom prst="rect">
            <a:avLst/>
          </a:prstGeom>
        </p:spPr>
        <p:txBody>
          <a:bodyPr wrap="none">
            <a:spAutoFit/>
          </a:bodyPr>
          <a:lstStyle/>
          <a:p>
            <a:r>
              <a:rPr lang="uk-UA" dirty="0" smtClean="0"/>
              <a:t>Гумові </a:t>
            </a:r>
            <a:r>
              <a:rPr lang="uk-UA" dirty="0"/>
              <a:t>колеса регулювання глибини</a:t>
            </a:r>
            <a:endParaRPr lang="ru-RU" dirty="0"/>
          </a:p>
        </p:txBody>
      </p:sp>
    </p:spTree>
    <p:extLst>
      <p:ext uri="{BB962C8B-B14F-4D97-AF65-F5344CB8AC3E}">
        <p14:creationId xmlns:p14="http://schemas.microsoft.com/office/powerpoint/2010/main" val="31240872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p:cNvSpPr>
          <p:nvPr/>
        </p:nvSpPr>
        <p:spPr>
          <a:xfrm>
            <a:off x="304800" y="457200"/>
            <a:ext cx="8686800" cy="838200"/>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uk-UA" sz="4400" b="1" i="1" u="none" strike="noStrike" kern="1200" cap="none" spc="0" normalizeH="0" baseline="0" noProof="0" smtClean="0">
                <a:ln>
                  <a:noFill/>
                </a:ln>
                <a:solidFill>
                  <a:schemeClr val="tx1"/>
                </a:solidFill>
                <a:effectLst/>
                <a:uLnTx/>
                <a:uFillTx/>
                <a:latin typeface="+mj-lt"/>
                <a:ea typeface="+mj-ea"/>
                <a:cs typeface="+mj-cs"/>
              </a:rPr>
              <a:t>Прикочуючі колеса</a:t>
            </a:r>
            <a:endParaRPr kumimoji="0" lang="ru-RU"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Rectangle 1"/>
          <p:cNvSpPr>
            <a:spLocks noChangeArrowheads="1"/>
          </p:cNvSpPr>
          <p:nvPr/>
        </p:nvSpPr>
        <p:spPr bwMode="auto">
          <a:xfrm>
            <a:off x="357158" y="1214422"/>
            <a:ext cx="8501122"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just" defTabSz="914400" rtl="0" eaLnBrk="1" fontAlgn="base" latinLnBrk="0" hangingPunct="1">
              <a:lnSpc>
                <a:spcPct val="100000"/>
              </a:lnSpc>
              <a:spcBef>
                <a:spcPct val="0"/>
              </a:spcBef>
              <a:spcAft>
                <a:spcPct val="0"/>
              </a:spcAft>
              <a:buClrTx/>
              <a:buSzTx/>
              <a:buFontTx/>
              <a:buNone/>
              <a:tabLst/>
            </a:pPr>
            <a:r>
              <a:rPr kumimoji="0" lang="uk-UA"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Прикочуючі</a:t>
            </a: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колеса можуть бути зроблені із чавуну чи резини, і можуть бути зроблені як монолітні колеса чи як зірочки. </a:t>
            </a:r>
            <a:r>
              <a:rPr kumimoji="0" lang="uk-UA"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Прикочуючі</a:t>
            </a: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колеса були розроблені для особливих цілей. В ідеальних умовах ґрунту більшість прикочуючи </a:t>
            </a:r>
            <a:r>
              <a:rPr kumimoji="0" lang="uk-UA"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колес</a:t>
            </a: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працюють добре. Недоліки прикочуючи </a:t>
            </a:r>
            <a:r>
              <a:rPr kumimoji="0" lang="uk-UA"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колес</a:t>
            </a: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проявляються в вологих умовах.</a:t>
            </a:r>
            <a:endParaRPr kumimoji="0" lang="uk-UA"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4" name="Рисунок 3"/>
          <p:cNvPicPr/>
          <p:nvPr/>
        </p:nvPicPr>
        <p:blipFill>
          <a:blip r:embed="rId2" cstate="print"/>
          <a:srcRect/>
          <a:stretch>
            <a:fillRect/>
          </a:stretch>
        </p:blipFill>
        <p:spPr bwMode="auto">
          <a:xfrm>
            <a:off x="428596" y="2857496"/>
            <a:ext cx="2847196" cy="2078966"/>
          </a:xfrm>
          <a:prstGeom prst="rect">
            <a:avLst/>
          </a:prstGeom>
          <a:noFill/>
          <a:ln w="9525">
            <a:noFill/>
            <a:miter lim="800000"/>
            <a:headEnd/>
            <a:tailEnd/>
          </a:ln>
        </p:spPr>
      </p:pic>
      <p:pic>
        <p:nvPicPr>
          <p:cNvPr id="5" name="Рисунок 4"/>
          <p:cNvPicPr/>
          <p:nvPr/>
        </p:nvPicPr>
        <p:blipFill>
          <a:blip r:embed="rId3" cstate="print"/>
          <a:srcRect/>
          <a:stretch>
            <a:fillRect/>
          </a:stretch>
        </p:blipFill>
        <p:spPr bwMode="auto">
          <a:xfrm>
            <a:off x="3286116" y="3643314"/>
            <a:ext cx="2714644" cy="2286016"/>
          </a:xfrm>
          <a:prstGeom prst="rect">
            <a:avLst/>
          </a:prstGeom>
          <a:noFill/>
          <a:ln w="9525">
            <a:noFill/>
            <a:miter lim="800000"/>
            <a:headEnd/>
            <a:tailEnd/>
          </a:ln>
        </p:spPr>
      </p:pic>
      <p:pic>
        <p:nvPicPr>
          <p:cNvPr id="6" name="Рисунок 5"/>
          <p:cNvPicPr/>
          <p:nvPr/>
        </p:nvPicPr>
        <p:blipFill>
          <a:blip r:embed="rId4" cstate="print"/>
          <a:srcRect/>
          <a:stretch>
            <a:fillRect/>
          </a:stretch>
        </p:blipFill>
        <p:spPr bwMode="auto">
          <a:xfrm>
            <a:off x="5929322" y="2857496"/>
            <a:ext cx="2844920" cy="2449902"/>
          </a:xfrm>
          <a:prstGeom prst="rect">
            <a:avLst/>
          </a:prstGeom>
          <a:noFill/>
          <a:ln w="9525">
            <a:noFill/>
            <a:miter lim="800000"/>
            <a:headEnd/>
            <a:tailEnd/>
          </a:ln>
        </p:spPr>
      </p:pic>
      <p:sp>
        <p:nvSpPr>
          <p:cNvPr id="7" name="TextBox 6"/>
          <p:cNvSpPr txBox="1"/>
          <p:nvPr/>
        </p:nvSpPr>
        <p:spPr>
          <a:xfrm>
            <a:off x="510996" y="6237312"/>
            <a:ext cx="8633004" cy="461665"/>
          </a:xfrm>
          <a:prstGeom prst="rect">
            <a:avLst/>
          </a:prstGeom>
          <a:noFill/>
        </p:spPr>
        <p:txBody>
          <a:bodyPr wrap="none" rtlCol="0">
            <a:spAutoFit/>
          </a:bodyPr>
          <a:lstStyle/>
          <a:p>
            <a:r>
              <a:rPr lang="uk-UA" dirty="0" err="1" smtClean="0"/>
              <a:t>Прикочуючі</a:t>
            </a:r>
            <a:r>
              <a:rPr lang="uk-UA" dirty="0" smtClean="0"/>
              <a:t> пристрої: гумові колеса, ланцю, чавунні колеса</a:t>
            </a:r>
            <a:endParaRPr lang="ru-RU" dirty="0"/>
          </a:p>
        </p:txBody>
      </p:sp>
    </p:spTree>
    <p:extLst>
      <p:ext uri="{BB962C8B-B14F-4D97-AF65-F5344CB8AC3E}">
        <p14:creationId xmlns:p14="http://schemas.microsoft.com/office/powerpoint/2010/main" val="4110914339"/>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1210</TotalTime>
  <Words>997</Words>
  <Application>Microsoft Office PowerPoint</Application>
  <PresentationFormat>Экран (4:3)</PresentationFormat>
  <Paragraphs>80</Paragraphs>
  <Slides>14</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Лекція 13.  ОСОБЛИВОСТІ ВИКОРИСТАННЯ КОМПЛЕКСУ МАШИН ДЛЯ СІВБИ ЗА ТЕХНОЛОГІЄЮ NO-TILL.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Посівний агрегат «Берегиня» АП-421</vt:lpstr>
      <vt:lpstr>Презентация PowerPoint</vt:lpstr>
    </vt:vector>
  </TitlesOfParts>
  <Company>Home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adm</cp:lastModifiedBy>
  <cp:revision>129</cp:revision>
  <dcterms:created xsi:type="dcterms:W3CDTF">2013-03-31T10:30:10Z</dcterms:created>
  <dcterms:modified xsi:type="dcterms:W3CDTF">2021-06-29T08:29:24Z</dcterms:modified>
</cp:coreProperties>
</file>