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28" r:id="rId3"/>
    <p:sldId id="429" r:id="rId4"/>
    <p:sldId id="418" r:id="rId5"/>
    <p:sldId id="426" r:id="rId6"/>
    <p:sldId id="427" r:id="rId7"/>
    <p:sldId id="430" r:id="rId8"/>
    <p:sldId id="431" r:id="rId9"/>
    <p:sldId id="432" r:id="rId1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1" autoAdjust="0"/>
    <p:restoredTop sz="92443" autoAdjust="0"/>
  </p:normalViewPr>
  <p:slideViewPr>
    <p:cSldViewPr>
      <p:cViewPr>
        <p:scale>
          <a:sx n="50" d="100"/>
          <a:sy n="50" d="100"/>
        </p:scale>
        <p:origin x="-7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79D81-261E-4FA7-9045-6C42B631374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C2745-EF38-4A0D-B9B7-63DBEFE09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9375-A87C-46FE-AB1D-795E6E4D3585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98E3-F5C1-4627-A59D-64F1EB26B3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04CC2-A756-486E-82D2-0726B574EE0A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D602-3344-4EF2-8C33-9EAD0981CFD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C03E-AF5F-49DA-953E-2A7148413E11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5C3D-ECA4-4B54-B9E2-4208DDDA31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D694-C2B4-4D2B-A879-0713C057BEC8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54B5-B0C9-4E54-AD8D-29DDE80DAE9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3A9F-6425-4FDB-865E-CB4593CE536C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38FF-B857-4F15-96A5-73E27AD5BC0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C0AE-B242-49F3-8E05-ACA73AA085D9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52DB-D649-4F49-93CC-33AC115E03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2042-CC25-403D-8D66-DF9C6F78BD51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4C7E-AEC6-4E3B-BFCC-E2C1A5CF9A7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5534-5BEE-4F51-A3F3-9A26DC86CCF5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1592-1B0D-4D9D-BF5F-1181C9DB3E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D23C3-0897-4808-BC63-C78433CDD5A2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93F4-8037-44BE-ADA3-77E8C88851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D6CE-0A1F-4634-970C-2C9C86789B68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563F1-FFB0-4E01-860A-7220B140FF6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4E99-BAC3-42A1-ADBB-C5C02138831D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DAD8-901E-48AB-B30B-882F15BF5E1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C7BBA1-5CCF-4ECD-95BF-7C75655A4DE9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F2A251-29C7-4FB5-B4F9-53355BDE27B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Лекція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ОСОБЛИВОСТІ ВПРОВАДЖЕННЯ ТЕХНОЛОГІЇ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STRIP-TILL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УКРАЇНІ. КОМПЛЕКС ІННОВАЦІЙНИХ МАШИН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ОБРОБІТКУ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ГРУНТУ.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43608" y="689073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Міністерство освіти </a:t>
            </a:r>
            <a:r>
              <a:rPr lang="uk-UA" sz="6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і</a:t>
            </a: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науки України</a:t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Вінницький національний аграрний університет</a:t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D:\Документи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992" y="284409"/>
            <a:ext cx="1268760" cy="1268760"/>
          </a:xfrm>
          <a:prstGeom prst="rect">
            <a:avLst/>
          </a:prstGeom>
          <a:noFill/>
        </p:spPr>
      </p:pic>
      <p:sp>
        <p:nvSpPr>
          <p:cNvPr id="8" name="Текст 3"/>
          <p:cNvSpPr txBox="1">
            <a:spLocks/>
          </p:cNvSpPr>
          <p:nvPr/>
        </p:nvSpPr>
        <p:spPr>
          <a:xfrm>
            <a:off x="2051720" y="3697937"/>
            <a:ext cx="4536504" cy="10463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0" fontAlgn="auto">
              <a:spcBef>
                <a:spcPct val="20000"/>
              </a:spcBef>
              <a:spcAft>
                <a:spcPts val="0"/>
              </a:spcAft>
              <a:defRPr/>
            </a:pPr>
            <a:endParaRPr lang="uk-UA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7938"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7938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1. Основні цілі застосування технології.</a:t>
            </a:r>
          </a:p>
          <a:p>
            <a:pPr marL="7938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2. Переваги та недоліки технології Strip-Till</a:t>
            </a:r>
          </a:p>
          <a:p>
            <a:pPr marL="448468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16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096" y="1340768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uk-UA" dirty="0" smtClean="0"/>
              <a:t>Технологія </a:t>
            </a:r>
            <a:r>
              <a:rPr lang="en-US" dirty="0"/>
              <a:t>Strip</a:t>
            </a:r>
            <a:r>
              <a:rPr lang="uk-UA" dirty="0"/>
              <a:t>-</a:t>
            </a:r>
            <a:r>
              <a:rPr lang="en-US" dirty="0"/>
              <a:t>Till</a:t>
            </a:r>
            <a:r>
              <a:rPr lang="uk-UA" dirty="0"/>
              <a:t> з’явилась в Європі відносно недавно з 2005-2006 років. Вперше її почали широко використовувати в США на початку нинішнього століття, як результат удосконалення технології </a:t>
            </a:r>
            <a:r>
              <a:rPr lang="en-US" dirty="0"/>
              <a:t>No</a:t>
            </a:r>
            <a:r>
              <a:rPr lang="uk-UA" dirty="0"/>
              <a:t>-</a:t>
            </a:r>
            <a:r>
              <a:rPr lang="en-US" dirty="0"/>
              <a:t>Till</a:t>
            </a:r>
            <a:r>
              <a:rPr lang="uk-UA" dirty="0"/>
              <a:t>. Ця технологія обробітку ґрунту найбільше підходить для вирощування культур з широкорядним способом посіву, таких як кукурудза, соняшник і навіть цукровий буряк і картопля. Особливість технології </a:t>
            </a:r>
            <a:r>
              <a:rPr lang="en-US" dirty="0"/>
              <a:t>Strip</a:t>
            </a:r>
            <a:r>
              <a:rPr lang="uk-UA" dirty="0"/>
              <a:t>-</a:t>
            </a:r>
            <a:r>
              <a:rPr lang="en-US" dirty="0"/>
              <a:t>Till</a:t>
            </a:r>
            <a:r>
              <a:rPr lang="uk-UA" dirty="0"/>
              <a:t> полягає в тому, що ґрунт в порівнянні з методами суцільного обробітку обробляють тільки смугами шириною 25-30 см, а решта поля подібно технології </a:t>
            </a:r>
            <a:r>
              <a:rPr lang="en-US" dirty="0"/>
              <a:t>No</a:t>
            </a:r>
            <a:r>
              <a:rPr lang="uk-UA" dirty="0"/>
              <a:t>-</a:t>
            </a:r>
            <a:r>
              <a:rPr lang="en-US" dirty="0"/>
              <a:t>Till</a:t>
            </a:r>
            <a:r>
              <a:rPr lang="uk-UA" dirty="0"/>
              <a:t> являється необробленою.</a:t>
            </a:r>
          </a:p>
        </p:txBody>
      </p:sp>
    </p:spTree>
    <p:extLst>
      <p:ext uri="{BB962C8B-B14F-4D97-AF65-F5344CB8AC3E}">
        <p14:creationId xmlns:p14="http://schemas.microsoft.com/office/powerpoint/2010/main" val="11651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096" y="69269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/>
            <a:r>
              <a:rPr lang="uk-UA" dirty="0"/>
              <a:t>Основні цілі застосування технології такі: </a:t>
            </a:r>
            <a:endParaRPr lang="uk-UA" dirty="0" smtClean="0"/>
          </a:p>
          <a:p>
            <a:pPr indent="628650" algn="just"/>
            <a:endParaRPr lang="uk-UA" dirty="0" smtClean="0"/>
          </a:p>
          <a:p>
            <a:pPr indent="628650" algn="just"/>
            <a:r>
              <a:rPr lang="uk-UA" dirty="0" smtClean="0"/>
              <a:t>1. Створити </a:t>
            </a:r>
            <a:r>
              <a:rPr lang="uk-UA" dirty="0"/>
              <a:t>оптимальний простір для проростання коріння вирощуваної рослини за рахунок розпушення ґрунту після збору з рядка пожнивних решток;</a:t>
            </a:r>
            <a:endParaRPr lang="ru-RU" dirty="0"/>
          </a:p>
          <a:p>
            <a:pPr lvl="0" indent="628650" algn="just"/>
            <a:r>
              <a:rPr lang="uk-UA" dirty="0" smtClean="0"/>
              <a:t>2. Отримання </a:t>
            </a:r>
            <a:r>
              <a:rPr lang="uk-UA" dirty="0"/>
              <a:t>необхідної структури гранту за рахунок вирівнювання смуги </a:t>
            </a:r>
            <a:r>
              <a:rPr lang="uk-UA" dirty="0" err="1"/>
              <a:t>прикочуючими</a:t>
            </a:r>
            <a:r>
              <a:rPr lang="uk-UA" dirty="0"/>
              <a:t> котками;</a:t>
            </a:r>
            <a:endParaRPr lang="ru-RU" dirty="0"/>
          </a:p>
          <a:p>
            <a:pPr lvl="0" indent="628650" algn="just"/>
            <a:r>
              <a:rPr lang="uk-UA" dirty="0" smtClean="0"/>
              <a:t>3. Забезпечити </a:t>
            </a:r>
            <a:r>
              <a:rPr lang="uk-UA" dirty="0"/>
              <a:t>доступ рослин до ґрунтових вод за рахунок дотримання капілярності ґрунту;</a:t>
            </a:r>
            <a:endParaRPr lang="ru-RU" dirty="0"/>
          </a:p>
          <a:p>
            <a:pPr lvl="0" indent="628650" algn="just"/>
            <a:r>
              <a:rPr lang="uk-UA" dirty="0" smtClean="0"/>
              <a:t>4. Забезпечити </a:t>
            </a:r>
            <a:r>
              <a:rPr lang="uk-UA" dirty="0"/>
              <a:t>захист від водної та вітрової ерозії, перш за все утримання пожнивних решток у міжряддях, бажано при високій стерні;</a:t>
            </a:r>
            <a:endParaRPr lang="ru-RU" dirty="0"/>
          </a:p>
          <a:p>
            <a:pPr indent="628650" algn="just"/>
            <a:r>
              <a:rPr lang="uk-UA" dirty="0" smtClean="0"/>
              <a:t>5. Забезпечення </a:t>
            </a:r>
            <a:r>
              <a:rPr lang="uk-UA" dirty="0"/>
              <a:t>ефективності підкореневого підживлення рослин на різних глибинах добривами, особливо рідкими.</a:t>
            </a:r>
          </a:p>
        </p:txBody>
      </p:sp>
    </p:spTree>
    <p:extLst>
      <p:ext uri="{BB962C8B-B14F-4D97-AF65-F5344CB8AC3E}">
        <p14:creationId xmlns:p14="http://schemas.microsoft.com/office/powerpoint/2010/main" val="153394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404664"/>
            <a:ext cx="3016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Приклад смугової обробки</a:t>
            </a:r>
            <a:endParaRPr lang="uk-UA" dirty="0"/>
          </a:p>
        </p:txBody>
      </p:sp>
      <p:pic>
        <p:nvPicPr>
          <p:cNvPr id="5" name="Picture 5" descr="Стрип-тилл пример полосовой обработ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6624736" cy="4736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awn Pluribus Northern Alab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П</a:t>
            </a:r>
            <a:r>
              <a:rPr lang="uk-UA" dirty="0" smtClean="0">
                <a:solidFill>
                  <a:schemeClr val="bg1"/>
                </a:solidFill>
              </a:rPr>
              <a:t>рикладом </a:t>
            </a:r>
            <a:r>
              <a:rPr lang="uk-UA" dirty="0">
                <a:solidFill>
                  <a:schemeClr val="bg1"/>
                </a:solidFill>
              </a:rPr>
              <a:t>агрегату для весняного </a:t>
            </a:r>
            <a:r>
              <a:rPr lang="uk-UA" dirty="0" err="1">
                <a:solidFill>
                  <a:schemeClr val="bg1"/>
                </a:solidFill>
              </a:rPr>
              <a:t>стрип-тілла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Pluribus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( DAWN )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tag system on a Krause Gladia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5445224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chemeClr val="bg1"/>
                </a:solidFill>
              </a:rPr>
              <a:t>Агрегати для осіннього середнього </a:t>
            </a:r>
            <a:r>
              <a:rPr lang="uk-UA" sz="2000" dirty="0" err="1" smtClean="0">
                <a:solidFill>
                  <a:schemeClr val="bg1"/>
                </a:solidFill>
              </a:rPr>
              <a:t>Стрип-тілла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>
                <a:solidFill>
                  <a:schemeClr val="bg1"/>
                </a:solidFill>
              </a:rPr>
              <a:t>для </a:t>
            </a:r>
            <a:r>
              <a:rPr lang="uk-UA" sz="2000" dirty="0" smtClean="0">
                <a:solidFill>
                  <a:schemeClr val="bg1"/>
                </a:solidFill>
              </a:rPr>
              <a:t>глибини </a:t>
            </a:r>
            <a:r>
              <a:rPr lang="uk-UA" sz="2000" dirty="0">
                <a:solidFill>
                  <a:schemeClr val="bg1"/>
                </a:solidFill>
              </a:rPr>
              <a:t>обробки на </a:t>
            </a:r>
            <a:r>
              <a:rPr lang="uk-UA" sz="2000" dirty="0" smtClean="0">
                <a:solidFill>
                  <a:schemeClr val="bg1"/>
                </a:solidFill>
              </a:rPr>
              <a:t>    20-30 </a:t>
            </a:r>
            <a:r>
              <a:rPr lang="uk-UA" sz="2000" dirty="0">
                <a:solidFill>
                  <a:schemeClr val="bg1"/>
                </a:solidFill>
              </a:rPr>
              <a:t>см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2520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GLADIATOR ( </a:t>
            </a:r>
            <a:r>
              <a:rPr lang="uk-UA" dirty="0" err="1"/>
              <a:t>Krause</a:t>
            </a:r>
            <a:r>
              <a:rPr lang="uk-UA" dirty="0"/>
              <a:t> 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836" y="-192732"/>
            <a:ext cx="878497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2313"/>
            <a:r>
              <a:rPr lang="uk-UA" dirty="0"/>
              <a:t>Переваги та недоліки технології </a:t>
            </a:r>
            <a:r>
              <a:rPr lang="en-US" dirty="0"/>
              <a:t>Strip</a:t>
            </a:r>
            <a:r>
              <a:rPr lang="uk-UA" dirty="0"/>
              <a:t>-</a:t>
            </a:r>
            <a:r>
              <a:rPr lang="en-US" dirty="0"/>
              <a:t>Till</a:t>
            </a:r>
            <a:endParaRPr lang="ru-RU" dirty="0"/>
          </a:p>
          <a:p>
            <a:pPr indent="722313"/>
            <a:r>
              <a:rPr lang="uk-UA" dirty="0"/>
              <a:t>Технологія </a:t>
            </a:r>
            <a:r>
              <a:rPr lang="en-US" dirty="0"/>
              <a:t>Strip</a:t>
            </a:r>
            <a:r>
              <a:rPr lang="uk-UA" dirty="0"/>
              <a:t>-</a:t>
            </a:r>
            <a:r>
              <a:rPr lang="en-US" dirty="0"/>
              <a:t>Till</a:t>
            </a:r>
            <a:r>
              <a:rPr lang="uk-UA" dirty="0"/>
              <a:t> має переваги перед іншими навіть і мало затратними технологіями. Це обумовлено тим, що для посіву формують смуги достатньо широкі, які на відміну від вузьких смуг при </a:t>
            </a:r>
            <a:r>
              <a:rPr lang="en-US" dirty="0"/>
              <a:t>No</a:t>
            </a:r>
            <a:r>
              <a:rPr lang="uk-UA" dirty="0"/>
              <a:t>-</a:t>
            </a:r>
            <a:r>
              <a:rPr lang="en-US" dirty="0"/>
              <a:t>Till</a:t>
            </a:r>
            <a:r>
              <a:rPr lang="uk-UA" dirty="0"/>
              <a:t>, швидше прогріваються і ґрунт набуває температури для посіву на декілька днів раніше. Тому найперший позитив цієї технології це більш ранній посів, що надзвичайно важливо особливо ранньою весною.</a:t>
            </a:r>
            <a:endParaRPr lang="ru-RU" dirty="0"/>
          </a:p>
          <a:p>
            <a:pPr indent="722313"/>
            <a:r>
              <a:rPr lang="uk-UA" dirty="0"/>
              <a:t>Другим важливим фактором є покриття міжряддя рослинними залишками. Завдяки зберіганню структури ґрунту міжряддя рослинними залишками. Завдяки зберіганню структури ґрунту у міжряддях неушкодженими залишаються і ходи дощових черв’яків. Тому при опадах вода не застосовується</a:t>
            </a:r>
            <a:r>
              <a:rPr lang="uk-UA" dirty="0" smtClean="0"/>
              <a:t>,, </a:t>
            </a:r>
            <a:r>
              <a:rPr lang="uk-UA" dirty="0"/>
              <a:t>а проходить до глибинних шарів і там накопичується.</a:t>
            </a:r>
            <a:endParaRPr lang="ru-RU" dirty="0"/>
          </a:p>
          <a:p>
            <a:pPr indent="722313"/>
            <a:r>
              <a:rPr lang="uk-UA" dirty="0"/>
              <a:t>Наявність в міжряддях рослинних залишків і стерні сприяє особливо при багаторічному використанні технології </a:t>
            </a:r>
            <a:r>
              <a:rPr lang="en-US" dirty="0"/>
              <a:t>Strip</a:t>
            </a:r>
            <a:r>
              <a:rPr lang="uk-UA" dirty="0"/>
              <a:t>-</a:t>
            </a:r>
            <a:r>
              <a:rPr lang="en-US" dirty="0"/>
              <a:t>Till</a:t>
            </a:r>
            <a:r>
              <a:rPr lang="uk-UA" dirty="0"/>
              <a:t> органічному розкладанні залишків, що покращує структуру ґрунту і накопичує гумус.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08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2313" algn="just"/>
            <a:r>
              <a:rPr lang="uk-UA" dirty="0"/>
              <a:t>В посушливих регіонах залишки створюють ковдру, яка захищає поле від пересихання особливо в період до замикання міжряддя.</a:t>
            </a:r>
            <a:endParaRPr lang="ru-RU" dirty="0"/>
          </a:p>
          <a:p>
            <a:pPr indent="722313" algn="just"/>
            <a:r>
              <a:rPr lang="uk-UA" dirty="0"/>
              <a:t>Технологія </a:t>
            </a:r>
            <a:r>
              <a:rPr lang="en-US" dirty="0"/>
              <a:t>Strip</a:t>
            </a:r>
            <a:r>
              <a:rPr lang="uk-UA" dirty="0"/>
              <a:t>-</a:t>
            </a:r>
            <a:r>
              <a:rPr lang="en-US" dirty="0"/>
              <a:t>Till</a:t>
            </a:r>
            <a:r>
              <a:rPr lang="uk-UA" dirty="0"/>
              <a:t> при вирощуванні таких культур, як цукровий буряк, кукурудза, соняшник та ін., сприяє розвитку кореневої системи, що дає прибавку в урожайності. Розпушування по рядах є особливо важливим для культур які формують стрижневу кореневу систему. Так озимий ріпак на добре розпушених рядках вже до зими утворює розвинутий стрижневий корінь і добре переживає зиму. Завдяки усуненню ущільненого ґрунту цукровий буряк не має роздвоєного коріння.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989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040" y="908720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 algn="just"/>
            <a:r>
              <a:rPr lang="uk-UA" dirty="0"/>
              <a:t>До того ж цукровий буряк є культурою для якої потрібен простір для росту коренеплоду в ширину. Однією з важливих переваг технології </a:t>
            </a:r>
            <a:r>
              <a:rPr lang="en-US" dirty="0"/>
              <a:t>Strip</a:t>
            </a:r>
            <a:r>
              <a:rPr lang="uk-UA" dirty="0"/>
              <a:t>-</a:t>
            </a:r>
            <a:r>
              <a:rPr lang="en-US" dirty="0"/>
              <a:t>Till </a:t>
            </a:r>
            <a:r>
              <a:rPr lang="uk-UA" dirty="0"/>
              <a:t>є можливість одночасно з розпушенням і посівом вносити добрива. Сучасні агрегати наприклад </a:t>
            </a:r>
            <a:r>
              <a:rPr lang="en-US" dirty="0" err="1"/>
              <a:t>Horsch</a:t>
            </a:r>
            <a:r>
              <a:rPr lang="en-US" dirty="0"/>
              <a:t> Focus</a:t>
            </a:r>
            <a:r>
              <a:rPr lang="uk-UA" dirty="0"/>
              <a:t>, мають бункер поділений на три частини та додаткове обладнання яке забезпечує поряд з посівом одночасне з посівом внесення добрив, на різну глибину до 25 см і під поверхню на глибину 5 см. Можливо і різні добрива. Внесення добрив на глибину до 30 см стимулює добриво при внесенні фосфорних добрив.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766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572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Лекція 15.  ОСОБЛИВОСТІ ВПРОВАДЖЕННЯ ТЕХНОЛОГІЇ  STRIP-TILL В УКРАЇНІ. КОМПЛЕКС ІННОВАЦІЙНИХ МАШИН ДЛЯ ОБРОБІТКУ ГРУНТУ.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</cp:lastModifiedBy>
  <cp:revision>130</cp:revision>
  <dcterms:created xsi:type="dcterms:W3CDTF">2013-03-31T10:30:10Z</dcterms:created>
  <dcterms:modified xsi:type="dcterms:W3CDTF">2021-06-29T08:32:09Z</dcterms:modified>
</cp:coreProperties>
</file>