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10" r:id="rId4"/>
    <p:sldId id="311" r:id="rId5"/>
    <p:sldId id="297" r:id="rId6"/>
    <p:sldId id="298" r:id="rId7"/>
    <p:sldId id="299" r:id="rId8"/>
    <p:sldId id="300" r:id="rId9"/>
    <p:sldId id="301" r:id="rId10"/>
    <p:sldId id="302" r:id="rId11"/>
    <p:sldId id="308" r:id="rId12"/>
    <p:sldId id="303" r:id="rId13"/>
    <p:sldId id="304" r:id="rId14"/>
    <p:sldId id="305" r:id="rId15"/>
    <p:sldId id="306" r:id="rId16"/>
    <p:sldId id="307" r:id="rId17"/>
    <p:sldId id="309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28" autoAdjust="0"/>
  </p:normalViewPr>
  <p:slideViewPr>
    <p:cSldViewPr>
      <p:cViewPr>
        <p:scale>
          <a:sx n="50" d="100"/>
          <a:sy n="50" d="100"/>
        </p:scale>
        <p:origin x="-102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3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3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7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3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2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0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5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drosila.com/ua/products/axial-pumps/axial-pumps-zk/apm-pv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hydrosila.com/ua/products/axial-pumps/axial-pumps-zk/amp-pvh2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hydrosila.com/ua/products/motors/motors-al/gidromotori-shesterennie-serii-k/m-seria-k-gruppa-2/group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hydrosila.com/ua/products/motors/motors-al/gidromotori-shesterennie-serii-k/m-seria-k-gruppa-3/group3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hydrosila.com/ua/products/cylinder/cylinder-pr/cylinder_mc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hydrosila.com/ua/products/cylinder/cylinder-pr/cylinders_c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hydrosila.com/ua/products/cylinder/cylinder-spec/cylinders_rulevy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www.hydrosila.com/ua/products/rvd-fiting/rvd/1sn-6268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ydrosila.com/ua/products/other-prod/fl/" TargetMode="External"/><Relationship Id="rId3" Type="http://schemas.openxmlformats.org/officeDocument/2006/relationships/hyperlink" Target="https://www.hydrosila.com/ua/products/other-prod/controllers/kontroller.html" TargetMode="External"/><Relationship Id="rId7" Type="http://schemas.openxmlformats.org/officeDocument/2006/relationships/hyperlink" Target="https://www.hydrosila.com/ua/products/other-prod/fandriv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www.hydrosila.com/ua/products/other-prod/deliteli-potoka/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hyperlink" Target="https://ua.censor.net.ua/new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hydrosila.com/ua/structure.html#05" TargetMode="External"/><Relationship Id="rId7" Type="http://schemas.openxmlformats.org/officeDocument/2006/relationships/hyperlink" Target="https://www.hydrosila.com/ua/structure.html#11" TargetMode="External"/><Relationship Id="rId2" Type="http://schemas.openxmlformats.org/officeDocument/2006/relationships/hyperlink" Target="https://www.hydrosila.com/ua/structure.html#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ydrosila.com/ua/structure.html#13" TargetMode="External"/><Relationship Id="rId5" Type="http://schemas.openxmlformats.org/officeDocument/2006/relationships/hyperlink" Target="https://www.hydrosila.com/ua/structure.html#09" TargetMode="External"/><Relationship Id="rId4" Type="http://schemas.openxmlformats.org/officeDocument/2006/relationships/hyperlink" Target="https://www.hydrosila.com/ua/structure.html#0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906388" y="2151459"/>
            <a:ext cx="7772400" cy="1470025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Лекція 2</a:t>
            </a:r>
            <a:b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ІННОВАЦІЙНІ ТЕНДЕНЦІЇ ВИРОБНИЦТВА ЕЛЕМЕНТІВ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ГІДРАВЛІЧНОГО ОБЛАДНАННЯ ДЛЯ СИЛОВИХ МАШИН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СІЛЬСЬКОГОСПОДАРСЬКОГО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ПРИЗНАЧЕННЯ 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177706"/>
            <a:ext cx="3445716" cy="2448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808" y="4177706"/>
            <a:ext cx="3679097" cy="2448272"/>
          </a:xfrm>
          <a:prstGeom prst="rect">
            <a:avLst/>
          </a:prstGeom>
        </p:spPr>
      </p:pic>
      <p:pic>
        <p:nvPicPr>
          <p:cNvPr id="7" name="Picture 2" descr="D:\Документи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992" y="284409"/>
            <a:ext cx="2139752" cy="2139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2350" y="186985"/>
            <a:ext cx="6313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Вінницький національний аграрний університет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18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725" r="14783"/>
          <a:stretch/>
        </p:blipFill>
        <p:spPr>
          <a:xfrm>
            <a:off x="112391" y="1052736"/>
            <a:ext cx="1651297" cy="15841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87015"/>
            <a:ext cx="5347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Насоси регульовані, замкнутий контур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577009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hlinkClick r:id="rId3" tooltip="Насоси аксіально-поршневі регульовані серії &quot;PVS&quot;"/>
              </a:rPr>
              <a:t>Насоси аксіально-поршневі регульовані серії "</a:t>
            </a:r>
            <a:r>
              <a:rPr lang="en-US" sz="2000" b="1" dirty="0">
                <a:hlinkClick r:id="rId3" tooltip="Насоси аксіально-поршневі регульовані серії &quot;PVS&quot;"/>
              </a:rPr>
              <a:t>PVS"</a:t>
            </a:r>
            <a:endParaRPr lang="en-US" sz="2000" b="1" dirty="0"/>
          </a:p>
          <a:p>
            <a:pPr algn="just"/>
            <a:r>
              <a:rPr lang="uk-UA" sz="2000" dirty="0"/>
              <a:t>Регульовані аксіально-поршневі насоси для гідросистем із замкнутим контуром і номінальним тиском до 350 бар. Робочий об'єм 33 ... 90 см3</a:t>
            </a:r>
            <a:r>
              <a:rPr lang="uk-UA" sz="2000" dirty="0" smtClean="0"/>
              <a:t>. Насоси </a:t>
            </a:r>
            <a:r>
              <a:rPr lang="uk-UA" sz="2000" dirty="0"/>
              <a:t>серії </a:t>
            </a:r>
            <a:r>
              <a:rPr lang="en-US" sz="2000" dirty="0"/>
              <a:t>PVS </a:t>
            </a:r>
            <a:r>
              <a:rPr lang="uk-UA" sz="2000" dirty="0"/>
              <a:t>це конкурентоспроможне за ціною рішення для різних умов експлуатації, від сільськогосподарських до будівельних та дорожніх машин. Перевірена часом конструкція відрізняється надійністю і довговічністю в польових умовах.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029034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hlinkClick r:id="rId4" tooltip="Насоси аксіально-поршневі регульовані серії &quot;PVH2&quot;"/>
              </a:rPr>
              <a:t>Насоси аксіально-поршневі регульовані серії "</a:t>
            </a:r>
            <a:r>
              <a:rPr lang="en-US" sz="2000" b="1" dirty="0">
                <a:hlinkClick r:id="rId4" tooltip="Насоси аксіально-поршневі регульовані серії &quot;PVH2&quot;"/>
              </a:rPr>
              <a:t>PVH2"</a:t>
            </a:r>
            <a:endParaRPr lang="en-US" sz="2000" b="1" dirty="0"/>
          </a:p>
          <a:p>
            <a:r>
              <a:rPr lang="uk-UA" sz="2000" dirty="0"/>
              <a:t>Регульовані аксіально-поршневі насоси для гідросистем із замкнутим контуром і номінальним тиском до 420 бар. Робочий об'єм 75 ... 112 см3.</a:t>
            </a:r>
            <a:br>
              <a:rPr lang="uk-UA" sz="2000" dirty="0"/>
            </a:br>
            <a:r>
              <a:rPr lang="uk-UA" sz="2000" dirty="0"/>
              <a:t>Насоси серії </a:t>
            </a:r>
            <a:r>
              <a:rPr lang="en-US" sz="2000" dirty="0"/>
              <a:t>PVH2 </a:t>
            </a:r>
            <a:r>
              <a:rPr lang="uk-UA" sz="2000" dirty="0"/>
              <a:t>це конкурентоспроможне за ціною рішення для різних умов експлуатації. Модернізована конструкція серії </a:t>
            </a:r>
            <a:r>
              <a:rPr lang="en-US" sz="2000" dirty="0"/>
              <a:t>PV</a:t>
            </a:r>
            <a:r>
              <a:rPr lang="uk-UA" sz="2000" dirty="0"/>
              <a:t>Н, проведена на основі багаторічного досвіду компанії і сучасних технологій. Тепер ці насоси відповідають вимогам важких умов роботи для застосування на будівельних, дорожніх і сільськогосподарських машинах</a:t>
            </a:r>
            <a:r>
              <a:rPr lang="uk-UA" sz="2000" dirty="0" smtClean="0"/>
              <a:t>. Великий </a:t>
            </a:r>
            <a:r>
              <a:rPr lang="uk-UA" sz="2000" dirty="0"/>
              <a:t>вибір систем управління ще більше розширює сегменти для застосування цих вузлів.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5872" r="17460"/>
          <a:stretch/>
        </p:blipFill>
        <p:spPr>
          <a:xfrm>
            <a:off x="7205566" y="3764211"/>
            <a:ext cx="1813013" cy="181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2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312" t="41596" r="10626" b="19185"/>
          <a:stretch/>
        </p:blipFill>
        <p:spPr>
          <a:xfrm>
            <a:off x="611560" y="332656"/>
            <a:ext cx="8100896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645024"/>
            <a:ext cx="8100896" cy="30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1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620172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hlinkClick r:id="rId2" tooltip="Група 2 (6...25 куб. см.)"/>
              </a:rPr>
              <a:t>Група 2 (6...25 куб. см.)</a:t>
            </a:r>
            <a:endParaRPr lang="uk-UA" b="1" dirty="0"/>
          </a:p>
          <a:p>
            <a:r>
              <a:rPr lang="uk-UA" dirty="0"/>
              <a:t>Гідромотори шестеренні для гідросистем з номінальним тиском до 250 бар. Робочий об'єм 6 ... 25 см</a:t>
            </a:r>
            <a:r>
              <a:rPr lang="en-US" dirty="0"/>
              <a:t>ᶟ.</a:t>
            </a:r>
            <a:br>
              <a:rPr lang="en-US" dirty="0"/>
            </a:br>
            <a:r>
              <a:rPr lang="uk-UA" dirty="0"/>
              <a:t>Гідромотори шестеренні групи 2 мають широкий вибір валів, фланців і приєднань </a:t>
            </a:r>
            <a:r>
              <a:rPr lang="uk-UA" dirty="0" err="1"/>
              <a:t>гидроліній</a:t>
            </a:r>
            <a:r>
              <a:rPr lang="uk-UA" dirty="0"/>
              <a:t>, які відповідають всім міжнародним стандартам, що дозволяє використовувати їх у безлічі додатків. Мають високі показники надійності і довговічності. Ідеальне рішення для застосування в приводах робочих органів різних машин і механізмів, таких як приводи вентиляторів, робочі органи косарок, пневматичні сівалки і ін.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2708" r="12977"/>
          <a:stretch/>
        </p:blipFill>
        <p:spPr>
          <a:xfrm>
            <a:off x="251520" y="1340768"/>
            <a:ext cx="1584176" cy="14211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116632"/>
            <a:ext cx="3500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Гідромотори шестеренні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789040"/>
            <a:ext cx="7038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hlinkClick r:id="rId4" tooltip="Група 3 (20...71 куб.см.)"/>
              </a:rPr>
              <a:t>Група 3 (20...71 </a:t>
            </a:r>
            <a:r>
              <a:rPr lang="uk-UA" b="1" dirty="0" err="1">
                <a:hlinkClick r:id="rId4" tooltip="Група 3 (20...71 куб.см.)"/>
              </a:rPr>
              <a:t>куб.см</a:t>
            </a:r>
            <a:r>
              <a:rPr lang="uk-UA" b="1" dirty="0">
                <a:hlinkClick r:id="rId4" tooltip="Група 3 (20...71 куб.см.)"/>
              </a:rPr>
              <a:t>.)</a:t>
            </a:r>
            <a:endParaRPr lang="uk-UA" b="1" dirty="0"/>
          </a:p>
          <a:p>
            <a:r>
              <a:rPr lang="uk-UA" dirty="0"/>
              <a:t>Гідромотори шестеренні для гідросистем з номінальним тиском до 250 бар. Робочий об'єм 20 ... 71 см</a:t>
            </a:r>
            <a:r>
              <a:rPr lang="en-US" dirty="0"/>
              <a:t>ᶟ.</a:t>
            </a:r>
            <a:br>
              <a:rPr lang="en-US" dirty="0"/>
            </a:br>
            <a:r>
              <a:rPr lang="uk-UA" dirty="0"/>
              <a:t>Гідромотори шестеренні групи 3 мають широкий вибір валів, фланців і приєднань </a:t>
            </a:r>
            <a:r>
              <a:rPr lang="uk-UA" dirty="0" err="1"/>
              <a:t>гидроліній</a:t>
            </a:r>
            <a:r>
              <a:rPr lang="uk-UA" dirty="0"/>
              <a:t>, які відповідають всім міжнародним стандартам, що дозволяє використовувати їх у безлічі додатків. Мають високі показники надійності і довговічності. Ідеальне рішення для застосування в приводах робочих органів різних машин і механізмів, таких як приводи вентиляторів, робочі органи косарок, пневматичні сівалки і ін.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5252" y="4653136"/>
            <a:ext cx="1968810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95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6632" y="159023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Гідроциліндри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782556"/>
            <a:ext cx="5976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hlinkClick r:id="rId2" tooltip="Гідроциліндри поршневі серії &quot;MC&quot;"/>
              </a:rPr>
              <a:t>Гідроциліндри поршневі серії "</a:t>
            </a:r>
            <a:r>
              <a:rPr lang="en-US" sz="2000" b="1" dirty="0">
                <a:hlinkClick r:id="rId2" tooltip="Гідроциліндри поршневі серії &quot;MC&quot;"/>
              </a:rPr>
              <a:t>MC"</a:t>
            </a:r>
            <a:endParaRPr lang="en-US" sz="2000" b="1" dirty="0"/>
          </a:p>
          <a:p>
            <a:pPr algn="just"/>
            <a:r>
              <a:rPr lang="uk-UA" sz="2000" dirty="0"/>
              <a:t>Поршневі гідроциліндри двосторонньої дії. Зварна конструкція гідроциліндрів серії "МС" дозволяє їм працювати в гідросистемах з номінальним тиском до 280 бар. Гідроциліндри серії "МС" є кращим рішенням для більшості сфер застосування завдяки їх компактної і надійної конструкції.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17" y="1150737"/>
            <a:ext cx="2337275" cy="15581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044" y="3559374"/>
            <a:ext cx="5976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hlinkClick r:id="rId4" tooltip="Гідроциліндри поршневі серії &quot;С&quot;"/>
              </a:rPr>
              <a:t>Гідроциліндри поршневі серії "С"</a:t>
            </a:r>
            <a:endParaRPr lang="uk-UA" sz="2000" b="1" dirty="0"/>
          </a:p>
          <a:p>
            <a:pPr algn="just"/>
            <a:r>
              <a:rPr lang="uk-UA" sz="2000" dirty="0"/>
              <a:t>Поршневі гідроциліндри двосторонньої дії. Гідроциліндри серії "С" можуть працювати в гідросистемах з номінальним тиском до 160 бар. </a:t>
            </a:r>
            <a:r>
              <a:rPr lang="uk-UA" sz="2000" dirty="0" err="1"/>
              <a:t>Анкарная</a:t>
            </a:r>
            <a:r>
              <a:rPr lang="uk-UA" sz="2000" dirty="0"/>
              <a:t> конструкція має відмінну ремонтопридатність в польових умовах. Циліндри серії "С" є хорошим рішенням для сільськогосподарських машин, а також іншої техніки де немає високих тисків і імпульсних навантажень.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4373894"/>
            <a:ext cx="2046015" cy="136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18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794167"/>
            <a:ext cx="58969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hlinkClick r:id="rId2" tooltip="Гідроциліндри кермові"/>
              </a:rPr>
              <a:t>Гідроциліндри кермові</a:t>
            </a:r>
            <a:endParaRPr lang="uk-UA" sz="2000" b="1" dirty="0"/>
          </a:p>
          <a:p>
            <a:pPr algn="just"/>
            <a:r>
              <a:rPr lang="uk-UA" sz="2000" dirty="0"/>
              <a:t>Поршневі гідроциліндри двосторонньої дії. Працюють в гідросистемах з номінальним тиском до 200 бар. Застосовуються в гідросистемах рульового управління тракторів МТЗ.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94167"/>
            <a:ext cx="2592288" cy="17281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9349" y="197224"/>
            <a:ext cx="583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Гідроциліндри спеціального застосування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0951" y="3094837"/>
            <a:ext cx="4322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Рукава </a:t>
            </a:r>
            <a:r>
              <a:rPr lang="ru-RU" sz="2400" b="1" dirty="0" err="1"/>
              <a:t>високого</a:t>
            </a:r>
            <a:r>
              <a:rPr lang="ru-RU" sz="2400" b="1" dirty="0"/>
              <a:t> </a:t>
            </a:r>
            <a:r>
              <a:rPr lang="ru-RU" sz="2400" b="1" dirty="0" err="1"/>
              <a:t>тиску</a:t>
            </a:r>
            <a:r>
              <a:rPr lang="ru-RU" sz="2400" b="1" dirty="0"/>
              <a:t> та </a:t>
            </a:r>
            <a:r>
              <a:rPr lang="ru-RU" sz="2400" b="1" dirty="0" err="1"/>
              <a:t>фітінг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4066328"/>
            <a:ext cx="56985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hlinkClick r:id="rId4" tooltip="Рукав високого тиску 1SN 6268 (1-о обплітальний)"/>
              </a:rPr>
              <a:t>Рукав високого тиску 1</a:t>
            </a:r>
            <a:r>
              <a:rPr lang="en-US" sz="2000" b="1" dirty="0">
                <a:hlinkClick r:id="rId4" tooltip="Рукав високого тиску 1SN 6268 (1-о обплітальний)"/>
              </a:rPr>
              <a:t>SN 6268 (1-</a:t>
            </a:r>
            <a:r>
              <a:rPr lang="uk-UA" sz="2000" b="1" dirty="0">
                <a:hlinkClick r:id="rId4" tooltip="Рукав високого тиску 1SN 6268 (1-о обплітальний)"/>
              </a:rPr>
              <a:t>о обплітальний)</a:t>
            </a:r>
            <a:endParaRPr lang="uk-UA" sz="2000" b="1" dirty="0"/>
          </a:p>
          <a:p>
            <a:pPr algn="just"/>
            <a:r>
              <a:rPr lang="uk-UA" sz="2000" dirty="0" err="1"/>
              <a:t>Однооплетні</a:t>
            </a:r>
            <a:r>
              <a:rPr lang="uk-UA" sz="2000" dirty="0"/>
              <a:t> рукави високого тиску відповідають стандартам ГОСТ 6268 1</a:t>
            </a:r>
            <a:r>
              <a:rPr lang="en-US" sz="2000" dirty="0"/>
              <a:t>SN </a:t>
            </a:r>
            <a:r>
              <a:rPr lang="uk-UA" sz="2000" dirty="0"/>
              <a:t>для гідросистем з номінальним тиском до 190 бар. Універсальний РВТ для гідросистем середнього тиску. Це конкурентоспроможне за ціною рішення для сільськогосподарських машин.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2905877" cy="19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89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205" y="3296040"/>
            <a:ext cx="3198447" cy="21322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10171" y="99999"/>
            <a:ext cx="2067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Інші продукти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92696"/>
            <a:ext cx="14967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>
                <a:hlinkClick r:id="rId3" tooltip="Контролер"/>
              </a:rPr>
              <a:t>Контролер</a:t>
            </a:r>
            <a:endParaRPr lang="uk-UA" sz="2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80" y="1123583"/>
            <a:ext cx="2743381" cy="18289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56176" y="692695"/>
            <a:ext cx="22377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>
                <a:hlinkClick r:id="rId5" tooltip="Дільники потоку"/>
              </a:rPr>
              <a:t>Дільники потоку</a:t>
            </a:r>
            <a:endParaRPr lang="uk-UA" sz="2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6589" y="1258284"/>
            <a:ext cx="2796902" cy="18646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66120" y="3015045"/>
            <a:ext cx="12820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hlinkClick r:id="rId7" tooltip="Fan Drive"/>
              </a:rPr>
              <a:t>Fan Drive</a:t>
            </a:r>
            <a:endParaRPr lang="en-US" sz="2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77168" y="3104848"/>
            <a:ext cx="10463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>
                <a:hlinkClick r:id="rId8" tooltip="Фланці"/>
              </a:rPr>
              <a:t>Фланці</a:t>
            </a:r>
            <a:endParaRPr lang="uk-UA" sz="22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3" y="3851618"/>
            <a:ext cx="2498431" cy="166562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69411" y="5776000"/>
            <a:ext cx="8748751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точної обробки деталей використовуються сучасні станки з ЧПУ, а також центри обробки деталей. Широко на підприємстві для основних та допоміжних операцій використовуються промислові маніпулятори та роботи.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2068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620" y="2076067"/>
            <a:ext cx="8552365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Продукція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заводу “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Гідросила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має великий попит як в Україні так і в країнах Росії Білорусії, а також останній рік велика поставка АПМ йде в Китай.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664" y="117774"/>
            <a:ext cx="871468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Практично вся продукція відповідає міжнародним стандартам. Система управління якістю продукції сертифікована по міжнародним стандарту ISO 9001, а управління виробництвом відповідає стандарту MRP на основні системи BAAH IV.</a:t>
            </a:r>
            <a:endParaRPr lang="uk-UA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50" y="3645024"/>
            <a:ext cx="78105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8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625" t="3777" r="14563" b="10782"/>
          <a:stretch/>
        </p:blipFill>
        <p:spPr>
          <a:xfrm>
            <a:off x="531290" y="1340768"/>
            <a:ext cx="7962196" cy="51125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260648"/>
            <a:ext cx="5003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Представництва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заводу “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Гідросила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33686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3468" y="18255"/>
            <a:ext cx="51970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</a:t>
            </a:r>
            <a:endParaRPr lang="uk-UA" sz="6000" b="1" i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28" y="1124744"/>
            <a:ext cx="6667500" cy="2476500"/>
          </a:xfrm>
          <a:prstGeom prst="rect">
            <a:avLst/>
          </a:prstGeom>
          <a:effectLst>
            <a:softEdge rad="3429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933056"/>
            <a:ext cx="4073068" cy="2751584"/>
          </a:xfrm>
          <a:prstGeom prst="rect">
            <a:avLst/>
          </a:prstGeom>
          <a:effectLst>
            <a:softEdge rad="3429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221088"/>
            <a:ext cx="3246262" cy="2160240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328987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987436"/>
            <a:ext cx="864096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Голей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Ю.М. «Стан та проблеми інноваційного розвитку промислових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 України»// Вісник Дніпропетровського університету. Серія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«Менеджмент Інновацій», 2015. Випуск 4 – с.35-42.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«Глобальний рейтинг інновацій знову очолила Швейцарія» [електронний ресурс]- Режим доступу : https://www.businessz.com.ua/news/events/1418.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«Україна поліпшила свій показник у Глобальному інноваційному індексі» [електронний ресурс]- Режим доступу: </a:t>
            </a:r>
            <a:r>
              <a:rPr lang="uk-UA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https://ua.censor.net.ua/news/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444233/ukrayina_polipshyla_sviyi_pokaznyk_u_globalnomu_innovatsiyinomu_indeksi.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Лебедева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Л. В. Сучасна інноваційна політика держави в Україні: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 та перспективи реформування [Електронний ресурс] / Л. В.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Лебедева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Ефективна економіка. – 2014. – №1. – Режим доступу: </a:t>
            </a:r>
            <a:r>
              <a:rPr lang="uk-UA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.economy. nayka.com.ua.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Барташевська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Ю. М. Аналіз інноваційного розвитку машинобудування України [Текст] // Ю. М.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Барташевська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Наук.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вісн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Херсон.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держ.ун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-ту / Сер.: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науки. – 2014. – с. 15–17.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58326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План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Тенденції становлення та р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озвитку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Інноваційна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72" y="803090"/>
            <a:ext cx="2115108" cy="1184346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30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570" y="476672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2000 </a:t>
            </a:r>
            <a:r>
              <a:rPr lang="uk-UA" b="1" dirty="0"/>
              <a:t>р.</a:t>
            </a:r>
            <a:r>
              <a:rPr lang="uk-UA" dirty="0"/>
              <a:t> – створення дистриб′юторської компанії у м. Москва, Російська Федерація.</a:t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1980 </a:t>
            </a:r>
            <a:r>
              <a:rPr lang="uk-UA" b="1" dirty="0"/>
              <a:t>р.</a:t>
            </a:r>
            <a:r>
              <a:rPr lang="uk-UA" dirty="0"/>
              <a:t> – освоєння виробництва АПМ – гідростатичної трансмісії (ГСТ) за закупленою ліцензією німецької фірми </a:t>
            </a:r>
            <a:r>
              <a:rPr lang="en-US" dirty="0"/>
              <a:t>Sauer-Sundstrand.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1958 </a:t>
            </a:r>
            <a:r>
              <a:rPr lang="uk-UA" b="1" dirty="0"/>
              <a:t>р.</a:t>
            </a:r>
            <a:r>
              <a:rPr lang="uk-UA" dirty="0"/>
              <a:t> – освоєння виробництва насосів шестеренних і випуск першого НШ.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1955 р.</a:t>
            </a:r>
            <a:r>
              <a:rPr lang="uk-UA" dirty="0"/>
              <a:t> – освоєння виробництва водяних та масляних насосів до дизельних двигунів.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1930 р.</a:t>
            </a:r>
            <a:r>
              <a:rPr lang="uk-UA" dirty="0"/>
              <a:t> – відкриття слюсарно-механічних майстерень у м. Кіровоград.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828010"/>
            <a:ext cx="4108715" cy="2918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0" y="3302471"/>
            <a:ext cx="5686425" cy="27908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95580" y="-27384"/>
            <a:ext cx="22309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/>
              <a:t>Історія розвитку </a:t>
            </a:r>
          </a:p>
        </p:txBody>
      </p:sp>
    </p:spTree>
    <p:extLst>
      <p:ext uri="{BB962C8B-B14F-4D97-AF65-F5344CB8AC3E}">
        <p14:creationId xmlns:p14="http://schemas.microsoft.com/office/powerpoint/2010/main" val="318864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3007" y="548680"/>
            <a:ext cx="856746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2017 р.</a:t>
            </a:r>
            <a:r>
              <a:rPr lang="uk-UA" sz="2000" dirty="0"/>
              <a:t> – відкриття представництва в Європейському Союзі – ТОВ «</a:t>
            </a:r>
            <a:r>
              <a:rPr lang="en-US" sz="2000" dirty="0" err="1"/>
              <a:t>Hydrosila</a:t>
            </a:r>
            <a:r>
              <a:rPr lang="en-US" sz="2000" dirty="0"/>
              <a:t> EU», </a:t>
            </a:r>
            <a:r>
              <a:rPr lang="uk-UA" sz="2000" dirty="0"/>
              <a:t>м. Вроцлав (Польща).</a:t>
            </a:r>
          </a:p>
          <a:p>
            <a:r>
              <a:rPr lang="uk-UA" sz="2000" b="1" dirty="0" smtClean="0"/>
              <a:t>2015 </a:t>
            </a:r>
            <a:r>
              <a:rPr lang="uk-UA" sz="2000" b="1" dirty="0"/>
              <a:t>р.</a:t>
            </a:r>
            <a:r>
              <a:rPr lang="uk-UA" sz="2000" dirty="0"/>
              <a:t> – створення заводу з виробництва гідроциліндрів у Республіці Білорусь «</a:t>
            </a:r>
            <a:r>
              <a:rPr lang="uk-UA" sz="2000" dirty="0" err="1"/>
              <a:t>Гідросила</a:t>
            </a:r>
            <a:r>
              <a:rPr lang="uk-UA" sz="2000" dirty="0"/>
              <a:t> БЄЛАР». </a:t>
            </a:r>
            <a:br>
              <a:rPr lang="uk-UA" sz="2000" dirty="0"/>
            </a:br>
            <a:r>
              <a:rPr lang="uk-UA" sz="2000" b="1" dirty="0" smtClean="0"/>
              <a:t>2013 </a:t>
            </a:r>
            <a:r>
              <a:rPr lang="uk-UA" sz="2000" b="1" dirty="0"/>
              <a:t>р.</a:t>
            </a:r>
            <a:r>
              <a:rPr lang="uk-UA" sz="2000" dirty="0"/>
              <a:t> – створення заводу з виробництва виливків з сірого та високоміцного чавуну «МЕТАЛИТ». </a:t>
            </a:r>
            <a:br>
              <a:rPr lang="uk-UA" sz="2000" dirty="0"/>
            </a:br>
            <a:r>
              <a:rPr lang="uk-UA" sz="2000" b="1" dirty="0" smtClean="0"/>
              <a:t>2011 </a:t>
            </a:r>
            <a:r>
              <a:rPr lang="uk-UA" sz="2000" b="1" dirty="0"/>
              <a:t>р.</a:t>
            </a:r>
            <a:r>
              <a:rPr lang="uk-UA" sz="2000" dirty="0"/>
              <a:t> – виробництво шестеренних насосів під торговою маркою «</a:t>
            </a:r>
            <a:r>
              <a:rPr lang="uk-UA" sz="2000" dirty="0" err="1"/>
              <a:t>Гідросила</a:t>
            </a:r>
            <a:r>
              <a:rPr lang="uk-UA" sz="2000" dirty="0"/>
              <a:t>» перевищує 1 млн штук на рік.</a:t>
            </a:r>
            <a:br>
              <a:rPr lang="uk-UA" sz="2000" dirty="0"/>
            </a:br>
            <a:r>
              <a:rPr lang="uk-UA" sz="2000" b="1" dirty="0" smtClean="0"/>
              <a:t>2009 </a:t>
            </a:r>
            <a:r>
              <a:rPr lang="uk-UA" sz="2000" b="1" dirty="0"/>
              <a:t>р.</a:t>
            </a:r>
            <a:r>
              <a:rPr lang="uk-UA" sz="2000" dirty="0"/>
              <a:t> – виділення виробництва АПМ в окреме підприємство – «</a:t>
            </a:r>
            <a:r>
              <a:rPr lang="uk-UA" sz="2000" dirty="0" err="1"/>
              <a:t>Гідросила</a:t>
            </a:r>
            <a:r>
              <a:rPr lang="uk-UA" sz="2000" dirty="0"/>
              <a:t> АПМ», м. Кіровоград. Відкриття регіонального представництва в Шанхаї – </a:t>
            </a:r>
            <a:r>
              <a:rPr lang="en-US" sz="2000" dirty="0"/>
              <a:t>Power Hydraulics Trading (Shanghai) Co. Ltd.</a:t>
            </a:r>
            <a:br>
              <a:rPr lang="en-US" sz="2000" dirty="0"/>
            </a:br>
            <a:r>
              <a:rPr lang="en-US" sz="2000" b="1" dirty="0" smtClean="0"/>
              <a:t>2007 </a:t>
            </a:r>
            <a:r>
              <a:rPr lang="uk-UA" sz="2000" b="1" dirty="0"/>
              <a:t>р.</a:t>
            </a:r>
            <a:r>
              <a:rPr lang="uk-UA" sz="2000" dirty="0"/>
              <a:t> – створення підприємства з виробництва гідроциліндрів «</a:t>
            </a:r>
            <a:r>
              <a:rPr lang="uk-UA" sz="2000" dirty="0" err="1"/>
              <a:t>Гідросила</a:t>
            </a:r>
            <a:r>
              <a:rPr lang="uk-UA" sz="2000" dirty="0"/>
              <a:t> ТЕТІС».</a:t>
            </a:r>
            <a:br>
              <a:rPr lang="uk-UA" sz="2000" dirty="0"/>
            </a:br>
            <a:r>
              <a:rPr lang="uk-UA" sz="2000" b="1" dirty="0" smtClean="0"/>
              <a:t>2006 </a:t>
            </a:r>
            <a:r>
              <a:rPr lang="uk-UA" sz="2000" b="1" dirty="0"/>
              <a:t>р.</a:t>
            </a:r>
            <a:r>
              <a:rPr lang="uk-UA" sz="2000" dirty="0"/>
              <a:t> – придбання заводу з виробництва </a:t>
            </a:r>
            <a:r>
              <a:rPr lang="uk-UA" sz="2000" dirty="0" err="1"/>
              <a:t>гідророзподільників</a:t>
            </a:r>
            <a:r>
              <a:rPr lang="uk-UA" sz="2000" dirty="0"/>
              <a:t> і гідроциліндрів «</a:t>
            </a:r>
            <a:r>
              <a:rPr lang="uk-UA" sz="2000" dirty="0" err="1"/>
              <a:t>Гідросила</a:t>
            </a:r>
            <a:r>
              <a:rPr lang="uk-UA" sz="2000" dirty="0"/>
              <a:t> МЗТГ».</a:t>
            </a:r>
            <a:br>
              <a:rPr lang="uk-UA" sz="2000" dirty="0"/>
            </a:br>
            <a:r>
              <a:rPr lang="uk-UA" sz="2000" b="1" dirty="0" smtClean="0"/>
              <a:t>2004 </a:t>
            </a:r>
            <a:r>
              <a:rPr lang="uk-UA" sz="2000" b="1" dirty="0"/>
              <a:t>р.</a:t>
            </a:r>
            <a:r>
              <a:rPr lang="uk-UA" sz="2000" dirty="0"/>
              <a:t> – створення дистриб′юторської компанії в м. Астана, Казахстан.</a:t>
            </a:r>
            <a:br>
              <a:rPr lang="uk-UA" sz="2000" dirty="0"/>
            </a:br>
            <a:r>
              <a:rPr lang="uk-UA" sz="2000" b="1" dirty="0" smtClean="0"/>
              <a:t>2003 </a:t>
            </a:r>
            <a:r>
              <a:rPr lang="uk-UA" sz="2000" b="1" dirty="0"/>
              <a:t>р.</a:t>
            </a:r>
            <a:r>
              <a:rPr lang="uk-UA" sz="2000" dirty="0"/>
              <a:t> – створення заводу з виробництва рукавів високого тиску «</a:t>
            </a:r>
            <a:r>
              <a:rPr lang="uk-UA" sz="2000" dirty="0" err="1"/>
              <a:t>Гідросила</a:t>
            </a:r>
            <a:r>
              <a:rPr lang="uk-UA" sz="2000" dirty="0"/>
              <a:t> ЛЕДА».</a:t>
            </a:r>
            <a:br>
              <a:rPr lang="uk-UA" sz="2000" dirty="0"/>
            </a:br>
            <a:r>
              <a:rPr lang="uk-UA" sz="2000" b="1" dirty="0" smtClean="0"/>
              <a:t>2001 </a:t>
            </a:r>
            <a:r>
              <a:rPr lang="uk-UA" sz="2000" b="1" dirty="0"/>
              <a:t>р.</a:t>
            </a:r>
            <a:r>
              <a:rPr lang="uk-UA" sz="2000" dirty="0"/>
              <a:t> – створення керуючої компанії «</a:t>
            </a:r>
            <a:r>
              <a:rPr lang="uk-UA" sz="2000" dirty="0" err="1"/>
              <a:t>Гідросила</a:t>
            </a:r>
            <a:r>
              <a:rPr lang="uk-UA" sz="2000" dirty="0"/>
              <a:t> ГРУП».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7099"/>
            <a:ext cx="22309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/>
              <a:t>Історія розвитку </a:t>
            </a:r>
          </a:p>
        </p:txBody>
      </p:sp>
    </p:spTree>
    <p:extLst>
      <p:ext uri="{BB962C8B-B14F-4D97-AF65-F5344CB8AC3E}">
        <p14:creationId xmlns:p14="http://schemas.microsoft.com/office/powerpoint/2010/main" val="1962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92463" y="113152"/>
            <a:ext cx="5844033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Нині завод “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Гідросила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являється одним із найбільших підприємств України, які виготовляють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гідрообладнання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силових машин, а також компактних гідросистем для мобільних машин.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119" y="5718871"/>
            <a:ext cx="8940377" cy="1047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Гідросила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високотехнологічне підприємство за рахунок впровадження сучасних технологій в машинобудуванні. Воно оснащене машинами для отримання заготовок. Корпусів АПМ шляхом литва під високим тиском.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9" y="260648"/>
            <a:ext cx="3096344" cy="995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36" y="1824889"/>
            <a:ext cx="8457941" cy="36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7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2395"/>
          <a:stretch/>
        </p:blipFill>
        <p:spPr>
          <a:xfrm>
            <a:off x="107504" y="764704"/>
            <a:ext cx="892899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9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6163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000" b="1" dirty="0"/>
              <a:t>Підприємств</a:t>
            </a:r>
            <a:r>
              <a:rPr lang="en-US" sz="2000" b="1" dirty="0"/>
              <a:t>a</a:t>
            </a:r>
          </a:p>
          <a:p>
            <a:pPr>
              <a:spcAft>
                <a:spcPts val="600"/>
              </a:spcAft>
            </a:pPr>
            <a:r>
              <a:rPr lang="uk-UA" sz="2000" dirty="0"/>
              <a:t>До складу «</a:t>
            </a:r>
            <a:r>
              <a:rPr lang="uk-UA" sz="2000" dirty="0" err="1"/>
              <a:t>Гідросила</a:t>
            </a:r>
            <a:r>
              <a:rPr lang="uk-UA" sz="2000" dirty="0"/>
              <a:t> ГРУП» входять 6 виробничих підприємств: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b="1" dirty="0">
                <a:hlinkClick r:id="rId2"/>
              </a:rPr>
              <a:t>АТ «</a:t>
            </a:r>
            <a:r>
              <a:rPr lang="uk-UA" sz="2000" b="1" dirty="0" err="1">
                <a:hlinkClick r:id="rId2"/>
              </a:rPr>
              <a:t>Гідросила</a:t>
            </a:r>
            <a:r>
              <a:rPr lang="uk-UA" sz="2000" b="1" dirty="0">
                <a:hlinkClick r:id="rId2"/>
              </a:rPr>
              <a:t>»</a:t>
            </a:r>
            <a:r>
              <a:rPr lang="uk-UA" sz="2000" dirty="0"/>
              <a:t>– розробка і виробництво насосів і гідромоторів шестеренних.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b="1" dirty="0">
                <a:hlinkClick r:id="rId3"/>
              </a:rPr>
              <a:t>Приватне АТ «</a:t>
            </a:r>
            <a:r>
              <a:rPr lang="uk-UA" sz="2000" b="1" dirty="0" err="1">
                <a:hlinkClick r:id="rId3"/>
              </a:rPr>
              <a:t>Гідросила</a:t>
            </a:r>
            <a:r>
              <a:rPr lang="uk-UA" sz="2000" b="1" dirty="0">
                <a:hlinkClick r:id="rId3"/>
              </a:rPr>
              <a:t> АПМ»</a:t>
            </a:r>
            <a:r>
              <a:rPr lang="uk-UA" sz="2000" b="1" dirty="0"/>
              <a:t> – </a:t>
            </a:r>
            <a:r>
              <a:rPr lang="uk-UA" sz="2000" dirty="0"/>
              <a:t>розробка і виробництво аксіально-поршневих машин та запасних частин до АПМ.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b="1" dirty="0">
                <a:hlinkClick r:id="rId4"/>
              </a:rPr>
              <a:t>АТ «</a:t>
            </a:r>
            <a:r>
              <a:rPr lang="uk-UA" sz="2000" b="1" dirty="0" err="1">
                <a:hlinkClick r:id="rId4"/>
              </a:rPr>
              <a:t>Гідросила</a:t>
            </a:r>
            <a:r>
              <a:rPr lang="uk-UA" sz="2000" b="1" dirty="0">
                <a:hlinkClick r:id="rId4"/>
              </a:rPr>
              <a:t> МЗТГ»</a:t>
            </a:r>
            <a:r>
              <a:rPr lang="uk-UA" sz="2000" b="1" dirty="0"/>
              <a:t> – </a:t>
            </a:r>
            <a:r>
              <a:rPr lang="uk-UA" sz="2000" dirty="0"/>
              <a:t>розробка і виробництво </a:t>
            </a:r>
            <a:r>
              <a:rPr lang="uk-UA" sz="2000" dirty="0" err="1"/>
              <a:t>гідророзподільників</a:t>
            </a:r>
            <a:r>
              <a:rPr lang="uk-UA" sz="2000" dirty="0"/>
              <a:t>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b="1" dirty="0">
                <a:hlinkClick r:id="rId5"/>
              </a:rPr>
              <a:t>ТОВ «</a:t>
            </a:r>
            <a:r>
              <a:rPr lang="uk-UA" sz="2000" b="1" dirty="0" err="1">
                <a:hlinkClick r:id="rId5"/>
              </a:rPr>
              <a:t>Гідросила</a:t>
            </a:r>
            <a:r>
              <a:rPr lang="uk-UA" sz="2000" b="1" dirty="0">
                <a:hlinkClick r:id="rId5"/>
              </a:rPr>
              <a:t> ТЕТІС»</a:t>
            </a:r>
            <a:r>
              <a:rPr lang="uk-UA" sz="2000" b="1" dirty="0"/>
              <a:t> – </a:t>
            </a:r>
            <a:r>
              <a:rPr lang="uk-UA" sz="2000" dirty="0"/>
              <a:t>розробка і виробництво гідроциліндрів.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b="1" dirty="0">
                <a:hlinkClick r:id="rId6"/>
              </a:rPr>
              <a:t>Приватне АТ «</a:t>
            </a:r>
            <a:r>
              <a:rPr lang="uk-UA" sz="2000" b="1" dirty="0" err="1">
                <a:hlinkClick r:id="rId6"/>
              </a:rPr>
              <a:t>Гідросила</a:t>
            </a:r>
            <a:r>
              <a:rPr lang="uk-UA" sz="2000" b="1" dirty="0">
                <a:hlinkClick r:id="rId6"/>
              </a:rPr>
              <a:t> ЛЕДА»</a:t>
            </a:r>
            <a:r>
              <a:rPr lang="uk-UA" sz="2000" b="1" dirty="0"/>
              <a:t> – </a:t>
            </a:r>
            <a:r>
              <a:rPr lang="uk-UA" sz="2000" dirty="0"/>
              <a:t>розробка і виробництво </a:t>
            </a:r>
            <a:r>
              <a:rPr lang="uk-UA" sz="2000" dirty="0" err="1"/>
              <a:t>швидкороз′ємних</a:t>
            </a:r>
            <a:r>
              <a:rPr lang="uk-UA" sz="2000" dirty="0"/>
              <a:t> з′єднань, фітингів і рукавів високого тиску.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b="1" dirty="0">
                <a:hlinkClick r:id="rId7"/>
              </a:rPr>
              <a:t>ТОВ «</a:t>
            </a:r>
            <a:r>
              <a:rPr lang="uk-UA" sz="2000" b="1" dirty="0" err="1">
                <a:hlinkClick r:id="rId7"/>
              </a:rPr>
              <a:t>Гідросила</a:t>
            </a:r>
            <a:r>
              <a:rPr lang="uk-UA" sz="2000" b="1" dirty="0">
                <a:hlinkClick r:id="rId7"/>
              </a:rPr>
              <a:t> БЄЛАР»</a:t>
            </a:r>
            <a:r>
              <a:rPr lang="uk-UA" sz="2000" b="1" dirty="0"/>
              <a:t> – </a:t>
            </a:r>
            <a:r>
              <a:rPr lang="uk-UA" sz="2000" dirty="0"/>
              <a:t>розробка і виробництво гідроциліндрів. </a:t>
            </a:r>
          </a:p>
          <a:p>
            <a:pPr>
              <a:spcAft>
                <a:spcPts val="600"/>
              </a:spcAft>
            </a:pPr>
            <a:r>
              <a:rPr lang="uk-UA" sz="2000" dirty="0"/>
              <a:t>На сьогоднішній день на підприємствах «</a:t>
            </a:r>
            <a:r>
              <a:rPr lang="uk-UA" sz="2000" dirty="0" err="1"/>
              <a:t>Гідросила</a:t>
            </a:r>
            <a:r>
              <a:rPr lang="uk-UA" sz="2000" dirty="0"/>
              <a:t> ГРУП» працюють близько 4000 осіб.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9712" y="4742371"/>
            <a:ext cx="5511180" cy="199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2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7776864" cy="51916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1645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Продукція </a:t>
            </a:r>
          </a:p>
        </p:txBody>
      </p:sp>
    </p:spTree>
    <p:extLst>
      <p:ext uri="{BB962C8B-B14F-4D97-AF65-F5344CB8AC3E}">
        <p14:creationId xmlns:p14="http://schemas.microsoft.com/office/powerpoint/2010/main" val="391261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0648"/>
            <a:ext cx="1645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Продукція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8424936" cy="5605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365104"/>
            <a:ext cx="19050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47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869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Лекція 2 ІННОВАЦІЙНІ ТЕНДЕНЦІЇ ВИРОБНИЦТВА ЕЛЕМЕНТІВ  ГІДРАВЛІЧНОГО ОБЛАДНАННЯ ДЛЯ СИЛОВИХ МАШИН  СІЛЬСЬКОГОСПОДАРСЬКОГО ПРИЗНАЧЕННЯ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Машини для обробітку грунту</dc:title>
  <dc:creator>User</dc:creator>
  <cp:lastModifiedBy>adm</cp:lastModifiedBy>
  <cp:revision>91</cp:revision>
  <dcterms:created xsi:type="dcterms:W3CDTF">2013-03-29T16:56:06Z</dcterms:created>
  <dcterms:modified xsi:type="dcterms:W3CDTF">2021-06-29T08:58:57Z</dcterms:modified>
</cp:coreProperties>
</file>