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342" r:id="rId4"/>
    <p:sldId id="343" r:id="rId5"/>
    <p:sldId id="344" r:id="rId6"/>
    <p:sldId id="345" r:id="rId7"/>
    <p:sldId id="346" r:id="rId8"/>
    <p:sldId id="347" r:id="rId9"/>
    <p:sldId id="348" r:id="rId10"/>
    <p:sldId id="349" r:id="rId11"/>
    <p:sldId id="350" r:id="rId12"/>
    <p:sldId id="351" r:id="rId13"/>
    <p:sldId id="352" r:id="rId14"/>
    <p:sldId id="353" r:id="rId15"/>
    <p:sldId id="354" r:id="rId16"/>
    <p:sldId id="355" r:id="rId17"/>
    <p:sldId id="356" r:id="rId18"/>
    <p:sldId id="357" r:id="rId19"/>
    <p:sldId id="358" r:id="rId20"/>
    <p:sldId id="359" r:id="rId21"/>
    <p:sldId id="360" r:id="rId22"/>
    <p:sldId id="361" r:id="rId23"/>
    <p:sldId id="362" r:id="rId24"/>
    <p:sldId id="363" r:id="rId25"/>
    <p:sldId id="364" r:id="rId26"/>
    <p:sldId id="365" r:id="rId27"/>
    <p:sldId id="366" r:id="rId28"/>
    <p:sldId id="341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728" autoAdjust="0"/>
  </p:normalViewPr>
  <p:slideViewPr>
    <p:cSldViewPr>
      <p:cViewPr>
        <p:scale>
          <a:sx n="50" d="100"/>
          <a:sy n="50" d="100"/>
        </p:scale>
        <p:origin x="-90" y="-3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4739-EAA4-4356-8126-AAC7EAA6989B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F8B11-1BA0-47DC-BCD4-BEA15D2065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5854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4739-EAA4-4356-8126-AAC7EAA6989B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F8B11-1BA0-47DC-BCD4-BEA15D2065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52342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4739-EAA4-4356-8126-AAC7EAA6989B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F8B11-1BA0-47DC-BCD4-BEA15D2065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64300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4739-EAA4-4356-8126-AAC7EAA6989B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F8B11-1BA0-47DC-BCD4-BEA15D2065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02787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4739-EAA4-4356-8126-AAC7EAA6989B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F8B11-1BA0-47DC-BCD4-BEA15D2065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25933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4739-EAA4-4356-8126-AAC7EAA6989B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F8B11-1BA0-47DC-BCD4-BEA15D2065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87973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4739-EAA4-4356-8126-AAC7EAA6989B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F8B11-1BA0-47DC-BCD4-BEA15D2065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64822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4739-EAA4-4356-8126-AAC7EAA6989B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F8B11-1BA0-47DC-BCD4-BEA15D2065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89637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4739-EAA4-4356-8126-AAC7EAA6989B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F8B11-1BA0-47DC-BCD4-BEA15D2065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66381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4739-EAA4-4356-8126-AAC7EAA6989B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F8B11-1BA0-47DC-BCD4-BEA15D2065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970544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4739-EAA4-4356-8126-AAC7EAA6989B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F8B11-1BA0-47DC-BCD4-BEA15D2065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84937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4739-EAA4-4356-8126-AAC7EAA6989B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F8B11-1BA0-47DC-BCD4-BEA15D2065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56857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4739-EAA4-4356-8126-AAC7EAA6989B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F8B11-1BA0-47DC-BCD4-BEA15D2065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004982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4739-EAA4-4356-8126-AAC7EAA6989B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F8B11-1BA0-47DC-BCD4-BEA15D2065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377657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4739-EAA4-4356-8126-AAC7EAA6989B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F8B11-1BA0-47DC-BCD4-BEA15D20657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3223333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4739-EAA4-4356-8126-AAC7EAA6989B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F8B11-1BA0-47DC-BCD4-BEA15D2065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864161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4739-EAA4-4356-8126-AAC7EAA6989B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F8B11-1BA0-47DC-BCD4-BEA15D20657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21552196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4739-EAA4-4356-8126-AAC7EAA6989B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F8B11-1BA0-47DC-BCD4-BEA15D2065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196506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4739-EAA4-4356-8126-AAC7EAA6989B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F8B11-1BA0-47DC-BCD4-BEA15D2065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240333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4739-EAA4-4356-8126-AAC7EAA6989B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F8B11-1BA0-47DC-BCD4-BEA15D2065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69731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4739-EAA4-4356-8126-AAC7EAA6989B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F8B11-1BA0-47DC-BCD4-BEA15D2065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57710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4739-EAA4-4356-8126-AAC7EAA6989B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F8B11-1BA0-47DC-BCD4-BEA15D2065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1522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4739-EAA4-4356-8126-AAC7EAA6989B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F8B11-1BA0-47DC-BCD4-BEA15D2065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04329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4739-EAA4-4356-8126-AAC7EAA6989B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F8B11-1BA0-47DC-BCD4-BEA15D2065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1124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4739-EAA4-4356-8126-AAC7EAA6989B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F8B11-1BA0-47DC-BCD4-BEA15D2065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95011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4739-EAA4-4356-8126-AAC7EAA6989B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F8B11-1BA0-47DC-BCD4-BEA15D2065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76006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4739-EAA4-4356-8126-AAC7EAA6989B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F8B11-1BA0-47DC-BCD4-BEA15D2065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08590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DC4739-EAA4-4356-8126-AAC7EAA6989B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2F8B11-1BA0-47DC-BCD4-BEA15D2065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07507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DC4739-EAA4-4356-8126-AAC7EAA6989B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6C2F8B11-1BA0-47DC-BCD4-BEA15D2065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5890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lvorti.com/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Relationship Id="rId4" Type="http://schemas.openxmlformats.org/officeDocument/2006/relationships/hyperlink" Target="https://traktorist.ua/articles/legendarni-ukrayinski-zavodi-istoriya-zavodu-elvorti-chervona-zirka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Заголовок 1"/>
          <p:cNvSpPr>
            <a:spLocks noGrp="1"/>
          </p:cNvSpPr>
          <p:nvPr>
            <p:ph type="ctrTitle"/>
          </p:nvPr>
        </p:nvSpPr>
        <p:spPr>
          <a:xfrm>
            <a:off x="937490" y="2060848"/>
            <a:ext cx="7772400" cy="1470025"/>
          </a:xfrm>
        </p:spPr>
        <p:txBody>
          <a:bodyPr>
            <a:noAutofit/>
          </a:bodyPr>
          <a:lstStyle/>
          <a:p>
            <a:r>
              <a:rPr lang="uk-UA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Лекція 3</a:t>
            </a:r>
            <a:br>
              <a:rPr lang="uk-UA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ІННОВАЦІЙНІ ТЕНДЕНЦІЇ КОНСТРУЮВАННЯ ТА </a:t>
            </a:r>
            <a:br>
              <a:rPr lang="uk-UA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ВИРОБНИЦТВА МАШИН ДЛЯ СІВБИ СІЛЬСЬКОГОСПОДАРСЬКИХ </a:t>
            </a:r>
            <a:br>
              <a:rPr lang="uk-UA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КУЛЬТУР ВІТЧИЗНЯНИМИ ПІДПРИЄМСТВАМИ. </a:t>
            </a:r>
            <a:endParaRPr lang="uk-UA" sz="32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D:\Документи\log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7992" y="284409"/>
            <a:ext cx="2139752" cy="2139752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282350" y="186985"/>
            <a:ext cx="63138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b="1" dirty="0">
                <a:latin typeface="Times New Roman" pitchFamily="18" charset="0"/>
                <a:cs typeface="Times New Roman" pitchFamily="18" charset="0"/>
              </a:rPr>
              <a:t>Міністерство освіти і науки України</a:t>
            </a:r>
            <a:br>
              <a:rPr lang="uk-UA" b="1" dirty="0">
                <a:latin typeface="Times New Roman" pitchFamily="18" charset="0"/>
                <a:cs typeface="Times New Roman" pitchFamily="18" charset="0"/>
              </a:rPr>
            </a:br>
            <a:r>
              <a:rPr lang="uk-UA" b="1" dirty="0">
                <a:latin typeface="Times New Roman" pitchFamily="18" charset="0"/>
                <a:cs typeface="Times New Roman" pitchFamily="18" charset="0"/>
              </a:rPr>
              <a:t>Вінницький національний аграрний університет</a:t>
            </a:r>
            <a:endParaRPr lang="uk-UA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4161293"/>
            <a:ext cx="3814192" cy="253286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/>
          <a:srcRect l="3105" t="18884"/>
          <a:stretch/>
        </p:blipFill>
        <p:spPr>
          <a:xfrm>
            <a:off x="5284115" y="4161293"/>
            <a:ext cx="3425775" cy="2561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1885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937315"/>
            <a:ext cx="8712968" cy="150810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uk-UA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АТ</a:t>
            </a:r>
            <a:r>
              <a:rPr lang="uk-UA" sz="2000" b="1" spc="5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uk-UA" sz="20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Ельворті</a:t>
            </a:r>
            <a:r>
              <a:rPr lang="uk-UA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 </a:t>
            </a:r>
            <a:r>
              <a:rPr lang="uk-U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є</a:t>
            </a:r>
            <a:r>
              <a:rPr lang="uk-UA" sz="2000" spc="5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провідним</a:t>
            </a:r>
            <a:r>
              <a:rPr lang="uk-UA" sz="2000" spc="5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</a:t>
            </a:r>
            <a:r>
              <a:rPr lang="uk-UA" sz="2000" spc="5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одним</a:t>
            </a:r>
            <a:r>
              <a:rPr lang="uk-UA" sz="2000" spc="5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</a:t>
            </a:r>
            <a:r>
              <a:rPr lang="uk-UA" sz="2000" spc="5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найбільших</a:t>
            </a:r>
            <a:r>
              <a:rPr lang="uk-UA" sz="2000" spc="5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підприємств</a:t>
            </a:r>
            <a:r>
              <a:rPr lang="uk-UA" sz="2000" spc="5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сільськогосподарського</a:t>
            </a:r>
            <a:r>
              <a:rPr lang="uk-UA" sz="2000" spc="5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машинобудування</a:t>
            </a:r>
            <a:r>
              <a:rPr lang="uk-UA" sz="2000" spc="5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України,</a:t>
            </a:r>
            <a:r>
              <a:rPr lang="uk-UA" sz="2000" spc="5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яке протягом</a:t>
            </a:r>
            <a:r>
              <a:rPr lang="uk-UA" sz="2000" spc="5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144 років</a:t>
            </a:r>
            <a:r>
              <a:rPr lang="uk-UA" sz="2000" spc="3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виготовляє високоякісну сільгосптехніку як</a:t>
            </a:r>
            <a:r>
              <a:rPr lang="uk-UA" sz="2000" spc="5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для</a:t>
            </a:r>
            <a:r>
              <a:rPr lang="uk-UA" sz="2000" spc="-5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внутрішнього ринку,</a:t>
            </a:r>
            <a:r>
              <a:rPr lang="uk-UA" sz="2000" spc="5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так</a:t>
            </a:r>
            <a:r>
              <a:rPr lang="uk-UA" sz="2000" spc="5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і</a:t>
            </a:r>
            <a:r>
              <a:rPr lang="uk-UA" sz="2000" spc="-5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для ринків</a:t>
            </a:r>
            <a:r>
              <a:rPr lang="uk-UA" sz="2000" spc="-5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ближнього</a:t>
            </a:r>
            <a:r>
              <a:rPr lang="uk-UA" sz="2000" spc="-5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</a:t>
            </a:r>
            <a:r>
              <a:rPr lang="uk-UA" sz="2000" spc="-5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дальнього</a:t>
            </a:r>
            <a:r>
              <a:rPr lang="uk-UA" sz="2000" spc="-5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зарубіжжя.</a:t>
            </a:r>
            <a:endParaRPr lang="uk-UA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116632"/>
            <a:ext cx="3384376" cy="795869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51520" y="2708920"/>
            <a:ext cx="8712968" cy="203902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uk-UA" sz="2200" b="1" dirty="0">
                <a:latin typeface="Times New Roman" panose="02020603050405020304" pitchFamily="18" charset="0"/>
                <a:ea typeface="Arial Unicode MS" panose="020B0604020202020204" pitchFamily="34" charset="-128"/>
              </a:rPr>
              <a:t>Місія</a:t>
            </a:r>
            <a:r>
              <a:rPr lang="uk-UA" sz="2200" b="1" spc="-15" dirty="0">
                <a:latin typeface="Times New Roman" panose="02020603050405020304" pitchFamily="18" charset="0"/>
                <a:ea typeface="Arial Unicode MS" panose="020B0604020202020204" pitchFamily="34" charset="-128"/>
              </a:rPr>
              <a:t> </a:t>
            </a:r>
            <a:r>
              <a:rPr lang="uk-UA" sz="2200" b="1" dirty="0">
                <a:latin typeface="Times New Roman" panose="02020603050405020304" pitchFamily="18" charset="0"/>
                <a:ea typeface="Arial Unicode MS" panose="020B0604020202020204" pitchFamily="34" charset="-128"/>
              </a:rPr>
              <a:t>підприємства.</a:t>
            </a: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uk-UA" sz="2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Виробництво посівної та ґрунтообробної техніки високого технічного рівня на основі нових</a:t>
            </a:r>
            <a:r>
              <a:rPr lang="uk-UA" sz="2200" spc="5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технологій з метою максимального задоволення потреб споживачів, забезпечення гармонійного</a:t>
            </a:r>
            <a:r>
              <a:rPr lang="uk-UA" sz="2200" spc="5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розвитку</a:t>
            </a:r>
            <a:r>
              <a:rPr lang="uk-UA" sz="2200" spc="-45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Акціонерного</a:t>
            </a:r>
            <a:r>
              <a:rPr lang="uk-UA" sz="2200" spc="-15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Товариства</a:t>
            </a:r>
            <a:r>
              <a:rPr lang="uk-UA" sz="2200" spc="-5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uk-UA" sz="2200" spc="-5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інтересах</a:t>
            </a:r>
            <a:r>
              <a:rPr lang="uk-UA" sz="2200" spc="1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персоналу,</a:t>
            </a:r>
            <a:r>
              <a:rPr lang="uk-UA" sz="2200" spc="5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акціонерів</a:t>
            </a:r>
            <a:r>
              <a:rPr lang="uk-UA" sz="2200" spc="-15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</a:t>
            </a:r>
            <a:r>
              <a:rPr lang="uk-UA" sz="2200" spc="-5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регіону.</a:t>
            </a:r>
            <a:endParaRPr lang="uk-UA" sz="2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51520" y="4981285"/>
            <a:ext cx="8712968" cy="18396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uk-UA" sz="2000" b="1" dirty="0">
                <a:latin typeface="Times New Roman" panose="02020603050405020304" pitchFamily="18" charset="0"/>
                <a:ea typeface="Arial Unicode MS" panose="020B0604020202020204" pitchFamily="34" charset="-128"/>
              </a:rPr>
              <a:t>Ціль</a:t>
            </a:r>
            <a:r>
              <a:rPr lang="uk-UA" sz="2000" b="1" spc="-15" dirty="0">
                <a:latin typeface="Times New Roman" panose="02020603050405020304" pitchFamily="18" charset="0"/>
                <a:ea typeface="Arial Unicode MS" panose="020B0604020202020204" pitchFamily="34" charset="-128"/>
              </a:rPr>
              <a:t> </a:t>
            </a:r>
            <a:r>
              <a:rPr lang="uk-UA" sz="2000" b="1" dirty="0">
                <a:latin typeface="Times New Roman" panose="02020603050405020304" pitchFamily="18" charset="0"/>
                <a:ea typeface="Arial Unicode MS" panose="020B0604020202020204" pitchFamily="34" charset="-128"/>
              </a:rPr>
              <a:t>підприємства.</a:t>
            </a: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uk-U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Забезпечення українського виробника сільськогосподарської продукції високопродуктивною,</a:t>
            </a:r>
            <a:r>
              <a:rPr lang="uk-UA" sz="2000" spc="-285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надійною та доступною за ціною сільгосптехнікою вітчизняного виробництва, яка за якісними</a:t>
            </a:r>
            <a:r>
              <a:rPr lang="uk-UA" sz="2000" spc="5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характеристиками не</a:t>
            </a:r>
            <a:r>
              <a:rPr lang="uk-UA" sz="2000" spc="-5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поступається світовим</a:t>
            </a:r>
            <a:r>
              <a:rPr lang="uk-UA" sz="2000" spc="-5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аналогам.</a:t>
            </a:r>
            <a:endParaRPr lang="uk-UA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62140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1052736"/>
            <a:ext cx="8496944" cy="395730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indent="-3429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uk-UA" sz="2000" spc="-5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сівалки</a:t>
            </a:r>
            <a:r>
              <a:rPr lang="uk-UA" sz="2000" spc="5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000" spc="-5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для</a:t>
            </a:r>
            <a:r>
              <a:rPr lang="uk-UA" sz="2000" spc="5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000" spc="-5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сівби</a:t>
            </a:r>
            <a:r>
              <a:rPr lang="uk-UA" sz="2000" spc="5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зернових</a:t>
            </a:r>
            <a:r>
              <a:rPr lang="uk-UA" sz="2000" spc="5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</a:t>
            </a:r>
            <a:r>
              <a:rPr lang="uk-UA" sz="2000" spc="-5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просапних</a:t>
            </a:r>
            <a:r>
              <a:rPr lang="uk-UA" sz="2000" spc="5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культур;</a:t>
            </a:r>
          </a:p>
          <a:p>
            <a:pPr marL="342900" indent="-3429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uk-UA" sz="2000" spc="-5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культиватори</a:t>
            </a:r>
            <a:r>
              <a:rPr lang="uk-UA" sz="2000" spc="5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000" spc="-5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для</a:t>
            </a:r>
            <a:r>
              <a:rPr lang="uk-U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суцільного</a:t>
            </a:r>
            <a:r>
              <a:rPr lang="uk-UA" sz="2000" spc="5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і міжрядкового</a:t>
            </a:r>
            <a:r>
              <a:rPr lang="uk-UA" sz="2000" spc="5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обробітку</a:t>
            </a:r>
            <a:r>
              <a:rPr lang="uk-UA" sz="2000" spc="-4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ґрунту;</a:t>
            </a:r>
          </a:p>
          <a:p>
            <a:pPr marL="342900" indent="-3429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uk-UA" sz="2000" spc="-5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борони </a:t>
            </a:r>
            <a:r>
              <a:rPr lang="uk-UA" sz="2000" spc="-5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дискові для </a:t>
            </a:r>
            <a:r>
              <a:rPr lang="uk-U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ресурсозберігаючого передпосівного та основного обробітку </a:t>
            </a:r>
            <a:r>
              <a:rPr lang="uk-UA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грунту</a:t>
            </a:r>
            <a:r>
              <a:rPr lang="uk-U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uk-UA" sz="2000" spc="5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знищення</a:t>
            </a:r>
            <a:r>
              <a:rPr lang="uk-UA" sz="2000" spc="5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бур’янів</a:t>
            </a:r>
            <a:r>
              <a:rPr lang="uk-UA" sz="2000" spc="5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</a:t>
            </a:r>
            <a:r>
              <a:rPr lang="uk-UA" sz="2000" spc="5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подрібнення</a:t>
            </a:r>
            <a:r>
              <a:rPr lang="uk-UA" sz="2000" spc="5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пожнивних</a:t>
            </a:r>
            <a:r>
              <a:rPr lang="uk-UA" sz="2000" spc="5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залишків</a:t>
            </a:r>
            <a:r>
              <a:rPr lang="uk-UA" sz="2000" spc="5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після</a:t>
            </a:r>
            <a:r>
              <a:rPr lang="uk-UA" sz="2000" spc="5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прибирання</a:t>
            </a:r>
            <a:r>
              <a:rPr lang="uk-UA" sz="2000" spc="3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посівних</a:t>
            </a:r>
            <a:r>
              <a:rPr lang="uk-UA" sz="2000" spc="5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культур;</a:t>
            </a:r>
          </a:p>
          <a:p>
            <a:pPr marL="342900" indent="-3429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uk-UA" sz="2000" spc="-5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посівні</a:t>
            </a:r>
            <a:r>
              <a:rPr lang="uk-UA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000" spc="-5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комплекси</a:t>
            </a:r>
            <a:r>
              <a:rPr lang="uk-U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для</a:t>
            </a:r>
            <a:r>
              <a:rPr lang="uk-UA" sz="2000" spc="5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смугового</a:t>
            </a:r>
            <a:r>
              <a:rPr lang="uk-UA" sz="2000" spc="5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посіву</a:t>
            </a:r>
            <a:r>
              <a:rPr lang="uk-UA" sz="2000" spc="5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зернових,</a:t>
            </a:r>
            <a:r>
              <a:rPr lang="uk-UA" sz="2000" spc="5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зернобобових</a:t>
            </a:r>
            <a:r>
              <a:rPr lang="uk-UA" sz="2000" spc="5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</a:t>
            </a:r>
            <a:r>
              <a:rPr lang="uk-UA" sz="2000" spc="5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інших</a:t>
            </a:r>
            <a:r>
              <a:rPr lang="uk-UA" sz="2000" spc="5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культур</a:t>
            </a:r>
            <a:r>
              <a:rPr lang="uk-UA" sz="2000" spc="5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</a:t>
            </a:r>
            <a:r>
              <a:rPr lang="uk-UA" sz="2000" spc="5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мінімальною</a:t>
            </a:r>
            <a:r>
              <a:rPr lang="uk-UA" sz="2000" spc="-5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і</a:t>
            </a:r>
            <a:r>
              <a:rPr lang="uk-UA" sz="2000" spc="-1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традиційною технологіями обробки</a:t>
            </a:r>
            <a:r>
              <a:rPr lang="uk-UA" sz="2000" spc="5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ґрунту;</a:t>
            </a:r>
          </a:p>
          <a:p>
            <a:pPr marL="342900" indent="-3429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uk-UA" sz="2000" spc="-5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обприскувачі</a:t>
            </a:r>
            <a:r>
              <a:rPr lang="uk-UA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000" spc="-5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для</a:t>
            </a:r>
            <a:r>
              <a:rPr lang="uk-UA" sz="2000" spc="5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000" spc="-5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внесення</a:t>
            </a:r>
            <a:r>
              <a:rPr lang="uk-UA" sz="2000" spc="5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uk-UA" sz="2000" spc="-5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ґрунт</a:t>
            </a:r>
            <a:r>
              <a:rPr lang="uk-UA" sz="2000" spc="5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рідких</a:t>
            </a:r>
            <a:r>
              <a:rPr lang="uk-UA" sz="2000" spc="15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мінеральних</a:t>
            </a:r>
            <a:r>
              <a:rPr lang="uk-UA" sz="2000" spc="1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добрив і засобів захисту</a:t>
            </a:r>
            <a:r>
              <a:rPr lang="uk-UA" sz="2000" spc="-35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рослин;</a:t>
            </a:r>
          </a:p>
          <a:p>
            <a:pPr marL="342900" indent="-3429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uk-UA" sz="2000" spc="-5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запаснi</a:t>
            </a:r>
            <a:r>
              <a:rPr lang="uk-UA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частини</a:t>
            </a:r>
            <a:r>
              <a:rPr lang="uk-UA" sz="2000" spc="5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для</a:t>
            </a:r>
            <a:r>
              <a:rPr lang="uk-UA" sz="2000" spc="5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сільськогосподарської</a:t>
            </a:r>
            <a:r>
              <a:rPr lang="uk-UA" sz="2000" spc="-1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техніки.</a:t>
            </a:r>
            <a:endParaRPr lang="uk-UA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35274"/>
            <a:ext cx="8424936" cy="8398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uk-UA" sz="22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Підприємство</a:t>
            </a:r>
            <a:r>
              <a:rPr lang="uk-UA" sz="2200" spc="235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2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пропонує</a:t>
            </a:r>
            <a:r>
              <a:rPr lang="uk-UA" sz="2200" spc="25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2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широкий</a:t>
            </a:r>
            <a:r>
              <a:rPr lang="uk-UA" sz="2200" spc="24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2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асортимент</a:t>
            </a:r>
            <a:r>
              <a:rPr lang="uk-UA" sz="2200" spc="24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2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посівної</a:t>
            </a:r>
            <a:r>
              <a:rPr lang="uk-UA" sz="2200" spc="235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2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</a:t>
            </a:r>
            <a:r>
              <a:rPr lang="uk-UA" sz="2200" spc="23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2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ґрунтообробної</a:t>
            </a:r>
            <a:r>
              <a:rPr lang="uk-UA" sz="2200" spc="24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2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техніки,</a:t>
            </a:r>
            <a:r>
              <a:rPr lang="uk-UA" sz="2200" spc="235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2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що</a:t>
            </a:r>
            <a:r>
              <a:rPr lang="uk-UA" sz="2200" spc="-285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2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відповідає</a:t>
            </a:r>
            <a:r>
              <a:rPr lang="uk-UA" sz="2200" spc="-5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2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сучасним</a:t>
            </a:r>
            <a:r>
              <a:rPr lang="uk-UA" sz="2200" spc="-5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200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агротехнологiям</a:t>
            </a:r>
            <a:r>
              <a:rPr lang="uk-UA" sz="22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12" y="5278944"/>
            <a:ext cx="9144000" cy="1462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66703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584" y="1268760"/>
            <a:ext cx="7488832" cy="493299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23528" y="188640"/>
            <a:ext cx="8208912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lnSpc>
                <a:spcPct val="115000"/>
              </a:lnSpc>
              <a:spcAft>
                <a:spcPts val="0"/>
              </a:spcAft>
            </a:pPr>
            <a:r>
              <a:rPr lang="uk-UA" sz="20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Динаміка</a:t>
            </a:r>
            <a:r>
              <a:rPr lang="uk-UA" sz="2000" b="1" spc="-15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0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зміни ринкової</a:t>
            </a:r>
            <a:r>
              <a:rPr lang="uk-UA" sz="2000" b="1" spc="-5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0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частки АТ</a:t>
            </a:r>
            <a:r>
              <a:rPr lang="uk-UA" sz="2000" b="1" spc="10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0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uk-UA" sz="2000" b="1" dirty="0" err="1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Ельворті</a:t>
            </a:r>
            <a:r>
              <a:rPr lang="uk-UA" sz="20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r>
              <a:rPr lang="uk-UA" sz="2000" b="1" spc="-20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0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по</a:t>
            </a:r>
            <a:r>
              <a:rPr lang="uk-UA" sz="2000" b="1" spc="-5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0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видам</a:t>
            </a:r>
            <a:r>
              <a:rPr lang="uk-UA" sz="2000" b="1" spc="-10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0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продукції</a:t>
            </a:r>
            <a:r>
              <a:rPr lang="uk-UA" sz="2000" b="1" spc="-5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0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за</a:t>
            </a:r>
            <a:r>
              <a:rPr lang="uk-UA" sz="2000" b="1" spc="-10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0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201</a:t>
            </a:r>
            <a:r>
              <a:rPr lang="ru-RU" sz="20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7</a:t>
            </a:r>
            <a:r>
              <a:rPr lang="ru-RU" sz="2000" b="1" spc="-10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0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та</a:t>
            </a:r>
            <a:r>
              <a:rPr lang="uk-UA" sz="2000" b="1" spc="-10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0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201</a:t>
            </a:r>
            <a:r>
              <a:rPr lang="ru-RU" sz="20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8</a:t>
            </a:r>
            <a:r>
              <a:rPr lang="ru-RU" sz="2000" b="1" spc="-5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0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роки</a:t>
            </a:r>
            <a:endParaRPr lang="uk-UA" sz="2000" b="1" dirty="0">
              <a:solidFill>
                <a:srgbClr val="00206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22762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17267"/>
            <a:ext cx="9144000" cy="542346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149270" y="24949"/>
            <a:ext cx="28454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dirty="0"/>
              <a:t>Сівалки механічні зернові </a:t>
            </a:r>
            <a:endParaRPr lang="uk-UA" b="1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2125081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31613"/>
            <a:ext cx="9144000" cy="5394773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149270" y="24949"/>
            <a:ext cx="27022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dirty="0"/>
              <a:t>Сівалки </a:t>
            </a:r>
            <a:r>
              <a:rPr lang="uk-UA" b="1" dirty="0" smtClean="0"/>
              <a:t>точного </a:t>
            </a:r>
            <a:r>
              <a:rPr lang="uk-UA" b="1" dirty="0"/>
              <a:t>зернові </a:t>
            </a:r>
            <a:endParaRPr lang="uk-UA" b="1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7650962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41" y="4187895"/>
            <a:ext cx="5176559" cy="267010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4093" y="2273301"/>
            <a:ext cx="4939907" cy="240342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453" y="737155"/>
            <a:ext cx="5448300" cy="153216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3062" y="170870"/>
            <a:ext cx="2028825" cy="428625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6320626" y="863003"/>
            <a:ext cx="282337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Сівалка </a:t>
            </a:r>
            <a:r>
              <a:rPr lang="uk-UA" sz="2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зернотукова</a:t>
            </a:r>
            <a:r>
              <a:rPr lang="uk-UA" sz="2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ALFA</a:t>
            </a:r>
            <a:r>
              <a:rPr lang="uk-UA" sz="2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4; 6</a:t>
            </a:r>
            <a:endParaRPr lang="uk-UA" sz="2200" b="1" dirty="0">
              <a:solidFill>
                <a:srgbClr val="00206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04453" y="2843885"/>
            <a:ext cx="330700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Сівалка </a:t>
            </a:r>
            <a:r>
              <a:rPr lang="uk-UA" sz="2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зернотукова</a:t>
            </a:r>
            <a:r>
              <a:rPr lang="uk-UA" sz="2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ASTRA 3,6</a:t>
            </a:r>
            <a:r>
              <a:rPr lang="uk-UA" sz="2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; 4; 5,4</a:t>
            </a:r>
            <a:endParaRPr lang="uk-UA" sz="2200" b="1" dirty="0">
              <a:solidFill>
                <a:srgbClr val="00206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036689" y="5522948"/>
            <a:ext cx="285501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Посівний комплекс </a:t>
            </a:r>
            <a:r>
              <a:rPr lang="en-US" sz="2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ALCOR 7,5</a:t>
            </a:r>
            <a:r>
              <a:rPr lang="uk-UA" sz="2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; 9,6; 10</a:t>
            </a:r>
            <a:endParaRPr lang="uk-UA" sz="2200" b="1" dirty="0">
              <a:solidFill>
                <a:srgbClr val="002060"/>
              </a:solidFill>
            </a:endParaRPr>
          </a:p>
        </p:txBody>
      </p:sp>
      <p:sp>
        <p:nvSpPr>
          <p:cNvPr id="12" name="Стрелка вправо 11"/>
          <p:cNvSpPr/>
          <p:nvPr/>
        </p:nvSpPr>
        <p:spPr>
          <a:xfrm>
            <a:off x="3463277" y="2843885"/>
            <a:ext cx="368300" cy="863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3" name="Стрелка вправо 12"/>
          <p:cNvSpPr/>
          <p:nvPr/>
        </p:nvSpPr>
        <p:spPr>
          <a:xfrm rot="10800000">
            <a:off x="5437694" y="5395948"/>
            <a:ext cx="368300" cy="863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4" name="Стрелка вправо 13"/>
          <p:cNvSpPr/>
          <p:nvPr/>
        </p:nvSpPr>
        <p:spPr>
          <a:xfrm rot="10800000">
            <a:off x="5856447" y="815925"/>
            <a:ext cx="368300" cy="863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4915286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589" y="188640"/>
            <a:ext cx="5800725" cy="412432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49527" y="196820"/>
            <a:ext cx="3229488" cy="366422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52121" y="3913648"/>
            <a:ext cx="3245168" cy="296876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5536" y="4754727"/>
            <a:ext cx="5073237" cy="1914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033416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32656"/>
            <a:ext cx="9144000" cy="300223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12" y="3697970"/>
            <a:ext cx="9144000" cy="3259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487989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606" y="332656"/>
            <a:ext cx="8769979" cy="6048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087079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" y="1033462"/>
            <a:ext cx="8915400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92957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1053271"/>
            <a:ext cx="2115108" cy="1184346"/>
          </a:xfrm>
          <a:prstGeom prst="rect">
            <a:avLst/>
          </a:prstGeom>
          <a:noFill/>
          <a:ln>
            <a:noFill/>
          </a:ln>
          <a:effectLst>
            <a:softEdge rad="889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23528" y="260648"/>
            <a:ext cx="5688632" cy="2039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План:</a:t>
            </a:r>
            <a:endParaRPr lang="uk-UA" sz="2200" b="1" dirty="0" smtClean="0">
              <a:solidFill>
                <a:srgbClr val="00206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</a:t>
            </a:r>
            <a:r>
              <a:rPr lang="uk-UA" sz="2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Тенденції становлення та р</a:t>
            </a:r>
            <a:r>
              <a:rPr lang="ru-RU" sz="22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озвитку</a:t>
            </a:r>
            <a:r>
              <a:rPr lang="ru-RU" sz="2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uk-UA" sz="22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</a:t>
            </a:r>
            <a:r>
              <a:rPr lang="ru-RU" sz="22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Інноваційна</a:t>
            </a:r>
            <a:r>
              <a:rPr lang="ru-RU" sz="2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2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діяльність</a:t>
            </a:r>
            <a:r>
              <a:rPr lang="ru-RU" sz="2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uk-UA" sz="22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20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Особливості</a:t>
            </a:r>
            <a:r>
              <a:rPr lang="ru-RU" sz="2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2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виробництва</a:t>
            </a:r>
            <a:r>
              <a:rPr lang="ru-RU" sz="2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Ельворті</a:t>
            </a:r>
            <a:r>
              <a:rPr lang="ru-RU" sz="2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ru-RU" sz="2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Червона</a:t>
            </a:r>
            <a:r>
              <a:rPr lang="ru-RU" sz="2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Зірка</a:t>
            </a:r>
            <a:r>
              <a:rPr lang="ru-RU" sz="2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м. </a:t>
            </a:r>
            <a:r>
              <a:rPr lang="ru-RU" sz="2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Кропивницький</a:t>
            </a:r>
            <a:r>
              <a:rPr lang="ru-RU" sz="2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.</a:t>
            </a:r>
            <a:endParaRPr lang="uk-UA" sz="2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2564904"/>
            <a:ext cx="8496944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Офіційний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сайт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Ельворті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www.elvorti.com</a:t>
            </a:r>
            <a:endParaRPr lang="uk-UA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Легендарні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українські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заводи.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Історія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заводу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Ельворті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Червона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зірка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https://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traktorist.ua/articles/legendarni-ukrayinski-zavodi-istoriya-zavodu-elvorti-chervona-zirka</a:t>
            </a:r>
            <a:r>
              <a:rPr lang="uk-UA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uk-UA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БратиЕльворті</a:t>
            </a:r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uk-UA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своївдалекійстороні</a:t>
            </a:r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http://museumstar.narod.ru /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p1_r.html</a:t>
            </a:r>
            <a:r>
              <a:rPr lang="uk-UA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>
              <a:spcAft>
                <a:spcPts val="0"/>
              </a:spcAft>
            </a:pPr>
            <a:r>
              <a:rPr lang="uk-UA" sz="2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 Середа </a:t>
            </a:r>
            <a:r>
              <a:rPr lang="uk-UA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Л.П. Практикум по вивченню дисципліни «Перспективи і напрямки сучасного механізованого сільськогосподарського виробництва» Частина І «Сучасні напрямки механізації рослинництва». Для підготовки студентів магістрів ВНАУ.- Вінниця, РВВ ВДАУ, 2014.-110 с. </a:t>
            </a:r>
          </a:p>
          <a:p>
            <a:pPr algn="just">
              <a:spcAft>
                <a:spcPts val="0"/>
              </a:spcAft>
            </a:pPr>
            <a:r>
              <a:rPr lang="uk-UA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Герасимчук В.Г., </a:t>
            </a:r>
            <a:r>
              <a:rPr lang="uk-UA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Липисієнко</a:t>
            </a:r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А.П. Тенденції розвитку машинобудівного комплексу України. Науковий вісник Ужгородського національного університету. Серія «Міжнародні економічні відносини та світове господарство». 2018. </a:t>
            </a:r>
            <a:r>
              <a:rPr lang="uk-UA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Вип</a:t>
            </a:r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19(1). С. 75–79</a:t>
            </a:r>
            <a:r>
              <a:rPr lang="uk-UA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uk-UA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384913" y="2187491"/>
            <a:ext cx="251819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Використані</a:t>
            </a: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джерела</a:t>
            </a:r>
            <a:endParaRPr lang="uk-UA" sz="2000" dirty="0"/>
          </a:p>
        </p:txBody>
      </p:sp>
    </p:spTree>
    <p:extLst>
      <p:ext uri="{BB962C8B-B14F-4D97-AF65-F5344CB8AC3E}">
        <p14:creationId xmlns:p14="http://schemas.microsoft.com/office/powerpoint/2010/main" val="152428166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332656"/>
            <a:ext cx="8728898" cy="5976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52906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314" y="548680"/>
            <a:ext cx="8930182" cy="590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925073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511" y="332656"/>
            <a:ext cx="8911408" cy="6264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96101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737" y="404664"/>
            <a:ext cx="8897198" cy="6120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989170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342" y="332656"/>
            <a:ext cx="8978154" cy="619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786405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31" y="476672"/>
            <a:ext cx="9040738" cy="590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449566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96" y="476673"/>
            <a:ext cx="9091411" cy="6048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007226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973468" y="18255"/>
            <a:ext cx="519706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60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Дякую за увагу</a:t>
            </a:r>
            <a:endParaRPr lang="uk-UA" sz="6000" b="1" i="1" dirty="0">
              <a:solidFill>
                <a:srgbClr val="FF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701" y="1484784"/>
            <a:ext cx="8976598" cy="477134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2200" y="5914907"/>
            <a:ext cx="2534682" cy="79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0080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563888" y="2060848"/>
            <a:ext cx="217662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Історія</a:t>
            </a: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Заводу</a:t>
            </a:r>
            <a:endParaRPr lang="uk-UA" sz="2400" b="1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/>
          <a:srcRect r="33064"/>
          <a:stretch/>
        </p:blipFill>
        <p:spPr>
          <a:xfrm>
            <a:off x="755576" y="2636912"/>
            <a:ext cx="7632848" cy="3956391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287524" y="978694"/>
            <a:ext cx="8568952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0385" algn="just">
              <a:lnSpc>
                <a:spcPct val="115000"/>
              </a:lnSpc>
            </a:pPr>
            <a:r>
              <a:rPr lang="uk-UA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Підприємство </a:t>
            </a:r>
            <a:r>
              <a:rPr lang="uk-UA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Ельворті</a:t>
            </a:r>
            <a:r>
              <a:rPr lang="uk-U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є одним із найстаріших у державі з виготовлення сільськогосподарської техніки, було засновано англійським підприємством братами </a:t>
            </a:r>
            <a:r>
              <a:rPr lang="uk-UA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Ельворті</a:t>
            </a:r>
            <a:r>
              <a:rPr lang="uk-U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 1874 році</a:t>
            </a:r>
            <a:r>
              <a:rPr lang="uk-UA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uk-UA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87524" y="164838"/>
            <a:ext cx="8568952" cy="70788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uk-U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0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Ельворті</a:t>
            </a:r>
            <a:r>
              <a:rPr lang="uk-U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(Червона Зірка) м. Кропивницький провідне підприємство у галузі сільськогосподарського машинобудування в м. Кропивницький.</a:t>
            </a:r>
            <a:endParaRPr lang="uk-UA" sz="2000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2136101"/>
            <a:ext cx="2376264" cy="1117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09168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1412776"/>
            <a:ext cx="8600852" cy="435917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576" y="188640"/>
            <a:ext cx="2534682" cy="79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53328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1052736"/>
            <a:ext cx="8715383" cy="4943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0091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980728"/>
            <a:ext cx="8829706" cy="5112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14682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266" y="1700808"/>
            <a:ext cx="8891734" cy="489654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1840" y="116632"/>
            <a:ext cx="2592288" cy="1421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55473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32" y="3085897"/>
            <a:ext cx="9144000" cy="65666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776" y="116632"/>
            <a:ext cx="8604448" cy="294897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3528" y="3861048"/>
            <a:ext cx="8636936" cy="2978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35108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" y="3128962"/>
            <a:ext cx="9039225" cy="60007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35" y="188640"/>
            <a:ext cx="9144000" cy="267528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994076"/>
            <a:ext cx="9144000" cy="2437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708424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877</TotalTime>
  <Words>432</Words>
  <Application>Microsoft Office PowerPoint</Application>
  <PresentationFormat>Экран (4:3)</PresentationFormat>
  <Paragraphs>34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27</vt:i4>
      </vt:variant>
    </vt:vector>
  </HeadingPairs>
  <TitlesOfParts>
    <vt:vector size="29" baseType="lpstr">
      <vt:lpstr>Тема Office</vt:lpstr>
      <vt:lpstr>Грань</vt:lpstr>
      <vt:lpstr>Лекція 3 ІННОВАЦІЙНІ ТЕНДЕНЦІЇ КОНСТРУЮВАННЯ ТА  ВИРОБНИЦТВА МАШИН ДЛЯ СІВБИ СІЛЬСЬКОГОСПОДАРСЬКИХ  КУЛЬТУР ВІТЧИЗНЯНИМИ ПІДПРИЄМСТВАМИ.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Машини для обробітку грунту</dc:title>
  <dc:creator>User</dc:creator>
  <cp:lastModifiedBy>adm</cp:lastModifiedBy>
  <cp:revision>96</cp:revision>
  <dcterms:created xsi:type="dcterms:W3CDTF">2013-03-29T16:56:06Z</dcterms:created>
  <dcterms:modified xsi:type="dcterms:W3CDTF">2021-06-29T12:17:43Z</dcterms:modified>
</cp:coreProperties>
</file>