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43" r:id="rId3"/>
    <p:sldId id="344" r:id="rId4"/>
    <p:sldId id="345" r:id="rId5"/>
    <p:sldId id="346" r:id="rId6"/>
    <p:sldId id="347" r:id="rId7"/>
    <p:sldId id="348" r:id="rId8"/>
    <p:sldId id="363" r:id="rId9"/>
    <p:sldId id="364" r:id="rId10"/>
    <p:sldId id="349" r:id="rId11"/>
    <p:sldId id="350" r:id="rId12"/>
    <p:sldId id="351" r:id="rId13"/>
    <p:sldId id="352" r:id="rId14"/>
    <p:sldId id="353" r:id="rId15"/>
    <p:sldId id="354" r:id="rId16"/>
    <p:sldId id="355" r:id="rId17"/>
    <p:sldId id="356" r:id="rId18"/>
    <p:sldId id="357" r:id="rId19"/>
    <p:sldId id="358" r:id="rId20"/>
    <p:sldId id="359" r:id="rId21"/>
    <p:sldId id="360" r:id="rId22"/>
    <p:sldId id="361" r:id="rId23"/>
    <p:sldId id="36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28" autoAdjust="0"/>
  </p:normalViewPr>
  <p:slideViewPr>
    <p:cSldViewPr>
      <p:cViewPr>
        <p:scale>
          <a:sx n="50" d="100"/>
          <a:sy n="50" d="100"/>
        </p:scale>
        <p:origin x="-90" y="-3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85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234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430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68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771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52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432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124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501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600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859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750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kobzarenko.com.ua/ua/produkciya/rozkidach-mneralnih-dobriv/411-rmd-8.html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kobzarenko.com.ua/ua/produkciya/tehnka-dlya-solomi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ru.agroday.com.ua/2018/05/14/ukraynskyj-proyzvodytel-selhoztehnyky-ozhydaet-kredyta-evrosoyuza-na-stroytelstvo-zavoda-v-polshe/" TargetMode="External"/><Relationship Id="rId4" Type="http://schemas.openxmlformats.org/officeDocument/2006/relationships/hyperlink" Target="https://agropravda.com/news/technika-fermera/5466-zavod-kobzarenko-stroit-zavod-v-polshe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kobzarenko.com.ua/ua/produkciya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kobzarenko.com.ua/ua/produkciya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kobzarenko.com.ua/ua/produkciya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kobzarenko.com.ua/ua/produkciya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"/>
          <p:cNvSpPr>
            <a:spLocks noGrp="1"/>
          </p:cNvSpPr>
          <p:nvPr>
            <p:ph type="ctrTitle"/>
          </p:nvPr>
        </p:nvSpPr>
        <p:spPr>
          <a:xfrm>
            <a:off x="251520" y="1916832"/>
            <a:ext cx="8568952" cy="2048155"/>
          </a:xfrm>
        </p:spPr>
        <p:txBody>
          <a:bodyPr>
            <a:normAutofit/>
          </a:bodyPr>
          <a:lstStyle/>
          <a:p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Лекція 4</a:t>
            </a:r>
            <a:b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ОСНОВНІ ТЕНДЕНЦІЇ РОЗВИТКУ І КОНСТРУКТИВНІ </a:t>
            </a:r>
            <a:br>
              <a:rPr lang="uk-UA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ОСОБЛИВОСТІ ПЕРЕВАНТАЖУВАЛЬНОЇ ТЕХНІКИ, РОЗКИДАЧІВ </a:t>
            </a:r>
            <a:br>
              <a:rPr lang="uk-UA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МІНЕРАЛЬНИХ ДОБРИВ ТА ЖНИВАРОК ТЕХНІЧНИХ </a:t>
            </a:r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КУЛЬТУР.</a:t>
            </a:r>
          </a:p>
        </p:txBody>
      </p:sp>
      <p:pic>
        <p:nvPicPr>
          <p:cNvPr id="8" name="Picture 2" descr="D:\Документи\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2139752" cy="213975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405878" y="163224"/>
            <a:ext cx="6313884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b="1" dirty="0">
                <a:latin typeface="Times New Roman" pitchFamily="18" charset="0"/>
                <a:cs typeface="Times New Roman" pitchFamily="18" charset="0"/>
              </a:rPr>
              <a:t>Міністерство освіти і науки України</a:t>
            </a:r>
            <a:br>
              <a:rPr lang="uk-UA" b="1" dirty="0">
                <a:latin typeface="Times New Roman" pitchFamily="18" charset="0"/>
                <a:cs typeface="Times New Roman" pitchFamily="18" charset="0"/>
              </a:rPr>
            </a:br>
            <a:r>
              <a:rPr lang="uk-UA" b="1" dirty="0">
                <a:latin typeface="Times New Roman" pitchFamily="18" charset="0"/>
                <a:cs typeface="Times New Roman" pitchFamily="18" charset="0"/>
              </a:rPr>
              <a:t>Вінницький національний аграрний університет</a:t>
            </a:r>
            <a:endParaRPr lang="uk-UA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/>
          <a:srcRect l="50131" b="50194"/>
          <a:stretch/>
        </p:blipFill>
        <p:spPr>
          <a:xfrm>
            <a:off x="158754" y="4371773"/>
            <a:ext cx="4465036" cy="2016224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4128" y="3964987"/>
            <a:ext cx="3096344" cy="2672440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411188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202556"/>
            <a:ext cx="6840760" cy="292387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Сервісна служба. Запчастини</a:t>
            </a: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Завод </a:t>
            </a:r>
            <a:r>
              <a:rPr lang="uk-UA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Кобзаренка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пропонує клієнтам техніку, використовуючи європейські комплектуючі відомих виробників (ADR Італія, </a:t>
            </a:r>
            <a:r>
              <a:rPr lang="uk-UA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Dinamica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Generale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Італія, </a:t>
            </a:r>
            <a:r>
              <a:rPr lang="uk-UA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Bondioli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&amp; </a:t>
            </a:r>
            <a:r>
              <a:rPr lang="uk-UA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Pavesi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Італія, </a:t>
            </a:r>
            <a:r>
              <a:rPr lang="uk-UA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Scharmuller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Австрія, </a:t>
            </a:r>
            <a:r>
              <a:rPr lang="uk-UA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Hypro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США, </a:t>
            </a:r>
            <a:r>
              <a:rPr lang="uk-UA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Rauch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Німеччина, </a:t>
            </a:r>
            <a:r>
              <a:rPr lang="uk-UA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Pronar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Польща, BKT Індія, </a:t>
            </a:r>
            <a:r>
              <a:rPr lang="uk-UA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Mitas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Чехія та ін.) при цьому забезпечуючи вчасну поставку, ремонт і сервісне обслуговування</a:t>
            </a:r>
            <a:r>
              <a:rPr lang="uk-U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uk-UA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4929" y="515895"/>
            <a:ext cx="1933575" cy="20097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45019"/>
          <a:stretch/>
        </p:blipFill>
        <p:spPr>
          <a:xfrm>
            <a:off x="179512" y="3789040"/>
            <a:ext cx="8731700" cy="2592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8852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00" y="1111364"/>
            <a:ext cx="8766888" cy="519795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788199" y="260648"/>
            <a:ext cx="158569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200" b="1" dirty="0">
                <a:solidFill>
                  <a:srgbClr val="002060"/>
                </a:solidFill>
              </a:rPr>
              <a:t>Запчастини</a:t>
            </a:r>
          </a:p>
        </p:txBody>
      </p:sp>
    </p:spTree>
    <p:extLst>
      <p:ext uri="{BB962C8B-B14F-4D97-AF65-F5344CB8AC3E}">
        <p14:creationId xmlns:p14="http://schemas.microsoft.com/office/powerpoint/2010/main" val="36959820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22245"/>
            <a:ext cx="8640960" cy="14797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Виробнича діяльність.</a:t>
            </a: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Завод </a:t>
            </a:r>
            <a:r>
              <a:rPr lang="uk-UA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Кобзаренка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має дві території в смт. Липова Долина, дві території в м. Ромни та територію заводу в Польщі, на яких побудовані виробничі цехи та складські комплекси.</a:t>
            </a:r>
            <a:endParaRPr lang="uk-UA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8112" y="1628800"/>
            <a:ext cx="8612360" cy="511633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uk-UA" sz="1900" dirty="0">
                <a:ea typeface="Calibri" panose="020F0502020204030204" pitchFamily="34" charset="0"/>
                <a:cs typeface="Times New Roman" panose="02020603050405020304" pitchFamily="18" charset="0"/>
              </a:rPr>
              <a:t>Новинки заводу 2020 року.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Автомобільний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напівпричеп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алюмінієвий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- зерновоз</a:t>
            </a:r>
            <a:endParaRPr lang="uk-UA" sz="19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Автомобільний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напівпричеп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із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сталі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Hardox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щебневоз</a:t>
            </a:r>
            <a:endParaRPr lang="uk-UA" sz="19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Будівельний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тракторний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самоскидний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причеп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зі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сталі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Hardox</a:t>
            </a:r>
            <a:endParaRPr lang="uk-UA" sz="19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Розкидач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мінеральних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добрив з РМД-8 з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електронною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системою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внесення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добрив</a:t>
            </a:r>
            <a:endParaRPr lang="uk-UA" sz="19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Низькорамний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причеп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для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перевезення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негабаритної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спецтехніки</a:t>
            </a:r>
            <a:endParaRPr lang="uk-UA" sz="19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3-хосьовий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візок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для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широкозахватних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жаток</a:t>
            </a:r>
            <a:endParaRPr lang="uk-UA" sz="19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Побутовий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вагончик на колесах з палубою та тентом</a:t>
            </a:r>
            <a:endParaRPr lang="uk-UA" sz="19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Снігомет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шнекороторний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для трактора</a:t>
            </a:r>
            <a:endParaRPr lang="uk-UA" sz="19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Відвал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для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снігу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зі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складним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крилом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(3+1 м) для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вантажних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автомобілів</a:t>
            </a:r>
            <a:endParaRPr lang="uk-UA" sz="19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Комунальний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відцентровий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пилосос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для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збору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щепи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та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листя</a:t>
            </a:r>
            <a:endParaRPr lang="uk-UA" sz="19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Захват для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гілок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на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усі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телескопічні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навантажувачі</a:t>
            </a:r>
            <a:endParaRPr lang="uk-UA" sz="19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Ківш-подовжувач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корчувач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пнів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та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ін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uk-UA" sz="19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uk-UA" sz="1900" dirty="0">
                <a:ea typeface="Calibri" panose="020F0502020204030204" pitchFamily="34" charset="0"/>
                <a:cs typeface="Times New Roman" panose="02020603050405020304" pitchFamily="18" charset="0"/>
              </a:rPr>
              <a:t>Детальний опис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усіх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новинок на </a:t>
            </a:r>
            <a:r>
              <a:rPr lang="ru-RU" sz="1900" dirty="0" err="1">
                <a:ea typeface="Calibri" panose="020F0502020204030204" pitchFamily="34" charset="0"/>
                <a:cs typeface="Times New Roman" panose="02020603050405020304" pitchFamily="18" charset="0"/>
              </a:rPr>
              <a:t>сайті</a:t>
            </a:r>
            <a:r>
              <a:rPr lang="ru-RU" sz="1900" dirty="0">
                <a:ea typeface="Calibri" panose="020F0502020204030204" pitchFamily="34" charset="0"/>
                <a:cs typeface="Times New Roman" panose="02020603050405020304" pitchFamily="18" charset="0"/>
              </a:rPr>
              <a:t> заводу.</a:t>
            </a:r>
            <a:endParaRPr lang="uk-UA" sz="19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8362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16632"/>
            <a:ext cx="8640960" cy="324941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Інноваційна діяльність. Робота над новими розробками.</a:t>
            </a: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конструкторському відділі заводу працюють 18 чоловік, які відвідують профільні європейські виставки, аналізують техніку конкурентів та виходячи з потреб ринку впроваджують у виробництво новітні розробки. Так, у вересні 2019 року на виставці </a:t>
            </a:r>
            <a:r>
              <a:rPr lang="uk-UA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AgroShow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uk-UA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Беднарах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інженери  надихнулися ідеєю подовжувача для телескопічних навантажувачів, внесли певні конструкторські зміни і розробили власну модель. Так, для будівельного сегменту </a:t>
            </a:r>
            <a:r>
              <a:rPr lang="uk-U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працюють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над запуском у виробництво машини з вивантаження цементу з вагонів.</a:t>
            </a:r>
            <a:endParaRPr lang="uk-UA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4005065"/>
            <a:ext cx="3600400" cy="226959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320480" y="3573016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Захват для тюків і рулонів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використовується для роботи в полі та складських комплексах.</a:t>
            </a:r>
          </a:p>
          <a:p>
            <a:pPr algn="just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Служить для переміщення на коротку відстань та скиртування прямокутних тюків - рулонів сіна, соломи та силосу.</a:t>
            </a:r>
          </a:p>
          <a:p>
            <a:pPr algn="just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Розробка Заводу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Кобзаренка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дозволяє адаптувати захват до телескопічних та фронтальних навантажувачів усіх виробників 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Jcb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Manitou, Merlo, Bobcat,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Haulotte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Claas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Caterpillar (Cat).</a:t>
            </a:r>
            <a:endParaRPr lang="en-US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90481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5736" y="188640"/>
            <a:ext cx="46442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002060"/>
                </a:solidFill>
              </a:rPr>
              <a:t>Інноваційні розробки та новинки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908720"/>
            <a:ext cx="3552687" cy="223951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067944" y="684382"/>
            <a:ext cx="493204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Мульчер</a:t>
            </a:r>
            <a:r>
              <a: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-фреза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власного виробництва виконана з високоякісних європейських комплектуючих - 47 австрійських молотків забезпечують подрібнення пеньків та мульчування на глибину до 25 см. 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Така фреза активно й дрібно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перемульчує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деревину, зробивши її компонентом природної органіки ґрунту.</a:t>
            </a:r>
            <a:endParaRPr lang="uk-UA" sz="2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10135"/>
          <a:stretch/>
        </p:blipFill>
        <p:spPr>
          <a:xfrm>
            <a:off x="4932040" y="3734633"/>
            <a:ext cx="4057870" cy="284646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83839" y="3511270"/>
            <a:ext cx="443062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Навісний подрібнювач деревини РМ-900 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базі трактора МТЗ-80 виконує роботу без використання електроенергії.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Даний агрегат працює від ВВП трактора та подрібнює матеріал безпосередньо в місцях обрізки та накопичення деревини (паркові зони, придорожні лісосмуги та ін. місця).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1 годину подрібнює до 12 м</a:t>
            </a:r>
            <a:r>
              <a:rPr lang="uk-UA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щепи.  </a:t>
            </a:r>
          </a:p>
        </p:txBody>
      </p:sp>
    </p:spTree>
    <p:extLst>
      <p:ext uri="{BB962C8B-B14F-4D97-AF65-F5344CB8AC3E}">
        <p14:creationId xmlns:p14="http://schemas.microsoft.com/office/powerpoint/2010/main" val="17597458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5736" y="188640"/>
            <a:ext cx="46442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002060"/>
                </a:solidFill>
              </a:rPr>
              <a:t>Інноваційні розробки та новинки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764704"/>
            <a:ext cx="3540249" cy="223167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0878" y="3429000"/>
            <a:ext cx="871296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dirty="0" smtClean="0"/>
              <a:t>Електронна </a:t>
            </a:r>
            <a:r>
              <a:rPr lang="uk-UA" sz="2000" dirty="0"/>
              <a:t>система управляє автономною гідравлічною системою розкидача в залежності від заданої норми внесення міндобрив. Складається з </a:t>
            </a:r>
            <a:r>
              <a:rPr lang="uk-UA" sz="2000" dirty="0" err="1"/>
              <a:t>гідропомпи</a:t>
            </a:r>
            <a:r>
              <a:rPr lang="uk-UA" sz="2000" dirty="0"/>
              <a:t> (привід від ВВП трактора), бака для масла, гідромотора та редуктора, який і приводить у дію транспортер.</a:t>
            </a:r>
          </a:p>
          <a:p>
            <a:pPr algn="just"/>
            <a:r>
              <a:rPr lang="uk-UA" sz="2000" dirty="0"/>
              <a:t>Рівномірне розподілення добрив по всій ширині захоплення досягається завдяки використанню П-образних лопаток різної довжини на тарілках з нержавіючої сталі (</a:t>
            </a:r>
            <a:r>
              <a:rPr lang="en-US" sz="2000" dirty="0"/>
              <a:t>Rauch, </a:t>
            </a:r>
            <a:r>
              <a:rPr lang="uk-UA" sz="2000" dirty="0"/>
              <a:t>Німеччина). Ширина захоплення до 24 метрів.</a:t>
            </a:r>
          </a:p>
          <a:p>
            <a:pPr algn="just"/>
            <a:r>
              <a:rPr lang="uk-UA" sz="2000" dirty="0"/>
              <a:t>На розкидачу РМД-8 встановлена система </a:t>
            </a:r>
            <a:r>
              <a:rPr lang="uk-UA" sz="2000" b="1" dirty="0"/>
              <a:t>БРАВО 400 (</a:t>
            </a:r>
            <a:r>
              <a:rPr lang="en-US" sz="2000" b="1" dirty="0"/>
              <a:t>ARAG)</a:t>
            </a:r>
            <a:r>
              <a:rPr lang="en-US" sz="2000" dirty="0"/>
              <a:t>, </a:t>
            </a:r>
            <a:r>
              <a:rPr lang="uk-UA" sz="2000" dirty="0"/>
              <a:t>яка автоматично регулює норму внесення міндобрив (в залежності від заданих оператором налаштувань).</a:t>
            </a:r>
            <a:endParaRPr lang="uk-UA" sz="2000" dirty="0"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65782" y="1372710"/>
            <a:ext cx="51480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b="1" dirty="0">
                <a:latin typeface="Arial" panose="020B0604020202020204" pitchFamily="34" charset="0"/>
                <a:cs typeface="Arial" panose="020B0604020202020204" pitchFamily="34" charset="0"/>
              </a:rPr>
              <a:t>Розкидач мінеральних добрив </a:t>
            </a:r>
            <a:r>
              <a:rPr lang="uk-UA" sz="2000" b="1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РМД-8с</a:t>
            </a:r>
            <a:r>
              <a:rPr lang="uk-UA" sz="2000" b="1" dirty="0">
                <a:latin typeface="Arial" panose="020B0604020202020204" pitchFamily="34" charset="0"/>
                <a:cs typeface="Arial" panose="020B0604020202020204" pitchFamily="34" charset="0"/>
              </a:rPr>
              <a:t> з електронною системою</a:t>
            </a:r>
            <a:r>
              <a:rPr lang="uk-UA" sz="2000" dirty="0">
                <a:latin typeface="Arial" panose="020B0604020202020204" pitchFamily="34" charset="0"/>
                <a:cs typeface="Arial" panose="020B0604020202020204" pitchFamily="34" charset="0"/>
              </a:rPr>
              <a:t> забезпечує точне та рівномірне внесення.</a:t>
            </a:r>
          </a:p>
        </p:txBody>
      </p:sp>
    </p:spTree>
    <p:extLst>
      <p:ext uri="{BB962C8B-B14F-4D97-AF65-F5344CB8AC3E}">
        <p14:creationId xmlns:p14="http://schemas.microsoft.com/office/powerpoint/2010/main" val="24598038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60648"/>
            <a:ext cx="8797792" cy="532859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1331" y="5949280"/>
            <a:ext cx="87977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ТОВ «Завод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Кобзаренка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серійно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виготовляє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моделей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розкидачів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мінеральних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добрив (РМД)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вантажопідйомністю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6, 8, 12, 16 та 20 т. </a:t>
            </a:r>
          </a:p>
        </p:txBody>
      </p:sp>
    </p:spTree>
    <p:extLst>
      <p:ext uri="{BB962C8B-B14F-4D97-AF65-F5344CB8AC3E}">
        <p14:creationId xmlns:p14="http://schemas.microsoft.com/office/powerpoint/2010/main" val="30342058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332656"/>
            <a:ext cx="4009610" cy="252754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83568" y="3004624"/>
            <a:ext cx="7956376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000" dirty="0" smtClean="0"/>
              <a:t>Завдяки </a:t>
            </a:r>
            <a:r>
              <a:rPr lang="uk-UA" sz="2000" dirty="0"/>
              <a:t>низькому прийомному бункеру зерно можуть навантажувати зерновози, причепи-самоскиди та ін. вантажні автомобілі з заднім вивантаженням кузова</a:t>
            </a:r>
            <a:r>
              <a:rPr lang="uk-UA" sz="2000" dirty="0" smtClean="0"/>
              <a:t>.</a:t>
            </a:r>
            <a:endParaRPr lang="uk-UA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52189" y="404664"/>
            <a:ext cx="4572000" cy="178510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200" b="1" dirty="0" err="1"/>
              <a:t>Зернопакувальна</a:t>
            </a:r>
            <a:r>
              <a:rPr lang="uk-UA" sz="2200" b="1" dirty="0"/>
              <a:t> машина ЗПМА (автомобільна)</a:t>
            </a:r>
            <a:r>
              <a:rPr lang="uk-UA" sz="2200" dirty="0"/>
              <a:t> з пониженим бункером призначена для пакування зерна, кукурудзи в поліетиленові мішки.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056" y="4213795"/>
            <a:ext cx="8141367" cy="2644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7708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5736" y="188640"/>
            <a:ext cx="46442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002060"/>
                </a:solidFill>
              </a:rPr>
              <a:t>Інноваційні розробки та новинки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764705"/>
            <a:ext cx="8892480" cy="19385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37" y="2851092"/>
            <a:ext cx="9081613" cy="19460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4944952"/>
            <a:ext cx="8352928" cy="1875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0496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48060" y="87015"/>
            <a:ext cx="46442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002060"/>
                </a:solidFill>
              </a:rPr>
              <a:t>Інноваційні розробки та новинки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624747"/>
            <a:ext cx="8608152" cy="6188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015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5400600" cy="2109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2200" b="1" dirty="0">
                <a:ea typeface="Calibri" panose="020F0502020204030204" pitchFamily="34" charset="0"/>
                <a:cs typeface="Times New Roman" panose="02020603050405020304" pitchFamily="18" charset="0"/>
              </a:rPr>
              <a:t>План:</a:t>
            </a:r>
            <a:endParaRPr lang="uk-UA" sz="22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2200" dirty="0"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uk-UA" sz="2200" dirty="0">
                <a:ea typeface="Calibri" panose="020F0502020204030204" pitchFamily="34" charset="0"/>
                <a:cs typeface="Times New Roman" panose="02020603050405020304" pitchFamily="18" charset="0"/>
              </a:rPr>
              <a:t>Тенденції становлення та р</a:t>
            </a:r>
            <a:r>
              <a:rPr lang="ru-RU" sz="2200" dirty="0" err="1">
                <a:ea typeface="Calibri" panose="020F0502020204030204" pitchFamily="34" charset="0"/>
                <a:cs typeface="Times New Roman" panose="02020603050405020304" pitchFamily="18" charset="0"/>
              </a:rPr>
              <a:t>озвитку</a:t>
            </a:r>
            <a:r>
              <a:rPr lang="ru-RU" sz="2200" dirty="0"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uk-UA" sz="2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2200" dirty="0"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ru-RU" sz="2200" dirty="0" err="1">
                <a:ea typeface="Calibri" panose="020F0502020204030204" pitchFamily="34" charset="0"/>
                <a:cs typeface="Times New Roman" panose="02020603050405020304" pitchFamily="18" charset="0"/>
              </a:rPr>
              <a:t>Інноваційна</a:t>
            </a:r>
            <a:r>
              <a:rPr lang="ru-RU" sz="22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ea typeface="Calibri" panose="020F0502020204030204" pitchFamily="34" charset="0"/>
                <a:cs typeface="Times New Roman" panose="02020603050405020304" pitchFamily="18" charset="0"/>
              </a:rPr>
              <a:t>діяльність</a:t>
            </a:r>
            <a:r>
              <a:rPr lang="ru-RU" sz="2200" dirty="0"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uk-UA" sz="22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ru-RU" sz="2200" dirty="0"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sz="2200" dirty="0" err="1">
                <a:ea typeface="Calibri" panose="020F0502020204030204" pitchFamily="34" charset="0"/>
                <a:cs typeface="Times New Roman" panose="02020603050405020304" pitchFamily="18" charset="0"/>
              </a:rPr>
              <a:t>Особливості</a:t>
            </a:r>
            <a:r>
              <a:rPr lang="ru-RU" sz="22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ea typeface="Calibri" panose="020F0502020204030204" pitchFamily="34" charset="0"/>
                <a:cs typeface="Times New Roman" panose="02020603050405020304" pitchFamily="18" charset="0"/>
              </a:rPr>
              <a:t>виробництва</a:t>
            </a:r>
            <a:r>
              <a:rPr lang="ru-RU" sz="22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400" dirty="0"/>
              <a:t>ТОВ «Завод </a:t>
            </a:r>
            <a:r>
              <a:rPr lang="uk-UA" sz="2400" dirty="0" err="1"/>
              <a:t>Кобзаренка</a:t>
            </a:r>
            <a:r>
              <a:rPr lang="uk-UA" sz="2400" dirty="0"/>
              <a:t>» </a:t>
            </a:r>
            <a:r>
              <a:rPr lang="ru-RU" sz="22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uk-UA" sz="22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316870"/>
            <a:ext cx="2489618" cy="1394052"/>
          </a:xfrm>
          <a:prstGeom prst="rect">
            <a:avLst/>
          </a:prstGeom>
          <a:noFill/>
          <a:ln>
            <a:noFill/>
          </a:ln>
          <a:effectLst>
            <a:softEdge rad="889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31371" y="2279624"/>
            <a:ext cx="3563220" cy="4255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uk-UA" sz="2000" b="1" dirty="0">
                <a:ea typeface="Calibri" panose="020F0502020204030204" pitchFamily="34" charset="0"/>
                <a:cs typeface="Times New Roman" panose="02020603050405020304" pitchFamily="18" charset="0"/>
              </a:rPr>
              <a:t>Рекомендовані джерела: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2710922"/>
            <a:ext cx="868230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uk-UA" sz="2000" dirty="0" smtClean="0"/>
              <a:t>Офіційний сайт «Завод </a:t>
            </a:r>
            <a:r>
              <a:rPr lang="uk-UA" sz="2000" dirty="0" err="1" smtClean="0"/>
              <a:t>Кобзаренка</a:t>
            </a:r>
            <a:r>
              <a:rPr lang="uk-UA" sz="2000" dirty="0" smtClean="0"/>
              <a:t>». </a:t>
            </a:r>
            <a:r>
              <a:rPr lang="uk-UA" sz="2000" dirty="0" smtClean="0">
                <a:hlinkClick r:id="rId3"/>
              </a:rPr>
              <a:t>https</a:t>
            </a:r>
            <a:r>
              <a:rPr lang="uk-UA" sz="2000" dirty="0">
                <a:hlinkClick r:id="rId3"/>
              </a:rPr>
              <a:t>://</a:t>
            </a:r>
            <a:r>
              <a:rPr lang="uk-UA" sz="2000" dirty="0" smtClean="0">
                <a:hlinkClick r:id="rId3"/>
              </a:rPr>
              <a:t>kobzarenko.com.ua/ua/produkciya/tehnka-dlya-solomi</a:t>
            </a:r>
            <a:endParaRPr lang="uk-UA" sz="2000" dirty="0" smtClean="0"/>
          </a:p>
          <a:p>
            <a:r>
              <a:rPr lang="uk-UA" sz="2000" dirty="0" smtClean="0"/>
              <a:t>2. </a:t>
            </a:r>
            <a:r>
              <a:rPr lang="uk-UA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Середа Л.П. Практикум по вивченню дисципліни «Перспективи і напрямки сучасного механізованого сільськогосподарського виробництва» Частина І «Сучасні напрямки механізації рослинництва». Для підготовки студентів магістрів ВНАУ.- Вінниця, РВВ ВДАУ, 2014.-110 с. </a:t>
            </a:r>
          </a:p>
          <a:p>
            <a:r>
              <a:rPr lang="uk-UA" sz="2000" dirty="0" smtClean="0"/>
              <a:t>3. </a:t>
            </a:r>
            <a:r>
              <a:rPr lang="ru-RU" sz="2000" dirty="0"/>
              <a:t>"Завод Кобзаренко" строит завод в </a:t>
            </a:r>
            <a:r>
              <a:rPr lang="ru-RU" sz="2000" dirty="0" smtClean="0"/>
              <a:t>Польше. </a:t>
            </a:r>
            <a:r>
              <a:rPr lang="en-US" sz="2000" dirty="0">
                <a:hlinkClick r:id="rId4"/>
              </a:rPr>
              <a:t>https://</a:t>
            </a:r>
            <a:r>
              <a:rPr lang="en-US" sz="2000" dirty="0" smtClean="0">
                <a:hlinkClick r:id="rId4"/>
              </a:rPr>
              <a:t>agropravda.com/news/technika-fermera/5466-zavod-kobzarenko-stroit-zavod-v-polshe</a:t>
            </a:r>
            <a:r>
              <a:rPr lang="uk-UA" sz="2000" dirty="0" smtClean="0"/>
              <a:t> </a:t>
            </a:r>
          </a:p>
          <a:p>
            <a:r>
              <a:rPr lang="uk-UA" sz="2000" dirty="0" smtClean="0"/>
              <a:t>4. </a:t>
            </a:r>
            <a:r>
              <a:rPr lang="ru-RU" sz="2000" dirty="0"/>
              <a:t>Шляхт в Европу: Кобзаренко построит завод в </a:t>
            </a:r>
            <a:r>
              <a:rPr lang="ru-RU" sz="2000" dirty="0" smtClean="0"/>
              <a:t>Польше. </a:t>
            </a:r>
            <a:r>
              <a:rPr lang="en-US" sz="2000" dirty="0">
                <a:hlinkClick r:id="rId5"/>
              </a:rPr>
              <a:t>https://ru.agroday.com.ua/2018/05/14/ukraynskyj-proyzvodytel-selhoztehnyky-ozhydaet-kredyta-evrosoyuza-na-stroytelstvo-zavoda-v-polshe</a:t>
            </a:r>
            <a:r>
              <a:rPr lang="en-US" sz="2000" dirty="0" smtClean="0">
                <a:hlinkClick r:id="rId5"/>
              </a:rPr>
              <a:t>/</a:t>
            </a:r>
            <a:r>
              <a:rPr lang="uk-UA" sz="2000" dirty="0" smtClean="0"/>
              <a:t> </a:t>
            </a:r>
            <a:endParaRPr lang="ru-RU" sz="2000" dirty="0"/>
          </a:p>
          <a:p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24408530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545659"/>
            <a:ext cx="8842180" cy="619570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48060" y="87015"/>
            <a:ext cx="46442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002060"/>
                </a:solidFill>
              </a:rPr>
              <a:t>Інноваційні розробки та новинки</a:t>
            </a:r>
          </a:p>
        </p:txBody>
      </p:sp>
    </p:spTree>
    <p:extLst>
      <p:ext uri="{BB962C8B-B14F-4D97-AF65-F5344CB8AC3E}">
        <p14:creationId xmlns:p14="http://schemas.microsoft.com/office/powerpoint/2010/main" val="41161206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520" y="116632"/>
            <a:ext cx="8706968" cy="668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5072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88640"/>
            <a:ext cx="8496944" cy="6574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230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6792"/>
            <a:ext cx="8953500" cy="40481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84399" y="260648"/>
            <a:ext cx="5197064" cy="1015663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6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Дякую за увагу</a:t>
            </a:r>
            <a:endParaRPr lang="uk-UA" sz="6000" b="1" i="1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168" y="5654311"/>
            <a:ext cx="2736959" cy="120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035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15816" y="168654"/>
            <a:ext cx="6048672" cy="11541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Завод </a:t>
            </a:r>
            <a:r>
              <a:rPr lang="uk-UA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Кобзаренка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один із підприємств заснований в 1993 році в Україні, як українсько-німецьке товариство “Флігель”. </a:t>
            </a:r>
            <a:endParaRPr lang="uk-UA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49" y="209087"/>
            <a:ext cx="2736959" cy="120368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60446" y="3501008"/>
            <a:ext cx="88040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>
                <a:latin typeface="verdana" panose="020B0604030504040204" pitchFamily="34" charset="0"/>
              </a:rPr>
              <a:t>На сьогодні "Завод </a:t>
            </a:r>
            <a:r>
              <a:rPr lang="uk-UA" dirty="0" err="1">
                <a:latin typeface="verdana" panose="020B0604030504040204" pitchFamily="34" charset="0"/>
              </a:rPr>
              <a:t>Кобзаренка</a:t>
            </a:r>
            <a:r>
              <a:rPr lang="uk-UA" dirty="0">
                <a:latin typeface="verdana" panose="020B0604030504040204" pitchFamily="34" charset="0"/>
              </a:rPr>
              <a:t>" виробник номер 1 тракторних причепів в Україні. Завод виготовляє:</a:t>
            </a:r>
            <a:endParaRPr lang="uk-UA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uk-UA" dirty="0">
                <a:latin typeface="verdana" panose="020B0604030504040204" pitchFamily="34" charset="0"/>
              </a:rPr>
              <a:t>20 видів причепів;</a:t>
            </a:r>
            <a:endParaRPr lang="uk-UA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uk-UA" dirty="0">
                <a:latin typeface="verdana" panose="020B0604030504040204" pitchFamily="34" charset="0"/>
              </a:rPr>
              <a:t>9 видів перевантажувальних бункерів;</a:t>
            </a:r>
            <a:endParaRPr lang="uk-UA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uk-UA" dirty="0">
                <a:latin typeface="verdana" panose="020B0604030504040204" pitchFamily="34" charset="0"/>
              </a:rPr>
              <a:t>20 видів цистерн для води, </a:t>
            </a:r>
            <a:r>
              <a:rPr lang="uk-UA" dirty="0" err="1">
                <a:latin typeface="verdana" panose="020B0604030504040204" pitchFamily="34" charset="0"/>
              </a:rPr>
              <a:t>жижі</a:t>
            </a:r>
            <a:r>
              <a:rPr lang="uk-UA" dirty="0">
                <a:latin typeface="verdana" panose="020B0604030504040204" pitchFamily="34" charset="0"/>
              </a:rPr>
              <a:t> та засобів захисту рослин;</a:t>
            </a:r>
            <a:endParaRPr lang="uk-UA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uk-UA" dirty="0">
                <a:latin typeface="verdana" panose="020B0604030504040204" pitchFamily="34" charset="0"/>
              </a:rPr>
              <a:t>20 видів різноманітних </a:t>
            </a:r>
            <a:r>
              <a:rPr lang="uk-UA" dirty="0" err="1">
                <a:latin typeface="verdana" panose="020B0604030504040204" pitchFamily="34" charset="0"/>
              </a:rPr>
              <a:t>шнеків</a:t>
            </a:r>
            <a:r>
              <a:rPr lang="uk-UA" dirty="0">
                <a:latin typeface="verdana" panose="020B0604030504040204" pitchFamily="34" charset="0"/>
              </a:rPr>
              <a:t>;</a:t>
            </a:r>
            <a:endParaRPr lang="uk-UA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uk-UA" dirty="0">
                <a:latin typeface="verdana" panose="020B0604030504040204" pitchFamily="34" charset="0"/>
              </a:rPr>
              <a:t>завантажувачі/розвантажувачі вагонів;</a:t>
            </a:r>
            <a:endParaRPr lang="uk-UA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uk-UA" dirty="0">
                <a:latin typeface="verdana" panose="020B0604030504040204" pitchFamily="34" charset="0"/>
              </a:rPr>
              <a:t>причепи для перевезення тюків соломи;</a:t>
            </a:r>
            <a:endParaRPr lang="uk-UA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uk-UA" dirty="0" err="1">
                <a:latin typeface="verdana" panose="020B0604030504040204" pitchFamily="34" charset="0"/>
              </a:rPr>
              <a:t>зернопакувальне</a:t>
            </a:r>
            <a:r>
              <a:rPr lang="uk-UA" dirty="0">
                <a:latin typeface="verdana" panose="020B0604030504040204" pitchFamily="34" charset="0"/>
              </a:rPr>
              <a:t> обладнання;</a:t>
            </a:r>
            <a:endParaRPr lang="uk-UA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uk-UA" dirty="0">
                <a:latin typeface="verdana" panose="020B0604030504040204" pitchFamily="34" charset="0"/>
              </a:rPr>
              <a:t>шнекові конструкції;</a:t>
            </a:r>
            <a:endParaRPr lang="uk-UA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uk-UA" dirty="0">
                <a:latin typeface="verdana" panose="020B0604030504040204" pitchFamily="34" charset="0"/>
              </a:rPr>
              <a:t>відвали та </a:t>
            </a:r>
            <a:r>
              <a:rPr lang="uk-UA" dirty="0" err="1">
                <a:latin typeface="verdana" panose="020B0604030504040204" pitchFamily="34" charset="0"/>
              </a:rPr>
              <a:t>ковші</a:t>
            </a:r>
            <a:r>
              <a:rPr lang="uk-UA" dirty="0">
                <a:latin typeface="verdana" panose="020B0604030504040204" pitchFamily="34" charset="0"/>
              </a:rPr>
              <a:t>;</a:t>
            </a:r>
            <a:endParaRPr lang="uk-UA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uk-UA" dirty="0">
                <a:latin typeface="verdana" panose="020B0604030504040204" pitchFamily="34" charset="0"/>
              </a:rPr>
              <a:t>розкидачі міндобрив та інше.</a:t>
            </a:r>
            <a:endParaRPr lang="uk-UA" dirty="0"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633977"/>
            <a:ext cx="8640959" cy="186204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>
                <a:ea typeface="Calibri" panose="020F0502020204030204" pitchFamily="34" charset="0"/>
                <a:cs typeface="Times New Roman" panose="02020603050405020304" pitchFamily="18" charset="0"/>
              </a:rPr>
              <a:t>Перейменований в завод </a:t>
            </a:r>
            <a:r>
              <a:rPr lang="uk-UA" sz="2000" dirty="0" err="1">
                <a:ea typeface="Calibri" panose="020F0502020204030204" pitchFamily="34" charset="0"/>
                <a:cs typeface="Times New Roman" panose="02020603050405020304" pitchFamily="18" charset="0"/>
              </a:rPr>
              <a:t>Кобзаренка</a:t>
            </a:r>
            <a:r>
              <a:rPr lang="uk-UA" sz="2000" dirty="0">
                <a:ea typeface="Calibri" panose="020F0502020204030204" pitchFamily="34" charset="0"/>
                <a:cs typeface="Times New Roman" panose="02020603050405020304" pitchFamily="18" charset="0"/>
              </a:rPr>
              <a:t> в 2008 році. На сьогодні завод </a:t>
            </a:r>
            <a:r>
              <a:rPr lang="uk-UA" sz="2000" dirty="0" err="1">
                <a:ea typeface="Calibri" panose="020F0502020204030204" pitchFamily="34" charset="0"/>
                <a:cs typeface="Times New Roman" panose="02020603050405020304" pitchFamily="18" charset="0"/>
              </a:rPr>
              <a:t>Кобзаренка</a:t>
            </a:r>
            <a:r>
              <a:rPr lang="uk-UA" sz="2000" dirty="0">
                <a:ea typeface="Calibri" panose="020F0502020204030204" pitchFamily="34" charset="0"/>
                <a:cs typeface="Times New Roman" panose="02020603050405020304" pitchFamily="18" charset="0"/>
              </a:rPr>
              <a:t> єдиний в Україні виробляє тракторні причепи, перевантажувальні бункери, цистерни для води, органічних добрив та засобів захисту рослин, а також </a:t>
            </a:r>
            <a:r>
              <a:rPr lang="uk-UA" sz="2000" dirty="0" err="1">
                <a:ea typeface="Calibri" panose="020F0502020204030204" pitchFamily="34" charset="0"/>
                <a:cs typeface="Times New Roman" panose="02020603050405020304" pitchFamily="18" charset="0"/>
              </a:rPr>
              <a:t>причні</a:t>
            </a:r>
            <a:r>
              <a:rPr lang="uk-UA" sz="2000" dirty="0">
                <a:ea typeface="Calibri" panose="020F0502020204030204" pitchFamily="34" charset="0"/>
                <a:cs typeface="Times New Roman" panose="02020603050405020304" pitchFamily="18" charset="0"/>
              </a:rPr>
              <a:t> розкидачі мінеральних добрив та інше обладнання.</a:t>
            </a:r>
          </a:p>
        </p:txBody>
      </p:sp>
    </p:spTree>
    <p:extLst>
      <p:ext uri="{BB962C8B-B14F-4D97-AF65-F5344CB8AC3E}">
        <p14:creationId xmlns:p14="http://schemas.microsoft.com/office/powerpoint/2010/main" val="230715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712968" cy="183960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>
                <a:ea typeface="Calibri" panose="020F0502020204030204" pitchFamily="34" charset="0"/>
                <a:cs typeface="Times New Roman" panose="02020603050405020304" pitchFamily="18" charset="0"/>
              </a:rPr>
              <a:t>В технічних процесах використовують сучасне обладнання, а саме дробильні камери для очищення нержавіючої сталі керамічною крихтою, токарні верстати з ЧПУ. Спеціальні вальці для нержавіючої сталі, автоматичне зварювальне обладнання для нержавіючої сталі, спеціальне обладнання для </a:t>
            </a:r>
            <a:r>
              <a:rPr lang="uk-UA" sz="2000" dirty="0" err="1">
                <a:ea typeface="Calibri" panose="020F0502020204030204" pitchFamily="34" charset="0"/>
                <a:cs typeface="Times New Roman" panose="02020603050405020304" pitchFamily="18" charset="0"/>
              </a:rPr>
              <a:t>прозкорізальної</a:t>
            </a:r>
            <a:r>
              <a:rPr lang="uk-UA" sz="2000" dirty="0">
                <a:ea typeface="Calibri" panose="020F0502020204030204" pitchFamily="34" charset="0"/>
                <a:cs typeface="Times New Roman" panose="02020603050405020304" pitchFamily="18" charset="0"/>
              </a:rPr>
              <a:t> різки деталей з листа.</a:t>
            </a:r>
            <a:endParaRPr lang="uk-UA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7" y="3933056"/>
            <a:ext cx="9108504" cy="264274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68761" y="2348880"/>
            <a:ext cx="842493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Починаючи з 2016 року, “Завод </a:t>
            </a:r>
            <a:r>
              <a:rPr lang="uk-UA" sz="2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Кобзаренка</a:t>
            </a:r>
            <a:r>
              <a:rPr lang="uk-UA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” розширив географію продажу продукції. Компанія будує завод в Польщі.</a:t>
            </a:r>
            <a:endParaRPr lang="uk-UA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76484" y="3244334"/>
            <a:ext cx="141199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200" dirty="0">
                <a:hlinkClick r:id="rId3"/>
              </a:rPr>
              <a:t>Продукція</a:t>
            </a:r>
            <a:endParaRPr lang="uk-UA" sz="2200" dirty="0"/>
          </a:p>
        </p:txBody>
      </p:sp>
    </p:spTree>
    <p:extLst>
      <p:ext uri="{BB962C8B-B14F-4D97-AF65-F5344CB8AC3E}">
        <p14:creationId xmlns:p14="http://schemas.microsoft.com/office/powerpoint/2010/main" val="450292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260648"/>
            <a:ext cx="8784976" cy="11317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Однією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 останніх новинок, які презентував завод, були завантажувальне обладнання, яке завантажує та розвантажує вагони, рухаючи поперек потягу. Таке обладнання закупила Німеччина та Південна Корея</a:t>
            </a:r>
            <a:r>
              <a:rPr lang="uk-U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51" y="3949308"/>
            <a:ext cx="8947045" cy="286406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56523" y="1916832"/>
            <a:ext cx="8712968" cy="113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Завод </a:t>
            </a:r>
            <a:r>
              <a:rPr lang="uk-UA" sz="2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Кобзаренка</a:t>
            </a:r>
            <a:r>
              <a:rPr lang="uk-UA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використовує комплектуючі вузли відомих світових виробників: </a:t>
            </a:r>
            <a:r>
              <a:rPr lang="uk-UA" sz="2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dinamica</a:t>
            </a:r>
            <a:r>
              <a:rPr lang="uk-UA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uk-UA" sz="2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Generale</a:t>
            </a:r>
            <a:r>
              <a:rPr lang="uk-UA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uk-UA" sz="2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Bondovi</a:t>
            </a:r>
            <a:r>
              <a:rPr lang="uk-UA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Італія, </a:t>
            </a:r>
            <a:r>
              <a:rPr lang="uk-UA" sz="2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Hydro</a:t>
            </a:r>
            <a:r>
              <a:rPr lang="uk-UA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США, </a:t>
            </a:r>
            <a:r>
              <a:rPr lang="uk-UA" sz="2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Raunc</a:t>
            </a:r>
            <a:r>
              <a:rPr lang="uk-UA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Німеччина, </a:t>
            </a:r>
            <a:r>
              <a:rPr lang="uk-UA" sz="20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Pional</a:t>
            </a:r>
            <a:r>
              <a:rPr lang="uk-UA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Польща.</a:t>
            </a:r>
            <a:endParaRPr lang="uk-UA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76484" y="3244334"/>
            <a:ext cx="141199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200" dirty="0">
                <a:hlinkClick r:id="rId3"/>
              </a:rPr>
              <a:t>Продукція</a:t>
            </a:r>
            <a:endParaRPr lang="uk-UA" sz="2200" dirty="0"/>
          </a:p>
        </p:txBody>
      </p:sp>
    </p:spTree>
    <p:extLst>
      <p:ext uri="{BB962C8B-B14F-4D97-AF65-F5344CB8AC3E}">
        <p14:creationId xmlns:p14="http://schemas.microsoft.com/office/powerpoint/2010/main" val="3278748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908720"/>
            <a:ext cx="9039576" cy="576064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49289" y="260648"/>
            <a:ext cx="141199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200" dirty="0">
                <a:hlinkClick r:id="rId3"/>
              </a:rPr>
              <a:t>Продукція</a:t>
            </a:r>
            <a:endParaRPr lang="uk-UA" sz="2200" dirty="0"/>
          </a:p>
        </p:txBody>
      </p:sp>
    </p:spTree>
    <p:extLst>
      <p:ext uri="{BB962C8B-B14F-4D97-AF65-F5344CB8AC3E}">
        <p14:creationId xmlns:p14="http://schemas.microsoft.com/office/powerpoint/2010/main" val="4240976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97" y="764704"/>
            <a:ext cx="9137815" cy="583264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05609" y="116632"/>
            <a:ext cx="141199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200" dirty="0">
                <a:hlinkClick r:id="rId3"/>
              </a:rPr>
              <a:t>Продукція</a:t>
            </a:r>
            <a:endParaRPr lang="uk-UA" sz="2200" dirty="0"/>
          </a:p>
        </p:txBody>
      </p:sp>
    </p:spTree>
    <p:extLst>
      <p:ext uri="{BB962C8B-B14F-4D97-AF65-F5344CB8AC3E}">
        <p14:creationId xmlns:p14="http://schemas.microsoft.com/office/powerpoint/2010/main" val="9629055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620688"/>
            <a:ext cx="8784976" cy="5303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7130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196752"/>
            <a:ext cx="8959906" cy="489654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1520" y="404664"/>
            <a:ext cx="257814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200" b="1" dirty="0"/>
              <a:t>Техніка для соломи</a:t>
            </a:r>
          </a:p>
        </p:txBody>
      </p:sp>
    </p:spTree>
    <p:extLst>
      <p:ext uri="{BB962C8B-B14F-4D97-AF65-F5344CB8AC3E}">
        <p14:creationId xmlns:p14="http://schemas.microsoft.com/office/powerpoint/2010/main" val="41674264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821</TotalTime>
  <Words>865</Words>
  <Application>Microsoft Office PowerPoint</Application>
  <PresentationFormat>Экран (4:3)</PresentationFormat>
  <Paragraphs>75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Лекція 4 ОСНОВНІ ТЕНДЕНЦІЇ РОЗВИТКУ І КОНСТРУКТИВНІ  ОСОБЛИВОСТІ ПЕРЕВАНТАЖУВАЛЬНОЇ ТЕХНІКИ, РОЗКИДАЧІВ  МІНЕРАЛЬНИХ ДОБРИВ ТА ЖНИВАРОК ТЕХНІЧНИХ КУЛЬТУР.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Машини для обробітку грунту</dc:title>
  <dc:creator>User</dc:creator>
  <cp:lastModifiedBy>adm</cp:lastModifiedBy>
  <cp:revision>96</cp:revision>
  <dcterms:created xsi:type="dcterms:W3CDTF">2013-03-29T16:56:06Z</dcterms:created>
  <dcterms:modified xsi:type="dcterms:W3CDTF">2021-06-29T12:09:23Z</dcterms:modified>
</cp:coreProperties>
</file>