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  <p:sldId id="363" r:id="rId9"/>
    <p:sldId id="364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>
        <p:scale>
          <a:sx n="50" d="100"/>
          <a:sy n="50" d="100"/>
        </p:scale>
        <p:origin x="-9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3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3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7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3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2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0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5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obzarenko.com.ua/ua/produkciya/rozkidach-mneralnih-dobriv/411-rmd-8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obzarenko.com.ua/ua/produkciya/tehnka-dlya-solom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agroday.com.ua/2018/05/14/ukraynskyj-proyzvodytel-selhoztehnyky-ozhydaet-kredyta-evrosoyuza-na-stroytelstvo-zavoda-v-polshe/" TargetMode="External"/><Relationship Id="rId4" Type="http://schemas.openxmlformats.org/officeDocument/2006/relationships/hyperlink" Target="https://agropravda.com/news/technika-fermera/5466-zavod-kobzarenko-stroit-zavod-v-polsh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obzarenko.com.ua/ua/produkciy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obzarenko.com.ua/ua/produkciy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obzarenko.com.ua/ua/produkciy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obzarenko.com.ua/ua/produkciya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568952" cy="2048155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Лекція 4</a:t>
            </a:r>
            <a:b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ОСНОВНІ ТЕНДЕНЦІЇ РОЗВИТКУ І КОНСТРУКТИВНІ </a:t>
            </a:r>
            <a:b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ОСОБЛИВОСТІ ПЕРЕВАНТАЖУВАЛЬНОЇ ТЕХНІКИ, РОЗКИДАЧІВ </a:t>
            </a:r>
            <a:b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МІНЕРАЛЬНИХ ДОБРИВ ТА ЖНИВАРОК ТЕХНІЧНИХ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КУЛЬТУР.</a:t>
            </a:r>
          </a:p>
        </p:txBody>
      </p:sp>
      <p:pic>
        <p:nvPicPr>
          <p:cNvPr id="8" name="Picture 2" descr="D:\Документ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139752" cy="21397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05878" y="163224"/>
            <a:ext cx="63138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Вінницький національний аграрний університет</a:t>
            </a:r>
            <a:endParaRPr lang="uk-UA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50131" b="50194"/>
          <a:stretch/>
        </p:blipFill>
        <p:spPr>
          <a:xfrm>
            <a:off x="158754" y="4371773"/>
            <a:ext cx="4465036" cy="201622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3964987"/>
            <a:ext cx="3096344" cy="267244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118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02556"/>
            <a:ext cx="6840760" cy="29238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Сервісна служба. Запчастини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Кобзаренка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пропонує клієнтам техніку, використовуючи європейські комплектуючі відомих виробників (ADR Італія,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Dinamica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Generale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Італія,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Bondioli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Pavesi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Італія,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Scharmuller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Австрія,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Hypro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США,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Rauch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Німеччина,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Pronar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Польща, BKT Індія,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Mitas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Чехія та ін.) при цьому забезпечуючи вчасну поставку, ремонт і сервісне обслуговування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929" y="515895"/>
            <a:ext cx="1933575" cy="2009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5019"/>
          <a:stretch/>
        </p:blipFill>
        <p:spPr>
          <a:xfrm>
            <a:off x="179512" y="3789040"/>
            <a:ext cx="8731700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0" y="1111364"/>
            <a:ext cx="8766888" cy="5197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88199" y="260648"/>
            <a:ext cx="15856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>
                <a:solidFill>
                  <a:srgbClr val="002060"/>
                </a:solidFill>
              </a:rPr>
              <a:t>Запчастини</a:t>
            </a:r>
          </a:p>
        </p:txBody>
      </p:sp>
    </p:spTree>
    <p:extLst>
      <p:ext uri="{BB962C8B-B14F-4D97-AF65-F5344CB8AC3E}">
        <p14:creationId xmlns:p14="http://schemas.microsoft.com/office/powerpoint/2010/main" val="369598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2245"/>
            <a:ext cx="8640960" cy="1479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Виробнича діяльність.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Кобзаренка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має дві території в смт. Липова Долина, дві території в м. Ромни та територію заводу в Польщі, на яких побудовані виробничі цехи та складські комплекси.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112" y="1628800"/>
            <a:ext cx="8612360" cy="5116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1900" dirty="0">
                <a:ea typeface="Calibri" panose="020F0502020204030204" pitchFamily="34" charset="0"/>
                <a:cs typeface="Times New Roman" panose="02020603050405020304" pitchFamily="18" charset="0"/>
              </a:rPr>
              <a:t>Новинки заводу 2020 року.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Автомобільний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напівпричеп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алюмінієвий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- зерновоз</a:t>
            </a:r>
            <a:endParaRPr lang="uk-UA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Автомобільний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напівпричеп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сталі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Hardox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щебневоз</a:t>
            </a:r>
            <a:endParaRPr lang="uk-UA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Будівельний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тракторний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самоскидний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причеп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сталі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Hardox</a:t>
            </a:r>
            <a:endParaRPr lang="uk-UA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Розкидач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мінеральних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добрив з РМД-8 з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електронною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системою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внесення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добрив</a:t>
            </a:r>
            <a:endParaRPr lang="uk-UA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Низькорамний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причеп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перевезення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негабаритної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спецтехніки</a:t>
            </a:r>
            <a:endParaRPr lang="uk-UA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3-хосьовий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візок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широкозахватних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жаток</a:t>
            </a:r>
            <a:endParaRPr lang="uk-UA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Побутовий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вагончик на колесах з палубою та тентом</a:t>
            </a:r>
            <a:endParaRPr lang="uk-UA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Снігомет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шнекороторний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для трактора</a:t>
            </a:r>
            <a:endParaRPr lang="uk-UA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Відвал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снігу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складним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крилом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(3+1 м) для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вантажних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автомобілів</a:t>
            </a:r>
            <a:endParaRPr lang="uk-UA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Комунальний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відцентровий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пилосос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збору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щепи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листя</a:t>
            </a:r>
            <a:endParaRPr lang="uk-UA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Захват для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гілок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усі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телескопічні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навантажувачі</a:t>
            </a:r>
            <a:endParaRPr lang="uk-UA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Ківш-подовжувач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корчувач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пнів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900" dirty="0">
                <a:ea typeface="Calibri" panose="020F0502020204030204" pitchFamily="34" charset="0"/>
                <a:cs typeface="Times New Roman" panose="02020603050405020304" pitchFamily="18" charset="0"/>
              </a:rPr>
              <a:t>Детальний опис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усіх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новинок на </a:t>
            </a:r>
            <a:r>
              <a:rPr lang="ru-RU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сайті</a:t>
            </a:r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 заводу.</a:t>
            </a:r>
            <a:endParaRPr lang="uk-UA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3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640960" cy="32494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Інноваційна діяльність. Робота над новими розробками.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конструкторському відділі заводу працюють 18 чоловік, які відвідують профільні європейські виставки, аналізують техніку конкурентів та виходячи з потреб ринку впроваджують у виробництво новітні розробки. Так, у вересні 2019 року на виставці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AgroShow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Беднарах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інженери  надихнулися ідеєю подовжувача для телескопічних навантажувачів, внесли певні конструкторські зміни і розробили власну модель. Так, для будівельного сегменту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працюють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 запуском у виробництво машини з вивантаження цементу з вагонів.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05065"/>
            <a:ext cx="3600400" cy="2269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20480" y="357301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 для тюків і рулонів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використовується для роботи в полі та складських комплексах.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Служить для переміщення на коротку відстань та скиртування прямокутних тюків - рулонів сіна, соломи та силосу.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Заводу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Кобзаренка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дозволяє адаптувати захват до телескопічних та фронтальних навантажувачів усіх виробників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Jcb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Manitou, Merlo, Bobcat,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Haulotte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Caterpillar (Cat).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48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88640"/>
            <a:ext cx="4644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Інноваційні розробки та новинки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3552687" cy="22395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67944" y="684382"/>
            <a:ext cx="4932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Мульчер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-фреза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власного виробництва виконана з високоякісних європейських комплектуючих - 47 австрійських молотків забезпечують подрібнення пеньків та мульчування на глибину до 25 см.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 фреза активно й дрібно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перемульчує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деревину, зробивши її компонентом природної органіки ґрунту.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0135"/>
          <a:stretch/>
        </p:blipFill>
        <p:spPr>
          <a:xfrm>
            <a:off x="4932040" y="3734633"/>
            <a:ext cx="4057870" cy="28464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3839" y="3511270"/>
            <a:ext cx="44306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Навісний подрібнювач деревини РМ-900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базі трактора МТЗ-80 виконує роботу без використання електроенергії.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 агрегат працює від ВВП трактора та подрібнює матеріал безпосередньо в місцях обрізки та накопичення деревини (паркові зони, придорожні лісосмуги та ін. місця).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годину подрібнює до 12 м</a:t>
            </a:r>
            <a:r>
              <a:rPr lang="uk-UA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щепи.  </a:t>
            </a:r>
          </a:p>
        </p:txBody>
      </p:sp>
    </p:spTree>
    <p:extLst>
      <p:ext uri="{BB962C8B-B14F-4D97-AF65-F5344CB8AC3E}">
        <p14:creationId xmlns:p14="http://schemas.microsoft.com/office/powerpoint/2010/main" val="175974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88640"/>
            <a:ext cx="4644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Інноваційні розробки та новинки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3540249" cy="22316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878" y="3429000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Електронна </a:t>
            </a:r>
            <a:r>
              <a:rPr lang="uk-UA" sz="2000" dirty="0"/>
              <a:t>система управляє автономною гідравлічною системою розкидача в залежності від заданої норми внесення міндобрив. Складається з </a:t>
            </a:r>
            <a:r>
              <a:rPr lang="uk-UA" sz="2000" dirty="0" err="1"/>
              <a:t>гідропомпи</a:t>
            </a:r>
            <a:r>
              <a:rPr lang="uk-UA" sz="2000" dirty="0"/>
              <a:t> (привід від ВВП трактора), бака для масла, гідромотора та редуктора, який і приводить у дію транспортер.</a:t>
            </a:r>
          </a:p>
          <a:p>
            <a:pPr algn="just"/>
            <a:r>
              <a:rPr lang="uk-UA" sz="2000" dirty="0"/>
              <a:t>Рівномірне розподілення добрив по всій ширині захоплення досягається завдяки використанню П-образних лопаток різної довжини на тарілках з нержавіючої сталі (</a:t>
            </a:r>
            <a:r>
              <a:rPr lang="en-US" sz="2000" dirty="0"/>
              <a:t>Rauch, </a:t>
            </a:r>
            <a:r>
              <a:rPr lang="uk-UA" sz="2000" dirty="0"/>
              <a:t>Німеччина). Ширина захоплення до 24 метрів.</a:t>
            </a:r>
          </a:p>
          <a:p>
            <a:pPr algn="just"/>
            <a:r>
              <a:rPr lang="uk-UA" sz="2000" dirty="0"/>
              <a:t>На розкидачу РМД-8 встановлена система </a:t>
            </a:r>
            <a:r>
              <a:rPr lang="uk-UA" sz="2000" b="1" dirty="0"/>
              <a:t>БРАВО 400 (</a:t>
            </a:r>
            <a:r>
              <a:rPr lang="en-US" sz="2000" b="1" dirty="0"/>
              <a:t>ARAG)</a:t>
            </a:r>
            <a:r>
              <a:rPr lang="en-US" sz="2000" dirty="0"/>
              <a:t>, </a:t>
            </a:r>
            <a:r>
              <a:rPr lang="uk-UA" sz="2000" dirty="0"/>
              <a:t>яка автоматично регулює норму внесення міндобрив (в залежності від заданих оператором налаштувань).</a:t>
            </a:r>
            <a:endParaRPr lang="uk-UA" sz="2000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65782" y="1372710"/>
            <a:ext cx="5148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Розкидач мінеральних добрив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РМД-8с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 з електронною системою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забезпечує точне та рівномірне внесення.</a:t>
            </a:r>
          </a:p>
        </p:txBody>
      </p:sp>
    </p:spTree>
    <p:extLst>
      <p:ext uri="{BB962C8B-B14F-4D97-AF65-F5344CB8AC3E}">
        <p14:creationId xmlns:p14="http://schemas.microsoft.com/office/powerpoint/2010/main" val="245980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97792" cy="53285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331" y="5949280"/>
            <a:ext cx="8797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 «Завод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Кобзаренка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серійно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моделей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розкидачів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добрив (РМД)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вантажопідйомністю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8, 12, 16 та 20 т. </a:t>
            </a:r>
          </a:p>
        </p:txBody>
      </p:sp>
    </p:spTree>
    <p:extLst>
      <p:ext uri="{BB962C8B-B14F-4D97-AF65-F5344CB8AC3E}">
        <p14:creationId xmlns:p14="http://schemas.microsoft.com/office/powerpoint/2010/main" val="3034205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4009610" cy="25275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3004624"/>
            <a:ext cx="795637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/>
              <a:t>Завдяки </a:t>
            </a:r>
            <a:r>
              <a:rPr lang="uk-UA" sz="2000" dirty="0"/>
              <a:t>низькому прийомному бункеру зерно можуть навантажувати зерновози, причепи-самоскиди та ін. вантажні автомобілі з заднім вивантаженням кузова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52189" y="404664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200" b="1" dirty="0" err="1"/>
              <a:t>Зернопакувальна</a:t>
            </a:r>
            <a:r>
              <a:rPr lang="uk-UA" sz="2200" b="1" dirty="0"/>
              <a:t> машина ЗПМА (автомобільна)</a:t>
            </a:r>
            <a:r>
              <a:rPr lang="uk-UA" sz="2200" dirty="0"/>
              <a:t> з пониженим бункером призначена для пакування зерна, кукурудзи в поліетиленові мішки.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56" y="4213795"/>
            <a:ext cx="8141367" cy="264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70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88640"/>
            <a:ext cx="4644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Інноваційні розробки та новинки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4705"/>
            <a:ext cx="8892480" cy="1938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7" y="2851092"/>
            <a:ext cx="9081613" cy="1946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944952"/>
            <a:ext cx="8352928" cy="18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49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8060" y="87015"/>
            <a:ext cx="4644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Інноваційні розробки та новинки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4747"/>
            <a:ext cx="8608152" cy="61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1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5400600" cy="210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План:</a:t>
            </a:r>
            <a:endParaRPr lang="uk-UA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2200" dirty="0">
                <a:ea typeface="Calibri" panose="020F0502020204030204" pitchFamily="34" charset="0"/>
                <a:cs typeface="Times New Roman" panose="02020603050405020304" pitchFamily="18" charset="0"/>
              </a:rPr>
              <a:t>Тенденції становлення та р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озвитку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Інноваційна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діяльність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/>
              <a:t>ТОВ «Завод </a:t>
            </a:r>
            <a:r>
              <a:rPr lang="uk-UA" sz="2400" dirty="0" err="1"/>
              <a:t>Кобзаренка</a:t>
            </a:r>
            <a:r>
              <a:rPr lang="uk-UA" sz="2400" dirty="0"/>
              <a:t>» 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16870"/>
            <a:ext cx="2489618" cy="1394052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1371" y="2279624"/>
            <a:ext cx="3563220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Рекомендовані джерела: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710922"/>
            <a:ext cx="86823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2000" dirty="0" smtClean="0"/>
              <a:t>Офіційний сайт «Завод </a:t>
            </a:r>
            <a:r>
              <a:rPr lang="uk-UA" sz="2000" dirty="0" err="1" smtClean="0"/>
              <a:t>Кобзаренка</a:t>
            </a:r>
            <a:r>
              <a:rPr lang="uk-UA" sz="2000" dirty="0" smtClean="0"/>
              <a:t>». </a:t>
            </a:r>
            <a:r>
              <a:rPr lang="uk-UA" sz="2000" dirty="0" smtClean="0">
                <a:hlinkClick r:id="rId3"/>
              </a:rPr>
              <a:t>https</a:t>
            </a:r>
            <a:r>
              <a:rPr lang="uk-UA" sz="2000" dirty="0">
                <a:hlinkClick r:id="rId3"/>
              </a:rPr>
              <a:t>://</a:t>
            </a:r>
            <a:r>
              <a:rPr lang="uk-UA" sz="2000" dirty="0" smtClean="0">
                <a:hlinkClick r:id="rId3"/>
              </a:rPr>
              <a:t>kobzarenko.com.ua/ua/produkciya/tehnka-dlya-solomi</a:t>
            </a:r>
            <a:endParaRPr lang="uk-UA" sz="2000" dirty="0" smtClean="0"/>
          </a:p>
          <a:p>
            <a:r>
              <a:rPr lang="uk-UA" sz="2000" dirty="0" smtClean="0"/>
              <a:t>2. 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Середа Л.П. Практикум по вивченню дисципліни «Перспективи і напрямки сучасного механізованого сільськогосподарського виробництва» Частина І «Сучасні напрямки механізації рослинництва». Для підготовки студентів магістрів ВНАУ.- Вінниця, РВВ ВДАУ, 2014.-110 с. </a:t>
            </a:r>
          </a:p>
          <a:p>
            <a:r>
              <a:rPr lang="uk-UA" sz="2000" dirty="0" smtClean="0"/>
              <a:t>3. </a:t>
            </a:r>
            <a:r>
              <a:rPr lang="ru-RU" sz="2000" dirty="0"/>
              <a:t>"Завод Кобзаренко" строит завод в </a:t>
            </a:r>
            <a:r>
              <a:rPr lang="ru-RU" sz="2000" dirty="0" smtClean="0"/>
              <a:t>Польше.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agropravda.com/news/technika-fermera/5466-zavod-kobzarenko-stroit-zavod-v-polshe</a:t>
            </a:r>
            <a:r>
              <a:rPr lang="uk-UA" sz="2000" dirty="0" smtClean="0"/>
              <a:t> </a:t>
            </a:r>
          </a:p>
          <a:p>
            <a:r>
              <a:rPr lang="uk-UA" sz="2000" dirty="0" smtClean="0"/>
              <a:t>4. </a:t>
            </a:r>
            <a:r>
              <a:rPr lang="ru-RU" sz="2000" dirty="0"/>
              <a:t>Шляхт в Европу: Кобзаренко построит завод в </a:t>
            </a:r>
            <a:r>
              <a:rPr lang="ru-RU" sz="2000" dirty="0" smtClean="0"/>
              <a:t>Польше. </a:t>
            </a:r>
            <a:r>
              <a:rPr lang="en-US" sz="2000" dirty="0">
                <a:hlinkClick r:id="rId5"/>
              </a:rPr>
              <a:t>https://ru.agroday.com.ua/2018/05/14/ukraynskyj-proyzvodytel-selhoztehnyky-ozhydaet-kredyta-evrosoyuza-na-stroytelstvo-zavoda-v-polshe</a:t>
            </a:r>
            <a:r>
              <a:rPr lang="en-US" sz="2000" dirty="0" smtClean="0">
                <a:hlinkClick r:id="rId5"/>
              </a:rPr>
              <a:t>/</a:t>
            </a:r>
            <a:r>
              <a:rPr lang="uk-UA" sz="2000" dirty="0" smtClean="0"/>
              <a:t> </a:t>
            </a:r>
            <a:endParaRPr lang="ru-RU" sz="2000" dirty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40853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5659"/>
            <a:ext cx="8842180" cy="61957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8060" y="87015"/>
            <a:ext cx="4644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Інноваційні розробки та новинки</a:t>
            </a:r>
          </a:p>
        </p:txBody>
      </p:sp>
    </p:spTree>
    <p:extLst>
      <p:ext uri="{BB962C8B-B14F-4D97-AF65-F5344CB8AC3E}">
        <p14:creationId xmlns:p14="http://schemas.microsoft.com/office/powerpoint/2010/main" val="4116120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20" y="116632"/>
            <a:ext cx="8706968" cy="66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07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496944" cy="65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23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8953500" cy="4048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4399" y="260648"/>
            <a:ext cx="5197064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</a:t>
            </a:r>
            <a:endParaRPr lang="uk-UA" sz="60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5654311"/>
            <a:ext cx="2736959" cy="120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3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168654"/>
            <a:ext cx="6048672" cy="1154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Кобзаренка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один із підприємств заснований в 1993 році в Україні, як українсько-німецьке товариство “Флігель”.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9" y="209087"/>
            <a:ext cx="2736959" cy="12036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0446" y="3501008"/>
            <a:ext cx="88040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verdana" panose="020B0604030504040204" pitchFamily="34" charset="0"/>
              </a:rPr>
              <a:t>На сьогодні "Завод </a:t>
            </a:r>
            <a:r>
              <a:rPr lang="uk-UA" dirty="0" err="1">
                <a:latin typeface="verdana" panose="020B0604030504040204" pitchFamily="34" charset="0"/>
              </a:rPr>
              <a:t>Кобзаренка</a:t>
            </a:r>
            <a:r>
              <a:rPr lang="uk-UA" dirty="0">
                <a:latin typeface="verdana" panose="020B0604030504040204" pitchFamily="34" charset="0"/>
              </a:rPr>
              <a:t>" виробник номер 1 тракторних причепів в Україні. Завод виготовляє:</a:t>
            </a:r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latin typeface="verdana" panose="020B0604030504040204" pitchFamily="34" charset="0"/>
              </a:rPr>
              <a:t>20 видів причепів;</a:t>
            </a:r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latin typeface="verdana" panose="020B0604030504040204" pitchFamily="34" charset="0"/>
              </a:rPr>
              <a:t>9 видів перевантажувальних бункерів;</a:t>
            </a:r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latin typeface="verdana" panose="020B0604030504040204" pitchFamily="34" charset="0"/>
              </a:rPr>
              <a:t>20 видів цистерн для води, </a:t>
            </a:r>
            <a:r>
              <a:rPr lang="uk-UA" dirty="0" err="1">
                <a:latin typeface="verdana" panose="020B0604030504040204" pitchFamily="34" charset="0"/>
              </a:rPr>
              <a:t>жижі</a:t>
            </a:r>
            <a:r>
              <a:rPr lang="uk-UA" dirty="0">
                <a:latin typeface="verdana" panose="020B0604030504040204" pitchFamily="34" charset="0"/>
              </a:rPr>
              <a:t> та засобів захисту рослин;</a:t>
            </a:r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latin typeface="verdana" panose="020B0604030504040204" pitchFamily="34" charset="0"/>
              </a:rPr>
              <a:t>20 видів різноманітних </a:t>
            </a:r>
            <a:r>
              <a:rPr lang="uk-UA" dirty="0" err="1">
                <a:latin typeface="verdana" panose="020B0604030504040204" pitchFamily="34" charset="0"/>
              </a:rPr>
              <a:t>шнеків</a:t>
            </a:r>
            <a:r>
              <a:rPr lang="uk-UA" dirty="0">
                <a:latin typeface="verdana" panose="020B0604030504040204" pitchFamily="34" charset="0"/>
              </a:rPr>
              <a:t>;</a:t>
            </a:r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latin typeface="verdana" panose="020B0604030504040204" pitchFamily="34" charset="0"/>
              </a:rPr>
              <a:t>завантажувачі/розвантажувачі вагонів;</a:t>
            </a:r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latin typeface="verdana" panose="020B0604030504040204" pitchFamily="34" charset="0"/>
              </a:rPr>
              <a:t>причепи для перевезення тюків соломи;</a:t>
            </a:r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err="1">
                <a:latin typeface="verdana" panose="020B0604030504040204" pitchFamily="34" charset="0"/>
              </a:rPr>
              <a:t>зернопакувальне</a:t>
            </a:r>
            <a:r>
              <a:rPr lang="uk-UA" dirty="0">
                <a:latin typeface="verdana" panose="020B0604030504040204" pitchFamily="34" charset="0"/>
              </a:rPr>
              <a:t> обладнання;</a:t>
            </a:r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latin typeface="verdana" panose="020B0604030504040204" pitchFamily="34" charset="0"/>
              </a:rPr>
              <a:t>шнекові конструкції;</a:t>
            </a:r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latin typeface="verdana" panose="020B0604030504040204" pitchFamily="34" charset="0"/>
              </a:rPr>
              <a:t>відвали та </a:t>
            </a:r>
            <a:r>
              <a:rPr lang="uk-UA" dirty="0" err="1">
                <a:latin typeface="verdana" panose="020B0604030504040204" pitchFamily="34" charset="0"/>
              </a:rPr>
              <a:t>ковші</a:t>
            </a:r>
            <a:r>
              <a:rPr lang="uk-UA" dirty="0">
                <a:latin typeface="verdana" panose="020B0604030504040204" pitchFamily="34" charset="0"/>
              </a:rPr>
              <a:t>;</a:t>
            </a:r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latin typeface="verdana" panose="020B0604030504040204" pitchFamily="34" charset="0"/>
              </a:rPr>
              <a:t>розкидачі міндобрив та інше.</a:t>
            </a:r>
            <a:endParaRPr lang="uk-UA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633977"/>
            <a:ext cx="8640959" cy="186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Перейменований в завод </a:t>
            </a:r>
            <a:r>
              <a:rPr lang="uk-UA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Кобзаренка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 в 2008 році. На сьогодні завод </a:t>
            </a:r>
            <a:r>
              <a:rPr lang="uk-UA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Кобзаренка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 єдиний в Україні виробляє тракторні причепи, перевантажувальні бункери, цистерни для води, органічних добрив та засобів захисту рослин, а також </a:t>
            </a:r>
            <a:r>
              <a:rPr lang="uk-UA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причні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 розкидачі мінеральних добрив та інше обладнання.</a:t>
            </a:r>
          </a:p>
        </p:txBody>
      </p:sp>
    </p:spTree>
    <p:extLst>
      <p:ext uri="{BB962C8B-B14F-4D97-AF65-F5344CB8AC3E}">
        <p14:creationId xmlns:p14="http://schemas.microsoft.com/office/powerpoint/2010/main" val="23071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1839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В технічних процесах використовують сучасне обладнання, а саме дробильні камери для очищення нержавіючої сталі керамічною крихтою, токарні верстати з ЧПУ. Спеціальні вальці для нержавіючої сталі, автоматичне зварювальне обладнання для нержавіючої сталі, спеціальне обладнання для </a:t>
            </a:r>
            <a:r>
              <a:rPr lang="uk-UA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прозкорізальної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 різки деталей з листа.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3933056"/>
            <a:ext cx="9108504" cy="26427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8761" y="2348880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Починаючи з 2016 року, “Завод </a:t>
            </a:r>
            <a:r>
              <a:rPr lang="uk-UA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Кобзаренка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розширив географію продажу продукції. Компанія будує завод в Польщі.</a:t>
            </a:r>
            <a:endParaRPr lang="uk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76484" y="3244334"/>
            <a:ext cx="14119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dirty="0">
                <a:hlinkClick r:id="rId3"/>
              </a:rPr>
              <a:t>Продукція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45029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11317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Однією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останніх новинок, які презентував завод, були завантажувальне обладнання, яке завантажує та розвантажує вагони, рухаючи поперек потягу. Таке обладнання закупила Німеччина та Південна Корея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1" y="3949308"/>
            <a:ext cx="8947045" cy="28640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6523" y="1916832"/>
            <a:ext cx="8712968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Завод </a:t>
            </a:r>
            <a:r>
              <a:rPr lang="uk-UA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Кобзаренка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використовує комплектуючі вузли відомих світових виробників: </a:t>
            </a:r>
            <a:r>
              <a:rPr lang="uk-UA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dinamica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Generale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Bondovi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Італія, </a:t>
            </a:r>
            <a:r>
              <a:rPr lang="uk-UA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Hydro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США, </a:t>
            </a:r>
            <a:r>
              <a:rPr lang="uk-UA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Raunc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Німеччина, </a:t>
            </a:r>
            <a:r>
              <a:rPr lang="uk-UA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Pional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Польща.</a:t>
            </a:r>
            <a:endParaRPr lang="uk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76484" y="3244334"/>
            <a:ext cx="14119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dirty="0">
                <a:hlinkClick r:id="rId3"/>
              </a:rPr>
              <a:t>Продукція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27874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08720"/>
            <a:ext cx="9039576" cy="5760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49289" y="260648"/>
            <a:ext cx="14119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dirty="0">
                <a:hlinkClick r:id="rId3"/>
              </a:rPr>
              <a:t>Продукція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424097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7" y="764704"/>
            <a:ext cx="9137815" cy="58326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05609" y="116632"/>
            <a:ext cx="14119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dirty="0">
                <a:hlinkClick r:id="rId3"/>
              </a:rPr>
              <a:t>Продукція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96290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784976" cy="530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1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959906" cy="48965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2578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/>
              <a:t>Техніка для соломи</a:t>
            </a:r>
          </a:p>
        </p:txBody>
      </p:sp>
    </p:spTree>
    <p:extLst>
      <p:ext uri="{BB962C8B-B14F-4D97-AF65-F5344CB8AC3E}">
        <p14:creationId xmlns:p14="http://schemas.microsoft.com/office/powerpoint/2010/main" val="4167426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865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Лекція 4 ОСНОВНІ ТЕНДЕНЦІЇ РОЗВИТКУ І КОНСТРУКТИВНІ  ОСОБЛИВОСТІ ПЕРЕВАНТАЖУВАЛЬНОЇ ТЕХНІКИ, РОЗКИДАЧІВ  МІНЕРАЛЬНИХ ДОБРИВ ТА ЖНИВАРОК ТЕХНІЧНИХ КУЛЬТУР.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Машини для обробітку грунту</dc:title>
  <dc:creator>User</dc:creator>
  <cp:lastModifiedBy>adm</cp:lastModifiedBy>
  <cp:revision>96</cp:revision>
  <dcterms:created xsi:type="dcterms:W3CDTF">2013-03-29T16:56:06Z</dcterms:created>
  <dcterms:modified xsi:type="dcterms:W3CDTF">2021-06-29T12:09:23Z</dcterms:modified>
</cp:coreProperties>
</file>