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335" r:id="rId4"/>
    <p:sldId id="336" r:id="rId5"/>
    <p:sldId id="337" r:id="rId6"/>
    <p:sldId id="338" r:id="rId7"/>
    <p:sldId id="340" r:id="rId8"/>
    <p:sldId id="339" r:id="rId9"/>
    <p:sldId id="341" r:id="rId10"/>
    <p:sldId id="342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9" autoAdjust="0"/>
    <p:restoredTop sz="94728" autoAdjust="0"/>
  </p:normalViewPr>
  <p:slideViewPr>
    <p:cSldViewPr>
      <p:cViewPr>
        <p:scale>
          <a:sx n="50" d="100"/>
          <a:sy n="50" d="100"/>
        </p:scale>
        <p:origin x="-90" y="-36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DC4739-EAA4-4356-8126-AAC7EAA6989B}" type="datetimeFigureOut">
              <a:rPr lang="ru-RU" smtClean="0"/>
              <a:pPr/>
              <a:t>29.06.2021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2F8B11-1BA0-47DC-BCD4-BEA15D20657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45854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DC4739-EAA4-4356-8126-AAC7EAA6989B}" type="datetimeFigureOut">
              <a:rPr lang="ru-RU" smtClean="0"/>
              <a:pPr/>
              <a:t>29.06.2021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2F8B11-1BA0-47DC-BCD4-BEA15D20657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952342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DC4739-EAA4-4356-8126-AAC7EAA6989B}" type="datetimeFigureOut">
              <a:rPr lang="ru-RU" smtClean="0"/>
              <a:pPr/>
              <a:t>29.06.2021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2F8B11-1BA0-47DC-BCD4-BEA15D20657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564300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DC4739-EAA4-4356-8126-AAC7EAA6989B}" type="datetimeFigureOut">
              <a:rPr lang="ru-RU" smtClean="0"/>
              <a:pPr/>
              <a:t>29.06.2021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2F8B11-1BA0-47DC-BCD4-BEA15D20657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15685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DC4739-EAA4-4356-8126-AAC7EAA6989B}" type="datetimeFigureOut">
              <a:rPr lang="ru-RU" smtClean="0"/>
              <a:pPr/>
              <a:t>29.06.2021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2F8B11-1BA0-47DC-BCD4-BEA15D20657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357710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DC4739-EAA4-4356-8126-AAC7EAA6989B}" type="datetimeFigureOut">
              <a:rPr lang="ru-RU" smtClean="0"/>
              <a:pPr/>
              <a:t>29.06.2021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2F8B11-1BA0-47DC-BCD4-BEA15D20657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41522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DC4739-EAA4-4356-8126-AAC7EAA6989B}" type="datetimeFigureOut">
              <a:rPr lang="ru-RU" smtClean="0"/>
              <a:pPr/>
              <a:t>29.06.2021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2F8B11-1BA0-47DC-BCD4-BEA15D20657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904329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DC4739-EAA4-4356-8126-AAC7EAA6989B}" type="datetimeFigureOut">
              <a:rPr lang="ru-RU" smtClean="0"/>
              <a:pPr/>
              <a:t>29.06.2021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2F8B11-1BA0-47DC-BCD4-BEA15D20657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711245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DC4739-EAA4-4356-8126-AAC7EAA6989B}" type="datetimeFigureOut">
              <a:rPr lang="ru-RU" smtClean="0"/>
              <a:pPr/>
              <a:t>29.06.2021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2F8B11-1BA0-47DC-BCD4-BEA15D20657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295011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DC4739-EAA4-4356-8126-AAC7EAA6989B}" type="datetimeFigureOut">
              <a:rPr lang="ru-RU" smtClean="0"/>
              <a:pPr/>
              <a:t>29.06.2021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2F8B11-1BA0-47DC-BCD4-BEA15D20657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976006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DC4739-EAA4-4356-8126-AAC7EAA6989B}" type="datetimeFigureOut">
              <a:rPr lang="ru-RU" smtClean="0"/>
              <a:pPr/>
              <a:t>29.06.2021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2F8B11-1BA0-47DC-BCD4-BEA15D20657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08590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0DC4739-EAA4-4356-8126-AAC7EAA6989B}" type="datetimeFigureOut">
              <a:rPr lang="ru-RU" smtClean="0"/>
              <a:pPr/>
              <a:t>29.06.2021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2F8B11-1BA0-47DC-BCD4-BEA15D20657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007507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deere.ua/uk/k%D0%BE%D1%81%D0%B8%D0%BB%D0%BA%D0%B8-%D0%BF%D0%BB%D1%8E%D1%89%D0%B8%D0%BB%D0%BA%D0%B8/" TargetMode="External"/><Relationship Id="rId13" Type="http://schemas.openxmlformats.org/officeDocument/2006/relationships/hyperlink" Target="https://www.deere.ua/uk/%D1%80%D0%BE%D0%B7%D0%BA%D0%B8%D0%B4%D0%B0%D1%87%D1%96-%D0%BC%D1%96%D0%BD%D0%B5%D1%80%D0%B0%D0%BB%D1%8C%D0%BD%D0%B8%D1%85-%D0%B4%D0%BE%D0%B1%D1%80%D0%B8%D0%B2/" TargetMode="External"/><Relationship Id="rId3" Type="http://schemas.openxmlformats.org/officeDocument/2006/relationships/hyperlink" Target="https://www.deere.ua/uk/%D1%82%D1%80%D0%B0%D0%BA%D1%82%D0%BE%D1%80%D0%B8/" TargetMode="External"/><Relationship Id="rId7" Type="http://schemas.openxmlformats.org/officeDocument/2006/relationships/hyperlink" Target="https://www.deere.ua/uk/%D1%80%D1%83%D0%BB%D0%BE%D0%BD%D0%BD%D1%96-%D0%BF%D1%80%D0%B5%D1%81-%D0%BF%D1%96%D0%B4%D0%B1%D0%B8%D1%80%D0%B0%D1%87%D1%96/" TargetMode="External"/><Relationship Id="rId12" Type="http://schemas.openxmlformats.org/officeDocument/2006/relationships/hyperlink" Target="https://www.deere.ua/uk/%D0%BE%D0%B1%D1%80%D0%BE%D0%B1%D1%96%D1%82%D0%BE%D0%BA-%D0%B3%D1%80%D1%83%D0%BD%D1%82%D1%83/" TargetMode="External"/><Relationship Id="rId2" Type="http://schemas.openxmlformats.org/officeDocument/2006/relationships/hyperlink" Target="https://www.deere.ua/uk/%D1%81%D1%96%D0%BB%D1%8C%D1%81%D1%8C%D0%BA%D0%B5-%D0%B3%D0%BE%D1%81%D0%BF%D0%BE%D0%B4%D0%B0%D1%80%D1%81%D1%82%D0%B2%D0%BE/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www.deere.ua/uk/%D0%BE%D0%B1%D0%BF%D1%80%D0%B8%D1%81%D0%BA%D1%83%D0%B2%D0%B0%D1%87%D1%96/" TargetMode="External"/><Relationship Id="rId11" Type="http://schemas.openxmlformats.org/officeDocument/2006/relationships/hyperlink" Target="https://www.deere.ua/uk/c%D1%96%D0%B2%D0%B0%D0%BB%D0%BA%D0%B8-%D1%82%D0%B0-%D0%BF%D0%BE%D1%81%D1%96%D0%B2%D0%BD%D0%B5-%D0%BE%D0%B1%D0%BB%D0%B0%D0%B4%D0%BD%D0%B0%D0%BD%D0%BD%D1%8F/" TargetMode="External"/><Relationship Id="rId5" Type="http://schemas.openxmlformats.org/officeDocument/2006/relationships/hyperlink" Target="https://www.deere.ua/uk/c%D0%B0%D0%BC%D0%BE%D1%85%D1%96%D0%B4%D0%BD%D1%96-%D0%BA%D0%BE%D1%80%D0%BC%D0%BE%D0%B7%D0%B1%D0%B8%D1%80%D0%B0%D0%BB%D1%8C%D0%BD%D1%96-%D0%BA%D0%BE%D0%BC%D0%B1%D0%B0%D0%B9%D0%BD%D0%B8/" TargetMode="External"/><Relationship Id="rId10" Type="http://schemas.openxmlformats.org/officeDocument/2006/relationships/hyperlink" Target="https://www.deere.ua/uk/%D0%BF%D0%BE%D1%81%D1%96%D0%B2/" TargetMode="External"/><Relationship Id="rId4" Type="http://schemas.openxmlformats.org/officeDocument/2006/relationships/hyperlink" Target="https://www.deere.ua/uk/%D0%BA%D0%BE%D0%BC%D0%B1%D0%B0%D0%B9%D0%BD%D0%B8/" TargetMode="External"/><Relationship Id="rId9" Type="http://schemas.openxmlformats.org/officeDocument/2006/relationships/hyperlink" Target="https://www.deere.ua/uk/%D0%A4%D1%80%D0%BE%D0%BD%D1%82%D0%B0%D0%BB%D1%8C%D0%BD%D1%96-%D0%BD%D0%B0%D0%B2%D0%B0%D0%BD%D1%82%D0%B0%D0%B6%D1%83%D0%B2%D0%B0%D1%87%D1%96/" TargetMode="External"/><Relationship Id="rId14" Type="http://schemas.openxmlformats.org/officeDocument/2006/relationships/hyperlink" Target="https://www.deere.ua/uk/%D1%81%D0%B0%D0%BC%D0%BE%D1%85%D0%BE%D0%B4%D0%BD%D1%8B%D0%B5-%D0%BA%D0%BE%D1%81%D0%B8%D0%BB%D0%BA%D0%B8/" TargetMode="Externa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Заголовок 1"/>
          <p:cNvSpPr>
            <a:spLocks noGrp="1"/>
          </p:cNvSpPr>
          <p:nvPr>
            <p:ph type="ctrTitle"/>
          </p:nvPr>
        </p:nvSpPr>
        <p:spPr>
          <a:xfrm>
            <a:off x="611560" y="1844824"/>
            <a:ext cx="7772400" cy="1470025"/>
          </a:xfrm>
        </p:spPr>
        <p:txBody>
          <a:bodyPr>
            <a:normAutofit/>
          </a:bodyPr>
          <a:lstStyle/>
          <a:p>
            <a:r>
              <a:rPr lang="uk-UA" sz="2000" b="1" dirty="0">
                <a:latin typeface="Times New Roman" pitchFamily="18" charset="0"/>
                <a:cs typeface="Times New Roman" pitchFamily="18" charset="0"/>
              </a:rPr>
              <a:t>Лекція 6. </a:t>
            </a:r>
            <a:r>
              <a:rPr lang="uk-UA" sz="20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2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ТЕНДЕНЦІЇ РОЗВИТКУ ЕНЕРГЕТИЧНИХ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ЗАСОБІВ. ІННОВАЦІЇ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, ОСОБЛИВОСТІ ТЕХНІЧНОГО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СЕРВІСУ</a:t>
            </a:r>
            <a:br>
              <a:rPr lang="ru-RU" sz="2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УКРАЇНІ 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Заголовок 1"/>
          <p:cNvSpPr txBox="1">
            <a:spLocks/>
          </p:cNvSpPr>
          <p:nvPr/>
        </p:nvSpPr>
        <p:spPr>
          <a:xfrm>
            <a:off x="1243608" y="689073"/>
            <a:ext cx="7772400" cy="6812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25000" lnSpcReduction="20000"/>
          </a:bodyPr>
          <a:lstStyle>
            <a:defPPr>
              <a:defRPr lang="uk-UA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6700" b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Міністерство освіти і науки України</a:t>
            </a:r>
            <a:br>
              <a:rPr kumimoji="0" lang="uk-UA" sz="6700" b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kumimoji="0" lang="uk-UA" sz="6700" b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Вінницький національний аграрний університет</a:t>
            </a:r>
            <a:br>
              <a:rPr kumimoji="0" lang="uk-UA" sz="6700" b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kumimoji="0" lang="uk-UA" sz="6700" b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/>
            </a:r>
            <a:br>
              <a:rPr kumimoji="0" lang="uk-UA" sz="6700" b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kumimoji="0" lang="uk-UA" sz="6700" b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/>
            </a:r>
            <a:br>
              <a:rPr kumimoji="0" lang="uk-UA" sz="6700" b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kumimoji="0" lang="uk-UA" sz="6700" b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/>
            </a:r>
            <a:br>
              <a:rPr kumimoji="0" lang="uk-UA" sz="6700" b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kumimoji="0" lang="uk-UA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/>
            </a:r>
            <a:br>
              <a:rPr kumimoji="0" lang="uk-UA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kumimoji="0" lang="uk-UA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/>
            </a:r>
            <a:br>
              <a:rPr kumimoji="0" lang="uk-UA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kumimoji="0" lang="uk-UA" sz="2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/>
            </a:r>
            <a:br>
              <a:rPr kumimoji="0" lang="uk-UA" sz="2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endParaRPr kumimoji="0" lang="ru-RU" sz="2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pic>
        <p:nvPicPr>
          <p:cNvPr id="22" name="Picture 2" descr="D:\Документи\logo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7992" y="284409"/>
            <a:ext cx="1268760" cy="1268760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2286000" y="3789040"/>
            <a:ext cx="423021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План:</a:t>
            </a:r>
          </a:p>
          <a:p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uk-UA" sz="1600" dirty="0">
                <a:latin typeface="Times New Roman" pitchFamily="18" charset="0"/>
                <a:cs typeface="Times New Roman" pitchFamily="18" charset="0"/>
              </a:rPr>
              <a:t>Тенденції становлення та р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озвитку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Інноваційна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діяльність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3.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Особливості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технічного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сервісу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Україні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uk-UA" sz="16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118853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 rotWithShape="1">
          <a:blip r:embed="rId2"/>
          <a:srcRect l="11004" t="44128" r="39380" b="8185"/>
          <a:stretch/>
        </p:blipFill>
        <p:spPr bwMode="auto">
          <a:xfrm>
            <a:off x="3376451" y="2906930"/>
            <a:ext cx="5688632" cy="3744416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575556" y="5661248"/>
            <a:ext cx="280089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Комбайн </a:t>
            </a:r>
            <a:r>
              <a:rPr lang="en-AU" dirty="0" smtClean="0">
                <a:latin typeface="Times New Roman" pitchFamily="18" charset="0"/>
                <a:cs typeface="Times New Roman" pitchFamily="18" charset="0"/>
              </a:rPr>
              <a:t> John Deere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S680</a:t>
            </a:r>
            <a:r>
              <a:rPr lang="en-AU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uk-UA" dirty="0"/>
          </a:p>
        </p:txBody>
      </p:sp>
      <p:pic>
        <p:nvPicPr>
          <p:cNvPr id="4" name="Рисунок 3"/>
          <p:cNvPicPr/>
          <p:nvPr/>
        </p:nvPicPr>
        <p:blipFill rotWithShape="1">
          <a:blip r:embed="rId3"/>
          <a:srcRect l="54017" t="28470" r="6970" b="39145"/>
          <a:stretch/>
        </p:blipFill>
        <p:spPr bwMode="auto">
          <a:xfrm>
            <a:off x="251520" y="2906930"/>
            <a:ext cx="4032448" cy="2196267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395536" y="566678"/>
            <a:ext cx="828092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533400" algn="just"/>
            <a:r>
              <a:rPr lang="uk-UA" dirty="0">
                <a:latin typeface="Times New Roman" pitchFamily="18" charset="0"/>
                <a:cs typeface="Times New Roman" pitchFamily="18" charset="0"/>
              </a:rPr>
              <a:t>При наданні послуг претензії до поганої якості робіт повинні зводитися до нуля. Технологія обслуговування повинна забезпечувати: мінімум витрат для власника підприємства і замовника послуг; мінімальний час виконання послуги; висока якість виконання робіт. Така </a:t>
            </a:r>
            <a:r>
              <a:rPr lang="uk-UA" dirty="0" err="1">
                <a:latin typeface="Times New Roman" pitchFamily="18" charset="0"/>
                <a:cs typeface="Times New Roman" pitchFamily="18" charset="0"/>
              </a:rPr>
              <a:t>клієнтоорієнтована</a:t>
            </a:r>
            <a:r>
              <a:rPr lang="uk-UA" dirty="0">
                <a:latin typeface="Times New Roman" pitchFamily="18" charset="0"/>
                <a:cs typeface="Times New Roman" pitchFamily="18" charset="0"/>
              </a:rPr>
              <a:t> спрямованість - один з основних ресурсів подальшої ефективної діяльності підприємств.</a:t>
            </a:r>
            <a:endParaRPr lang="uk-UA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6360097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/>
          <p:nvPr/>
        </p:nvPicPr>
        <p:blipFill rotWithShape="1">
          <a:blip r:embed="rId2"/>
          <a:srcRect l="53694" t="28571" r="4838" b="32089"/>
          <a:stretch/>
        </p:blipFill>
        <p:spPr bwMode="auto">
          <a:xfrm>
            <a:off x="467544" y="1916832"/>
            <a:ext cx="7704856" cy="4392487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971600" y="332656"/>
            <a:ext cx="669674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dirty="0">
                <a:latin typeface="Times New Roman" pitchFamily="18" charset="0"/>
                <a:cs typeface="Times New Roman" pitchFamily="18" charset="0"/>
              </a:rPr>
              <a:t>Компанія “Джон </a:t>
            </a:r>
            <a:r>
              <a:rPr lang="uk-UA" dirty="0" err="1">
                <a:latin typeface="Times New Roman" pitchFamily="18" charset="0"/>
                <a:cs typeface="Times New Roman" pitchFamily="18" charset="0"/>
              </a:rPr>
              <a:t>Дир</a:t>
            </a:r>
            <a:r>
              <a:rPr lang="uk-UA" dirty="0">
                <a:latin typeface="Times New Roman" pitchFamily="18" charset="0"/>
                <a:cs typeface="Times New Roman" pitchFamily="18" charset="0"/>
              </a:rPr>
              <a:t>” являється однією із найстаріших і найвідоміших компаній тракторного сільськогосподарського і комунального машинобудування в світі.</a:t>
            </a:r>
          </a:p>
        </p:txBody>
      </p:sp>
    </p:spTree>
    <p:extLst>
      <p:ext uri="{BB962C8B-B14F-4D97-AF65-F5344CB8AC3E}">
        <p14:creationId xmlns:p14="http://schemas.microsoft.com/office/powerpoint/2010/main" val="30592780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/>
          <p:nvPr/>
        </p:nvPicPr>
        <p:blipFill rotWithShape="1">
          <a:blip r:embed="rId2"/>
          <a:srcRect l="53006" t="28163" r="4314" b="26531"/>
          <a:stretch/>
        </p:blipFill>
        <p:spPr bwMode="auto">
          <a:xfrm>
            <a:off x="467544" y="1916832"/>
            <a:ext cx="8208912" cy="4464496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755576" y="476672"/>
            <a:ext cx="712879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dirty="0">
                <a:latin typeface="Times New Roman" pitchFamily="18" charset="0"/>
                <a:cs typeface="Times New Roman" pitchFamily="18" charset="0"/>
              </a:rPr>
              <a:t>Компанія створена в 1839 році відомим </a:t>
            </a:r>
            <a:r>
              <a:rPr lang="uk-UA" dirty="0" err="1">
                <a:latin typeface="Times New Roman" pitchFamily="18" charset="0"/>
                <a:cs typeface="Times New Roman" pitchFamily="18" charset="0"/>
              </a:rPr>
              <a:t>підприємцьом</a:t>
            </a:r>
            <a:r>
              <a:rPr lang="uk-UA" dirty="0">
                <a:latin typeface="Times New Roman" pitchFamily="18" charset="0"/>
                <a:cs typeface="Times New Roman" pitchFamily="18" charset="0"/>
              </a:rPr>
              <a:t> Джон </a:t>
            </a:r>
            <a:r>
              <a:rPr lang="uk-UA" dirty="0" err="1">
                <a:latin typeface="Times New Roman" pitchFamily="18" charset="0"/>
                <a:cs typeface="Times New Roman" pitchFamily="18" charset="0"/>
              </a:rPr>
              <a:t>Діром</a:t>
            </a:r>
            <a:r>
              <a:rPr lang="uk-UA" dirty="0">
                <a:latin typeface="Times New Roman" pitchFamily="18" charset="0"/>
                <a:cs typeface="Times New Roman" pitchFamily="18" charset="0"/>
              </a:rPr>
              <a:t> і з того часу є лідером </a:t>
            </a:r>
            <a:r>
              <a:rPr lang="uk-UA" dirty="0" err="1">
                <a:latin typeface="Times New Roman" pitchFamily="18" charset="0"/>
                <a:cs typeface="Times New Roman" pitchFamily="18" charset="0"/>
              </a:rPr>
              <a:t>сільгосп</a:t>
            </a:r>
            <a:r>
              <a:rPr lang="uk-UA" dirty="0">
                <a:latin typeface="Times New Roman" pitchFamily="18" charset="0"/>
                <a:cs typeface="Times New Roman" pitchFamily="18" charset="0"/>
              </a:rPr>
              <a:t>. машинобудування.</a:t>
            </a:r>
          </a:p>
        </p:txBody>
      </p:sp>
    </p:spTree>
    <p:extLst>
      <p:ext uri="{BB962C8B-B14F-4D97-AF65-F5344CB8AC3E}">
        <p14:creationId xmlns:p14="http://schemas.microsoft.com/office/powerpoint/2010/main" val="15864909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 rotWithShape="1">
          <a:blip r:embed="rId2"/>
          <a:srcRect l="54153" t="23265" r="4544" b="36735"/>
          <a:stretch/>
        </p:blipFill>
        <p:spPr bwMode="auto">
          <a:xfrm>
            <a:off x="827584" y="1556792"/>
            <a:ext cx="7704856" cy="4896544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827584" y="379037"/>
            <a:ext cx="712879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dirty="0">
                <a:latin typeface="Times New Roman" pitchFamily="18" charset="0"/>
                <a:cs typeface="Times New Roman" pitchFamily="18" charset="0"/>
              </a:rPr>
              <a:t>На Україні компанію представляють підприємства РДО Україна, які по технічному наповненню сучасною технікою мають й і прекрасне сервісне обслуговування техніки.</a:t>
            </a:r>
          </a:p>
        </p:txBody>
      </p:sp>
    </p:spTree>
    <p:extLst>
      <p:ext uri="{BB962C8B-B14F-4D97-AF65-F5344CB8AC3E}">
        <p14:creationId xmlns:p14="http://schemas.microsoft.com/office/powerpoint/2010/main" val="247364797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100" t="24354" r="11183" b="37069"/>
          <a:stretch/>
        </p:blipFill>
        <p:spPr bwMode="auto">
          <a:xfrm>
            <a:off x="755576" y="2132856"/>
            <a:ext cx="7336828" cy="4507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115616" y="764704"/>
            <a:ext cx="676875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dirty="0">
                <a:latin typeface="Times New Roman" pitchFamily="18" charset="0"/>
                <a:cs typeface="Times New Roman" pitchFamily="18" charset="0"/>
              </a:rPr>
              <a:t>Бізнес компанії в Україні на сьогодні вже сам по собі великий. «Джон Дір Україна» є одним з найбільших вітчизняних імпортерів.</a:t>
            </a:r>
          </a:p>
        </p:txBody>
      </p:sp>
    </p:spTree>
    <p:extLst>
      <p:ext uri="{BB962C8B-B14F-4D97-AF65-F5344CB8AC3E}">
        <p14:creationId xmlns:p14="http://schemas.microsoft.com/office/powerpoint/2010/main" val="138573438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27584" y="1443841"/>
            <a:ext cx="6984776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u="sng" dirty="0">
                <a:latin typeface="Times New Roman" pitchFamily="18" charset="0"/>
                <a:cs typeface="Times New Roman" pitchFamily="18" charset="0"/>
                <a:hlinkClick r:id="rId2"/>
              </a:rPr>
              <a:t>Сільськогосподарська </a:t>
            </a:r>
            <a:r>
              <a:rPr lang="uk-UA" u="sng" dirty="0" smtClean="0">
                <a:latin typeface="Times New Roman" pitchFamily="18" charset="0"/>
                <a:cs typeface="Times New Roman" pitchFamily="18" charset="0"/>
                <a:hlinkClick r:id="rId2"/>
              </a:rPr>
              <a:t>техніка</a:t>
            </a:r>
            <a:r>
              <a:rPr lang="uk-UA" u="sng" dirty="0" smtClean="0">
                <a:latin typeface="Times New Roman" pitchFamily="18" charset="0"/>
                <a:cs typeface="Times New Roman" pitchFamily="18" charset="0"/>
              </a:rPr>
              <a:t>, яку </a:t>
            </a:r>
            <a:r>
              <a:rPr lang="uk-UA" u="sng" dirty="0" err="1" smtClean="0">
                <a:latin typeface="Times New Roman" pitchFamily="18" charset="0"/>
                <a:cs typeface="Times New Roman" pitchFamily="18" charset="0"/>
              </a:rPr>
              <a:t>випускє</a:t>
            </a:r>
            <a:r>
              <a:rPr lang="uk-UA" u="sng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AU" u="sng" dirty="0">
                <a:latin typeface="Times New Roman" pitchFamily="18" charset="0"/>
                <a:cs typeface="Times New Roman" pitchFamily="18" charset="0"/>
              </a:rPr>
              <a:t>John Deere </a:t>
            </a:r>
            <a:endParaRPr lang="ru-RU" u="sng" dirty="0">
              <a:latin typeface="Times New Roman" pitchFamily="18" charset="0"/>
              <a:cs typeface="Times New Roman" pitchFamily="18" charset="0"/>
            </a:endParaRPr>
          </a:p>
          <a:p>
            <a:pPr marL="285750" lvl="0" indent="-285750" fontAlgn="t">
              <a:buFont typeface="Arial" pitchFamily="34" charset="0"/>
              <a:buChar char="•"/>
            </a:pPr>
            <a:r>
              <a:rPr lang="uk-UA" u="sng" dirty="0" smtClean="0">
                <a:latin typeface="Times New Roman" pitchFamily="18" charset="0"/>
                <a:cs typeface="Times New Roman" pitchFamily="18" charset="0"/>
                <a:hlinkClick r:id="rId3"/>
              </a:rPr>
              <a:t>Трактори</a:t>
            </a:r>
            <a:endParaRPr lang="ru-RU" u="sng" dirty="0">
              <a:latin typeface="Times New Roman" pitchFamily="18" charset="0"/>
              <a:cs typeface="Times New Roman" pitchFamily="18" charset="0"/>
            </a:endParaRPr>
          </a:p>
          <a:p>
            <a:pPr marL="285750" lvl="0" indent="-285750" fontAlgn="t">
              <a:buFont typeface="Arial" pitchFamily="34" charset="0"/>
              <a:buChar char="•"/>
            </a:pPr>
            <a:r>
              <a:rPr lang="uk-UA" u="sng" dirty="0">
                <a:latin typeface="Times New Roman" pitchFamily="18" charset="0"/>
                <a:cs typeface="Times New Roman" pitchFamily="18" charset="0"/>
                <a:hlinkClick r:id="rId4"/>
              </a:rPr>
              <a:t>Комбайни</a:t>
            </a:r>
            <a:endParaRPr lang="ru-RU" u="sng" dirty="0">
              <a:latin typeface="Times New Roman" pitchFamily="18" charset="0"/>
              <a:cs typeface="Times New Roman" pitchFamily="18" charset="0"/>
            </a:endParaRPr>
          </a:p>
          <a:p>
            <a:pPr marL="285750" lvl="0" indent="-285750" fontAlgn="t">
              <a:buFont typeface="Arial" pitchFamily="34" charset="0"/>
              <a:buChar char="•"/>
            </a:pPr>
            <a:r>
              <a:rPr lang="uk-UA" u="sng" dirty="0">
                <a:latin typeface="Times New Roman" pitchFamily="18" charset="0"/>
                <a:cs typeface="Times New Roman" pitchFamily="18" charset="0"/>
                <a:hlinkClick r:id="rId5"/>
              </a:rPr>
              <a:t>Кормозбиральні комбайни</a:t>
            </a:r>
            <a:endParaRPr lang="ru-RU" u="sng" dirty="0">
              <a:latin typeface="Times New Roman" pitchFamily="18" charset="0"/>
              <a:cs typeface="Times New Roman" pitchFamily="18" charset="0"/>
            </a:endParaRPr>
          </a:p>
          <a:p>
            <a:pPr marL="285750" lvl="0" indent="-285750" fontAlgn="t">
              <a:buFont typeface="Arial" pitchFamily="34" charset="0"/>
              <a:buChar char="•"/>
            </a:pPr>
            <a:r>
              <a:rPr lang="uk-UA" u="sng" dirty="0">
                <a:latin typeface="Times New Roman" pitchFamily="18" charset="0"/>
                <a:cs typeface="Times New Roman" pitchFamily="18" charset="0"/>
                <a:hlinkClick r:id="rId6"/>
              </a:rPr>
              <a:t>Обприскувачі</a:t>
            </a:r>
            <a:endParaRPr lang="ru-RU" u="sng" dirty="0">
              <a:latin typeface="Times New Roman" pitchFamily="18" charset="0"/>
              <a:cs typeface="Times New Roman" pitchFamily="18" charset="0"/>
            </a:endParaRPr>
          </a:p>
          <a:p>
            <a:pPr marL="285750" lvl="0" indent="-285750" fontAlgn="t">
              <a:buFont typeface="Arial" pitchFamily="34" charset="0"/>
              <a:buChar char="•"/>
            </a:pPr>
            <a:r>
              <a:rPr lang="uk-UA" u="sng" dirty="0">
                <a:latin typeface="Times New Roman" pitchFamily="18" charset="0"/>
                <a:cs typeface="Times New Roman" pitchFamily="18" charset="0"/>
                <a:hlinkClick r:id="rId7"/>
              </a:rPr>
              <a:t>Прес-підбирачі</a:t>
            </a:r>
            <a:endParaRPr lang="ru-RU" u="sng" dirty="0">
              <a:latin typeface="Times New Roman" pitchFamily="18" charset="0"/>
              <a:cs typeface="Times New Roman" pitchFamily="18" charset="0"/>
            </a:endParaRPr>
          </a:p>
          <a:p>
            <a:pPr marL="285750" lvl="0" indent="-285750" fontAlgn="t">
              <a:buFont typeface="Arial" pitchFamily="34" charset="0"/>
              <a:buChar char="•"/>
            </a:pPr>
            <a:r>
              <a:rPr lang="uk-UA" u="sng" dirty="0" err="1">
                <a:latin typeface="Times New Roman" pitchFamily="18" charset="0"/>
                <a:cs typeface="Times New Roman" pitchFamily="18" charset="0"/>
                <a:hlinkClick r:id="rId8"/>
              </a:rPr>
              <a:t>Косарки-плющилки</a:t>
            </a:r>
            <a:endParaRPr lang="ru-RU" u="sng" dirty="0">
              <a:latin typeface="Times New Roman" pitchFamily="18" charset="0"/>
              <a:cs typeface="Times New Roman" pitchFamily="18" charset="0"/>
            </a:endParaRPr>
          </a:p>
          <a:p>
            <a:pPr marL="285750" lvl="0" indent="-285750" fontAlgn="t">
              <a:buFont typeface="Arial" pitchFamily="34" charset="0"/>
              <a:buChar char="•"/>
            </a:pPr>
            <a:r>
              <a:rPr lang="uk-UA" u="sng" dirty="0">
                <a:latin typeface="Times New Roman" pitchFamily="18" charset="0"/>
                <a:cs typeface="Times New Roman" pitchFamily="18" charset="0"/>
                <a:hlinkClick r:id="rId9"/>
              </a:rPr>
              <a:t>Фронтальні навантажувачі</a:t>
            </a:r>
            <a:endParaRPr lang="ru-RU" u="sng" dirty="0">
              <a:latin typeface="Times New Roman" pitchFamily="18" charset="0"/>
              <a:cs typeface="Times New Roman" pitchFamily="18" charset="0"/>
            </a:endParaRPr>
          </a:p>
          <a:p>
            <a:pPr marL="285750" lvl="0" indent="-285750" fontAlgn="t">
              <a:buFont typeface="Arial" pitchFamily="34" charset="0"/>
              <a:buChar char="•"/>
            </a:pPr>
            <a:r>
              <a:rPr lang="uk-UA" u="sng" dirty="0">
                <a:latin typeface="Times New Roman" pitchFamily="18" charset="0"/>
                <a:cs typeface="Times New Roman" pitchFamily="18" charset="0"/>
                <a:hlinkClick r:id="rId10"/>
              </a:rPr>
              <a:t>Зернові механічні та пневматичні сівалки</a:t>
            </a:r>
            <a:endParaRPr lang="ru-RU" u="sng" dirty="0">
              <a:latin typeface="Times New Roman" pitchFamily="18" charset="0"/>
              <a:cs typeface="Times New Roman" pitchFamily="18" charset="0"/>
            </a:endParaRPr>
          </a:p>
          <a:p>
            <a:pPr marL="285750" lvl="0" indent="-285750" fontAlgn="t">
              <a:buFont typeface="Arial" pitchFamily="34" charset="0"/>
              <a:buChar char="•"/>
            </a:pPr>
            <a:r>
              <a:rPr lang="uk-UA" u="sng" dirty="0">
                <a:latin typeface="Times New Roman" pitchFamily="18" charset="0"/>
                <a:cs typeface="Times New Roman" pitchFamily="18" charset="0"/>
                <a:hlinkClick r:id="rId11"/>
              </a:rPr>
              <a:t>Сівалки точного висіву і посівне обладнання</a:t>
            </a:r>
            <a:endParaRPr lang="ru-RU" u="sng" dirty="0">
              <a:latin typeface="Times New Roman" pitchFamily="18" charset="0"/>
              <a:cs typeface="Times New Roman" pitchFamily="18" charset="0"/>
            </a:endParaRPr>
          </a:p>
          <a:p>
            <a:pPr marL="285750" lvl="0" indent="-285750" fontAlgn="t">
              <a:buFont typeface="Arial" pitchFamily="34" charset="0"/>
              <a:buChar char="•"/>
            </a:pPr>
            <a:r>
              <a:rPr lang="uk-UA" u="sng" dirty="0">
                <a:latin typeface="Times New Roman" pitchFamily="18" charset="0"/>
                <a:cs typeface="Times New Roman" pitchFamily="18" charset="0"/>
                <a:hlinkClick r:id="rId12"/>
              </a:rPr>
              <a:t>Ґрунтообробна техніка</a:t>
            </a:r>
            <a:endParaRPr lang="ru-RU" u="sng" dirty="0">
              <a:latin typeface="Times New Roman" pitchFamily="18" charset="0"/>
              <a:cs typeface="Times New Roman" pitchFamily="18" charset="0"/>
            </a:endParaRPr>
          </a:p>
          <a:p>
            <a:pPr marL="285750" lvl="0" indent="-285750" fontAlgn="t">
              <a:buFont typeface="Arial" pitchFamily="34" charset="0"/>
              <a:buChar char="•"/>
            </a:pPr>
            <a:r>
              <a:rPr lang="uk-UA" u="sng" dirty="0">
                <a:latin typeface="Times New Roman" pitchFamily="18" charset="0"/>
                <a:cs typeface="Times New Roman" pitchFamily="18" charset="0"/>
                <a:hlinkClick r:id="rId13"/>
              </a:rPr>
              <a:t>Розкидач добрив</a:t>
            </a:r>
            <a:endParaRPr lang="ru-RU" u="sng" dirty="0">
              <a:latin typeface="Times New Roman" pitchFamily="18" charset="0"/>
              <a:cs typeface="Times New Roman" pitchFamily="18" charset="0"/>
            </a:endParaRPr>
          </a:p>
          <a:p>
            <a:pPr marL="285750" lvl="0" indent="-285750" fontAlgn="t">
              <a:buFont typeface="Arial" pitchFamily="34" charset="0"/>
              <a:buChar char="•"/>
            </a:pPr>
            <a:r>
              <a:rPr lang="uk-UA" u="sng" dirty="0">
                <a:latin typeface="Times New Roman" pitchFamily="18" charset="0"/>
                <a:cs typeface="Times New Roman" pitchFamily="18" charset="0"/>
                <a:hlinkClick r:id="rId14"/>
              </a:rPr>
              <a:t>Самохідні косарки</a:t>
            </a:r>
            <a:endParaRPr lang="ru-RU" u="sng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7295740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 rotWithShape="1">
          <a:blip r:embed="rId2"/>
          <a:srcRect l="1" t="39977" r="36379" b="6761"/>
          <a:stretch/>
        </p:blipFill>
        <p:spPr bwMode="auto">
          <a:xfrm>
            <a:off x="1043608" y="2924944"/>
            <a:ext cx="7056784" cy="324609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827584" y="332656"/>
            <a:ext cx="727280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just"/>
            <a:r>
              <a:rPr lang="uk-UA" dirty="0">
                <a:latin typeface="Times New Roman" pitchFamily="18" charset="0"/>
                <a:cs typeface="Times New Roman" pitchFamily="18" charset="0"/>
              </a:rPr>
              <a:t>В даний час в Україні триває інтенсивне зростання парку сільськогосподарської техніки. Приріст парку вимагає відповідного розвитку сфери технічного обслуговування і ремонту. Зростаюча конкуренція в цій сфері, а також неухильне підвищення інтенсивності експлуатації рухомого складу потребують удосконалення процесів обслуговування на підприємствах технічного сервісу. </a:t>
            </a:r>
            <a:endParaRPr lang="uk-UA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9323632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 rotWithShape="1">
          <a:blip r:embed="rId2"/>
          <a:srcRect l="4202" t="25267" r="39780" b="8896"/>
          <a:stretch/>
        </p:blipFill>
        <p:spPr bwMode="auto">
          <a:xfrm>
            <a:off x="1721818" y="2013784"/>
            <a:ext cx="5904656" cy="3397696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538214" y="5445224"/>
            <a:ext cx="633670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M740 Самохідні і </a:t>
            </a:r>
            <a:r>
              <a:rPr lang="uk-UA" dirty="0" err="1" smtClean="0">
                <a:latin typeface="Times New Roman" pitchFamily="18" charset="0"/>
                <a:cs typeface="Times New Roman" pitchFamily="18" charset="0"/>
              </a:rPr>
              <a:t>прицепні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dirty="0" err="1" smtClean="0">
                <a:latin typeface="Times New Roman" pitchFamily="18" charset="0"/>
                <a:cs typeface="Times New Roman" pitchFamily="18" charset="0"/>
              </a:rPr>
              <a:t>оприскиватчі</a:t>
            </a:r>
            <a:endParaRPr lang="uk-UA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Об'єм баку 4000 л</a:t>
            </a:r>
          </a:p>
          <a:p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Промивний бак 400 л</a:t>
            </a:r>
          </a:p>
          <a:p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Продуктивність насосу 280 л/</a:t>
            </a:r>
            <a:r>
              <a:rPr lang="uk-UA" dirty="0" err="1" smtClean="0">
                <a:latin typeface="Times New Roman" pitchFamily="18" charset="0"/>
                <a:cs typeface="Times New Roman" pitchFamily="18" charset="0"/>
              </a:rPr>
              <a:t>мин</a:t>
            </a:r>
            <a:endParaRPr lang="uk-UA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39552" y="404664"/>
            <a:ext cx="7848872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just"/>
            <a:r>
              <a:rPr lang="uk-UA" dirty="0">
                <a:latin typeface="Times New Roman" pitchFamily="18" charset="0"/>
                <a:cs typeface="Times New Roman" pitchFamily="18" charset="0"/>
              </a:rPr>
              <a:t>Сучасні конкурентні умови на ринку сервісних послуг, висока орендна плата на землю, система податків, зростання інфляційних процесів змушують підприємства змінювати і оновлювати підходи до обслуговування, шукати шляхи підвищення ефективності роботи своїх підрозділів і структур. Поряд з вищевказаним, змінюються і потреби населення. </a:t>
            </a:r>
            <a:endParaRPr lang="uk-UA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806119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 rotWithShape="1">
          <a:blip r:embed="rId2"/>
          <a:srcRect l="39813" t="29182" r="7770" b="12811"/>
          <a:stretch/>
        </p:blipFill>
        <p:spPr bwMode="auto">
          <a:xfrm>
            <a:off x="1056606" y="1746340"/>
            <a:ext cx="7200800" cy="4608512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462866" y="6325508"/>
            <a:ext cx="436228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/>
              <a:t>Культиватор 2210 </a:t>
            </a:r>
            <a:r>
              <a:rPr lang="ru-RU" b="1" dirty="0" smtClean="0"/>
              <a:t>з </a:t>
            </a:r>
            <a:r>
              <a:rPr lang="ru-RU" b="1" dirty="0" err="1" smtClean="0"/>
              <a:t>плаваючою</a:t>
            </a:r>
            <a:r>
              <a:rPr lang="ru-RU" b="1" dirty="0" smtClean="0"/>
              <a:t> </a:t>
            </a:r>
            <a:r>
              <a:rPr lang="ru-RU" b="1" dirty="0" err="1" smtClean="0"/>
              <a:t>зцепкою</a:t>
            </a:r>
            <a:r>
              <a:rPr lang="ru-RU" b="1" dirty="0" smtClean="0"/>
              <a:t> </a:t>
            </a:r>
            <a:endParaRPr lang="ru-RU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505272" y="188640"/>
            <a:ext cx="8136904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533400" algn="just"/>
            <a:r>
              <a:rPr lang="uk-UA" dirty="0">
                <a:latin typeface="Times New Roman" pitchFamily="18" charset="0"/>
                <a:cs typeface="Times New Roman" pitchFamily="18" charset="0"/>
              </a:rPr>
              <a:t>Власник техніки сьогоднішнього дня більш інформований і вимогливий. На сучасному етапі, щоб утримати високі позиції на ринку і довіру споживачів, керівництву підприємств важливо, щоб сервісні системи, що діють на СТО, забезпечували уважне ставлення до клієнта, правильне виконання заявки на проведення робіт з технічного обслуговування і ремонту, усунення несправностей при першому візиті клієнта в сервісний центр.</a:t>
            </a:r>
            <a:endParaRPr lang="uk-UA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08830771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838</TotalTime>
  <Words>359</Words>
  <Application>Microsoft Office PowerPoint</Application>
  <PresentationFormat>Экран (4:3)</PresentationFormat>
  <Paragraphs>33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Лекція 6.  ТЕНДЕНЦІЇ РОЗВИТКУ ЕНЕРГЕТИЧНИХ ЗАСОБІВ. ІННОВАЦІЇ, ОСОБЛИВОСТІ ТЕХНІЧНОГО СЕРВІСУ  В  УКРАЇНІ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Home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Машини для обробітку грунту</dc:title>
  <dc:creator>User</dc:creator>
  <cp:lastModifiedBy>adm</cp:lastModifiedBy>
  <cp:revision>87</cp:revision>
  <dcterms:created xsi:type="dcterms:W3CDTF">2013-03-29T16:56:06Z</dcterms:created>
  <dcterms:modified xsi:type="dcterms:W3CDTF">2021-06-29T10:06:35Z</dcterms:modified>
</cp:coreProperties>
</file>