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05" r:id="rId3"/>
    <p:sldId id="404" r:id="rId4"/>
    <p:sldId id="406" r:id="rId5"/>
    <p:sldId id="407" r:id="rId6"/>
    <p:sldId id="408" r:id="rId7"/>
    <p:sldId id="409" r:id="rId8"/>
    <p:sldId id="410" r:id="rId9"/>
    <p:sldId id="411" r:id="rId10"/>
    <p:sldId id="412" r:id="rId11"/>
    <p:sldId id="413" r:id="rId12"/>
  </p:sldIdLst>
  <p:sldSz cx="9144000" cy="6858000" type="screen4x3"/>
  <p:notesSz cx="6858000" cy="9144000"/>
  <p:defaultTextStyle>
    <a:defPPr>
      <a:defRPr lang="uk-U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1" autoAdjust="0"/>
    <p:restoredTop sz="92443" autoAdjust="0"/>
  </p:normalViewPr>
  <p:slideViewPr>
    <p:cSldViewPr>
      <p:cViewPr>
        <p:scale>
          <a:sx n="50" d="100"/>
          <a:sy n="50" d="100"/>
        </p:scale>
        <p:origin x="-72"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79D81-261E-4FA7-9045-6C42B6313746}" type="datetimeFigureOut">
              <a:rPr lang="ru-RU" smtClean="0"/>
              <a:pPr/>
              <a:t>29.06.2021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C2745-EF38-4A0D-B9B7-63DBEFE09A40}" type="slidenum">
              <a:rPr lang="ru-RU" smtClean="0"/>
              <a:pPr/>
              <a:t>‹#›</a:t>
            </a:fld>
            <a:endParaRPr lang="ru-RU"/>
          </a:p>
        </p:txBody>
      </p:sp>
    </p:spTree>
    <p:extLst>
      <p:ext uri="{BB962C8B-B14F-4D97-AF65-F5344CB8AC3E}">
        <p14:creationId xmlns:p14="http://schemas.microsoft.com/office/powerpoint/2010/main" val="34589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80329375-A87C-46FE-AB1D-795E6E4D3585}"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D8998E3-F5C1-4627-A59D-64F1EB26B3C4}"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ED04CC2-A756-486E-82D2-0726B574EE0A}"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FBDD602-3344-4EF2-8C33-9EAD0981CFD4}"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B1BC03E-AF5F-49DA-953E-2A7148413E11}"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C855C3D-ECA4-4B54-B9E2-4208DDDA31A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8BCD694-C2B4-4D2B-A879-0713C057BEC8}"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48154B5-B0C9-4E54-AD8D-29DDE80DAE9C}"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9A53A9F-6425-4FDB-865E-CB4593CE536C}"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C70A38FF-B857-4F15-96A5-73E27AD5BC03}"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8597C0AE-B242-49F3-8E05-ACA73AA085D9}" type="datetimeFigureOut">
              <a:rPr lang="uk-UA"/>
              <a:pPr>
                <a:defRPr/>
              </a:pPr>
              <a:t>29.06.2021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6C7952DB-D649-4F49-93CC-33AC115E032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12FB2042-CC25-403D-8D66-DF9C6F78BD51}" type="datetimeFigureOut">
              <a:rPr lang="uk-UA"/>
              <a:pPr>
                <a:defRPr/>
              </a:pPr>
              <a:t>29.06.2021</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18E44C7E-AEC6-4E3B-BFCC-E2C1A5CF9A7E}"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E54B5534-5BEE-4F51-A3F3-9A26DC86CCF5}" type="datetimeFigureOut">
              <a:rPr lang="uk-UA"/>
              <a:pPr>
                <a:defRPr/>
              </a:pPr>
              <a:t>29.06.2021</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24EC1592-1B0D-4D9D-BF5F-1181C9DB3E5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30D23C3-0897-4808-BC63-C78433CDD5A2}" type="datetimeFigureOut">
              <a:rPr lang="uk-UA"/>
              <a:pPr>
                <a:defRPr/>
              </a:pPr>
              <a:t>29.06.2021</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626393F4-8037-44BE-ADA3-77E8C888515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49D6CE-0A1F-4634-970C-2C9C86789B68}" type="datetimeFigureOut">
              <a:rPr lang="uk-UA"/>
              <a:pPr>
                <a:defRPr/>
              </a:pPr>
              <a:t>29.06.2021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8B5563F1-FFB0-4E01-860A-7220B140FF64}"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BB4E99-BAC3-42A1-ADBB-C5C02138831D}" type="datetimeFigureOut">
              <a:rPr lang="uk-UA"/>
              <a:pPr>
                <a:defRPr/>
              </a:pPr>
              <a:t>29.06.2021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B701DAD8-901E-48AB-B30B-882F15BF5E10}"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C7BBA1-5CCF-4ECD-95BF-7C75655A4DE9}" type="datetimeFigureOut">
              <a:rPr lang="uk-UA"/>
              <a:pPr>
                <a:defRPr/>
              </a:pPr>
              <a:t>29.06.2021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1F2A251-29C7-4FB5-B4F9-53355BDE27B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r>
              <a:rPr lang="ru-RU" sz="2000" b="1" dirty="0" err="1">
                <a:latin typeface="Times New Roman" pitchFamily="18" charset="0"/>
                <a:cs typeface="Times New Roman" pitchFamily="18" charset="0"/>
              </a:rPr>
              <a:t>Лекція</a:t>
            </a:r>
            <a:r>
              <a:rPr lang="ru-RU" sz="2000" b="1" dirty="0">
                <a:latin typeface="Times New Roman" pitchFamily="18" charset="0"/>
                <a:cs typeface="Times New Roman" pitchFamily="18" charset="0"/>
              </a:rPr>
              <a:t> 8.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ІННОВАЦІЙНІ ТЕНДЕНЦІЇ ТА ДИНАМІКА РОЗВИТКУ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КОНСТРУКЦІЙ </a:t>
            </a:r>
            <a:r>
              <a:rPr lang="ru-RU" sz="2000" b="1">
                <a:latin typeface="Times New Roman" pitchFamily="18" charset="0"/>
                <a:cs typeface="Times New Roman" pitchFamily="18" charset="0"/>
              </a:rPr>
              <a:t>ЗБИРАЛЬНОЇ </a:t>
            </a:r>
            <a:r>
              <a:rPr lang="ru-RU" sz="2000" b="1" smtClean="0">
                <a:latin typeface="Times New Roman" pitchFamily="18" charset="0"/>
                <a:cs typeface="Times New Roman" pitchFamily="18" charset="0"/>
              </a:rPr>
              <a:t>ТЕХНІКИ. </a:t>
            </a:r>
            <a:endParaRPr lang="ru-RU" sz="2000" b="1" dirty="0" smtClean="0">
              <a:latin typeface="Times New Roman" pitchFamily="18" charset="0"/>
              <a:cs typeface="Times New Roman" pitchFamily="18" charset="0"/>
            </a:endParaRPr>
          </a:p>
        </p:txBody>
      </p:sp>
      <p:sp>
        <p:nvSpPr>
          <p:cNvPr id="5" name="Заголовок 1"/>
          <p:cNvSpPr txBox="1">
            <a:spLocks/>
          </p:cNvSpPr>
          <p:nvPr/>
        </p:nvSpPr>
        <p:spPr>
          <a:xfrm>
            <a:off x="1243608" y="918789"/>
            <a:ext cx="7772400" cy="634380"/>
          </a:xfrm>
          <a:prstGeom prst="rect">
            <a:avLst/>
          </a:prstGeom>
        </p:spPr>
        <p:txBody>
          <a:bodyPr vert="horz" lIns="91440" tIns="45720" rIns="91440" bIns="45720" rtlCol="0" anchor="ctr">
            <a:normAutofit fontScale="2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Міністерство освіти </a:t>
            </a:r>
            <a:r>
              <a:rPr lang="uk-UA" sz="6700" b="1" dirty="0" smtClean="0">
                <a:latin typeface="Times New Roman" pitchFamily="18" charset="0"/>
                <a:ea typeface="+mj-ea"/>
                <a:cs typeface="Times New Roman" pitchFamily="18" charset="0"/>
              </a:rPr>
              <a:t>і</a:t>
            </a: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науки України</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Вінницький національний аграрний університет</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Picture 2" descr="D:\Документи\logo.jpg"/>
          <p:cNvPicPr>
            <a:picLocks noChangeAspect="1" noChangeArrowheads="1"/>
          </p:cNvPicPr>
          <p:nvPr/>
        </p:nvPicPr>
        <p:blipFill>
          <a:blip r:embed="rId2" cstate="print"/>
          <a:srcRect/>
          <a:stretch>
            <a:fillRect/>
          </a:stretch>
        </p:blipFill>
        <p:spPr bwMode="auto">
          <a:xfrm>
            <a:off x="127992" y="284409"/>
            <a:ext cx="1268760" cy="1268760"/>
          </a:xfrm>
          <a:prstGeom prst="rect">
            <a:avLst/>
          </a:prstGeom>
          <a:noFill/>
        </p:spPr>
      </p:pic>
      <p:sp>
        <p:nvSpPr>
          <p:cNvPr id="2" name="Прямоугольник 1"/>
          <p:cNvSpPr/>
          <p:nvPr/>
        </p:nvSpPr>
        <p:spPr>
          <a:xfrm>
            <a:off x="1979712" y="3969663"/>
            <a:ext cx="5040560" cy="1077218"/>
          </a:xfrm>
          <a:prstGeom prst="rect">
            <a:avLst/>
          </a:prstGeom>
        </p:spPr>
        <p:txBody>
          <a:bodyPr wrap="square">
            <a:spAutoFit/>
          </a:bodyPr>
          <a:lstStyle/>
          <a:p>
            <a:pPr algn="ctr"/>
            <a:r>
              <a:rPr lang="ru-RU" sz="1600" dirty="0">
                <a:latin typeface="Times New Roman" pitchFamily="18" charset="0"/>
                <a:cs typeface="Times New Roman" pitchFamily="18" charset="0"/>
              </a:rPr>
              <a:t>План:</a:t>
            </a:r>
          </a:p>
          <a:p>
            <a:r>
              <a:rPr lang="ru-RU" sz="1600" dirty="0">
                <a:latin typeface="Times New Roman" pitchFamily="18" charset="0"/>
                <a:cs typeface="Times New Roman" pitchFamily="18" charset="0"/>
              </a:rPr>
              <a:t>1. </a:t>
            </a:r>
            <a:r>
              <a:rPr lang="uk-UA" sz="1600" dirty="0">
                <a:latin typeface="Times New Roman" pitchFamily="18" charset="0"/>
                <a:cs typeface="Times New Roman" pitchFamily="18" charset="0"/>
              </a:rPr>
              <a:t>Тенденції становлення та р</a:t>
            </a:r>
            <a:r>
              <a:rPr lang="ru-RU" sz="1600" dirty="0" err="1">
                <a:latin typeface="Times New Roman" pitchFamily="18" charset="0"/>
                <a:cs typeface="Times New Roman" pitchFamily="18" charset="0"/>
              </a:rPr>
              <a:t>озвитку</a:t>
            </a:r>
            <a:r>
              <a:rPr lang="ru-RU"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Інноваційна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діяльність</a:t>
            </a:r>
            <a:r>
              <a:rPr lang="ru-RU"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3. </a:t>
            </a:r>
            <a:r>
              <a:rPr lang="ru-RU" sz="1600" dirty="0" err="1">
                <a:latin typeface="Times New Roman" pitchFamily="18" charset="0"/>
                <a:cs typeface="Times New Roman" pitchFamily="18" charset="0"/>
              </a:rPr>
              <a:t>Особливості</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збиральної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техніки</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61058" t="40479" r="12660" b="21323"/>
          <a:stretch/>
        </p:blipFill>
        <p:spPr bwMode="auto">
          <a:xfrm>
            <a:off x="2051720" y="3212976"/>
            <a:ext cx="3960440" cy="3427204"/>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395536" y="188640"/>
            <a:ext cx="8424936" cy="2862322"/>
          </a:xfrm>
          <a:prstGeom prst="rect">
            <a:avLst/>
          </a:prstGeom>
        </p:spPr>
        <p:txBody>
          <a:bodyPr wrap="square">
            <a:spAutoFit/>
          </a:bodyPr>
          <a:lstStyle/>
          <a:p>
            <a:pPr indent="361950" algn="just"/>
            <a:r>
              <a:rPr lang="uk-UA" sz="2000" dirty="0" smtClean="0">
                <a:latin typeface="Times New Roman" pitchFamily="18" charset="0"/>
                <a:cs typeface="Times New Roman" pitchFamily="18" charset="0"/>
              </a:rPr>
              <a:t>Практично кожен комбайн оснащений потужними освітлювальними прожекторами, що дає можливість працювати навіть у темний час доби. Жатки провідних зарубіжних виробників комбайнів мають можливість поперечного відхилення, що дає додаткові переваги в роботі. Клавішні соломотряси імпортних зернозбиральних комбайнів створюють передумови для кращої вибірки зерна з соломи, що сприяє мінімізації втрат врожаю. Крім того, наявність сервісних центрів і пунктів де ви зможете придбати запчастини на сільгосптехніку, максимально убезпечать комбайн від простою під час жнив.</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719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80920" cy="2554545"/>
          </a:xfrm>
          <a:prstGeom prst="rect">
            <a:avLst/>
          </a:prstGeom>
        </p:spPr>
        <p:txBody>
          <a:bodyPr wrap="square">
            <a:spAutoFit/>
          </a:bodyPr>
          <a:lstStyle/>
          <a:p>
            <a:pPr indent="533400" algn="just"/>
            <a:r>
              <a:rPr lang="uk-UA" sz="2000" dirty="0" smtClean="0">
                <a:latin typeface="Times New Roman" pitchFamily="18" charset="0"/>
                <a:cs typeface="Times New Roman" pitchFamily="18" charset="0"/>
              </a:rPr>
              <a:t>Умови роботи в комбайнах зарубіжних виробників, значно комфортніше, ніж у вітчизняних. Кожен комбайн оснащений кондиціонером, вентиляційної установкою, яка очищає надходить всередину кабіни повітря, електронним склоочисником і навіть термосом для питної води. Ці та інші переваги даної сільськогосподарської техніки, створюють передумови для більш продуктивної роботи. Значно зменшуються втрати зерна як в результаті не завжди сприятливих погодних умов, так і через втому комбайнера.</a:t>
            </a:r>
            <a:endParaRPr lang="uk-UA" sz="2000" dirty="0">
              <a:latin typeface="Times New Roman" pitchFamily="18" charset="0"/>
              <a:cs typeface="Times New Roman" pitchFamily="18" charset="0"/>
            </a:endParaRPr>
          </a:p>
        </p:txBody>
      </p:sp>
      <p:pic>
        <p:nvPicPr>
          <p:cNvPr id="3" name="Рисунок 2"/>
          <p:cNvPicPr/>
          <p:nvPr/>
        </p:nvPicPr>
        <p:blipFill rotWithShape="1">
          <a:blip r:embed="rId2"/>
          <a:srcRect l="65064" t="23660" r="16507" b="56956"/>
          <a:stretch/>
        </p:blipFill>
        <p:spPr bwMode="auto">
          <a:xfrm>
            <a:off x="1475656" y="2996952"/>
            <a:ext cx="5904656"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21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52317" t="27755" r="4085" b="26122"/>
          <a:stretch/>
        </p:blipFill>
        <p:spPr bwMode="auto">
          <a:xfrm>
            <a:off x="339180" y="1556792"/>
            <a:ext cx="8640960" cy="48245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755576" y="384949"/>
            <a:ext cx="7272808" cy="830997"/>
          </a:xfrm>
          <a:prstGeom prst="rect">
            <a:avLst/>
          </a:prstGeom>
        </p:spPr>
        <p:txBody>
          <a:bodyPr wrap="square">
            <a:spAutoFit/>
          </a:bodyPr>
          <a:lstStyle/>
          <a:p>
            <a:pPr algn="ctr"/>
            <a:r>
              <a:rPr lang="uk-UA" dirty="0">
                <a:latin typeface="Times New Roman" pitchFamily="18" charset="0"/>
                <a:cs typeface="Times New Roman" pitchFamily="18" charset="0"/>
              </a:rPr>
              <a:t>Німецька компанія CLAAS, заснована </a:t>
            </a:r>
            <a:r>
              <a:rPr lang="uk-UA" dirty="0" err="1">
                <a:latin typeface="Times New Roman" pitchFamily="18" charset="0"/>
                <a:cs typeface="Times New Roman" pitchFamily="18" charset="0"/>
              </a:rPr>
              <a:t>вестфальцем</a:t>
            </a:r>
            <a:r>
              <a:rPr lang="uk-UA" dirty="0">
                <a:latin typeface="Times New Roman" pitchFamily="18" charset="0"/>
                <a:cs typeface="Times New Roman" pitchFamily="18" charset="0"/>
              </a:rPr>
              <a:t> Августом </a:t>
            </a:r>
            <a:r>
              <a:rPr lang="uk-UA" dirty="0" err="1">
                <a:latin typeface="Times New Roman" pitchFamily="18" charset="0"/>
                <a:cs typeface="Times New Roman" pitchFamily="18" charset="0"/>
              </a:rPr>
              <a:t>Клаасом</a:t>
            </a:r>
            <a:r>
              <a:rPr lang="uk-UA" dirty="0">
                <a:latin typeface="Times New Roman" pitchFamily="18" charset="0"/>
                <a:cs typeface="Times New Roman" pitchFamily="18" charset="0"/>
              </a:rPr>
              <a:t> у 1913 році</a:t>
            </a:r>
          </a:p>
        </p:txBody>
      </p:sp>
    </p:spTree>
    <p:extLst>
      <p:ext uri="{BB962C8B-B14F-4D97-AF65-F5344CB8AC3E}">
        <p14:creationId xmlns:p14="http://schemas.microsoft.com/office/powerpoint/2010/main" val="171919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53006" t="29796" r="3855" b="26530"/>
          <a:stretch/>
        </p:blipFill>
        <p:spPr bwMode="auto">
          <a:xfrm>
            <a:off x="899592" y="2276872"/>
            <a:ext cx="7272808" cy="3672407"/>
          </a:xfrm>
          <a:prstGeom prst="rect">
            <a:avLst/>
          </a:prstGeom>
          <a:ln>
            <a:noFill/>
          </a:ln>
          <a:extLst>
            <a:ext uri="{53640926-AAD7-44D8-BBD7-CCE9431645EC}">
              <a14:shadowObscured xmlns:a14="http://schemas.microsoft.com/office/drawing/2010/main"/>
            </a:ext>
          </a:extLst>
        </p:spPr>
      </p:pic>
      <p:sp>
        <p:nvSpPr>
          <p:cNvPr id="2" name="Прямоугольник 1"/>
          <p:cNvSpPr/>
          <p:nvPr/>
        </p:nvSpPr>
        <p:spPr>
          <a:xfrm>
            <a:off x="1187624" y="692696"/>
            <a:ext cx="6768752" cy="830997"/>
          </a:xfrm>
          <a:prstGeom prst="rect">
            <a:avLst/>
          </a:prstGeom>
        </p:spPr>
        <p:txBody>
          <a:bodyPr wrap="square">
            <a:spAutoFit/>
          </a:bodyPr>
          <a:lstStyle/>
          <a:p>
            <a:pPr algn="ctr"/>
            <a:r>
              <a:rPr lang="uk-UA" dirty="0">
                <a:latin typeface="Times New Roman" pitchFamily="18" charset="0"/>
                <a:cs typeface="Times New Roman" pitchFamily="18" charset="0"/>
              </a:rPr>
              <a:t>Концерн CLAAS має дуже багато дочірніх підприємств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59660" t="32653" r="10509" b="28980"/>
          <a:stretch/>
        </p:blipFill>
        <p:spPr bwMode="auto">
          <a:xfrm>
            <a:off x="414214" y="1412776"/>
            <a:ext cx="7992888" cy="5256584"/>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414214" y="309593"/>
            <a:ext cx="7992888" cy="1077218"/>
          </a:xfrm>
          <a:prstGeom prst="rect">
            <a:avLst/>
          </a:prstGeom>
        </p:spPr>
        <p:txBody>
          <a:bodyPr wrap="square">
            <a:spAutoFit/>
          </a:bodyPr>
          <a:lstStyle/>
          <a:p>
            <a:pPr algn="ctr"/>
            <a:r>
              <a:rPr lang="uk-UA" sz="1600" dirty="0" err="1">
                <a:latin typeface="Times New Roman" pitchFamily="18" charset="0"/>
                <a:cs typeface="Times New Roman" pitchFamily="18" charset="0"/>
              </a:rPr>
              <a:t>Glaas</a:t>
            </a:r>
            <a:r>
              <a:rPr lang="uk-UA" sz="1600" dirty="0">
                <a:latin typeface="Times New Roman" pitchFamily="18" charset="0"/>
                <a:cs typeface="Times New Roman" pitchFamily="18" charset="0"/>
              </a:rPr>
              <a:t> K </a:t>
            </a:r>
            <a:r>
              <a:rPr lang="uk-UA" sz="1600" dirty="0" err="1">
                <a:latin typeface="Times New Roman" pitchFamily="18" charset="0"/>
                <a:cs typeface="Times New Roman" pitchFamily="18" charset="0"/>
              </a:rPr>
              <a:t>GaAmbH</a:t>
            </a:r>
            <a:r>
              <a:rPr lang="uk-UA" sz="1600" dirty="0">
                <a:latin typeface="Times New Roman" pitchFamily="18" charset="0"/>
                <a:cs typeface="Times New Roman" pitchFamily="18" charset="0"/>
              </a:rPr>
              <a:t> – німецька машинобудівна компанія одна з провідних виробників сільськогосподарської техніки, європейський лідер на ринку комбайнів та лідер на світовому ринку по кормозбиральним комбайнам. Асортимент продукції включає трактори, прес-підбирачів, косарки, граблі, накопичені навантажувачі.</a:t>
            </a:r>
          </a:p>
        </p:txBody>
      </p:sp>
    </p:spTree>
    <p:extLst>
      <p:ext uri="{BB962C8B-B14F-4D97-AF65-F5344CB8AC3E}">
        <p14:creationId xmlns:p14="http://schemas.microsoft.com/office/powerpoint/2010/main" val="323909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55620" t="28979" r="4314" b="38589"/>
          <a:stretch/>
        </p:blipFill>
        <p:spPr bwMode="auto">
          <a:xfrm>
            <a:off x="323528" y="2492896"/>
            <a:ext cx="8532439" cy="4176464"/>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323528" y="520512"/>
            <a:ext cx="8352928" cy="1200329"/>
          </a:xfrm>
          <a:prstGeom prst="rect">
            <a:avLst/>
          </a:prstGeom>
        </p:spPr>
        <p:txBody>
          <a:bodyPr wrap="square">
            <a:spAutoFit/>
          </a:bodyPr>
          <a:lstStyle/>
          <a:p>
            <a:pPr algn="ctr"/>
            <a:r>
              <a:rPr lang="uk-UA" dirty="0">
                <a:latin typeface="Times New Roman" pitchFamily="18" charset="0"/>
                <a:cs typeface="Times New Roman" pitchFamily="18" charset="0"/>
              </a:rPr>
              <a:t>CLAAS, зміцнюючи свої позиції, значно підсилює свою присутність в Україні шляхом заснування нової компанії ТОВ «КЛААС УКРАЇНА»</a:t>
            </a:r>
          </a:p>
        </p:txBody>
      </p:sp>
    </p:spTree>
    <p:extLst>
      <p:ext uri="{BB962C8B-B14F-4D97-AF65-F5344CB8AC3E}">
        <p14:creationId xmlns:p14="http://schemas.microsoft.com/office/powerpoint/2010/main" val="381966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52776" t="27755" r="3855" b="28980"/>
          <a:stretch/>
        </p:blipFill>
        <p:spPr bwMode="auto">
          <a:xfrm>
            <a:off x="395536" y="2492896"/>
            <a:ext cx="8064895" cy="410445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395535" y="390140"/>
            <a:ext cx="8064895" cy="1631216"/>
          </a:xfrm>
          <a:prstGeom prst="rect">
            <a:avLst/>
          </a:prstGeom>
        </p:spPr>
        <p:txBody>
          <a:bodyPr wrap="square">
            <a:spAutoFit/>
          </a:bodyPr>
          <a:lstStyle/>
          <a:p>
            <a:pPr algn="ctr"/>
            <a:r>
              <a:rPr lang="uk-UA" sz="2000" dirty="0">
                <a:latin typeface="Times New Roman" pitchFamily="18" charset="0"/>
                <a:cs typeface="Times New Roman" pitchFamily="18" charset="0"/>
              </a:rPr>
              <a:t>Кормозаготівельна техніка представлена високопродуктивною трисекційною косаркою DISCO 8400, конструкція якої базується на цілому ряді оригінальних технічних рішень, що забезпечують її технічну та технологічну надійність, якість роботи та економічну ефективність.</a:t>
            </a:r>
          </a:p>
        </p:txBody>
      </p:sp>
    </p:spTree>
    <p:extLst>
      <p:ext uri="{BB962C8B-B14F-4D97-AF65-F5344CB8AC3E}">
        <p14:creationId xmlns:p14="http://schemas.microsoft.com/office/powerpoint/2010/main" val="178081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55769" t="33067" r="7372" b="20183"/>
          <a:stretch/>
        </p:blipFill>
        <p:spPr bwMode="auto">
          <a:xfrm>
            <a:off x="899592" y="2647950"/>
            <a:ext cx="6192688" cy="3301330"/>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51520" y="188640"/>
            <a:ext cx="8712968" cy="2246769"/>
          </a:xfrm>
          <a:prstGeom prst="rect">
            <a:avLst/>
          </a:prstGeom>
        </p:spPr>
        <p:txBody>
          <a:bodyPr wrap="square">
            <a:spAutoFit/>
          </a:bodyPr>
          <a:lstStyle/>
          <a:p>
            <a:pPr indent="457200" algn="just"/>
            <a:r>
              <a:rPr lang="uk-UA" sz="2000" dirty="0" smtClean="0">
                <a:latin typeface="Times New Roman" pitchFamily="18" charset="0"/>
                <a:cs typeface="Times New Roman" pitchFamily="18" charset="0"/>
              </a:rPr>
              <a:t>У сучасному агропромисловому комплексі України для досягнення кращих показників врожайності пшениці, кукурудзи та інших видів культур використовуються різні види техніки. Зернозбиральний комбайн займає лідируючі позиції серед інших видів сільськогосподарської техніки призначеної для збору врожаю. Їх перевагою є здатність виконувати функції жатки, молотарки і віялки. Іншими словами комбайн здатний давати на виході вже очищені зерна різних сільськогосподарських культур.</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355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53526" t="36773" r="7051" b="26454"/>
          <a:stretch/>
        </p:blipFill>
        <p:spPr bwMode="auto">
          <a:xfrm>
            <a:off x="611560" y="2814637"/>
            <a:ext cx="7488832" cy="3710707"/>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323528" y="-47685"/>
            <a:ext cx="8568952" cy="2862322"/>
          </a:xfrm>
          <a:prstGeom prst="rect">
            <a:avLst/>
          </a:prstGeom>
        </p:spPr>
        <p:txBody>
          <a:bodyPr wrap="square">
            <a:spAutoFit/>
          </a:bodyPr>
          <a:lstStyle/>
          <a:p>
            <a:pPr indent="457200"/>
            <a:r>
              <a:rPr lang="uk-UA" sz="1800" dirty="0" smtClean="0">
                <a:latin typeface="Times New Roman" pitchFamily="18" charset="0"/>
                <a:cs typeface="Times New Roman" pitchFamily="18" charset="0"/>
              </a:rPr>
              <a:t>Велика кількість моделей зернозбиральних комбайнів представлених сьогодні на ринку дає можливість підібрати відповідну техніку і великим агропромисловим холдингам, і порівняно невеликим фермерським господарствам. На величезних площах не обійтися без потужної сільгосптехніки, для невеликих полів відмінно підійде техніка для збору врожаю потужністю не більше 200 </a:t>
            </a:r>
            <a:r>
              <a:rPr lang="uk-UA" sz="1800" dirty="0" err="1" smtClean="0">
                <a:latin typeface="Times New Roman" pitchFamily="18" charset="0"/>
                <a:cs typeface="Times New Roman" pitchFamily="18" charset="0"/>
              </a:rPr>
              <a:t>к.с</a:t>
            </a:r>
            <a:r>
              <a:rPr lang="uk-UA" sz="1800" dirty="0" smtClean="0">
                <a:latin typeface="Times New Roman" pitchFamily="18" charset="0"/>
                <a:cs typeface="Times New Roman" pitchFamily="18" charset="0"/>
              </a:rPr>
              <a:t>.</a:t>
            </a:r>
          </a:p>
          <a:p>
            <a:pPr indent="457200"/>
            <a:r>
              <a:rPr lang="uk-UA" sz="1800" dirty="0" smtClean="0">
                <a:latin typeface="Times New Roman" pitchFamily="18" charset="0"/>
                <a:cs typeface="Times New Roman" pitchFamily="18" charset="0"/>
              </a:rPr>
              <a:t>При виборі зернозбирального комбайна, крім його потужності необхідно також враховувати тип молотильного апарату, обсяг зернового бункера і систему сепарації. Сучасні зернозбиральні комбайни мають три типи молотильного апарату: </a:t>
            </a:r>
            <a:r>
              <a:rPr lang="uk-UA" sz="1800" dirty="0" err="1" smtClean="0">
                <a:latin typeface="Times New Roman" pitchFamily="18" charset="0"/>
                <a:cs typeface="Times New Roman" pitchFamily="18" charset="0"/>
              </a:rPr>
              <a:t>більний</a:t>
            </a:r>
            <a:r>
              <a:rPr lang="uk-UA" sz="1800" dirty="0" smtClean="0">
                <a:latin typeface="Times New Roman" pitchFamily="18" charset="0"/>
                <a:cs typeface="Times New Roman" pitchFamily="18" charset="0"/>
              </a:rPr>
              <a:t>, </a:t>
            </a:r>
            <a:r>
              <a:rPr lang="uk-UA" sz="1800" dirty="0" err="1" smtClean="0">
                <a:latin typeface="Times New Roman" pitchFamily="18" charset="0"/>
                <a:cs typeface="Times New Roman" pitchFamily="18" charset="0"/>
              </a:rPr>
              <a:t>штіфтовий</a:t>
            </a:r>
            <a:r>
              <a:rPr lang="uk-UA" sz="1800" dirty="0" smtClean="0">
                <a:latin typeface="Times New Roman" pitchFamily="18" charset="0"/>
                <a:cs typeface="Times New Roman" pitchFamily="18" charset="0"/>
              </a:rPr>
              <a:t> і аксіально-роторний. Основна їх відмінність полягає в кількості зерна, яке йде разом з соломою. Найкращі показники у комбайнів з роторною молотаркою.</a:t>
            </a:r>
            <a:endParaRPr lang="uk-UA" sz="1800" dirty="0">
              <a:latin typeface="Times New Roman" pitchFamily="18" charset="0"/>
              <a:cs typeface="Times New Roman" pitchFamily="18" charset="0"/>
            </a:endParaRPr>
          </a:p>
        </p:txBody>
      </p:sp>
    </p:spTree>
    <p:extLst>
      <p:ext uri="{BB962C8B-B14F-4D97-AF65-F5344CB8AC3E}">
        <p14:creationId xmlns:p14="http://schemas.microsoft.com/office/powerpoint/2010/main" val="162858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28179"/>
            <a:ext cx="8280920" cy="2246769"/>
          </a:xfrm>
          <a:prstGeom prst="rect">
            <a:avLst/>
          </a:prstGeom>
        </p:spPr>
        <p:txBody>
          <a:bodyPr wrap="square">
            <a:spAutoFit/>
          </a:bodyPr>
          <a:lstStyle/>
          <a:p>
            <a:pPr indent="361950" algn="just"/>
            <a:r>
              <a:rPr lang="uk-UA" sz="2000" dirty="0" smtClean="0">
                <a:latin typeface="Times New Roman" pitchFamily="18" charset="0"/>
                <a:cs typeface="Times New Roman" pitchFamily="18" charset="0"/>
              </a:rPr>
              <a:t>Явною перевагою за якістю роботи на полях нашої країни має зарубіжна сільськогосподарська техніка. Особливості в системах жатки і молотильних барабанів створюють передумови для кращого </a:t>
            </a:r>
            <a:r>
              <a:rPr lang="uk-UA" sz="2000" dirty="0" err="1" smtClean="0">
                <a:latin typeface="Times New Roman" pitchFamily="18" charset="0"/>
                <a:cs typeface="Times New Roman" pitchFamily="18" charset="0"/>
              </a:rPr>
              <a:t>вимолачіванія</a:t>
            </a:r>
            <a:r>
              <a:rPr lang="uk-UA" sz="2000" dirty="0" smtClean="0">
                <a:latin typeface="Times New Roman" pitchFamily="18" charset="0"/>
                <a:cs typeface="Times New Roman" pitchFamily="18" charset="0"/>
              </a:rPr>
              <a:t> і меншого травмування зерна, навіть на високорослих хлібах. Система контролю якості зерна, дозволяє комбайнеру, не виходячи з кабіни, спостерігати за процесом збору врожаю і вчасно його коригувати.</a:t>
            </a:r>
            <a:endParaRPr lang="uk-UA" sz="2000" dirty="0">
              <a:latin typeface="Times New Roman" pitchFamily="18" charset="0"/>
              <a:cs typeface="Times New Roman" pitchFamily="18" charset="0"/>
            </a:endParaRPr>
          </a:p>
        </p:txBody>
      </p:sp>
      <p:pic>
        <p:nvPicPr>
          <p:cNvPr id="3" name="Рисунок 2"/>
          <p:cNvPicPr/>
          <p:nvPr/>
        </p:nvPicPr>
        <p:blipFill rotWithShape="1">
          <a:blip r:embed="rId2"/>
          <a:srcRect l="53687" t="37912" r="5929" b="22464"/>
          <a:stretch/>
        </p:blipFill>
        <p:spPr bwMode="auto">
          <a:xfrm>
            <a:off x="755576" y="2767012"/>
            <a:ext cx="7704856" cy="3542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81113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7697</TotalTime>
  <Words>525</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Лекція 8.  ІННОВАЦІЙНІ ТЕНДЕНЦІЇ ТА ДИНАМІКА РОЗВИТКУ  КОНСТРУКЦІЙ ЗБИРАЛЬНОЇ ТЕХНІКИ.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cp:lastModifiedBy>
  <cp:revision>131</cp:revision>
  <dcterms:created xsi:type="dcterms:W3CDTF">2013-03-31T10:30:10Z</dcterms:created>
  <dcterms:modified xsi:type="dcterms:W3CDTF">2021-06-29T11:10:43Z</dcterms:modified>
</cp:coreProperties>
</file>