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4" r:id="rId3"/>
    <p:sldId id="335" r:id="rId4"/>
    <p:sldId id="339" r:id="rId5"/>
    <p:sldId id="336" r:id="rId6"/>
    <p:sldId id="337" r:id="rId7"/>
    <p:sldId id="338" r:id="rId8"/>
    <p:sldId id="340" r:id="rId9"/>
    <p:sldId id="341" r:id="rId10"/>
    <p:sldId id="342" r:id="rId11"/>
    <p:sldId id="345" r:id="rId12"/>
    <p:sldId id="343" r:id="rId1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4728" autoAdjust="0"/>
  </p:normalViewPr>
  <p:slideViewPr>
    <p:cSldViewPr>
      <p:cViewPr>
        <p:scale>
          <a:sx n="50" d="100"/>
          <a:sy n="50" d="100"/>
        </p:scale>
        <p:origin x="-90" y="-3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0DC4739-EAA4-4356-8126-AAC7EAA6989B}" type="datetimeFigureOut">
              <a:rPr lang="ru-RU" smtClean="0"/>
              <a:pPr/>
              <a:t>29.06.2021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C2F8B11-1BA0-47DC-BCD4-BEA15D206571}" type="slidenum">
              <a:rPr lang="ru-RU" smtClean="0"/>
              <a:pPr/>
              <a:t>‹#›</a:t>
            </a:fld>
            <a:endParaRPr lang="ru-RU"/>
          </a:p>
        </p:txBody>
      </p:sp>
    </p:spTree>
    <p:extLst>
      <p:ext uri="{BB962C8B-B14F-4D97-AF65-F5344CB8AC3E}">
        <p14:creationId xmlns:p14="http://schemas.microsoft.com/office/powerpoint/2010/main" val="214585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0DC4739-EAA4-4356-8126-AAC7EAA6989B}" type="datetimeFigureOut">
              <a:rPr lang="ru-RU" smtClean="0"/>
              <a:pPr/>
              <a:t>29.06.2021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C2F8B11-1BA0-47DC-BCD4-BEA15D206571}" type="slidenum">
              <a:rPr lang="ru-RU" smtClean="0"/>
              <a:pPr/>
              <a:t>‹#›</a:t>
            </a:fld>
            <a:endParaRPr lang="ru-RU"/>
          </a:p>
        </p:txBody>
      </p:sp>
    </p:spTree>
    <p:extLst>
      <p:ext uri="{BB962C8B-B14F-4D97-AF65-F5344CB8AC3E}">
        <p14:creationId xmlns:p14="http://schemas.microsoft.com/office/powerpoint/2010/main" val="4095234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0DC4739-EAA4-4356-8126-AAC7EAA6989B}" type="datetimeFigureOut">
              <a:rPr lang="ru-RU" smtClean="0"/>
              <a:pPr/>
              <a:t>29.06.2021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C2F8B11-1BA0-47DC-BCD4-BEA15D206571}" type="slidenum">
              <a:rPr lang="ru-RU" smtClean="0"/>
              <a:pPr/>
              <a:t>‹#›</a:t>
            </a:fld>
            <a:endParaRPr lang="ru-RU"/>
          </a:p>
        </p:txBody>
      </p:sp>
    </p:spTree>
    <p:extLst>
      <p:ext uri="{BB962C8B-B14F-4D97-AF65-F5344CB8AC3E}">
        <p14:creationId xmlns:p14="http://schemas.microsoft.com/office/powerpoint/2010/main" val="3156430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0DC4739-EAA4-4356-8126-AAC7EAA6989B}" type="datetimeFigureOut">
              <a:rPr lang="ru-RU" smtClean="0"/>
              <a:pPr/>
              <a:t>29.06.2021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C2F8B11-1BA0-47DC-BCD4-BEA15D206571}" type="slidenum">
              <a:rPr lang="ru-RU" smtClean="0"/>
              <a:pPr/>
              <a:t>‹#›</a:t>
            </a:fld>
            <a:endParaRPr lang="ru-RU"/>
          </a:p>
        </p:txBody>
      </p:sp>
    </p:spTree>
    <p:extLst>
      <p:ext uri="{BB962C8B-B14F-4D97-AF65-F5344CB8AC3E}">
        <p14:creationId xmlns:p14="http://schemas.microsoft.com/office/powerpoint/2010/main" val="51568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0DC4739-EAA4-4356-8126-AAC7EAA6989B}" type="datetimeFigureOut">
              <a:rPr lang="ru-RU" smtClean="0"/>
              <a:pPr/>
              <a:t>29.06.2021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C2F8B11-1BA0-47DC-BCD4-BEA15D206571}" type="slidenum">
              <a:rPr lang="ru-RU" smtClean="0"/>
              <a:pPr/>
              <a:t>‹#›</a:t>
            </a:fld>
            <a:endParaRPr lang="ru-RU"/>
          </a:p>
        </p:txBody>
      </p:sp>
    </p:spTree>
    <p:extLst>
      <p:ext uri="{BB962C8B-B14F-4D97-AF65-F5344CB8AC3E}">
        <p14:creationId xmlns:p14="http://schemas.microsoft.com/office/powerpoint/2010/main" val="635771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0DC4739-EAA4-4356-8126-AAC7EAA6989B}" type="datetimeFigureOut">
              <a:rPr lang="ru-RU" smtClean="0"/>
              <a:pPr/>
              <a:t>29.06.2021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C2F8B11-1BA0-47DC-BCD4-BEA15D206571}" type="slidenum">
              <a:rPr lang="ru-RU" smtClean="0"/>
              <a:pPr/>
              <a:t>‹#›</a:t>
            </a:fld>
            <a:endParaRPr lang="ru-RU"/>
          </a:p>
        </p:txBody>
      </p:sp>
    </p:spTree>
    <p:extLst>
      <p:ext uri="{BB962C8B-B14F-4D97-AF65-F5344CB8AC3E}">
        <p14:creationId xmlns:p14="http://schemas.microsoft.com/office/powerpoint/2010/main" val="124152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0DC4739-EAA4-4356-8126-AAC7EAA6989B}" type="datetimeFigureOut">
              <a:rPr lang="ru-RU" smtClean="0"/>
              <a:pPr/>
              <a:t>29.06.2021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C2F8B11-1BA0-47DC-BCD4-BEA15D206571}" type="slidenum">
              <a:rPr lang="ru-RU" smtClean="0"/>
              <a:pPr/>
              <a:t>‹#›</a:t>
            </a:fld>
            <a:endParaRPr lang="ru-RU"/>
          </a:p>
        </p:txBody>
      </p:sp>
    </p:spTree>
    <p:extLst>
      <p:ext uri="{BB962C8B-B14F-4D97-AF65-F5344CB8AC3E}">
        <p14:creationId xmlns:p14="http://schemas.microsoft.com/office/powerpoint/2010/main" val="2790432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0DC4739-EAA4-4356-8126-AAC7EAA6989B}" type="datetimeFigureOut">
              <a:rPr lang="ru-RU" smtClean="0"/>
              <a:pPr/>
              <a:t>29.06.2021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C2F8B11-1BA0-47DC-BCD4-BEA15D206571}" type="slidenum">
              <a:rPr lang="ru-RU" smtClean="0"/>
              <a:pPr/>
              <a:t>‹#›</a:t>
            </a:fld>
            <a:endParaRPr lang="ru-RU"/>
          </a:p>
        </p:txBody>
      </p:sp>
    </p:spTree>
    <p:extLst>
      <p:ext uri="{BB962C8B-B14F-4D97-AF65-F5344CB8AC3E}">
        <p14:creationId xmlns:p14="http://schemas.microsoft.com/office/powerpoint/2010/main" val="3371124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0DC4739-EAA4-4356-8126-AAC7EAA6989B}" type="datetimeFigureOut">
              <a:rPr lang="ru-RU" smtClean="0"/>
              <a:pPr/>
              <a:t>29.06.2021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C2F8B11-1BA0-47DC-BCD4-BEA15D206571}" type="slidenum">
              <a:rPr lang="ru-RU" smtClean="0"/>
              <a:pPr/>
              <a:t>‹#›</a:t>
            </a:fld>
            <a:endParaRPr lang="ru-RU"/>
          </a:p>
        </p:txBody>
      </p:sp>
    </p:spTree>
    <p:extLst>
      <p:ext uri="{BB962C8B-B14F-4D97-AF65-F5344CB8AC3E}">
        <p14:creationId xmlns:p14="http://schemas.microsoft.com/office/powerpoint/2010/main" val="3029501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0DC4739-EAA4-4356-8126-AAC7EAA6989B}" type="datetimeFigureOut">
              <a:rPr lang="ru-RU" smtClean="0"/>
              <a:pPr/>
              <a:t>29.06.2021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C2F8B11-1BA0-47DC-BCD4-BEA15D206571}" type="slidenum">
              <a:rPr lang="ru-RU" smtClean="0"/>
              <a:pPr/>
              <a:t>‹#›</a:t>
            </a:fld>
            <a:endParaRPr lang="ru-RU"/>
          </a:p>
        </p:txBody>
      </p:sp>
    </p:spTree>
    <p:extLst>
      <p:ext uri="{BB962C8B-B14F-4D97-AF65-F5344CB8AC3E}">
        <p14:creationId xmlns:p14="http://schemas.microsoft.com/office/powerpoint/2010/main" val="2397600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0DC4739-EAA4-4356-8126-AAC7EAA6989B}" type="datetimeFigureOut">
              <a:rPr lang="ru-RU" smtClean="0"/>
              <a:pPr/>
              <a:t>29.06.2021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C2F8B11-1BA0-47DC-BCD4-BEA15D206571}" type="slidenum">
              <a:rPr lang="ru-RU" smtClean="0"/>
              <a:pPr/>
              <a:t>‹#›</a:t>
            </a:fld>
            <a:endParaRPr lang="ru-RU"/>
          </a:p>
        </p:txBody>
      </p:sp>
    </p:spTree>
    <p:extLst>
      <p:ext uri="{BB962C8B-B14F-4D97-AF65-F5344CB8AC3E}">
        <p14:creationId xmlns:p14="http://schemas.microsoft.com/office/powerpoint/2010/main" val="3970859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DC4739-EAA4-4356-8126-AAC7EAA6989B}" type="datetimeFigureOut">
              <a:rPr lang="ru-RU" smtClean="0"/>
              <a:pPr/>
              <a:t>29.06.2021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2F8B11-1BA0-47DC-BCD4-BEA15D206571}" type="slidenum">
              <a:rPr lang="ru-RU" smtClean="0"/>
              <a:pPr/>
              <a:t>‹#›</a:t>
            </a:fld>
            <a:endParaRPr lang="ru-RU"/>
          </a:p>
        </p:txBody>
      </p:sp>
    </p:spTree>
    <p:extLst>
      <p:ext uri="{BB962C8B-B14F-4D97-AF65-F5344CB8AC3E}">
        <p14:creationId xmlns:p14="http://schemas.microsoft.com/office/powerpoint/2010/main" val="23007507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Заголовок 1"/>
          <p:cNvSpPr>
            <a:spLocks noGrp="1"/>
          </p:cNvSpPr>
          <p:nvPr>
            <p:ph type="ctrTitle"/>
          </p:nvPr>
        </p:nvSpPr>
        <p:spPr>
          <a:xfrm>
            <a:off x="685800" y="2130425"/>
            <a:ext cx="7772400" cy="1470025"/>
          </a:xfrm>
        </p:spPr>
        <p:txBody>
          <a:bodyPr>
            <a:normAutofit/>
          </a:bodyPr>
          <a:lstStyle/>
          <a:p>
            <a:r>
              <a:rPr lang="uk-UA" sz="2000" b="1" dirty="0">
                <a:latin typeface="Times New Roman" pitchFamily="18" charset="0"/>
                <a:cs typeface="Times New Roman" pitchFamily="18" charset="0"/>
              </a:rPr>
              <a:t>Лекція 9. </a:t>
            </a:r>
            <a:r>
              <a:rPr lang="uk-UA" sz="2000" b="1" dirty="0" smtClean="0">
                <a:latin typeface="Times New Roman" pitchFamily="18" charset="0"/>
                <a:cs typeface="Times New Roman" pitchFamily="18" charset="0"/>
              </a:rPr>
              <a:t/>
            </a:r>
            <a:br>
              <a:rPr lang="uk-UA" sz="2000" b="1" dirty="0" smtClean="0">
                <a:latin typeface="Times New Roman" pitchFamily="18" charset="0"/>
                <a:cs typeface="Times New Roman" pitchFamily="18" charset="0"/>
              </a:rPr>
            </a:br>
            <a:r>
              <a:rPr lang="uk-UA" sz="2000" b="1" dirty="0">
                <a:latin typeface="Times New Roman" pitchFamily="18" charset="0"/>
                <a:cs typeface="Times New Roman" pitchFamily="18" charset="0"/>
              </a:rPr>
              <a:t>ІННОВАЦІЙНІ ТЕНДЕНЦІЇ ТА ДИНАМІКА РОЗВИТКУ </a:t>
            </a:r>
            <a:br>
              <a:rPr lang="uk-UA" sz="2000" b="1" dirty="0">
                <a:latin typeface="Times New Roman" pitchFamily="18" charset="0"/>
                <a:cs typeface="Times New Roman" pitchFamily="18" charset="0"/>
              </a:rPr>
            </a:br>
            <a:r>
              <a:rPr lang="uk-UA" sz="2000" b="1" dirty="0">
                <a:latin typeface="Times New Roman" pitchFamily="18" charset="0"/>
                <a:cs typeface="Times New Roman" pitchFamily="18" charset="0"/>
              </a:rPr>
              <a:t>КОНСТРУКЦІЙ КОРМОЗБИРАЛЬНОЇ </a:t>
            </a:r>
            <a:r>
              <a:rPr lang="uk-UA" sz="2000" b="1" dirty="0" smtClean="0">
                <a:latin typeface="Times New Roman" pitchFamily="18" charset="0"/>
                <a:cs typeface="Times New Roman" pitchFamily="18" charset="0"/>
              </a:rPr>
              <a:t>ТЕХНІКИ</a:t>
            </a:r>
            <a:r>
              <a:rPr lang="uk-UA" sz="2000" b="1" dirty="0">
                <a:latin typeface="Times New Roman" pitchFamily="18" charset="0"/>
                <a:cs typeface="Times New Roman" pitchFamily="18" charset="0"/>
              </a:rPr>
              <a:t>.</a:t>
            </a:r>
            <a:endParaRPr lang="ru-RU" sz="2000" dirty="0">
              <a:latin typeface="Times New Roman" pitchFamily="18" charset="0"/>
              <a:cs typeface="Times New Roman" pitchFamily="18" charset="0"/>
            </a:endParaRPr>
          </a:p>
        </p:txBody>
      </p:sp>
      <p:sp>
        <p:nvSpPr>
          <p:cNvPr id="20" name="Заголовок 1"/>
          <p:cNvSpPr txBox="1">
            <a:spLocks/>
          </p:cNvSpPr>
          <p:nvPr/>
        </p:nvSpPr>
        <p:spPr>
          <a:xfrm>
            <a:off x="1243608" y="689073"/>
            <a:ext cx="7772400" cy="1362456"/>
          </a:xfrm>
          <a:prstGeom prst="rect">
            <a:avLst/>
          </a:prstGeom>
        </p:spPr>
        <p:txBody>
          <a:bodyPr vert="horz" lIns="91440" tIns="45720" rIns="91440" bIns="45720" rtlCol="0" anchor="ctr">
            <a:normAutofit fontScale="32500" lnSpcReduction="20000"/>
          </a:bodyPr>
          <a:ls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uk-UA" sz="6700" b="1"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Міністерство освіти і науки України</a:t>
            </a:r>
            <a:br>
              <a:rPr kumimoji="0" lang="uk-UA" sz="6700" b="1"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br>
            <a:r>
              <a:rPr kumimoji="0" lang="uk-UA" sz="6700" b="1"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Вінницький національний аграрний університет</a:t>
            </a:r>
            <a:br>
              <a:rPr kumimoji="0" lang="uk-UA" sz="6700" b="1"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br>
            <a:r>
              <a:rPr kumimoji="0" lang="uk-UA" sz="6700" b="1"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r>
            <a:br>
              <a:rPr kumimoji="0" lang="uk-UA" sz="6700" b="1"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br>
            <a:r>
              <a:rPr kumimoji="0" lang="uk-UA" sz="16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r>
            <a:br>
              <a:rPr kumimoji="0" lang="uk-UA" sz="16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br>
            <a:r>
              <a:rPr kumimoji="0" lang="uk-UA" sz="22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r>
            <a:br>
              <a:rPr kumimoji="0" lang="uk-UA" sz="22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br>
            <a:endParaRPr kumimoji="0" lang="ru-RU" sz="22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pic>
        <p:nvPicPr>
          <p:cNvPr id="22" name="Picture 2" descr="D:\Документи\logo.jpg"/>
          <p:cNvPicPr>
            <a:picLocks noChangeAspect="1" noChangeArrowheads="1"/>
          </p:cNvPicPr>
          <p:nvPr/>
        </p:nvPicPr>
        <p:blipFill>
          <a:blip r:embed="rId2" cstate="print"/>
          <a:srcRect/>
          <a:stretch>
            <a:fillRect/>
          </a:stretch>
        </p:blipFill>
        <p:spPr bwMode="auto">
          <a:xfrm>
            <a:off x="127992" y="284409"/>
            <a:ext cx="1268760" cy="1268760"/>
          </a:xfrm>
          <a:prstGeom prst="rect">
            <a:avLst/>
          </a:prstGeom>
          <a:noFill/>
        </p:spPr>
      </p:pic>
      <p:pic>
        <p:nvPicPr>
          <p:cNvPr id="6" name="Рисунок 5"/>
          <p:cNvPicPr/>
          <p:nvPr/>
        </p:nvPicPr>
        <p:blipFill rotWithShape="1">
          <a:blip r:embed="rId3"/>
          <a:srcRect l="57532" t="29646" r="4487" b="26169"/>
          <a:stretch/>
        </p:blipFill>
        <p:spPr bwMode="auto">
          <a:xfrm>
            <a:off x="5868144" y="3861048"/>
            <a:ext cx="3024336" cy="1995487"/>
          </a:xfrm>
          <a:prstGeom prst="rect">
            <a:avLst/>
          </a:prstGeom>
          <a:ln>
            <a:noFill/>
          </a:ln>
          <a:extLst>
            <a:ext uri="{53640926-AAD7-44D8-BBD7-CCE9431645EC}">
              <a14:shadowObscured xmlns:a14="http://schemas.microsoft.com/office/drawing/2010/main"/>
            </a:ext>
          </a:extLst>
        </p:spPr>
      </p:pic>
      <p:pic>
        <p:nvPicPr>
          <p:cNvPr id="7" name="Рисунок 6"/>
          <p:cNvPicPr/>
          <p:nvPr/>
        </p:nvPicPr>
        <p:blipFill rotWithShape="1">
          <a:blip r:embed="rId4"/>
          <a:srcRect l="57372" t="28791" r="4006" b="40137"/>
          <a:stretch/>
        </p:blipFill>
        <p:spPr bwMode="auto">
          <a:xfrm>
            <a:off x="2915816" y="5098107"/>
            <a:ext cx="3312368" cy="1516856"/>
          </a:xfrm>
          <a:prstGeom prst="rect">
            <a:avLst/>
          </a:prstGeom>
          <a:ln>
            <a:noFill/>
          </a:ln>
          <a:extLst>
            <a:ext uri="{53640926-AAD7-44D8-BBD7-CCE9431645EC}">
              <a14:shadowObscured xmlns:a14="http://schemas.microsoft.com/office/drawing/2010/main"/>
            </a:ext>
          </a:extLst>
        </p:spPr>
      </p:pic>
      <p:pic>
        <p:nvPicPr>
          <p:cNvPr id="8" name="Рисунок 7"/>
          <p:cNvPicPr/>
          <p:nvPr/>
        </p:nvPicPr>
        <p:blipFill rotWithShape="1">
          <a:blip r:embed="rId5"/>
          <a:srcRect l="60417" t="24230" r="3686" b="41563"/>
          <a:stretch/>
        </p:blipFill>
        <p:spPr bwMode="auto">
          <a:xfrm>
            <a:off x="329952" y="3688356"/>
            <a:ext cx="2873896" cy="168485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118853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620688"/>
            <a:ext cx="8208912" cy="923330"/>
          </a:xfrm>
          <a:prstGeom prst="rect">
            <a:avLst/>
          </a:prstGeom>
        </p:spPr>
        <p:txBody>
          <a:bodyPr wrap="square">
            <a:spAutoFit/>
          </a:bodyPr>
          <a:lstStyle/>
          <a:p>
            <a:pPr algn="just"/>
            <a:r>
              <a:rPr lang="uk-UA" dirty="0" smtClean="0">
                <a:latin typeface="Times New Roman" pitchFamily="18" charset="0"/>
                <a:cs typeface="Times New Roman" pitchFamily="18" charset="0"/>
              </a:rPr>
              <a:t>Кормозбиральна лінійка представлена також причіпною технікою: косарки CORTO та DISCO, валкоутворювачі LINER і </a:t>
            </a:r>
            <a:r>
              <a:rPr lang="uk-UA" dirty="0" err="1" smtClean="0">
                <a:latin typeface="Times New Roman" pitchFamily="18" charset="0"/>
                <a:cs typeface="Times New Roman" pitchFamily="18" charset="0"/>
              </a:rPr>
              <a:t>ворушилки</a:t>
            </a:r>
            <a:r>
              <a:rPr lang="uk-UA" dirty="0" smtClean="0">
                <a:latin typeface="Times New Roman" pitchFamily="18" charset="0"/>
                <a:cs typeface="Times New Roman" pitchFamily="18" charset="0"/>
              </a:rPr>
              <a:t> VOLTO. CLAAS також виробляє широкозахватні самохідні косарки COUGAR.</a:t>
            </a:r>
            <a:endParaRPr lang="uk-UA" dirty="0">
              <a:latin typeface="Times New Roman" pitchFamily="18" charset="0"/>
              <a:cs typeface="Times New Roman" pitchFamily="18" charset="0"/>
            </a:endParaRPr>
          </a:p>
        </p:txBody>
      </p:sp>
      <p:sp>
        <p:nvSpPr>
          <p:cNvPr id="3" name="Прямоугольник 2"/>
          <p:cNvSpPr/>
          <p:nvPr/>
        </p:nvSpPr>
        <p:spPr>
          <a:xfrm>
            <a:off x="1979712" y="5877272"/>
            <a:ext cx="4572000" cy="369332"/>
          </a:xfrm>
          <a:prstGeom prst="rect">
            <a:avLst/>
          </a:prstGeom>
        </p:spPr>
        <p:txBody>
          <a:bodyPr>
            <a:spAutoFit/>
          </a:bodyPr>
          <a:lstStyle/>
          <a:p>
            <a:pPr fontAlgn="ctr"/>
            <a:r>
              <a:rPr lang="en-AU" dirty="0" smtClean="0">
                <a:latin typeface="Times New Roman" pitchFamily="18" charset="0"/>
                <a:cs typeface="Times New Roman" pitchFamily="18" charset="0"/>
              </a:rPr>
              <a:t>CLAAS</a:t>
            </a:r>
            <a:r>
              <a:rPr lang="uk-UA" dirty="0" smtClean="0">
                <a:latin typeface="Times New Roman" pitchFamily="18" charset="0"/>
                <a:cs typeface="Times New Roman" pitchFamily="18" charset="0"/>
              </a:rPr>
              <a:t> </a:t>
            </a:r>
            <a:r>
              <a:rPr lang="en-AU" dirty="0" smtClean="0">
                <a:latin typeface="Times New Roman" pitchFamily="18" charset="0"/>
                <a:cs typeface="Times New Roman" pitchFamily="18" charset="0"/>
              </a:rPr>
              <a:t>CORTO </a:t>
            </a:r>
            <a:r>
              <a:rPr lang="ru-RU" dirty="0">
                <a:latin typeface="Times New Roman" pitchFamily="18" charset="0"/>
                <a:cs typeface="Times New Roman" pitchFamily="18" charset="0"/>
              </a:rPr>
              <a:t>Барабанная косилка</a:t>
            </a:r>
          </a:p>
        </p:txBody>
      </p:sp>
      <p:pic>
        <p:nvPicPr>
          <p:cNvPr id="4" name="Рисунок 3"/>
          <p:cNvPicPr/>
          <p:nvPr/>
        </p:nvPicPr>
        <p:blipFill rotWithShape="1">
          <a:blip r:embed="rId2"/>
          <a:srcRect l="56891" t="25940" r="9135" b="42418"/>
          <a:stretch/>
        </p:blipFill>
        <p:spPr bwMode="auto">
          <a:xfrm>
            <a:off x="1115616" y="1916832"/>
            <a:ext cx="6696744" cy="352839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21069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289679"/>
            <a:ext cx="8640960" cy="1754326"/>
          </a:xfrm>
          <a:prstGeom prst="rect">
            <a:avLst/>
          </a:prstGeom>
        </p:spPr>
        <p:txBody>
          <a:bodyPr wrap="square">
            <a:spAutoFit/>
          </a:bodyPr>
          <a:lstStyle/>
          <a:p>
            <a:pPr indent="533400"/>
            <a:r>
              <a:rPr lang="uk-UA" dirty="0">
                <a:latin typeface="Times New Roman" pitchFamily="18" charset="0"/>
                <a:cs typeface="Times New Roman" pitchFamily="18" charset="0"/>
              </a:rPr>
              <a:t>У конструкції машин для заготівлі кормів характерним є збільшення продуктивності за рахунок ширини захвату косарок, сіноворушилок, </a:t>
            </a:r>
            <a:r>
              <a:rPr lang="uk-UA" dirty="0" err="1">
                <a:latin typeface="Times New Roman" pitchFamily="18" charset="0"/>
                <a:cs typeface="Times New Roman" pitchFamily="18" charset="0"/>
              </a:rPr>
              <a:t>валкоукладачів</a:t>
            </a:r>
            <a:r>
              <a:rPr lang="uk-UA" dirty="0">
                <a:latin typeface="Times New Roman" pitchFamily="18" charset="0"/>
                <a:cs typeface="Times New Roman" pitchFamily="18" charset="0"/>
              </a:rPr>
              <a:t> до 15 м, а також збільшення робочої швидкості цих машин до 20 км/год. Фірма "</a:t>
            </a:r>
            <a:r>
              <a:rPr lang="uk-UA" dirty="0" err="1">
                <a:latin typeface="Times New Roman" pitchFamily="18" charset="0"/>
                <a:cs typeface="Times New Roman" pitchFamily="18" charset="0"/>
              </a:rPr>
              <a:t>Claas</a:t>
            </a:r>
            <a:r>
              <a:rPr lang="uk-UA" dirty="0">
                <a:latin typeface="Times New Roman" pitchFamily="18" charset="0"/>
                <a:cs typeface="Times New Roman" pitchFamily="18" charset="0"/>
              </a:rPr>
              <a:t>" розробила трисекційну самохідну косарку „COUGAR", яка має продуктивність 10-15 га/</a:t>
            </a:r>
            <a:r>
              <a:rPr lang="uk-UA" dirty="0" err="1">
                <a:latin typeface="Times New Roman" pitchFamily="18" charset="0"/>
                <a:cs typeface="Times New Roman" pitchFamily="18" charset="0"/>
              </a:rPr>
              <a:t>год</a:t>
            </a:r>
            <a:r>
              <a:rPr lang="uk-UA" dirty="0">
                <a:latin typeface="Times New Roman" pitchFamily="18" charset="0"/>
                <a:cs typeface="Times New Roman" pitchFamily="18" charset="0"/>
              </a:rPr>
              <a:t>, високу транспортну швидкість (до 40 км/</a:t>
            </a:r>
            <a:r>
              <a:rPr lang="uk-UA" dirty="0" err="1">
                <a:latin typeface="Times New Roman" pitchFamily="18" charset="0"/>
                <a:cs typeface="Times New Roman" pitchFamily="18" charset="0"/>
              </a:rPr>
              <a:t>год</a:t>
            </a:r>
            <a:r>
              <a:rPr lang="uk-UA" dirty="0">
                <a:latin typeface="Times New Roman" pitchFamily="18" charset="0"/>
                <a:cs typeface="Times New Roman" pitchFamily="18" charset="0"/>
              </a:rPr>
              <a:t>) і швидке переведення із транспортного положення в </a:t>
            </a:r>
            <a:r>
              <a:rPr lang="uk-UA" dirty="0" smtClean="0">
                <a:latin typeface="Times New Roman" pitchFamily="18" charset="0"/>
                <a:cs typeface="Times New Roman" pitchFamily="18" charset="0"/>
              </a:rPr>
              <a:t>робоче.</a:t>
            </a:r>
            <a:endParaRPr lang="uk-UA" dirty="0">
              <a:latin typeface="Times New Roman" pitchFamily="18" charset="0"/>
              <a:cs typeface="Times New Roman" pitchFamily="18" charset="0"/>
            </a:endParaRPr>
          </a:p>
        </p:txBody>
      </p:sp>
      <p:pic>
        <p:nvPicPr>
          <p:cNvPr id="3" name="Рисунок 2"/>
          <p:cNvPicPr/>
          <p:nvPr/>
        </p:nvPicPr>
        <p:blipFill rotWithShape="1">
          <a:blip r:embed="rId2"/>
          <a:srcRect l="58013" t="28221" r="4007" b="38427"/>
          <a:stretch/>
        </p:blipFill>
        <p:spPr bwMode="auto">
          <a:xfrm>
            <a:off x="647564" y="2636912"/>
            <a:ext cx="7704855" cy="33655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46206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404664"/>
            <a:ext cx="8568952" cy="1754326"/>
          </a:xfrm>
          <a:prstGeom prst="rect">
            <a:avLst/>
          </a:prstGeom>
        </p:spPr>
        <p:txBody>
          <a:bodyPr wrap="square">
            <a:spAutoFit/>
          </a:bodyPr>
          <a:lstStyle/>
          <a:p>
            <a:pPr indent="361950" algn="just"/>
            <a:r>
              <a:rPr lang="uk-UA" dirty="0" smtClean="0">
                <a:latin typeface="Times New Roman" pitchFamily="18" charset="0"/>
                <a:cs typeface="Times New Roman" pitchFamily="18" charset="0"/>
              </a:rPr>
              <a:t>Пропозицію кормозаготівельної техніки доповнює серія тюкових (QUADRANT) і рулонних (ROLLANТ) прес-підбирачів. CLAAS випускає кормозаготівельну техніку для усіх сегментів сільськогосподарських підприємств – від малих фермерських господарств до великих тваринницьких підприємств. Кожному з них CLAAS також пропонує серію телескопічних навантажувачів SCORPION різної вантажопідйомності.</a:t>
            </a:r>
            <a:endParaRPr lang="uk-UA" dirty="0">
              <a:latin typeface="Times New Roman" pitchFamily="18" charset="0"/>
              <a:cs typeface="Times New Roman" pitchFamily="18" charset="0"/>
            </a:endParaRPr>
          </a:p>
        </p:txBody>
      </p:sp>
      <p:pic>
        <p:nvPicPr>
          <p:cNvPr id="3" name="Рисунок 2"/>
          <p:cNvPicPr/>
          <p:nvPr/>
        </p:nvPicPr>
        <p:blipFill rotWithShape="1">
          <a:blip r:embed="rId2"/>
          <a:srcRect l="53205" t="25940" r="4487" b="35576"/>
          <a:stretch/>
        </p:blipFill>
        <p:spPr bwMode="auto">
          <a:xfrm>
            <a:off x="1187624" y="2786062"/>
            <a:ext cx="6192688" cy="294719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29678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idx="1"/>
          </p:nvPr>
        </p:nvSpPr>
        <p:spPr>
          <a:xfrm>
            <a:off x="395536" y="404664"/>
            <a:ext cx="8496944" cy="1508105"/>
          </a:xfrm>
          <a:prstGeom prst="rect">
            <a:avLst/>
          </a:prstGeom>
        </p:spPr>
        <p:txBody>
          <a:bodyPr wrap="square">
            <a:spAutoFit/>
          </a:bodyPr>
          <a:lstStyle/>
          <a:p>
            <a:pPr marL="0" indent="0" algn="ctr">
              <a:buNone/>
            </a:pPr>
            <a:r>
              <a:rPr lang="uk-UA" sz="2000" dirty="0" smtClean="0">
                <a:latin typeface="Times New Roman" pitchFamily="18" charset="0"/>
                <a:cs typeface="Times New Roman" pitchFamily="18" charset="0"/>
              </a:rPr>
              <a:t>План:</a:t>
            </a:r>
          </a:p>
          <a:p>
            <a:pPr marL="0" indent="0">
              <a:buNone/>
            </a:pPr>
            <a:r>
              <a:rPr lang="uk-UA" sz="2000" dirty="0" smtClean="0">
                <a:latin typeface="Times New Roman" pitchFamily="18" charset="0"/>
                <a:cs typeface="Times New Roman" pitchFamily="18" charset="0"/>
              </a:rPr>
              <a:t>1. Тенденції становлення та розвитку</a:t>
            </a:r>
            <a:r>
              <a:rPr lang="uk-UA" sz="2000" dirty="0" smtClean="0">
                <a:latin typeface="Times New Roman" pitchFamily="18" charset="0"/>
                <a:cs typeface="Times New Roman" pitchFamily="18" charset="0"/>
              </a:rPr>
              <a:t> на прикладі фірми «KUHN» Франція.</a:t>
            </a:r>
            <a:endParaRPr lang="uk-UA" sz="2000" dirty="0" smtClean="0">
              <a:latin typeface="Times New Roman" pitchFamily="18" charset="0"/>
              <a:cs typeface="Times New Roman" pitchFamily="18" charset="0"/>
            </a:endParaRPr>
          </a:p>
          <a:p>
            <a:pPr marL="0" indent="0">
              <a:buNone/>
            </a:pPr>
            <a:r>
              <a:rPr lang="uk-UA" sz="2000" dirty="0" smtClean="0">
                <a:latin typeface="Times New Roman" pitchFamily="18" charset="0"/>
                <a:cs typeface="Times New Roman" pitchFamily="18" charset="0"/>
              </a:rPr>
              <a:t>2. Інноваційна діяльність. </a:t>
            </a:r>
          </a:p>
          <a:p>
            <a:pPr marL="0" indent="0">
              <a:buNone/>
            </a:pPr>
            <a:r>
              <a:rPr lang="uk-UA" sz="2000" dirty="0" smtClean="0">
                <a:latin typeface="Times New Roman" pitchFamily="18" charset="0"/>
                <a:cs typeface="Times New Roman" pitchFamily="18" charset="0"/>
              </a:rPr>
              <a:t>3. Особливості виробництва кормозбиральної техніки.</a:t>
            </a:r>
            <a:endParaRPr lang="uk-UA" sz="2000" dirty="0">
              <a:latin typeface="Times New Roman" pitchFamily="18" charset="0"/>
              <a:cs typeface="Times New Roman" pitchFamily="18" charset="0"/>
            </a:endParaRPr>
          </a:p>
        </p:txBody>
      </p:sp>
      <p:pic>
        <p:nvPicPr>
          <p:cNvPr id="5" name="Рисунок 4"/>
          <p:cNvPicPr/>
          <p:nvPr/>
        </p:nvPicPr>
        <p:blipFill rotWithShape="1">
          <a:blip r:embed="rId2"/>
          <a:srcRect l="61859" t="24230" r="8654" b="46979"/>
          <a:stretch/>
        </p:blipFill>
        <p:spPr bwMode="auto">
          <a:xfrm>
            <a:off x="3491880" y="2204864"/>
            <a:ext cx="4824536" cy="2425229"/>
          </a:xfrm>
          <a:prstGeom prst="rect">
            <a:avLst/>
          </a:prstGeom>
          <a:ln>
            <a:noFill/>
          </a:ln>
          <a:extLst>
            <a:ext uri="{53640926-AAD7-44D8-BBD7-CCE9431645EC}">
              <a14:shadowObscured xmlns:a14="http://schemas.microsoft.com/office/drawing/2010/main"/>
            </a:ext>
          </a:extLst>
        </p:spPr>
      </p:pic>
      <p:pic>
        <p:nvPicPr>
          <p:cNvPr id="6" name="Рисунок 5"/>
          <p:cNvPicPr/>
          <p:nvPr/>
        </p:nvPicPr>
        <p:blipFill rotWithShape="1">
          <a:blip r:embed="rId3"/>
          <a:srcRect l="59616" t="29076" r="7532" b="35006"/>
          <a:stretch/>
        </p:blipFill>
        <p:spPr bwMode="auto">
          <a:xfrm>
            <a:off x="251520" y="4005064"/>
            <a:ext cx="4104456" cy="256830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48238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p:nvPr/>
        </p:nvPicPr>
        <p:blipFill rotWithShape="1">
          <a:blip r:embed="rId2"/>
          <a:srcRect l="34611" t="22420" r="15173" b="12811"/>
          <a:stretch/>
        </p:blipFill>
        <p:spPr bwMode="auto">
          <a:xfrm>
            <a:off x="251520" y="1844824"/>
            <a:ext cx="8280920" cy="4680519"/>
          </a:xfrm>
          <a:prstGeom prst="rect">
            <a:avLst/>
          </a:prstGeom>
          <a:ln>
            <a:noFill/>
          </a:ln>
          <a:extLst>
            <a:ext uri="{53640926-AAD7-44D8-BBD7-CCE9431645EC}">
              <a14:shadowObscured xmlns:a14="http://schemas.microsoft.com/office/drawing/2010/main"/>
            </a:ext>
          </a:extLst>
        </p:spPr>
      </p:pic>
      <p:sp>
        <p:nvSpPr>
          <p:cNvPr id="2" name="Прямоугольник 1"/>
          <p:cNvSpPr/>
          <p:nvPr/>
        </p:nvSpPr>
        <p:spPr>
          <a:xfrm>
            <a:off x="539552" y="382013"/>
            <a:ext cx="8136904" cy="1200329"/>
          </a:xfrm>
          <a:prstGeom prst="rect">
            <a:avLst/>
          </a:prstGeom>
        </p:spPr>
        <p:txBody>
          <a:bodyPr wrap="square">
            <a:spAutoFit/>
          </a:bodyPr>
          <a:lstStyle/>
          <a:p>
            <a:pPr algn="ctr"/>
            <a:r>
              <a:rPr lang="uk-UA" dirty="0">
                <a:latin typeface="Times New Roman" pitchFamily="18" charset="0"/>
                <a:cs typeface="Times New Roman" pitchFamily="18" charset="0"/>
              </a:rPr>
              <a:t>Завод являється одним із найстаріших підприємств випуску сільськогосподарської техніки в світі. Заснований в 1828 році, у Франції, а з 1864 року почав випускати сільськогосподарські машини. Має представництво в 21 країні світу, в тому числі і в Україні.</a:t>
            </a:r>
          </a:p>
        </p:txBody>
      </p:sp>
    </p:spTree>
    <p:extLst>
      <p:ext uri="{BB962C8B-B14F-4D97-AF65-F5344CB8AC3E}">
        <p14:creationId xmlns:p14="http://schemas.microsoft.com/office/powerpoint/2010/main" val="15864909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rotWithShape="1">
          <a:blip r:embed="rId2"/>
          <a:srcRect l="5602" t="28308" r="42181" b="22420"/>
          <a:stretch/>
        </p:blipFill>
        <p:spPr bwMode="auto">
          <a:xfrm>
            <a:off x="611560" y="2571750"/>
            <a:ext cx="8136904" cy="3953594"/>
          </a:xfrm>
          <a:prstGeom prst="rect">
            <a:avLst/>
          </a:prstGeom>
          <a:ln>
            <a:noFill/>
          </a:ln>
          <a:extLst>
            <a:ext uri="{53640926-AAD7-44D8-BBD7-CCE9431645EC}">
              <a14:shadowObscured xmlns:a14="http://schemas.microsoft.com/office/drawing/2010/main"/>
            </a:ext>
          </a:extLst>
        </p:spPr>
      </p:pic>
      <p:sp>
        <p:nvSpPr>
          <p:cNvPr id="3" name="Прямоугольник 2"/>
          <p:cNvSpPr/>
          <p:nvPr/>
        </p:nvSpPr>
        <p:spPr>
          <a:xfrm>
            <a:off x="286222" y="764704"/>
            <a:ext cx="8640960" cy="1477328"/>
          </a:xfrm>
          <a:prstGeom prst="rect">
            <a:avLst/>
          </a:prstGeom>
        </p:spPr>
        <p:txBody>
          <a:bodyPr wrap="square">
            <a:spAutoFit/>
          </a:bodyPr>
          <a:lstStyle/>
          <a:p>
            <a:pPr algn="ctr"/>
            <a:r>
              <a:rPr lang="uk-UA" dirty="0">
                <a:latin typeface="Times New Roman" pitchFamily="18" charset="0"/>
                <a:cs typeface="Times New Roman" pitchFamily="18" charset="0"/>
              </a:rPr>
              <a:t>На сьогодні машинобудування для агропромислового виробництва відзначається все більшою концентрацією, спеціалізацією виробництва. Ці процеси та конкурентна боротьба на світовому ринку технічних засобів для агропромислового комплексу постійно збільшують вимоги до складу технічних засобів, їх технічних характеристик і впливають на удосконалення сільськогосподарських </a:t>
            </a:r>
            <a:r>
              <a:rPr lang="uk-UA" dirty="0" smtClean="0">
                <a:latin typeface="Times New Roman" pitchFamily="18" charset="0"/>
                <a:cs typeface="Times New Roman" pitchFamily="18" charset="0"/>
              </a:rPr>
              <a:t>технологій.</a:t>
            </a:r>
            <a:endParaRPr lang="uk-UA" dirty="0">
              <a:latin typeface="Times New Roman" pitchFamily="18" charset="0"/>
              <a:cs typeface="Times New Roman" pitchFamily="18" charset="0"/>
            </a:endParaRPr>
          </a:p>
        </p:txBody>
      </p:sp>
    </p:spTree>
    <p:extLst>
      <p:ext uri="{BB962C8B-B14F-4D97-AF65-F5344CB8AC3E}">
        <p14:creationId xmlns:p14="http://schemas.microsoft.com/office/powerpoint/2010/main" val="1253583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p:nvPr/>
        </p:nvPicPr>
        <p:blipFill rotWithShape="1">
          <a:blip r:embed="rId2"/>
          <a:srcRect l="2002" t="28192" r="6769" b="23844"/>
          <a:stretch/>
        </p:blipFill>
        <p:spPr bwMode="auto">
          <a:xfrm>
            <a:off x="269776" y="2924944"/>
            <a:ext cx="8604448" cy="3161134"/>
          </a:xfrm>
          <a:prstGeom prst="rect">
            <a:avLst/>
          </a:prstGeom>
          <a:ln>
            <a:noFill/>
          </a:ln>
          <a:extLst>
            <a:ext uri="{53640926-AAD7-44D8-BBD7-CCE9431645EC}">
              <a14:shadowObscured xmlns:a14="http://schemas.microsoft.com/office/drawing/2010/main"/>
            </a:ext>
          </a:extLst>
        </p:spPr>
      </p:pic>
      <p:sp>
        <p:nvSpPr>
          <p:cNvPr id="2" name="Прямоугольник 1"/>
          <p:cNvSpPr/>
          <p:nvPr/>
        </p:nvSpPr>
        <p:spPr>
          <a:xfrm>
            <a:off x="269776" y="1078285"/>
            <a:ext cx="8604448" cy="1477328"/>
          </a:xfrm>
          <a:prstGeom prst="rect">
            <a:avLst/>
          </a:prstGeom>
        </p:spPr>
        <p:txBody>
          <a:bodyPr wrap="square">
            <a:spAutoFit/>
          </a:bodyPr>
          <a:lstStyle/>
          <a:p>
            <a:pPr indent="457200" algn="just"/>
            <a:r>
              <a:rPr lang="uk-UA" dirty="0">
                <a:latin typeface="Times New Roman" pitchFamily="18" charset="0"/>
                <a:cs typeface="Times New Roman" pitchFamily="18" charset="0"/>
              </a:rPr>
              <a:t>Нинішній світовий ринок сільськогосподарської техніки оцінюється майже в 40 млрд. євро. Домінуючі позиції на цьому ринку належать країнам Європейського Союзу (40%) та США (35%), на інші країни світу припадає 25%. Серед 15 країн ЄС 70% продажу техніки здійснюється чотирма найбільш розвинутими країнами – Францією, Німеччиною, Італією та Англією.</a:t>
            </a:r>
            <a:endParaRPr lang="uk-UA" dirty="0">
              <a:latin typeface="Times New Roman" pitchFamily="18" charset="0"/>
              <a:cs typeface="Times New Roman" pitchFamily="18" charset="0"/>
            </a:endParaRPr>
          </a:p>
        </p:txBody>
      </p:sp>
    </p:spTree>
    <p:extLst>
      <p:ext uri="{BB962C8B-B14F-4D97-AF65-F5344CB8AC3E}">
        <p14:creationId xmlns:p14="http://schemas.microsoft.com/office/powerpoint/2010/main" val="3969154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p:nvPr/>
        </p:nvPicPr>
        <p:blipFill rotWithShape="1">
          <a:blip r:embed="rId2"/>
          <a:srcRect l="6402" t="32623" r="67931" b="40000"/>
          <a:stretch/>
        </p:blipFill>
        <p:spPr bwMode="auto">
          <a:xfrm>
            <a:off x="1403648" y="3068960"/>
            <a:ext cx="6048672" cy="2880320"/>
          </a:xfrm>
          <a:prstGeom prst="rect">
            <a:avLst/>
          </a:prstGeom>
          <a:ln>
            <a:noFill/>
          </a:ln>
          <a:extLst>
            <a:ext uri="{53640926-AAD7-44D8-BBD7-CCE9431645EC}">
              <a14:shadowObscured xmlns:a14="http://schemas.microsoft.com/office/drawing/2010/main"/>
            </a:ext>
          </a:extLst>
        </p:spPr>
      </p:pic>
      <p:sp>
        <p:nvSpPr>
          <p:cNvPr id="2" name="Прямоугольник 1"/>
          <p:cNvSpPr/>
          <p:nvPr/>
        </p:nvSpPr>
        <p:spPr>
          <a:xfrm>
            <a:off x="251520" y="404664"/>
            <a:ext cx="8568952" cy="2308324"/>
          </a:xfrm>
          <a:prstGeom prst="rect">
            <a:avLst/>
          </a:prstGeom>
        </p:spPr>
        <p:txBody>
          <a:bodyPr wrap="square">
            <a:spAutoFit/>
          </a:bodyPr>
          <a:lstStyle/>
          <a:p>
            <a:pPr indent="533400" algn="just"/>
            <a:r>
              <a:rPr lang="uk-UA" dirty="0">
                <a:latin typeface="Times New Roman" pitchFamily="18" charset="0"/>
                <a:cs typeface="Times New Roman" pitchFamily="18" charset="0"/>
              </a:rPr>
              <a:t>Технічний рівень сільськогосподарської техніки невпинно підвищуються. Протягом останніх років сільське господарство в економічно розвинутих країнах стало інноваційною галуззю, яка базується на застосуванні високих технологій, досконалої і надійної техніки. Вартість робочого місця в сільському господарстві західноєвропейських країн (фондоозброєність) становить близько 500 тис. євро (без врахування вартості землі). Значні інновації в </a:t>
            </a:r>
            <a:r>
              <a:rPr lang="uk-UA" dirty="0" err="1">
                <a:latin typeface="Times New Roman" pitchFamily="18" charset="0"/>
                <a:cs typeface="Times New Roman" pitchFamily="18" charset="0"/>
              </a:rPr>
              <a:t>тракторо-</a:t>
            </a:r>
            <a:r>
              <a:rPr lang="uk-UA" dirty="0">
                <a:latin typeface="Times New Roman" pitchFamily="18" charset="0"/>
                <a:cs typeface="Times New Roman" pitchFamily="18" charset="0"/>
              </a:rPr>
              <a:t> і сільгоспмашинобудування дозволили в останні 10 років подвоїти продуктивність праці в сільському господарстві</a:t>
            </a:r>
            <a:endParaRPr lang="uk-UA" dirty="0">
              <a:latin typeface="Times New Roman" pitchFamily="18" charset="0"/>
              <a:cs typeface="Times New Roman" pitchFamily="18" charset="0"/>
            </a:endParaRPr>
          </a:p>
        </p:txBody>
      </p:sp>
    </p:spTree>
    <p:extLst>
      <p:ext uri="{BB962C8B-B14F-4D97-AF65-F5344CB8AC3E}">
        <p14:creationId xmlns:p14="http://schemas.microsoft.com/office/powerpoint/2010/main" val="4038377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p:nvPr/>
        </p:nvPicPr>
        <p:blipFill rotWithShape="1">
          <a:blip r:embed="rId2"/>
          <a:srcRect l="36013" t="33096" r="37179" b="41065"/>
          <a:stretch/>
        </p:blipFill>
        <p:spPr bwMode="auto">
          <a:xfrm>
            <a:off x="1403648" y="2708920"/>
            <a:ext cx="6480720" cy="3909020"/>
          </a:xfrm>
          <a:prstGeom prst="rect">
            <a:avLst/>
          </a:prstGeom>
          <a:ln>
            <a:noFill/>
          </a:ln>
          <a:extLst>
            <a:ext uri="{53640926-AAD7-44D8-BBD7-CCE9431645EC}">
              <a14:shadowObscured xmlns:a14="http://schemas.microsoft.com/office/drawing/2010/main"/>
            </a:ext>
          </a:extLst>
        </p:spPr>
      </p:pic>
      <p:sp>
        <p:nvSpPr>
          <p:cNvPr id="2" name="Прямоугольник 1"/>
          <p:cNvSpPr/>
          <p:nvPr/>
        </p:nvSpPr>
        <p:spPr>
          <a:xfrm>
            <a:off x="539552" y="332656"/>
            <a:ext cx="8208912" cy="2308324"/>
          </a:xfrm>
          <a:prstGeom prst="rect">
            <a:avLst/>
          </a:prstGeom>
        </p:spPr>
        <p:txBody>
          <a:bodyPr wrap="square">
            <a:spAutoFit/>
          </a:bodyPr>
          <a:lstStyle/>
          <a:p>
            <a:pPr indent="361950" algn="just"/>
            <a:r>
              <a:rPr lang="uk-UA" sz="1600" dirty="0">
                <a:latin typeface="Times New Roman" pitchFamily="18" charset="0"/>
                <a:cs typeface="Times New Roman" pitchFamily="18" charset="0"/>
              </a:rPr>
              <a:t>Постійне поліпшення технологічних процесів виробництва сільськогосподарської продукції завдяки застосуванню сучасних засобів механізації дають можливість фермерам підвищувати конкурентоспроможність своєї продукції</a:t>
            </a:r>
            <a:r>
              <a:rPr lang="uk-UA" sz="1600" dirty="0" smtClean="0">
                <a:latin typeface="Times New Roman" pitchFamily="18" charset="0"/>
                <a:cs typeface="Times New Roman" pitchFamily="18" charset="0"/>
              </a:rPr>
              <a:t>.</a:t>
            </a:r>
            <a:endParaRPr lang="ru-RU" sz="1600" dirty="0">
              <a:latin typeface="Times New Roman" pitchFamily="18" charset="0"/>
              <a:cs typeface="Times New Roman" pitchFamily="18" charset="0"/>
            </a:endParaRPr>
          </a:p>
          <a:p>
            <a:pPr indent="361950" algn="just"/>
            <a:r>
              <a:rPr lang="uk-UA" sz="1600" dirty="0">
                <a:latin typeface="Times New Roman" pitchFamily="18" charset="0"/>
                <a:cs typeface="Times New Roman" pitchFamily="18" charset="0"/>
              </a:rPr>
              <a:t>Наступною вимогою ЄС є поліпшення умов праці з метою захисту здоров'я тракториста. Фізичні навантаження на нього не повинні перевищувати допустимі норми. Так, при 8-годинному робочому дні прискорення на сидінні не повинні перевищувати 1,15 м/с</a:t>
            </a:r>
            <a:r>
              <a:rPr lang="uk-UA" sz="1600" baseline="30000" dirty="0">
                <a:latin typeface="Times New Roman" pitchFamily="18" charset="0"/>
                <a:cs typeface="Times New Roman" pitchFamily="18" charset="0"/>
              </a:rPr>
              <a:t>2</a:t>
            </a:r>
            <a:r>
              <a:rPr lang="uk-UA" sz="1600" dirty="0">
                <a:latin typeface="Times New Roman" pitchFamily="18" charset="0"/>
                <a:cs typeface="Times New Roman" pitchFamily="18" charset="0"/>
              </a:rPr>
              <a:t>. В зв'язку з цим передня підвіска моста трактора виконується з амортизаторами, поліпшується підвіска кабіни і конструкція сидіння тракториста. Майже всі тракторобудівні фірми демонструють цілу низку нових розробок в цьому напрямку.</a:t>
            </a:r>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val="3662326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95536" y="302746"/>
            <a:ext cx="8424936" cy="2308324"/>
          </a:xfrm>
          <a:prstGeom prst="rect">
            <a:avLst/>
          </a:prstGeom>
        </p:spPr>
        <p:txBody>
          <a:bodyPr wrap="square">
            <a:spAutoFit/>
          </a:bodyPr>
          <a:lstStyle/>
          <a:p>
            <a:pPr indent="361950" algn="just"/>
            <a:r>
              <a:rPr lang="uk-UA" dirty="0">
                <a:latin typeface="Times New Roman" pitchFamily="18" charset="0"/>
                <a:cs typeface="Times New Roman" pitchFamily="18" charset="0"/>
              </a:rPr>
              <a:t>Існує концепція (фірма "</a:t>
            </a:r>
            <a:r>
              <a:rPr lang="uk-UA" dirty="0" err="1">
                <a:latin typeface="Times New Roman" pitchFamily="18" charset="0"/>
                <a:cs typeface="Times New Roman" pitchFamily="18" charset="0"/>
              </a:rPr>
              <a:t>Lemken</a:t>
            </a:r>
            <a:r>
              <a:rPr lang="uk-UA" dirty="0">
                <a:latin typeface="Times New Roman" pitchFamily="18" charset="0"/>
                <a:cs typeface="Times New Roman" pitchFamily="18" charset="0"/>
              </a:rPr>
              <a:t>") створення самохідного комбінованого посівного агрегату шириною захвату 6 м. Привертають увагу нові посівні агрегати для зернових культур, які, як правило, скомбіновані з ґрунтообробними знаряддями та пристроями для внесення стартових доз твердих або рідких добрив. В таких комбінованих машинах також помітна тенденція до підвищення ширини захвату та робочої поверхні. Особлива увага приділяється вдосконаленню нових зернових сівалок, які поліпшують рівномірність розподілу по площі живлення та забезпечують на задану глибину </a:t>
            </a:r>
            <a:r>
              <a:rPr lang="uk-UA" dirty="0" err="1">
                <a:latin typeface="Times New Roman" pitchFamily="18" charset="0"/>
                <a:cs typeface="Times New Roman" pitchFamily="18" charset="0"/>
              </a:rPr>
              <a:t>заробку</a:t>
            </a:r>
            <a:r>
              <a:rPr lang="uk-UA" dirty="0">
                <a:latin typeface="Times New Roman" pitchFamily="18" charset="0"/>
                <a:cs typeface="Times New Roman" pitchFamily="18" charset="0"/>
              </a:rPr>
              <a:t> насіння.</a:t>
            </a:r>
            <a:endParaRPr lang="uk-UA" dirty="0">
              <a:latin typeface="Times New Roman" pitchFamily="18" charset="0"/>
              <a:cs typeface="Times New Roman" pitchFamily="18" charset="0"/>
            </a:endParaRPr>
          </a:p>
        </p:txBody>
      </p:sp>
      <p:pic>
        <p:nvPicPr>
          <p:cNvPr id="4" name="Рисунок 3"/>
          <p:cNvPicPr/>
          <p:nvPr/>
        </p:nvPicPr>
        <p:blipFill rotWithShape="1">
          <a:blip r:embed="rId2"/>
          <a:srcRect l="52884" t="29361" r="4647" b="36147"/>
          <a:stretch/>
        </p:blipFill>
        <p:spPr bwMode="auto">
          <a:xfrm>
            <a:off x="395536" y="2852737"/>
            <a:ext cx="8208911" cy="345658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9119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692696"/>
            <a:ext cx="7560840" cy="707886"/>
          </a:xfrm>
          <a:prstGeom prst="rect">
            <a:avLst/>
          </a:prstGeom>
        </p:spPr>
        <p:txBody>
          <a:bodyPr wrap="square">
            <a:spAutoFit/>
          </a:bodyPr>
          <a:lstStyle/>
          <a:p>
            <a:r>
              <a:rPr lang="uk-UA" sz="2000" dirty="0" smtClean="0">
                <a:latin typeface="Times New Roman" pitchFamily="18" charset="0"/>
                <a:cs typeface="Times New Roman" pitchFamily="18" charset="0"/>
              </a:rPr>
              <a:t>«Номером один» на світовому ринку продовж багатьох десятиліть залишається самохідний кормозбиральний комбайн JAGUAR.</a:t>
            </a:r>
            <a:endParaRPr lang="uk-UA" sz="2000" dirty="0">
              <a:latin typeface="Times New Roman" pitchFamily="18" charset="0"/>
              <a:cs typeface="Times New Roman" pitchFamily="18" charset="0"/>
            </a:endParaRPr>
          </a:p>
        </p:txBody>
      </p:sp>
      <p:pic>
        <p:nvPicPr>
          <p:cNvPr id="3" name="Рисунок 2"/>
          <p:cNvPicPr/>
          <p:nvPr/>
        </p:nvPicPr>
        <p:blipFill rotWithShape="1">
          <a:blip r:embed="rId2"/>
          <a:srcRect l="57682" t="26781" r="4382" b="35327"/>
          <a:stretch/>
        </p:blipFill>
        <p:spPr bwMode="auto">
          <a:xfrm>
            <a:off x="590549" y="1700809"/>
            <a:ext cx="7143751" cy="4032448"/>
          </a:xfrm>
          <a:prstGeom prst="rect">
            <a:avLst/>
          </a:prstGeom>
          <a:ln>
            <a:noFill/>
          </a:ln>
          <a:extLst>
            <a:ext uri="{53640926-AAD7-44D8-BBD7-CCE9431645EC}">
              <a14:shadowObscured xmlns:a14="http://schemas.microsoft.com/office/drawing/2010/main"/>
            </a:ext>
          </a:extLst>
        </p:spPr>
      </p:pic>
      <p:sp>
        <p:nvSpPr>
          <p:cNvPr id="7" name="Прямоугольник 6"/>
          <p:cNvSpPr/>
          <p:nvPr/>
        </p:nvSpPr>
        <p:spPr>
          <a:xfrm>
            <a:off x="1835696" y="5815291"/>
            <a:ext cx="4170885" cy="369332"/>
          </a:xfrm>
          <a:prstGeom prst="rect">
            <a:avLst/>
          </a:prstGeom>
        </p:spPr>
        <p:txBody>
          <a:bodyPr wrap="none">
            <a:spAutoFit/>
          </a:bodyPr>
          <a:lstStyle/>
          <a:p>
            <a:r>
              <a:rPr lang="uk-UA" dirty="0">
                <a:latin typeface="Times New Roman" pitchFamily="18" charset="0"/>
                <a:cs typeface="Times New Roman" pitchFamily="18" charset="0"/>
              </a:rPr>
              <a:t>кормозбиральний комбайн </a:t>
            </a:r>
            <a:r>
              <a:rPr lang="uk-UA" dirty="0" smtClean="0">
                <a:latin typeface="Times New Roman" pitchFamily="18" charset="0"/>
                <a:cs typeface="Times New Roman" pitchFamily="18" charset="0"/>
              </a:rPr>
              <a:t>JAGUAR 980</a:t>
            </a:r>
            <a:endParaRPr lang="uk-UA" dirty="0"/>
          </a:p>
        </p:txBody>
      </p:sp>
    </p:spTree>
    <p:extLst>
      <p:ext uri="{BB962C8B-B14F-4D97-AF65-F5344CB8AC3E}">
        <p14:creationId xmlns:p14="http://schemas.microsoft.com/office/powerpoint/2010/main" val="3444589319"/>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948</TotalTime>
  <Words>596</Words>
  <Application>Microsoft Office PowerPoint</Application>
  <PresentationFormat>Экран (4:3)</PresentationFormat>
  <Paragraphs>19</Paragraphs>
  <Slides>12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12</vt:i4>
      </vt:variant>
    </vt:vector>
  </HeadingPairs>
  <TitlesOfParts>
    <vt:vector size="13" baseType="lpstr">
      <vt:lpstr>Тема Office</vt:lpstr>
      <vt:lpstr>Лекція 9.  ІННОВАЦІЙНІ ТЕНДЕНЦІЇ ТА ДИНАМІКА РОЗВИТКУ  КОНСТРУКЦІЙ КОРМОЗБИРАЛЬНОЇ ТЕХНІКИ.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Машини для обробітку грунту</dc:title>
  <dc:creator>User</dc:creator>
  <cp:lastModifiedBy>adm</cp:lastModifiedBy>
  <cp:revision>93</cp:revision>
  <dcterms:created xsi:type="dcterms:W3CDTF">2013-03-29T16:56:06Z</dcterms:created>
  <dcterms:modified xsi:type="dcterms:W3CDTF">2021-06-29T16:11:35Z</dcterms:modified>
</cp:coreProperties>
</file>