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9" r:id="rId8"/>
    <p:sldId id="280" r:id="rId9"/>
    <p:sldId id="266" r:id="rId10"/>
    <p:sldId id="281" r:id="rId11"/>
    <p:sldId id="271" r:id="rId12"/>
    <p:sldId id="272" r:id="rId13"/>
    <p:sldId id="282" r:id="rId14"/>
    <p:sldId id="283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71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Тема 7: Сучасні системи землеробства в Україні. </a:t>
            </a:r>
            <a:endParaRPr lang="uk-UA" sz="3200" b="1" dirty="0" smtClean="0">
              <a:latin typeface="Arial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43608" y="689073"/>
            <a:ext cx="7772400" cy="136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Міністерство освіти і науки України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Вінницький національний аграрний університет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126876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5805264"/>
            <a:ext cx="744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Вплив рослинного покриву на ступінь водної ерозії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908720"/>
            <a:ext cx="8218790" cy="56561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5925" y="152400"/>
            <a:ext cx="3448050" cy="6475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Calibri" pitchFamily="34" charset="0"/>
              </a:rPr>
              <a:t>Грунтова волога</a:t>
            </a:r>
            <a:endParaRPr lang="ru-RU" sz="36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10425" y="987425"/>
            <a:ext cx="1933575" cy="2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endParaRPr lang="ru-RU" sz="1400" b="1" dirty="0"/>
          </a:p>
        </p:txBody>
      </p:sp>
      <p:pic>
        <p:nvPicPr>
          <p:cNvPr id="8" name="Picture 23" descr="DSCN6484"/>
          <p:cNvPicPr>
            <a:picLocks noChangeAspect="1" noChangeArrowheads="1"/>
          </p:cNvPicPr>
          <p:nvPr/>
        </p:nvPicPr>
        <p:blipFill>
          <a:blip r:embed="rId2" cstate="print"/>
          <a:srcRect l="70869" t="6236" r="-591" b="22453"/>
          <a:stretch>
            <a:fillRect/>
          </a:stretch>
        </p:blipFill>
        <p:spPr bwMode="auto">
          <a:xfrm>
            <a:off x="844550" y="2149475"/>
            <a:ext cx="1439863" cy="324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927475" y="1917703"/>
            <a:ext cx="1423988" cy="3519662"/>
            <a:chOff x="2282" y="1152"/>
            <a:chExt cx="897" cy="2196"/>
          </a:xfrm>
        </p:grpSpPr>
        <p:pic>
          <p:nvPicPr>
            <p:cNvPr id="10" name="Picture 25" descr="DSCN6484"/>
            <p:cNvPicPr>
              <a:picLocks noChangeAspect="1" noChangeArrowheads="1"/>
            </p:cNvPicPr>
            <p:nvPr/>
          </p:nvPicPr>
          <p:blipFill>
            <a:blip r:embed="rId2" cstate="print"/>
            <a:srcRect l="70869" t="-600" b="22453"/>
            <a:stretch>
              <a:fillRect/>
            </a:stretch>
          </p:blipFill>
          <p:spPr bwMode="auto">
            <a:xfrm>
              <a:off x="2282" y="1261"/>
              <a:ext cx="897" cy="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2290" y="1349"/>
              <a:ext cx="192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2530" y="1349"/>
              <a:ext cx="192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2980" y="1344"/>
              <a:ext cx="192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2596" y="1200"/>
              <a:ext cx="144" cy="96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V="1">
              <a:off x="2290" y="1207"/>
              <a:ext cx="144" cy="96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2836" y="1349"/>
              <a:ext cx="192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2836" y="1200"/>
              <a:ext cx="144" cy="96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V="1">
              <a:off x="2788" y="1253"/>
              <a:ext cx="192" cy="48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2530" y="1157"/>
              <a:ext cx="144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2652" y="1152"/>
              <a:ext cx="144" cy="48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06598" y="2490787"/>
            <a:ext cx="3280245" cy="2952281"/>
            <a:chOff x="1797" y="1513"/>
            <a:chExt cx="3280245" cy="1842"/>
          </a:xfrm>
        </p:grpSpPr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2624137" y="1525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2624137" y="2659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2638425" y="3342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2263775" y="2797"/>
              <a:ext cx="98507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b="1" dirty="0" smtClean="0"/>
                <a:t>Вологість </a:t>
              </a:r>
            </a:p>
            <a:p>
              <a:r>
                <a:rPr lang="ru-RU" b="1" dirty="0" smtClean="0"/>
                <a:t>в</a:t>
              </a:r>
              <a:r>
                <a:rPr lang="en-US" b="1" dirty="0" smtClean="0"/>
                <a:t>’</a:t>
              </a:r>
              <a:r>
                <a:rPr lang="ru-RU" b="1" dirty="0" err="1" smtClean="0"/>
                <a:t>янення</a:t>
              </a:r>
              <a:endParaRPr lang="en-US" b="1" dirty="0"/>
            </a:p>
          </p:txBody>
        </p:sp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>
              <a:off x="2239962" y="1832"/>
              <a:ext cx="10420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 dirty="0" smtClean="0"/>
                <a:t>Накопичення</a:t>
              </a:r>
            </a:p>
            <a:p>
              <a:r>
                <a:rPr lang="ru-RU" sz="1400" b="1" dirty="0" smtClean="0"/>
                <a:t> вологи</a:t>
              </a:r>
              <a:endParaRPr lang="en-US" sz="1400" b="1" dirty="0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V="1">
              <a:off x="2840037" y="1513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2840037" y="21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V="1">
              <a:off x="2852737" y="264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1797" y="3115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268288" y="1430338"/>
            <a:ext cx="1063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Сухий грунт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2195736" y="1124744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Для </a:t>
            </a:r>
            <a:r>
              <a:rPr lang="ru-RU" b="1" dirty="0" err="1" smtClean="0">
                <a:solidFill>
                  <a:schemeClr val="accent2"/>
                </a:solidFill>
              </a:rPr>
              <a:t>насичення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uk-UA" b="1" dirty="0" smtClean="0">
                <a:solidFill>
                  <a:schemeClr val="accent2"/>
                </a:solidFill>
              </a:rPr>
              <a:t>необхідно 20 мм </a:t>
            </a:r>
          </a:p>
          <a:p>
            <a:r>
              <a:rPr lang="uk-UA" b="1" dirty="0" smtClean="0">
                <a:solidFill>
                  <a:schemeClr val="accent2"/>
                </a:solidFill>
              </a:rPr>
              <a:t>опадів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>
            <a:off x="628650" y="2005012"/>
            <a:ext cx="533400" cy="2307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 flipH="1">
            <a:off x="1997075" y="2005012"/>
            <a:ext cx="228600" cy="2307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" name="Line 50"/>
          <p:cNvSpPr>
            <a:spLocks noChangeShapeType="1"/>
          </p:cNvSpPr>
          <p:nvPr/>
        </p:nvSpPr>
        <p:spPr bwMode="auto">
          <a:xfrm flipH="1">
            <a:off x="844550" y="2509837"/>
            <a:ext cx="1511300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628650" y="5318124"/>
            <a:ext cx="2082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 smtClean="0"/>
              <a:t>Механічний обробіток грунту</a:t>
            </a:r>
          </a:p>
        </p:txBody>
      </p:sp>
      <p:sp>
        <p:nvSpPr>
          <p:cNvPr id="37" name="Line 52"/>
          <p:cNvSpPr>
            <a:spLocks noChangeShapeType="1"/>
          </p:cNvSpPr>
          <p:nvPr/>
        </p:nvSpPr>
        <p:spPr bwMode="auto">
          <a:xfrm flipH="1">
            <a:off x="773112" y="4310062"/>
            <a:ext cx="1582737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Line 53"/>
          <p:cNvSpPr>
            <a:spLocks noChangeShapeType="1"/>
          </p:cNvSpPr>
          <p:nvPr/>
        </p:nvSpPr>
        <p:spPr bwMode="auto">
          <a:xfrm flipH="1">
            <a:off x="3900487" y="4381499"/>
            <a:ext cx="1468437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3817938" y="5619750"/>
            <a:ext cx="1625600" cy="2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b="1" dirty="0" smtClean="0"/>
              <a:t>No-till</a:t>
            </a:r>
            <a:endParaRPr lang="en-US" sz="1800" b="1" dirty="0"/>
          </a:p>
        </p:txBody>
      </p:sp>
      <p:sp>
        <p:nvSpPr>
          <p:cNvPr id="40" name="Line 55"/>
          <p:cNvSpPr>
            <a:spLocks noChangeShapeType="1"/>
          </p:cNvSpPr>
          <p:nvPr/>
        </p:nvSpPr>
        <p:spPr bwMode="auto">
          <a:xfrm>
            <a:off x="4660900" y="2603500"/>
            <a:ext cx="0" cy="461594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" name="Line 56"/>
          <p:cNvSpPr>
            <a:spLocks noChangeShapeType="1"/>
          </p:cNvSpPr>
          <p:nvPr/>
        </p:nvSpPr>
        <p:spPr bwMode="auto">
          <a:xfrm>
            <a:off x="4660900" y="3136900"/>
            <a:ext cx="0" cy="461594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" name="Line 57"/>
          <p:cNvSpPr>
            <a:spLocks noChangeShapeType="1"/>
          </p:cNvSpPr>
          <p:nvPr/>
        </p:nvSpPr>
        <p:spPr bwMode="auto">
          <a:xfrm>
            <a:off x="4660900" y="3746500"/>
            <a:ext cx="0" cy="461594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" name="Line 58"/>
          <p:cNvSpPr>
            <a:spLocks noChangeShapeType="1"/>
          </p:cNvSpPr>
          <p:nvPr/>
        </p:nvSpPr>
        <p:spPr bwMode="auto">
          <a:xfrm>
            <a:off x="4660900" y="4279900"/>
            <a:ext cx="0" cy="461594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" name="Line 59"/>
          <p:cNvSpPr>
            <a:spLocks noChangeShapeType="1"/>
          </p:cNvSpPr>
          <p:nvPr/>
        </p:nvSpPr>
        <p:spPr bwMode="auto">
          <a:xfrm>
            <a:off x="3940175" y="4813299"/>
            <a:ext cx="1471613" cy="45719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1362075" y="1214437"/>
            <a:ext cx="433388" cy="581801"/>
          </a:xfrm>
          <a:custGeom>
            <a:avLst/>
            <a:gdLst>
              <a:gd name="T0" fmla="*/ 256868 w 712"/>
              <a:gd name="T1" fmla="*/ 0 h 623"/>
              <a:gd name="T2" fmla="*/ 186259 w 712"/>
              <a:gd name="T3" fmla="*/ 175746 h 623"/>
              <a:gd name="T4" fmla="*/ 113217 w 712"/>
              <a:gd name="T5" fmla="*/ 264544 h 623"/>
              <a:gd name="T6" fmla="*/ 57217 w 712"/>
              <a:gd name="T7" fmla="*/ 323743 h 623"/>
              <a:gd name="T8" fmla="*/ 14000 w 712"/>
              <a:gd name="T9" fmla="*/ 402366 h 623"/>
              <a:gd name="T10" fmla="*/ 29826 w 712"/>
              <a:gd name="T11" fmla="*/ 519838 h 623"/>
              <a:gd name="T12" fmla="*/ 195390 w 712"/>
              <a:gd name="T13" fmla="*/ 572562 h 623"/>
              <a:gd name="T14" fmla="*/ 388345 w 712"/>
              <a:gd name="T15" fmla="*/ 542038 h 623"/>
              <a:gd name="T16" fmla="*/ 432779 w 712"/>
              <a:gd name="T17" fmla="*/ 431965 h 623"/>
              <a:gd name="T18" fmla="*/ 412084 w 712"/>
              <a:gd name="T19" fmla="*/ 351492 h 623"/>
              <a:gd name="T20" fmla="*/ 376171 w 712"/>
              <a:gd name="T21" fmla="*/ 294143 h 623"/>
              <a:gd name="T22" fmla="*/ 345128 w 712"/>
              <a:gd name="T23" fmla="*/ 238645 h 623"/>
              <a:gd name="T24" fmla="*/ 278780 w 712"/>
              <a:gd name="T25" fmla="*/ 64749 h 623"/>
              <a:gd name="T26" fmla="*/ 256868 w 712"/>
              <a:gd name="T27" fmla="*/ 0 h 6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2"/>
              <a:gd name="T43" fmla="*/ 0 h 623"/>
              <a:gd name="T44" fmla="*/ 712 w 712"/>
              <a:gd name="T45" fmla="*/ 623 h 6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2" h="623">
                <a:moveTo>
                  <a:pt x="422" y="0"/>
                </a:moveTo>
                <a:cubicBezTo>
                  <a:pt x="397" y="20"/>
                  <a:pt x="345" y="142"/>
                  <a:pt x="306" y="190"/>
                </a:cubicBezTo>
                <a:cubicBezTo>
                  <a:pt x="267" y="238"/>
                  <a:pt x="221" y="259"/>
                  <a:pt x="186" y="286"/>
                </a:cubicBezTo>
                <a:cubicBezTo>
                  <a:pt x="151" y="313"/>
                  <a:pt x="121" y="325"/>
                  <a:pt x="94" y="350"/>
                </a:cubicBezTo>
                <a:cubicBezTo>
                  <a:pt x="67" y="375"/>
                  <a:pt x="30" y="400"/>
                  <a:pt x="23" y="435"/>
                </a:cubicBezTo>
                <a:cubicBezTo>
                  <a:pt x="6" y="474"/>
                  <a:pt x="0" y="532"/>
                  <a:pt x="49" y="562"/>
                </a:cubicBezTo>
                <a:cubicBezTo>
                  <a:pt x="98" y="593"/>
                  <a:pt x="221" y="615"/>
                  <a:pt x="321" y="619"/>
                </a:cubicBezTo>
                <a:cubicBezTo>
                  <a:pt x="419" y="623"/>
                  <a:pt x="572" y="611"/>
                  <a:pt x="638" y="586"/>
                </a:cubicBezTo>
                <a:cubicBezTo>
                  <a:pt x="712" y="563"/>
                  <a:pt x="711" y="502"/>
                  <a:pt x="711" y="467"/>
                </a:cubicBezTo>
                <a:lnTo>
                  <a:pt x="677" y="380"/>
                </a:lnTo>
                <a:lnTo>
                  <a:pt x="618" y="318"/>
                </a:lnTo>
                <a:lnTo>
                  <a:pt x="567" y="258"/>
                </a:lnTo>
                <a:lnTo>
                  <a:pt x="458" y="70"/>
                </a:lnTo>
                <a:cubicBezTo>
                  <a:pt x="434" y="27"/>
                  <a:pt x="429" y="15"/>
                  <a:pt x="422" y="0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61"/>
          <p:cNvSpPr>
            <a:spLocks/>
          </p:cNvSpPr>
          <p:nvPr/>
        </p:nvSpPr>
        <p:spPr bwMode="auto">
          <a:xfrm>
            <a:off x="1347788" y="1574800"/>
            <a:ext cx="433387" cy="581802"/>
          </a:xfrm>
          <a:custGeom>
            <a:avLst/>
            <a:gdLst>
              <a:gd name="T0" fmla="*/ 256867 w 712"/>
              <a:gd name="T1" fmla="*/ 0 h 623"/>
              <a:gd name="T2" fmla="*/ 186259 w 712"/>
              <a:gd name="T3" fmla="*/ 175746 h 623"/>
              <a:gd name="T4" fmla="*/ 113216 w 712"/>
              <a:gd name="T5" fmla="*/ 264545 h 623"/>
              <a:gd name="T6" fmla="*/ 57217 w 712"/>
              <a:gd name="T7" fmla="*/ 323743 h 623"/>
              <a:gd name="T8" fmla="*/ 14000 w 712"/>
              <a:gd name="T9" fmla="*/ 402367 h 623"/>
              <a:gd name="T10" fmla="*/ 29826 w 712"/>
              <a:gd name="T11" fmla="*/ 519839 h 623"/>
              <a:gd name="T12" fmla="*/ 195389 w 712"/>
              <a:gd name="T13" fmla="*/ 572563 h 623"/>
              <a:gd name="T14" fmla="*/ 388344 w 712"/>
              <a:gd name="T15" fmla="*/ 542039 h 623"/>
              <a:gd name="T16" fmla="*/ 432778 w 712"/>
              <a:gd name="T17" fmla="*/ 431966 h 623"/>
              <a:gd name="T18" fmla="*/ 412083 w 712"/>
              <a:gd name="T19" fmla="*/ 351493 h 623"/>
              <a:gd name="T20" fmla="*/ 376170 w 712"/>
              <a:gd name="T21" fmla="*/ 294144 h 623"/>
              <a:gd name="T22" fmla="*/ 345127 w 712"/>
              <a:gd name="T23" fmla="*/ 238645 h 623"/>
              <a:gd name="T24" fmla="*/ 278780 w 712"/>
              <a:gd name="T25" fmla="*/ 64749 h 623"/>
              <a:gd name="T26" fmla="*/ 256867 w 712"/>
              <a:gd name="T27" fmla="*/ 0 h 6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2"/>
              <a:gd name="T43" fmla="*/ 0 h 623"/>
              <a:gd name="T44" fmla="*/ 712 w 712"/>
              <a:gd name="T45" fmla="*/ 623 h 6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2" h="623">
                <a:moveTo>
                  <a:pt x="422" y="0"/>
                </a:moveTo>
                <a:cubicBezTo>
                  <a:pt x="397" y="20"/>
                  <a:pt x="345" y="142"/>
                  <a:pt x="306" y="190"/>
                </a:cubicBezTo>
                <a:cubicBezTo>
                  <a:pt x="267" y="238"/>
                  <a:pt x="221" y="259"/>
                  <a:pt x="186" y="286"/>
                </a:cubicBezTo>
                <a:cubicBezTo>
                  <a:pt x="151" y="313"/>
                  <a:pt x="121" y="325"/>
                  <a:pt x="94" y="350"/>
                </a:cubicBezTo>
                <a:cubicBezTo>
                  <a:pt x="67" y="375"/>
                  <a:pt x="30" y="400"/>
                  <a:pt x="23" y="435"/>
                </a:cubicBezTo>
                <a:cubicBezTo>
                  <a:pt x="6" y="474"/>
                  <a:pt x="0" y="532"/>
                  <a:pt x="49" y="562"/>
                </a:cubicBezTo>
                <a:cubicBezTo>
                  <a:pt x="98" y="593"/>
                  <a:pt x="221" y="615"/>
                  <a:pt x="321" y="619"/>
                </a:cubicBezTo>
                <a:cubicBezTo>
                  <a:pt x="419" y="623"/>
                  <a:pt x="572" y="611"/>
                  <a:pt x="638" y="586"/>
                </a:cubicBezTo>
                <a:cubicBezTo>
                  <a:pt x="712" y="563"/>
                  <a:pt x="711" y="502"/>
                  <a:pt x="711" y="467"/>
                </a:cubicBezTo>
                <a:lnTo>
                  <a:pt x="677" y="380"/>
                </a:lnTo>
                <a:lnTo>
                  <a:pt x="618" y="318"/>
                </a:lnTo>
                <a:lnTo>
                  <a:pt x="567" y="258"/>
                </a:lnTo>
                <a:lnTo>
                  <a:pt x="458" y="70"/>
                </a:lnTo>
                <a:cubicBezTo>
                  <a:pt x="434" y="27"/>
                  <a:pt x="429" y="15"/>
                  <a:pt x="422" y="0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62"/>
          <p:cNvSpPr>
            <a:spLocks/>
          </p:cNvSpPr>
          <p:nvPr/>
        </p:nvSpPr>
        <p:spPr bwMode="auto">
          <a:xfrm>
            <a:off x="1347788" y="1933575"/>
            <a:ext cx="433387" cy="581802"/>
          </a:xfrm>
          <a:custGeom>
            <a:avLst/>
            <a:gdLst>
              <a:gd name="T0" fmla="*/ 256867 w 712"/>
              <a:gd name="T1" fmla="*/ 0 h 623"/>
              <a:gd name="T2" fmla="*/ 186259 w 712"/>
              <a:gd name="T3" fmla="*/ 175746 h 623"/>
              <a:gd name="T4" fmla="*/ 113216 w 712"/>
              <a:gd name="T5" fmla="*/ 264545 h 623"/>
              <a:gd name="T6" fmla="*/ 57217 w 712"/>
              <a:gd name="T7" fmla="*/ 323743 h 623"/>
              <a:gd name="T8" fmla="*/ 14000 w 712"/>
              <a:gd name="T9" fmla="*/ 402367 h 623"/>
              <a:gd name="T10" fmla="*/ 29826 w 712"/>
              <a:gd name="T11" fmla="*/ 519839 h 623"/>
              <a:gd name="T12" fmla="*/ 195389 w 712"/>
              <a:gd name="T13" fmla="*/ 572563 h 623"/>
              <a:gd name="T14" fmla="*/ 388344 w 712"/>
              <a:gd name="T15" fmla="*/ 542039 h 623"/>
              <a:gd name="T16" fmla="*/ 432778 w 712"/>
              <a:gd name="T17" fmla="*/ 431966 h 623"/>
              <a:gd name="T18" fmla="*/ 412083 w 712"/>
              <a:gd name="T19" fmla="*/ 351493 h 623"/>
              <a:gd name="T20" fmla="*/ 376170 w 712"/>
              <a:gd name="T21" fmla="*/ 294144 h 623"/>
              <a:gd name="T22" fmla="*/ 345127 w 712"/>
              <a:gd name="T23" fmla="*/ 238645 h 623"/>
              <a:gd name="T24" fmla="*/ 278780 w 712"/>
              <a:gd name="T25" fmla="*/ 64749 h 623"/>
              <a:gd name="T26" fmla="*/ 256867 w 712"/>
              <a:gd name="T27" fmla="*/ 0 h 6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2"/>
              <a:gd name="T43" fmla="*/ 0 h 623"/>
              <a:gd name="T44" fmla="*/ 712 w 712"/>
              <a:gd name="T45" fmla="*/ 623 h 6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2" h="623">
                <a:moveTo>
                  <a:pt x="422" y="0"/>
                </a:moveTo>
                <a:cubicBezTo>
                  <a:pt x="397" y="20"/>
                  <a:pt x="345" y="142"/>
                  <a:pt x="306" y="190"/>
                </a:cubicBezTo>
                <a:cubicBezTo>
                  <a:pt x="267" y="238"/>
                  <a:pt x="221" y="259"/>
                  <a:pt x="186" y="286"/>
                </a:cubicBezTo>
                <a:cubicBezTo>
                  <a:pt x="151" y="313"/>
                  <a:pt x="121" y="325"/>
                  <a:pt x="94" y="350"/>
                </a:cubicBezTo>
                <a:cubicBezTo>
                  <a:pt x="67" y="375"/>
                  <a:pt x="30" y="400"/>
                  <a:pt x="23" y="435"/>
                </a:cubicBezTo>
                <a:cubicBezTo>
                  <a:pt x="6" y="474"/>
                  <a:pt x="0" y="532"/>
                  <a:pt x="49" y="562"/>
                </a:cubicBezTo>
                <a:cubicBezTo>
                  <a:pt x="98" y="593"/>
                  <a:pt x="221" y="615"/>
                  <a:pt x="321" y="619"/>
                </a:cubicBezTo>
                <a:cubicBezTo>
                  <a:pt x="419" y="623"/>
                  <a:pt x="572" y="611"/>
                  <a:pt x="638" y="586"/>
                </a:cubicBezTo>
                <a:cubicBezTo>
                  <a:pt x="712" y="563"/>
                  <a:pt x="711" y="502"/>
                  <a:pt x="711" y="467"/>
                </a:cubicBezTo>
                <a:lnTo>
                  <a:pt x="677" y="380"/>
                </a:lnTo>
                <a:lnTo>
                  <a:pt x="618" y="318"/>
                </a:lnTo>
                <a:lnTo>
                  <a:pt x="567" y="258"/>
                </a:lnTo>
                <a:lnTo>
                  <a:pt x="458" y="70"/>
                </a:lnTo>
                <a:cubicBezTo>
                  <a:pt x="434" y="27"/>
                  <a:pt x="429" y="15"/>
                  <a:pt x="422" y="0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63"/>
          <p:cNvSpPr>
            <a:spLocks/>
          </p:cNvSpPr>
          <p:nvPr/>
        </p:nvSpPr>
        <p:spPr bwMode="auto">
          <a:xfrm>
            <a:off x="4445000" y="1141412"/>
            <a:ext cx="433388" cy="581801"/>
          </a:xfrm>
          <a:custGeom>
            <a:avLst/>
            <a:gdLst>
              <a:gd name="T0" fmla="*/ 256868 w 712"/>
              <a:gd name="T1" fmla="*/ 0 h 623"/>
              <a:gd name="T2" fmla="*/ 186259 w 712"/>
              <a:gd name="T3" fmla="*/ 175746 h 623"/>
              <a:gd name="T4" fmla="*/ 113217 w 712"/>
              <a:gd name="T5" fmla="*/ 264544 h 623"/>
              <a:gd name="T6" fmla="*/ 57217 w 712"/>
              <a:gd name="T7" fmla="*/ 323743 h 623"/>
              <a:gd name="T8" fmla="*/ 14000 w 712"/>
              <a:gd name="T9" fmla="*/ 402366 h 623"/>
              <a:gd name="T10" fmla="*/ 29826 w 712"/>
              <a:gd name="T11" fmla="*/ 519838 h 623"/>
              <a:gd name="T12" fmla="*/ 195390 w 712"/>
              <a:gd name="T13" fmla="*/ 572562 h 623"/>
              <a:gd name="T14" fmla="*/ 388345 w 712"/>
              <a:gd name="T15" fmla="*/ 542038 h 623"/>
              <a:gd name="T16" fmla="*/ 432779 w 712"/>
              <a:gd name="T17" fmla="*/ 431965 h 623"/>
              <a:gd name="T18" fmla="*/ 412084 w 712"/>
              <a:gd name="T19" fmla="*/ 351492 h 623"/>
              <a:gd name="T20" fmla="*/ 376171 w 712"/>
              <a:gd name="T21" fmla="*/ 294143 h 623"/>
              <a:gd name="T22" fmla="*/ 345128 w 712"/>
              <a:gd name="T23" fmla="*/ 238645 h 623"/>
              <a:gd name="T24" fmla="*/ 278780 w 712"/>
              <a:gd name="T25" fmla="*/ 64749 h 623"/>
              <a:gd name="T26" fmla="*/ 256868 w 712"/>
              <a:gd name="T27" fmla="*/ 0 h 6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2"/>
              <a:gd name="T43" fmla="*/ 0 h 623"/>
              <a:gd name="T44" fmla="*/ 712 w 712"/>
              <a:gd name="T45" fmla="*/ 623 h 6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2" h="623">
                <a:moveTo>
                  <a:pt x="422" y="0"/>
                </a:moveTo>
                <a:cubicBezTo>
                  <a:pt x="397" y="20"/>
                  <a:pt x="345" y="142"/>
                  <a:pt x="306" y="190"/>
                </a:cubicBezTo>
                <a:cubicBezTo>
                  <a:pt x="267" y="238"/>
                  <a:pt x="221" y="259"/>
                  <a:pt x="186" y="286"/>
                </a:cubicBezTo>
                <a:cubicBezTo>
                  <a:pt x="151" y="313"/>
                  <a:pt x="121" y="325"/>
                  <a:pt x="94" y="350"/>
                </a:cubicBezTo>
                <a:cubicBezTo>
                  <a:pt x="67" y="375"/>
                  <a:pt x="30" y="400"/>
                  <a:pt x="23" y="435"/>
                </a:cubicBezTo>
                <a:cubicBezTo>
                  <a:pt x="6" y="474"/>
                  <a:pt x="0" y="532"/>
                  <a:pt x="49" y="562"/>
                </a:cubicBezTo>
                <a:cubicBezTo>
                  <a:pt x="98" y="593"/>
                  <a:pt x="221" y="615"/>
                  <a:pt x="321" y="619"/>
                </a:cubicBezTo>
                <a:cubicBezTo>
                  <a:pt x="419" y="623"/>
                  <a:pt x="572" y="611"/>
                  <a:pt x="638" y="586"/>
                </a:cubicBezTo>
                <a:cubicBezTo>
                  <a:pt x="712" y="563"/>
                  <a:pt x="711" y="502"/>
                  <a:pt x="711" y="467"/>
                </a:cubicBezTo>
                <a:lnTo>
                  <a:pt x="677" y="380"/>
                </a:lnTo>
                <a:lnTo>
                  <a:pt x="618" y="318"/>
                </a:lnTo>
                <a:lnTo>
                  <a:pt x="567" y="258"/>
                </a:lnTo>
                <a:lnTo>
                  <a:pt x="458" y="70"/>
                </a:lnTo>
                <a:cubicBezTo>
                  <a:pt x="434" y="27"/>
                  <a:pt x="429" y="15"/>
                  <a:pt x="422" y="0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64"/>
          <p:cNvSpPr>
            <a:spLocks/>
          </p:cNvSpPr>
          <p:nvPr/>
        </p:nvSpPr>
        <p:spPr bwMode="auto">
          <a:xfrm>
            <a:off x="4445000" y="1430337"/>
            <a:ext cx="433388" cy="581801"/>
          </a:xfrm>
          <a:custGeom>
            <a:avLst/>
            <a:gdLst>
              <a:gd name="T0" fmla="*/ 256868 w 712"/>
              <a:gd name="T1" fmla="*/ 0 h 623"/>
              <a:gd name="T2" fmla="*/ 186259 w 712"/>
              <a:gd name="T3" fmla="*/ 175746 h 623"/>
              <a:gd name="T4" fmla="*/ 113217 w 712"/>
              <a:gd name="T5" fmla="*/ 264544 h 623"/>
              <a:gd name="T6" fmla="*/ 57217 w 712"/>
              <a:gd name="T7" fmla="*/ 323743 h 623"/>
              <a:gd name="T8" fmla="*/ 14000 w 712"/>
              <a:gd name="T9" fmla="*/ 402366 h 623"/>
              <a:gd name="T10" fmla="*/ 29826 w 712"/>
              <a:gd name="T11" fmla="*/ 519838 h 623"/>
              <a:gd name="T12" fmla="*/ 195390 w 712"/>
              <a:gd name="T13" fmla="*/ 572562 h 623"/>
              <a:gd name="T14" fmla="*/ 388345 w 712"/>
              <a:gd name="T15" fmla="*/ 542038 h 623"/>
              <a:gd name="T16" fmla="*/ 432779 w 712"/>
              <a:gd name="T17" fmla="*/ 431965 h 623"/>
              <a:gd name="T18" fmla="*/ 412084 w 712"/>
              <a:gd name="T19" fmla="*/ 351492 h 623"/>
              <a:gd name="T20" fmla="*/ 376171 w 712"/>
              <a:gd name="T21" fmla="*/ 294143 h 623"/>
              <a:gd name="T22" fmla="*/ 345128 w 712"/>
              <a:gd name="T23" fmla="*/ 238645 h 623"/>
              <a:gd name="T24" fmla="*/ 278780 w 712"/>
              <a:gd name="T25" fmla="*/ 64749 h 623"/>
              <a:gd name="T26" fmla="*/ 256868 w 712"/>
              <a:gd name="T27" fmla="*/ 0 h 6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2"/>
              <a:gd name="T43" fmla="*/ 0 h 623"/>
              <a:gd name="T44" fmla="*/ 712 w 712"/>
              <a:gd name="T45" fmla="*/ 623 h 6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2" h="623">
                <a:moveTo>
                  <a:pt x="422" y="0"/>
                </a:moveTo>
                <a:cubicBezTo>
                  <a:pt x="397" y="20"/>
                  <a:pt x="345" y="142"/>
                  <a:pt x="306" y="190"/>
                </a:cubicBezTo>
                <a:cubicBezTo>
                  <a:pt x="267" y="238"/>
                  <a:pt x="221" y="259"/>
                  <a:pt x="186" y="286"/>
                </a:cubicBezTo>
                <a:cubicBezTo>
                  <a:pt x="151" y="313"/>
                  <a:pt x="121" y="325"/>
                  <a:pt x="94" y="350"/>
                </a:cubicBezTo>
                <a:cubicBezTo>
                  <a:pt x="67" y="375"/>
                  <a:pt x="30" y="400"/>
                  <a:pt x="23" y="435"/>
                </a:cubicBezTo>
                <a:cubicBezTo>
                  <a:pt x="6" y="474"/>
                  <a:pt x="0" y="532"/>
                  <a:pt x="49" y="562"/>
                </a:cubicBezTo>
                <a:cubicBezTo>
                  <a:pt x="98" y="593"/>
                  <a:pt x="221" y="615"/>
                  <a:pt x="321" y="619"/>
                </a:cubicBezTo>
                <a:cubicBezTo>
                  <a:pt x="419" y="623"/>
                  <a:pt x="572" y="611"/>
                  <a:pt x="638" y="586"/>
                </a:cubicBezTo>
                <a:cubicBezTo>
                  <a:pt x="712" y="563"/>
                  <a:pt x="711" y="502"/>
                  <a:pt x="711" y="467"/>
                </a:cubicBezTo>
                <a:lnTo>
                  <a:pt x="677" y="380"/>
                </a:lnTo>
                <a:lnTo>
                  <a:pt x="618" y="318"/>
                </a:lnTo>
                <a:lnTo>
                  <a:pt x="567" y="258"/>
                </a:lnTo>
                <a:lnTo>
                  <a:pt x="458" y="70"/>
                </a:lnTo>
                <a:cubicBezTo>
                  <a:pt x="434" y="27"/>
                  <a:pt x="429" y="15"/>
                  <a:pt x="422" y="0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65"/>
          <p:cNvSpPr>
            <a:spLocks/>
          </p:cNvSpPr>
          <p:nvPr/>
        </p:nvSpPr>
        <p:spPr bwMode="auto">
          <a:xfrm>
            <a:off x="4445000" y="1717675"/>
            <a:ext cx="433388" cy="581802"/>
          </a:xfrm>
          <a:custGeom>
            <a:avLst/>
            <a:gdLst>
              <a:gd name="T0" fmla="*/ 256868 w 712"/>
              <a:gd name="T1" fmla="*/ 0 h 623"/>
              <a:gd name="T2" fmla="*/ 186259 w 712"/>
              <a:gd name="T3" fmla="*/ 175746 h 623"/>
              <a:gd name="T4" fmla="*/ 113217 w 712"/>
              <a:gd name="T5" fmla="*/ 264545 h 623"/>
              <a:gd name="T6" fmla="*/ 57217 w 712"/>
              <a:gd name="T7" fmla="*/ 323743 h 623"/>
              <a:gd name="T8" fmla="*/ 14000 w 712"/>
              <a:gd name="T9" fmla="*/ 402367 h 623"/>
              <a:gd name="T10" fmla="*/ 29826 w 712"/>
              <a:gd name="T11" fmla="*/ 519839 h 623"/>
              <a:gd name="T12" fmla="*/ 195390 w 712"/>
              <a:gd name="T13" fmla="*/ 572563 h 623"/>
              <a:gd name="T14" fmla="*/ 388345 w 712"/>
              <a:gd name="T15" fmla="*/ 542039 h 623"/>
              <a:gd name="T16" fmla="*/ 432779 w 712"/>
              <a:gd name="T17" fmla="*/ 431966 h 623"/>
              <a:gd name="T18" fmla="*/ 412084 w 712"/>
              <a:gd name="T19" fmla="*/ 351493 h 623"/>
              <a:gd name="T20" fmla="*/ 376171 w 712"/>
              <a:gd name="T21" fmla="*/ 294144 h 623"/>
              <a:gd name="T22" fmla="*/ 345128 w 712"/>
              <a:gd name="T23" fmla="*/ 238645 h 623"/>
              <a:gd name="T24" fmla="*/ 278780 w 712"/>
              <a:gd name="T25" fmla="*/ 64749 h 623"/>
              <a:gd name="T26" fmla="*/ 256868 w 712"/>
              <a:gd name="T27" fmla="*/ 0 h 6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2"/>
              <a:gd name="T43" fmla="*/ 0 h 623"/>
              <a:gd name="T44" fmla="*/ 712 w 712"/>
              <a:gd name="T45" fmla="*/ 623 h 6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2" h="623">
                <a:moveTo>
                  <a:pt x="422" y="0"/>
                </a:moveTo>
                <a:cubicBezTo>
                  <a:pt x="397" y="20"/>
                  <a:pt x="345" y="142"/>
                  <a:pt x="306" y="190"/>
                </a:cubicBezTo>
                <a:cubicBezTo>
                  <a:pt x="267" y="238"/>
                  <a:pt x="221" y="259"/>
                  <a:pt x="186" y="286"/>
                </a:cubicBezTo>
                <a:cubicBezTo>
                  <a:pt x="151" y="313"/>
                  <a:pt x="121" y="325"/>
                  <a:pt x="94" y="350"/>
                </a:cubicBezTo>
                <a:cubicBezTo>
                  <a:pt x="67" y="375"/>
                  <a:pt x="30" y="400"/>
                  <a:pt x="23" y="435"/>
                </a:cubicBezTo>
                <a:cubicBezTo>
                  <a:pt x="6" y="474"/>
                  <a:pt x="0" y="532"/>
                  <a:pt x="49" y="562"/>
                </a:cubicBezTo>
                <a:cubicBezTo>
                  <a:pt x="98" y="593"/>
                  <a:pt x="221" y="615"/>
                  <a:pt x="321" y="619"/>
                </a:cubicBezTo>
                <a:cubicBezTo>
                  <a:pt x="419" y="623"/>
                  <a:pt x="572" y="611"/>
                  <a:pt x="638" y="586"/>
                </a:cubicBezTo>
                <a:cubicBezTo>
                  <a:pt x="712" y="563"/>
                  <a:pt x="711" y="502"/>
                  <a:pt x="711" y="467"/>
                </a:cubicBezTo>
                <a:lnTo>
                  <a:pt x="677" y="380"/>
                </a:lnTo>
                <a:lnTo>
                  <a:pt x="618" y="318"/>
                </a:lnTo>
                <a:lnTo>
                  <a:pt x="567" y="258"/>
                </a:lnTo>
                <a:lnTo>
                  <a:pt x="458" y="70"/>
                </a:lnTo>
                <a:cubicBezTo>
                  <a:pt x="434" y="27"/>
                  <a:pt x="429" y="15"/>
                  <a:pt x="422" y="0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3286335" y="2568574"/>
            <a:ext cx="3280245" cy="2952281"/>
            <a:chOff x="1797" y="1513"/>
            <a:chExt cx="3280245" cy="1842"/>
          </a:xfrm>
        </p:grpSpPr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2624137" y="1525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2624137" y="2659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2638425" y="3342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Text Box 70"/>
            <p:cNvSpPr txBox="1">
              <a:spLocks noChangeArrowheads="1"/>
            </p:cNvSpPr>
            <p:nvPr/>
          </p:nvSpPr>
          <p:spPr bwMode="auto">
            <a:xfrm>
              <a:off x="2263775" y="2797"/>
              <a:ext cx="98507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uk-UA" b="1" dirty="0" smtClean="0"/>
                <a:t>Вологість </a:t>
              </a:r>
            </a:p>
            <a:p>
              <a:r>
                <a:rPr lang="uk-UA" b="1" dirty="0" smtClean="0"/>
                <a:t>в’янення</a:t>
              </a:r>
              <a:endParaRPr lang="en-US" b="1" dirty="0"/>
            </a:p>
          </p:txBody>
        </p:sp>
        <p:sp>
          <p:nvSpPr>
            <p:cNvPr id="56" name="Text Box 71"/>
            <p:cNvSpPr txBox="1">
              <a:spLocks noChangeArrowheads="1"/>
            </p:cNvSpPr>
            <p:nvPr/>
          </p:nvSpPr>
          <p:spPr bwMode="auto">
            <a:xfrm>
              <a:off x="2239962" y="1832"/>
              <a:ext cx="10420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uk-UA" sz="1400" b="1" dirty="0" smtClean="0"/>
                <a:t>Накопичення</a:t>
              </a:r>
            </a:p>
            <a:p>
              <a:r>
                <a:rPr lang="uk-UA" sz="1400" b="1" dirty="0" smtClean="0"/>
                <a:t> вологи</a:t>
              </a:r>
              <a:endParaRPr lang="en-US" sz="1400" b="1" dirty="0"/>
            </a:p>
          </p:txBody>
        </p:sp>
        <p:sp>
          <p:nvSpPr>
            <p:cNvPr id="57" name="Line 72"/>
            <p:cNvSpPr>
              <a:spLocks noChangeShapeType="1"/>
            </p:cNvSpPr>
            <p:nvPr/>
          </p:nvSpPr>
          <p:spPr bwMode="auto">
            <a:xfrm flipV="1">
              <a:off x="2840037" y="1513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73"/>
            <p:cNvSpPr>
              <a:spLocks noChangeShapeType="1"/>
            </p:cNvSpPr>
            <p:nvPr/>
          </p:nvSpPr>
          <p:spPr bwMode="auto">
            <a:xfrm>
              <a:off x="2840037" y="21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74"/>
            <p:cNvSpPr>
              <a:spLocks noChangeShapeType="1"/>
            </p:cNvSpPr>
            <p:nvPr/>
          </p:nvSpPr>
          <p:spPr bwMode="auto">
            <a:xfrm flipV="1">
              <a:off x="2852737" y="264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75"/>
            <p:cNvSpPr>
              <a:spLocks noChangeShapeType="1"/>
            </p:cNvSpPr>
            <p:nvPr/>
          </p:nvSpPr>
          <p:spPr bwMode="auto">
            <a:xfrm>
              <a:off x="1797" y="3115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293941" y="2135188"/>
            <a:ext cx="788988" cy="371840"/>
            <a:chOff x="1445" y="1345"/>
            <a:chExt cx="497" cy="232"/>
          </a:xfrm>
        </p:grpSpPr>
        <p:sp>
          <p:nvSpPr>
            <p:cNvPr id="62" name="AutoShape 76"/>
            <p:cNvSpPr>
              <a:spLocks/>
            </p:cNvSpPr>
            <p:nvPr/>
          </p:nvSpPr>
          <p:spPr bwMode="auto">
            <a:xfrm>
              <a:off x="1445" y="1345"/>
              <a:ext cx="56" cy="229"/>
            </a:xfrm>
            <a:prstGeom prst="rightBrace">
              <a:avLst>
                <a:gd name="adj1" fmla="val 3407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" name="Text Box 77"/>
            <p:cNvSpPr txBox="1">
              <a:spLocks noChangeArrowheads="1"/>
            </p:cNvSpPr>
            <p:nvPr/>
          </p:nvSpPr>
          <p:spPr bwMode="auto">
            <a:xfrm>
              <a:off x="1496" y="1365"/>
              <a:ext cx="44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10 см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4725144"/>
            <a:ext cx="8647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Зменшення ущільнення ґрунту при використанні покривних культур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95536" y="2132856"/>
            <a:ext cx="81369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No-Till системі основна мета виробника зберегти ґрунт за допомогою покривних рослинних залишків, знизити ерозію ґрунту, і збільшити максимальну кількість днів росту рослини в відкритому ґрунті. Ця система може значно зменшити ерозію ґрунту, підвищити якість ґрунтів, і поліпшити якість води в порівнянні з традиційною  технологією обробки ґрунту. Вона може допомогти сільгоспвиробникам підвищити ефективність і рентабельність їх виробництв збільшити час експлуатації техніки, поліпшити екологічну ситуацію. Буде отримана користь від поліпшеного якості води та повітря, в результаті більш широкого використання No-Till систем.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908720"/>
            <a:ext cx="2537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83671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Мульчування – це процес покриття поверхні ґрунту соломою, рослинними залишками, тирсою, щепою, просмоленим папером, агроволокном або тонкою силіконовою плівкою.</a:t>
            </a:r>
          </a:p>
          <a:p>
            <a:pPr indent="53975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Завдяки цьому значно зменшується пряме випаровування вологи з поверхні ґрунту, полегшується постачання культури водою і мінеральними речовинами, в разі щорічного використання підвищує рівень органіки, збільшується кількість корисних мікроорганізмів (зокрема дощових черв'яків),  знижуються прояви водної ерозії, зменшується кількість бур'янів. Економія води, що досягається при мульчуванні, відповідає 150 - 200 мм на рік у районах із середньою кількістю опадів.</a:t>
            </a:r>
            <a:endParaRPr lang="uk-UA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26" y="0"/>
            <a:ext cx="878687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Вступ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225536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No-Till — сучасна система землеробсва за якої ґрунт не ореться, а поверхня землі вкривається шаром спеціально подрібнених залишків рослин — мульчею.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71678"/>
            <a:ext cx="87868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No-Till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- це революційна система землеробства, яка в останній час набула широкого розповсюдження в світі. Тільки в США близько 25%ґрунтів занятих в виробництві продуктів рослинництва, обробляються по повній технології No-Till. Виробники рослинницької продукції впроваджують No-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Till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для підвищення ефективності і прибутковості своїх господарств одночасно поліпшуючи стан ґрунту і навколишнього середовища. В перекладі з англійської мови No-Till конкретно значить не орати.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 t="2128" r="3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3529" y="908720"/>
            <a:ext cx="84249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uk-UA" dirty="0" smtClean="0">
                <a:solidFill>
                  <a:srgbClr val="FFFF00"/>
                </a:solidFill>
              </a:rPr>
              <a:t>Більшість людей не визнають важливу роль ґрунту в нашому житті. Ґрунт дуже тонкий шар мантії між камінням і неконсолідованим матеріалом в атмосфері. Грунт також дуже крихкі і можуть бути легко пошкоджені або навіть знищені. Ґрунт процвітає життям якщо все добре. Він виконує безліч критичних </a:t>
            </a:r>
            <a:r>
              <a:rPr lang="uk-UA" dirty="0" err="1" smtClean="0">
                <a:solidFill>
                  <a:srgbClr val="FFFF00"/>
                </a:solidFill>
              </a:rPr>
              <a:t>екосистемних</a:t>
            </a:r>
            <a:r>
              <a:rPr lang="uk-UA" dirty="0" smtClean="0">
                <a:solidFill>
                  <a:srgbClr val="FFFF00"/>
                </a:solidFill>
              </a:rPr>
              <a:t> функції, які необхідні для життя на планеті «Земля». Продуктивне сільське господарство залежить від якості ґрунту. Ґрунт гарантія того, що поживні речовини в ньому будуть доступні в достатній кількості протягом всього життєвого циклу рослини. Ґрунт затримує воду і робить її доступною для рослин щоб вони не в'януть в суху погоду. Вода фільтрується, просочується і переміщується через шари ґрунту. Ґрунт випускає воду повільно в поверхневі та підґрунтові водні екосистеми і таким чином, виступає в якості важливого регулятора.</a:t>
            </a:r>
            <a:endParaRPr lang="ru-RU" dirty="0" smtClean="0">
              <a:solidFill>
                <a:srgbClr val="FFFF00"/>
              </a:solidFill>
            </a:endParaRPr>
          </a:p>
          <a:p>
            <a:pPr indent="360363" algn="just"/>
            <a:r>
              <a:rPr lang="uk-UA" dirty="0" smtClean="0">
                <a:solidFill>
                  <a:srgbClr val="FFFF00"/>
                </a:solidFill>
              </a:rPr>
              <a:t>Ґрунт – це природна переробна системи, де відходи мертвих тіл організмів розкладаються і їх компоненти перетворюються на доступні для повторного використання рослинами елементи. Ґрунт є місцем проживання безлічі живих організмів.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0"/>
            <a:ext cx="6705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FFFF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Важливість ґрунтів </a:t>
            </a:r>
            <a:endParaRPr lang="ru-RU" sz="5400" b="1" dirty="0" smtClean="0">
              <a:solidFill>
                <a:srgbClr val="FFFF2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solidFill>
                <a:srgbClr val="FFFF2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3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Грунт в небезпеці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1624013"/>
            <a:ext cx="91440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340188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Грунт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відновлюваний ресурс, який здатен відновлювати себе, однак це дуже повільний процес. На жаль, ґрунти нашої країни продовжують деградувати з загрозливою швидкістю. Ерозія ґрунту як і раніше причина номер 1 деградації ґрунтів. Інші причини деградації ґрунтів включають: ґрунтове ущільнення, підкислення ґрунтів, забруднення ґрунту, і засолення. Збільшення використання No-Till системи забезпечує багато переваг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R="0" lvl="0" indent="3635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приклад, середня швидкість ерозії ґрунту в Україні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становить 5 т/га за рік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той час як допустимий рівень втрат ґрунту становить 3-4 т/га в рік. Що означає, що наші нинішні темпи ерозії є загрозою в майбутньому для продуктивності ґрунтів.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0000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31013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Переваг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No-till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624" y="1484784"/>
          <a:ext cx="6696744" cy="4392488"/>
        </p:xfrm>
        <a:graphic>
          <a:graphicData uri="http://schemas.openxmlformats.org/drawingml/2006/table">
            <a:tbl>
              <a:tblPr/>
              <a:tblGrid>
                <a:gridCol w="6696744"/>
              </a:tblGrid>
              <a:tr h="439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• Боротьба з ерозією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• Вища інфільтрації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• Зниження випаровування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• Органічні збереження матерії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• Поліпшення структури ґрунту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• Більш висока біологічна активність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• Більш дощових черв'яків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• Зниження загальних втрат фосфору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• Зниження потреби в робочій силі за акр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• Підвищення ефективності сільськогосподарських робіт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6901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Оранка основна причина ерозії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3456384"/>
          </a:xfrm>
        </p:spPr>
        <p:txBody>
          <a:bodyPr>
            <a:noAutofit/>
          </a:bodyPr>
          <a:lstStyle/>
          <a:p>
            <a:pPr algn="ctr"/>
            <a:r>
              <a:rPr lang="uk-UA" sz="2400" i="1" dirty="0" smtClean="0">
                <a:solidFill>
                  <a:schemeClr val="tx1"/>
                </a:solidFill>
              </a:rPr>
              <a:t>Покривні культури це важливо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uk-UA" sz="2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Технологія No-Till передбачає максимальне використання рослинних залишків від попередньої культури з метою збереження вологи, а також захистити ґрунт від пересихання в період засухи або переохолодженню в зимових умовах і захистити від вітрової ерозії. Пожнивні рештки являються основною для відновлення родючого шару і дають можливість частково відновитись від малоефективних парів.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3861048"/>
            <a:ext cx="3563888" cy="2996952"/>
            <a:chOff x="60" y="672"/>
            <a:chExt cx="2112" cy="1590"/>
          </a:xfrm>
        </p:grpSpPr>
        <p:pic>
          <p:nvPicPr>
            <p:cNvPr id="56" name="Picture 18" descr="01jan05b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60" y="672"/>
              <a:ext cx="2112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64" y="672"/>
              <a:ext cx="1392" cy="229"/>
            </a:xfrm>
            <a:prstGeom prst="rect">
              <a:avLst/>
            </a:prstGeom>
            <a:solidFill>
              <a:srgbClr val="CCFF66">
                <a:alpha val="8313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2055" tIns="46029" rIns="92055" bIns="46029"/>
            <a:lstStyle/>
            <a:p>
              <a:pPr marL="314325" indent="-314325" algn="ctr" defTabSz="838200">
                <a:lnSpc>
                  <a:spcPct val="70000"/>
                </a:lnSpc>
                <a:spcBef>
                  <a:spcPct val="20000"/>
                </a:spcBef>
              </a:pPr>
              <a:r>
                <a:rPr lang="uk-UA" sz="1400" b="1" dirty="0" smtClean="0">
                  <a:solidFill>
                    <a:schemeClr val="tx2"/>
                  </a:solidFill>
                </a:rPr>
                <a:t>Температура непокритого</a:t>
              </a:r>
            </a:p>
            <a:p>
              <a:pPr marL="314325" indent="-314325" algn="ctr" defTabSz="838200">
                <a:lnSpc>
                  <a:spcPct val="70000"/>
                </a:lnSpc>
                <a:spcBef>
                  <a:spcPct val="20000"/>
                </a:spcBef>
              </a:pPr>
              <a:r>
                <a:rPr lang="uk-UA" sz="1400" b="1" smtClean="0">
                  <a:solidFill>
                    <a:schemeClr val="tx2"/>
                  </a:solidFill>
                </a:rPr>
                <a:t>ґрунту</a:t>
              </a:r>
              <a:endParaRPr lang="es-E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292080" y="3789040"/>
            <a:ext cx="3851920" cy="3068960"/>
            <a:chOff x="2169" y="672"/>
            <a:chExt cx="2103" cy="1584"/>
          </a:xfrm>
        </p:grpSpPr>
        <p:pic>
          <p:nvPicPr>
            <p:cNvPr id="60" name="Picture 21" descr="01jan05a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2169" y="679"/>
              <a:ext cx="2103" cy="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2169" y="672"/>
              <a:ext cx="1431" cy="270"/>
            </a:xfrm>
            <a:prstGeom prst="rect">
              <a:avLst/>
            </a:prstGeom>
            <a:solidFill>
              <a:srgbClr val="CCFF66">
                <a:alpha val="8784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2055" tIns="46029" rIns="92055" bIns="46029"/>
            <a:lstStyle/>
            <a:p>
              <a:pPr marL="314325" indent="-314325" algn="ctr" defTabSz="838200">
                <a:lnSpc>
                  <a:spcPct val="70000"/>
                </a:lnSpc>
                <a:spcBef>
                  <a:spcPct val="20000"/>
                </a:spcBef>
              </a:pPr>
              <a:r>
                <a:rPr lang="uk-UA" sz="1400" b="1" dirty="0" smtClean="0">
                  <a:solidFill>
                    <a:schemeClr val="tx2"/>
                  </a:solidFill>
                </a:rPr>
                <a:t>Температура ґрунту покритої </a:t>
              </a:r>
              <a:r>
                <a:rPr lang="uk-UA" sz="1400" b="1" dirty="0" err="1" smtClean="0">
                  <a:solidFill>
                    <a:schemeClr val="tx2"/>
                  </a:solidFill>
                </a:rPr>
                <a:t>стерньою</a:t>
              </a:r>
              <a:endParaRPr lang="es-ES" sz="14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5  0.031 0.0413  C 0.031 0.06527  0.017 0.08392  0 0.08392  C -0.017 0.08392  -0.031 0.10257  -0.031 0.12522  C -0.031 0.14786  -0.017 0.16651  0 0.16651  C 0.017 0.16651  0.031 0.18516  0.031 0.20781  C 0.031 0.23045  0.017 0.2491  0 0.2491  C -0.017 0.2491  -0.031 0.26775  -0.031 0.29173  C -0.031 0.31438  -0.017 0.33302  0 0.33302  C 0.017 0.33302  0.031 0.31438  0.031 0.29173  C 0.031 0.26775  0.017 0.2491  0 0.2491  C -0.017 0.2491  -0.031 0.23045  -0.031 0.20781  C -0.031 0.18516  -0.017 0.16651  0 0.16651  C 0.017 0.16651  0.031 0.14786  0.031 0.12522  C 0.031 0.10257  0.017 0.08392  0 0.08392  C -0.017 0.08392  -0.031 0.06527  -0.031 0.0413  C -0.031 0.01865  -0.017 0 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407</TotalTime>
  <Words>654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Тема 7: Сучасні системи землеробства в Україні. </vt:lpstr>
      <vt:lpstr>Презентация PowerPoint</vt:lpstr>
      <vt:lpstr>No-Till — сучасна система землеробсва за якої ґрунт не ореться, а поверхня землі вкривається шаром спеціально подрібнених залишків рослин — мульчею.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Покривні культури це важливо   Технологія No-Till передбачає максимальне використання рослинних залишків від попередньої культури з метою збереження вологи, а також захистити ґрунт від пересихання в період засухи або переохолодженню в зимових умовах і захистити від вітрової ерозії. Пожнивні рештки являються основною для відновлення родючого шару і дають можливість частково відновитись від малоефективних парів.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аграрної політики і продовольства України Вінницький національний аграрний університет</dc:title>
  <dc:creator>Cherep</dc:creator>
  <cp:lastModifiedBy>adm</cp:lastModifiedBy>
  <cp:revision>63</cp:revision>
  <dcterms:created xsi:type="dcterms:W3CDTF">2012-11-26T19:20:29Z</dcterms:created>
  <dcterms:modified xsi:type="dcterms:W3CDTF">2021-06-16T10:16:20Z</dcterms:modified>
</cp:coreProperties>
</file>