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405" r:id="rId3"/>
    <p:sldId id="406" r:id="rId4"/>
    <p:sldId id="407" r:id="rId5"/>
    <p:sldId id="408" r:id="rId6"/>
    <p:sldId id="409" r:id="rId7"/>
    <p:sldId id="410" r:id="rId8"/>
    <p:sldId id="411" r:id="rId9"/>
    <p:sldId id="412" r:id="rId10"/>
    <p:sldId id="394" r:id="rId11"/>
    <p:sldId id="395" r:id="rId12"/>
    <p:sldId id="396"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397" r:id="rId29"/>
    <p:sldId id="398" r:id="rId30"/>
    <p:sldId id="399" r:id="rId31"/>
    <p:sldId id="400" r:id="rId32"/>
    <p:sldId id="401" r:id="rId33"/>
    <p:sldId id="402" r:id="rId34"/>
    <p:sldId id="403" r:id="rId35"/>
    <p:sldId id="404" r:id="rId36"/>
  </p:sldIdLst>
  <p:sldSz cx="9144000" cy="6858000" type="screen4x3"/>
  <p:notesSz cx="6858000" cy="9144000"/>
  <p:defaultTextStyle>
    <a:defPPr>
      <a:defRPr lang="uk-U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1" autoAdjust="0"/>
    <p:restoredTop sz="92443" autoAdjust="0"/>
  </p:normalViewPr>
  <p:slideViewPr>
    <p:cSldViewPr>
      <p:cViewPr>
        <p:scale>
          <a:sx n="50" d="100"/>
          <a:sy n="50" d="100"/>
        </p:scale>
        <p:origin x="-108"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79D81-261E-4FA7-9045-6C42B6313746}" type="datetimeFigureOut">
              <a:rPr lang="ru-RU" smtClean="0"/>
              <a:pPr/>
              <a:t>16.06.2021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C2745-EF38-4A0D-B9B7-63DBEFE09A40}" type="slidenum">
              <a:rPr lang="ru-RU" smtClean="0"/>
              <a:pPr/>
              <a:t>‹#›</a:t>
            </a:fld>
            <a:endParaRPr lang="ru-RU"/>
          </a:p>
        </p:txBody>
      </p:sp>
    </p:spTree>
    <p:extLst>
      <p:ext uri="{BB962C8B-B14F-4D97-AF65-F5344CB8AC3E}">
        <p14:creationId xmlns:p14="http://schemas.microsoft.com/office/powerpoint/2010/main" val="34589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D2C2745-EF38-4A0D-B9B7-63DBEFE09A40}"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80329375-A87C-46FE-AB1D-795E6E4D3585}"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D8998E3-F5C1-4627-A59D-64F1EB26B3C4}"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8ED04CC2-A756-486E-82D2-0726B574EE0A}"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FBDD602-3344-4EF2-8C33-9EAD0981CFD4}"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4B1BC03E-AF5F-49DA-953E-2A7148413E11}"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8C855C3D-ECA4-4B54-B9E2-4208DDDA31A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8BCD694-C2B4-4D2B-A879-0713C057BEC8}"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48154B5-B0C9-4E54-AD8D-29DDE80DAE9C}"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9A53A9F-6425-4FDB-865E-CB4593CE536C}" type="datetimeFigureOut">
              <a:rPr lang="uk-UA"/>
              <a:pPr>
                <a:defRPr/>
              </a:pPr>
              <a:t>16.06.2021</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C70A38FF-B857-4F15-96A5-73E27AD5BC03}"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8597C0AE-B242-49F3-8E05-ACA73AA085D9}" type="datetimeFigureOut">
              <a:rPr lang="uk-UA"/>
              <a:pPr>
                <a:defRPr/>
              </a:pPr>
              <a:t>16.06.2021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6C7952DB-D649-4F49-93CC-33AC115E032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12FB2042-CC25-403D-8D66-DF9C6F78BD51}" type="datetimeFigureOut">
              <a:rPr lang="uk-UA"/>
              <a:pPr>
                <a:defRPr/>
              </a:pPr>
              <a:t>16.06.2021</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18E44C7E-AEC6-4E3B-BFCC-E2C1A5CF9A7E}"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E54B5534-5BEE-4F51-A3F3-9A26DC86CCF5}" type="datetimeFigureOut">
              <a:rPr lang="uk-UA"/>
              <a:pPr>
                <a:defRPr/>
              </a:pPr>
              <a:t>16.06.2021</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24EC1592-1B0D-4D9D-BF5F-1181C9DB3E5A}"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30D23C3-0897-4808-BC63-C78433CDD5A2}" type="datetimeFigureOut">
              <a:rPr lang="uk-UA"/>
              <a:pPr>
                <a:defRPr/>
              </a:pPr>
              <a:t>16.06.2021</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626393F4-8037-44BE-ADA3-77E8C888515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49D6CE-0A1F-4634-970C-2C9C86789B68}" type="datetimeFigureOut">
              <a:rPr lang="uk-UA"/>
              <a:pPr>
                <a:defRPr/>
              </a:pPr>
              <a:t>16.06.2021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8B5563F1-FFB0-4E01-860A-7220B140FF64}"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BB4E99-BAC3-42A1-ADBB-C5C02138831D}" type="datetimeFigureOut">
              <a:rPr lang="uk-UA"/>
              <a:pPr>
                <a:defRPr/>
              </a:pPr>
              <a:t>16.06.2021</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B701DAD8-901E-48AB-B30B-882F15BF5E10}"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C7BBA1-5CCF-4ECD-95BF-7C75655A4DE9}" type="datetimeFigureOut">
              <a:rPr lang="uk-UA"/>
              <a:pPr>
                <a:defRPr/>
              </a:pPr>
              <a:t>16.06.2021</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1F2A251-29C7-4FB5-B4F9-53355BDE27B5}"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p:txBody>
          <a:bodyPr/>
          <a:lstStyle/>
          <a:p>
            <a:r>
              <a:rPr lang="ru-RU" sz="1800" b="1" dirty="0" smtClean="0">
                <a:latin typeface="Arial" charset="0"/>
              </a:rPr>
              <a:t>Тема </a:t>
            </a:r>
            <a:r>
              <a:rPr lang="ru-RU" sz="1800" b="1" dirty="0" smtClean="0">
                <a:latin typeface="Arial" charset="0"/>
              </a:rPr>
              <a:t>8 </a:t>
            </a:r>
            <a:r>
              <a:rPr lang="uk-UA" sz="1800" dirty="0"/>
              <a:t>Система землеробства No-Till</a:t>
            </a:r>
            <a:endParaRPr lang="ru-RU" sz="1800" b="1" dirty="0" smtClean="0">
              <a:latin typeface="Arial" charset="0"/>
            </a:endParaRPr>
          </a:p>
        </p:txBody>
      </p:sp>
      <p:sp>
        <p:nvSpPr>
          <p:cNvPr id="5" name="Заголовок 1"/>
          <p:cNvSpPr txBox="1">
            <a:spLocks/>
          </p:cNvSpPr>
          <p:nvPr/>
        </p:nvSpPr>
        <p:spPr>
          <a:xfrm>
            <a:off x="1243608" y="689073"/>
            <a:ext cx="7772400" cy="1362456"/>
          </a:xfrm>
          <a:prstGeom prst="rect">
            <a:avLst/>
          </a:prstGeom>
        </p:spPr>
        <p:txBody>
          <a:bodyPr vert="horz" lIns="91440" tIns="45720" rIns="91440" bIns="45720" rtlCol="0" anchor="ctr">
            <a:normAutofit fontScale="25000" lnSpcReduction="20000"/>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Міністерство освіти </a:t>
            </a:r>
            <a:r>
              <a:rPr lang="uk-UA" sz="6700" b="1" dirty="0" smtClean="0">
                <a:latin typeface="Times New Roman" pitchFamily="18" charset="0"/>
                <a:ea typeface="+mj-ea"/>
                <a:cs typeface="Times New Roman" pitchFamily="18" charset="0"/>
              </a:rPr>
              <a:t>і</a:t>
            </a: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науки України</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Вінницький національний аграрний університет</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6700" b="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1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uk-UA"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7" name="Picture 2" descr="D:\Документи\logo.jpg"/>
          <p:cNvPicPr>
            <a:picLocks noChangeAspect="1" noChangeArrowheads="1"/>
          </p:cNvPicPr>
          <p:nvPr/>
        </p:nvPicPr>
        <p:blipFill>
          <a:blip r:embed="rId2" cstate="print"/>
          <a:srcRect/>
          <a:stretch>
            <a:fillRect/>
          </a:stretch>
        </p:blipFill>
        <p:spPr bwMode="auto">
          <a:xfrm>
            <a:off x="127992" y="284409"/>
            <a:ext cx="1268760" cy="1268760"/>
          </a:xfrm>
          <a:prstGeom prst="rect">
            <a:avLst/>
          </a:prstGeom>
          <a:noFill/>
        </p:spPr>
      </p:pic>
      <p:sp>
        <p:nvSpPr>
          <p:cNvPr id="8" name="Текст 3"/>
          <p:cNvSpPr txBox="1">
            <a:spLocks/>
          </p:cNvSpPr>
          <p:nvPr/>
        </p:nvSpPr>
        <p:spPr>
          <a:xfrm>
            <a:off x="539552" y="4221088"/>
            <a:ext cx="8153403" cy="1046301"/>
          </a:xfrm>
          <a:prstGeom prst="rect">
            <a:avLst/>
          </a:prstGeom>
        </p:spPr>
        <p:txBody>
          <a:bodyPr vert="horz" lIns="91440" tIns="45720" rIns="91440" bIns="45720" rtlCol="0">
            <a:norm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4846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uk-UA" sz="16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1157288"/>
            <a:ext cx="9144000" cy="5700712"/>
          </a:xfrm>
          <a:prstGeom prst="rect">
            <a:avLst/>
          </a:prstGeom>
          <a:noFill/>
          <a:ln w="9525">
            <a:noFill/>
            <a:miter lim="800000"/>
            <a:headEnd/>
            <a:tailEnd/>
          </a:ln>
        </p:spPr>
      </p:pic>
      <p:sp>
        <p:nvSpPr>
          <p:cNvPr id="3" name="TextBox 2"/>
          <p:cNvSpPr txBox="1"/>
          <p:nvPr/>
        </p:nvSpPr>
        <p:spPr>
          <a:xfrm>
            <a:off x="1187624" y="260648"/>
            <a:ext cx="6043834" cy="830997"/>
          </a:xfrm>
          <a:prstGeom prst="rect">
            <a:avLst/>
          </a:prstGeom>
          <a:noFill/>
        </p:spPr>
        <p:txBody>
          <a:bodyPr wrap="none" rtlCol="0">
            <a:spAutoFit/>
          </a:bodyPr>
          <a:lstStyle/>
          <a:p>
            <a:pPr algn="ctr"/>
            <a:r>
              <a:rPr lang="uk-UA" dirty="0" smtClean="0"/>
              <a:t>Пневматична сівалка для прямого посіву</a:t>
            </a:r>
          </a:p>
          <a:p>
            <a:pPr algn="ctr"/>
            <a:r>
              <a:rPr lang="fr-FR" dirty="0" smtClean="0">
                <a:solidFill>
                  <a:srgbClr val="000000"/>
                </a:solidFill>
                <a:latin typeface="KUHN_machines_light" pitchFamily="2" charset="0"/>
                <a:sym typeface="Arial" charset="0"/>
              </a:rPr>
              <a:t> pDM  pg  Maxima</a:t>
            </a:r>
            <a:r>
              <a:rPr lang="uk-UA" dirty="0" smtClean="0"/>
              <a:t>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0"/>
            <a:ext cx="8229600" cy="7985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0" i="0" u="none" strike="noStrike" kern="1200" cap="none" spc="0" normalizeH="0" baseline="0" noProof="0" dirty="0" smtClean="0">
                <a:ln>
                  <a:noFill/>
                </a:ln>
                <a:solidFill>
                  <a:srgbClr val="000000"/>
                </a:solidFill>
                <a:effectLst/>
                <a:uLnTx/>
                <a:uFillTx/>
                <a:latin typeface="+mj-lt"/>
                <a:ea typeface="+mj-ea"/>
                <a:cs typeface="Arial" charset="0"/>
                <a:sym typeface="Arial" charset="0"/>
              </a:rPr>
              <a:t>Машина для прямого </a:t>
            </a:r>
            <a:r>
              <a:rPr kumimoji="0" lang="uk-UA" sz="4400" b="0" i="0" u="none" strike="noStrike" kern="1200" cap="none" spc="0" normalizeH="0" baseline="0" noProof="0" dirty="0" smtClean="0">
                <a:ln>
                  <a:noFill/>
                </a:ln>
                <a:solidFill>
                  <a:srgbClr val="000000"/>
                </a:solidFill>
                <a:effectLst/>
                <a:uLnTx/>
                <a:uFillTx/>
                <a:latin typeface="+mj-lt"/>
                <a:ea typeface="+mj-ea"/>
                <a:cs typeface="Arial" charset="0"/>
                <a:sym typeface="Arial" charset="0"/>
              </a:rPr>
              <a:t>посіву</a:t>
            </a:r>
            <a:endParaRPr kumimoji="0" lang="fr-FR" sz="4400" b="0" i="0" u="none" strike="noStrike" kern="1200" cap="none" spc="0" normalizeH="0" baseline="0" noProof="0" dirty="0" smtClean="0">
              <a:ln>
                <a:noFill/>
              </a:ln>
              <a:solidFill>
                <a:srgbClr val="000000"/>
              </a:solidFill>
              <a:effectLst/>
              <a:uLnTx/>
              <a:uFillTx/>
              <a:latin typeface="+mj-lt"/>
              <a:ea typeface="+mj-ea"/>
              <a:cs typeface="Arial" charset="0"/>
              <a:sym typeface="Arial" charset="0"/>
            </a:endParaRPr>
          </a:p>
        </p:txBody>
      </p:sp>
      <p:pic>
        <p:nvPicPr>
          <p:cNvPr id="3" name="Picture 2"/>
          <p:cNvPicPr>
            <a:picLocks noChangeAspect="1" noChangeArrowheads="1"/>
          </p:cNvPicPr>
          <p:nvPr/>
        </p:nvPicPr>
        <p:blipFill>
          <a:blip r:embed="rId2" cstate="print"/>
          <a:srcRect/>
          <a:stretch>
            <a:fillRect/>
          </a:stretch>
        </p:blipFill>
        <p:spPr bwMode="auto">
          <a:xfrm>
            <a:off x="0" y="1714500"/>
            <a:ext cx="9144000" cy="4254500"/>
          </a:xfrm>
          <a:prstGeom prst="rect">
            <a:avLst/>
          </a:prstGeom>
          <a:noFill/>
          <a:ln w="9525">
            <a:noFill/>
            <a:miter lim="800000"/>
            <a:headEnd/>
            <a:tailEnd/>
          </a:ln>
        </p:spPr>
      </p:pic>
      <p:sp>
        <p:nvSpPr>
          <p:cNvPr id="4" name="Rosca 4"/>
          <p:cNvSpPr/>
          <p:nvPr/>
        </p:nvSpPr>
        <p:spPr>
          <a:xfrm>
            <a:off x="0" y="1643063"/>
            <a:ext cx="3643313" cy="4357687"/>
          </a:xfrm>
          <a:prstGeom prst="donut">
            <a:avLst>
              <a:gd name="adj" fmla="val 181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5" name="Rosca 5"/>
          <p:cNvSpPr/>
          <p:nvPr/>
        </p:nvSpPr>
        <p:spPr>
          <a:xfrm>
            <a:off x="3929063" y="2857500"/>
            <a:ext cx="2214562" cy="3071813"/>
          </a:xfrm>
          <a:prstGeom prst="donut">
            <a:avLst>
              <a:gd name="adj" fmla="val 323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6" name="Rosca 6"/>
          <p:cNvSpPr/>
          <p:nvPr/>
        </p:nvSpPr>
        <p:spPr>
          <a:xfrm>
            <a:off x="6143625" y="3786188"/>
            <a:ext cx="1643063" cy="2143125"/>
          </a:xfrm>
          <a:prstGeom prst="donut">
            <a:avLst>
              <a:gd name="adj" fmla="val 314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schemeClr val="tx1"/>
              </a:solidFill>
            </a:endParaRPr>
          </a:p>
        </p:txBody>
      </p:sp>
      <p:sp>
        <p:nvSpPr>
          <p:cNvPr id="7" name="AutoShape 18"/>
          <p:cNvSpPr>
            <a:spLocks noChangeArrowheads="1"/>
          </p:cNvSpPr>
          <p:nvPr/>
        </p:nvSpPr>
        <p:spPr bwMode="auto">
          <a:xfrm>
            <a:off x="4929188" y="857250"/>
            <a:ext cx="4214812" cy="919401"/>
          </a:xfrm>
          <a:prstGeom prst="roundRect">
            <a:avLst>
              <a:gd name="adj" fmla="val 16667"/>
            </a:avLst>
          </a:prstGeom>
          <a:solidFill>
            <a:srgbClr val="CDCDCD"/>
          </a:solidFill>
          <a:ln w="9525">
            <a:noFill/>
            <a:round/>
            <a:headEnd/>
            <a:tailEnd/>
          </a:ln>
        </p:spPr>
        <p:txBody>
          <a:bodyPr>
            <a:spAutoFit/>
          </a:bodyPr>
          <a:lstStyle/>
          <a:p>
            <a:pPr indent="-342900" eaLnBrk="0" hangingPunct="0">
              <a:buSzPct val="100000"/>
            </a:pPr>
            <a:r>
              <a:rPr lang="uk-UA" sz="1600" dirty="0" smtClean="0">
                <a:solidFill>
                  <a:srgbClr val="000000"/>
                </a:solidFill>
                <a:sym typeface="Arial" charset="0"/>
              </a:rPr>
              <a:t>Сошник</a:t>
            </a:r>
            <a:r>
              <a:rPr lang="fr-FR" sz="1600" dirty="0" smtClean="0">
                <a:solidFill>
                  <a:srgbClr val="000000"/>
                </a:solidFill>
                <a:sym typeface="Arial" charset="0"/>
              </a:rPr>
              <a:t> </a:t>
            </a:r>
            <a:r>
              <a:rPr lang="fr-FR" sz="1600" dirty="0">
                <a:solidFill>
                  <a:srgbClr val="000000"/>
                </a:solidFill>
                <a:sym typeface="Arial" charset="0"/>
              </a:rPr>
              <a:t>дискового </a:t>
            </a:r>
            <a:r>
              <a:rPr lang="fr-FR" sz="1600" dirty="0" smtClean="0">
                <a:solidFill>
                  <a:srgbClr val="000000"/>
                </a:solidFill>
                <a:sym typeface="Arial" charset="0"/>
              </a:rPr>
              <a:t>тип</a:t>
            </a:r>
            <a:r>
              <a:rPr lang="uk-UA" sz="1600" dirty="0" smtClean="0">
                <a:solidFill>
                  <a:srgbClr val="000000"/>
                </a:solidFill>
                <a:sym typeface="Arial" charset="0"/>
              </a:rPr>
              <a:t>у</a:t>
            </a:r>
            <a:r>
              <a:rPr lang="fr-FR" sz="1600" dirty="0" smtClean="0">
                <a:solidFill>
                  <a:srgbClr val="000000"/>
                </a:solidFill>
                <a:sym typeface="Arial" charset="0"/>
              </a:rPr>
              <a:t> </a:t>
            </a:r>
            <a:r>
              <a:rPr lang="fr-FR" sz="1600" dirty="0">
                <a:solidFill>
                  <a:srgbClr val="000000"/>
                </a:solidFill>
                <a:sym typeface="Arial" charset="0"/>
              </a:rPr>
              <a:t>для </a:t>
            </a:r>
            <a:r>
              <a:rPr lang="uk-UA" sz="1600" dirty="0" smtClean="0">
                <a:solidFill>
                  <a:srgbClr val="000000"/>
                </a:solidFill>
                <a:sym typeface="Arial" charset="0"/>
              </a:rPr>
              <a:t>подрібнення рослинних залишків та для розкриття рядка</a:t>
            </a:r>
            <a:endParaRPr lang="fr-FR" sz="1600" dirty="0">
              <a:solidFill>
                <a:srgbClr val="000000"/>
              </a:solidFill>
              <a:sym typeface="Arial" charset="0"/>
            </a:endParaRPr>
          </a:p>
        </p:txBody>
      </p:sp>
      <p:sp>
        <p:nvSpPr>
          <p:cNvPr id="8" name="AutoShape 18"/>
          <p:cNvSpPr>
            <a:spLocks noChangeArrowheads="1"/>
          </p:cNvSpPr>
          <p:nvPr/>
        </p:nvSpPr>
        <p:spPr bwMode="auto">
          <a:xfrm>
            <a:off x="214313" y="857250"/>
            <a:ext cx="4500562" cy="647700"/>
          </a:xfrm>
          <a:prstGeom prst="roundRect">
            <a:avLst>
              <a:gd name="adj" fmla="val 16667"/>
            </a:avLst>
          </a:prstGeom>
          <a:solidFill>
            <a:srgbClr val="CDCDCD"/>
          </a:solidFill>
          <a:ln w="9525">
            <a:noFill/>
            <a:round/>
            <a:headEnd/>
            <a:tailEnd/>
          </a:ln>
        </p:spPr>
        <p:txBody>
          <a:bodyPr>
            <a:spAutoFit/>
          </a:bodyPr>
          <a:lstStyle/>
          <a:p>
            <a:pPr indent="-342900" eaLnBrk="0" hangingPunct="0">
              <a:buSzPct val="100000"/>
            </a:pPr>
            <a:r>
              <a:rPr lang="fr-FR" sz="1600" dirty="0">
                <a:solidFill>
                  <a:srgbClr val="000000"/>
                </a:solidFill>
                <a:sym typeface="Arial" charset="0"/>
              </a:rPr>
              <a:t>A	</a:t>
            </a:r>
            <a:r>
              <a:rPr lang="uk-UA" sz="1600" dirty="0" smtClean="0">
                <a:solidFill>
                  <a:srgbClr val="000000"/>
                </a:solidFill>
                <a:sym typeface="Arial" charset="0"/>
              </a:rPr>
              <a:t>Сошник  </a:t>
            </a:r>
            <a:r>
              <a:rPr lang="fr-FR" sz="1600" dirty="0" smtClean="0">
                <a:solidFill>
                  <a:srgbClr val="000000"/>
                </a:solidFill>
                <a:sym typeface="Arial" charset="0"/>
              </a:rPr>
              <a:t>дискового тип</a:t>
            </a:r>
            <a:r>
              <a:rPr lang="uk-UA" sz="1600" dirty="0" smtClean="0">
                <a:solidFill>
                  <a:srgbClr val="000000"/>
                </a:solidFill>
                <a:sym typeface="Arial" charset="0"/>
              </a:rPr>
              <a:t>у</a:t>
            </a:r>
            <a:r>
              <a:rPr lang="fr-FR" sz="1600" dirty="0" smtClean="0">
                <a:solidFill>
                  <a:srgbClr val="000000"/>
                </a:solidFill>
                <a:sym typeface="Arial" charset="0"/>
              </a:rPr>
              <a:t> </a:t>
            </a:r>
            <a:r>
              <a:rPr lang="fr-FR" sz="1600" dirty="0">
                <a:solidFill>
                  <a:srgbClr val="000000"/>
                </a:solidFill>
                <a:sym typeface="Arial" charset="0"/>
              </a:rPr>
              <a:t>для </a:t>
            </a:r>
            <a:r>
              <a:rPr lang="fr-FR" sz="1600" dirty="0" smtClean="0">
                <a:solidFill>
                  <a:srgbClr val="000000"/>
                </a:solidFill>
                <a:sym typeface="Arial" charset="0"/>
              </a:rPr>
              <a:t>внесен</a:t>
            </a:r>
            <a:r>
              <a:rPr lang="uk-UA" sz="1600" dirty="0" err="1" smtClean="0">
                <a:solidFill>
                  <a:srgbClr val="000000"/>
                </a:solidFill>
                <a:sym typeface="Arial" charset="0"/>
              </a:rPr>
              <a:t>ня</a:t>
            </a:r>
            <a:r>
              <a:rPr lang="fr-FR" sz="1600" dirty="0" smtClean="0">
                <a:solidFill>
                  <a:srgbClr val="000000"/>
                </a:solidFill>
                <a:sym typeface="Arial" charset="0"/>
              </a:rPr>
              <a:t> добри</a:t>
            </a:r>
            <a:r>
              <a:rPr lang="uk-UA" sz="1600" dirty="0" smtClean="0">
                <a:solidFill>
                  <a:srgbClr val="000000"/>
                </a:solidFill>
                <a:sym typeface="Arial" charset="0"/>
              </a:rPr>
              <a:t>в</a:t>
            </a:r>
            <a:endParaRPr lang="fr-FR" sz="1600" dirty="0">
              <a:solidFill>
                <a:srgbClr val="000000"/>
              </a:solidFill>
              <a:sym typeface="Arial" charset="0"/>
            </a:endParaRPr>
          </a:p>
        </p:txBody>
      </p:sp>
      <p:sp>
        <p:nvSpPr>
          <p:cNvPr id="9" name="AutoShape 18"/>
          <p:cNvSpPr>
            <a:spLocks noChangeArrowheads="1"/>
          </p:cNvSpPr>
          <p:nvPr/>
        </p:nvSpPr>
        <p:spPr bwMode="auto">
          <a:xfrm>
            <a:off x="250825" y="6072188"/>
            <a:ext cx="8569325" cy="715089"/>
          </a:xfrm>
          <a:prstGeom prst="roundRect">
            <a:avLst>
              <a:gd name="adj" fmla="val 16667"/>
            </a:avLst>
          </a:prstGeom>
          <a:solidFill>
            <a:srgbClr val="CDCDCD"/>
          </a:solidFill>
          <a:ln w="9525">
            <a:noFill/>
            <a:round/>
            <a:headEnd/>
            <a:tailEnd/>
          </a:ln>
        </p:spPr>
        <p:txBody>
          <a:bodyPr>
            <a:spAutoFit/>
          </a:bodyPr>
          <a:lstStyle/>
          <a:p>
            <a:pPr indent="-342900" eaLnBrk="0" hangingPunct="0">
              <a:buSzPct val="100000"/>
            </a:pPr>
            <a:r>
              <a:rPr lang="fr-FR" sz="1800" i="1" dirty="0">
                <a:solidFill>
                  <a:srgbClr val="000000"/>
                </a:solidFill>
                <a:sym typeface="Arial" charset="0"/>
              </a:rPr>
              <a:t>      </a:t>
            </a:r>
            <a:r>
              <a:rPr lang="fr-FR" sz="1800" i="1" dirty="0" smtClean="0">
                <a:solidFill>
                  <a:srgbClr val="000000"/>
                </a:solidFill>
                <a:sym typeface="Arial" charset="0"/>
              </a:rPr>
              <a:t>В</a:t>
            </a:r>
            <a:r>
              <a:rPr lang="uk-UA" sz="1800" i="1" dirty="0" smtClean="0">
                <a:solidFill>
                  <a:srgbClr val="000000"/>
                </a:solidFill>
                <a:sym typeface="Arial" charset="0"/>
              </a:rPr>
              <a:t>и</a:t>
            </a:r>
            <a:r>
              <a:rPr lang="fr-FR" sz="1800" i="1" dirty="0" smtClean="0">
                <a:solidFill>
                  <a:srgbClr val="000000"/>
                </a:solidFill>
                <a:sym typeface="Arial" charset="0"/>
              </a:rPr>
              <a:t>с</a:t>
            </a:r>
            <a:r>
              <a:rPr lang="uk-UA" sz="1800" i="1" dirty="0" smtClean="0">
                <a:solidFill>
                  <a:srgbClr val="000000"/>
                </a:solidFill>
                <a:sym typeface="Arial" charset="0"/>
              </a:rPr>
              <a:t>і</a:t>
            </a:r>
            <a:r>
              <a:rPr lang="fr-FR" sz="1800" i="1" dirty="0" smtClean="0">
                <a:solidFill>
                  <a:srgbClr val="000000"/>
                </a:solidFill>
                <a:sym typeface="Arial" charset="0"/>
              </a:rPr>
              <a:t>вн</a:t>
            </a:r>
            <a:r>
              <a:rPr lang="uk-UA" sz="1800" i="1" dirty="0" smtClean="0">
                <a:solidFill>
                  <a:srgbClr val="000000"/>
                </a:solidFill>
                <a:sym typeface="Arial" charset="0"/>
              </a:rPr>
              <a:t>и</a:t>
            </a:r>
            <a:r>
              <a:rPr lang="fr-FR" sz="1800" i="1" dirty="0" smtClean="0">
                <a:solidFill>
                  <a:srgbClr val="000000"/>
                </a:solidFill>
                <a:sym typeface="Arial" charset="0"/>
              </a:rPr>
              <a:t>й </a:t>
            </a:r>
            <a:r>
              <a:rPr lang="fr-FR" sz="1800" i="1" dirty="0">
                <a:solidFill>
                  <a:srgbClr val="000000"/>
                </a:solidFill>
                <a:sym typeface="Arial" charset="0"/>
              </a:rPr>
              <a:t>диск для </a:t>
            </a:r>
            <a:r>
              <a:rPr lang="fr-FR" sz="1800" i="1" dirty="0" smtClean="0">
                <a:solidFill>
                  <a:srgbClr val="000000"/>
                </a:solidFill>
                <a:sym typeface="Arial" charset="0"/>
              </a:rPr>
              <a:t>в</a:t>
            </a:r>
            <a:r>
              <a:rPr lang="uk-UA" sz="1800" i="1" dirty="0" smtClean="0">
                <a:solidFill>
                  <a:srgbClr val="000000"/>
                </a:solidFill>
                <a:sym typeface="Arial" charset="0"/>
              </a:rPr>
              <a:t>и</a:t>
            </a:r>
            <a:r>
              <a:rPr lang="fr-FR" sz="1800" i="1" dirty="0" smtClean="0">
                <a:solidFill>
                  <a:srgbClr val="000000"/>
                </a:solidFill>
                <a:sym typeface="Arial" charset="0"/>
              </a:rPr>
              <a:t>с</a:t>
            </a:r>
            <a:r>
              <a:rPr lang="uk-UA" sz="1800" i="1" dirty="0" smtClean="0">
                <a:solidFill>
                  <a:srgbClr val="000000"/>
                </a:solidFill>
                <a:sym typeface="Arial" charset="0"/>
              </a:rPr>
              <a:t>і</a:t>
            </a:r>
            <a:r>
              <a:rPr lang="fr-FR" sz="1800" i="1" dirty="0" smtClean="0">
                <a:solidFill>
                  <a:srgbClr val="000000"/>
                </a:solidFill>
                <a:sym typeface="Arial" charset="0"/>
              </a:rPr>
              <a:t>в</a:t>
            </a:r>
            <a:r>
              <a:rPr lang="uk-UA" sz="1800" i="1" dirty="0" smtClean="0">
                <a:solidFill>
                  <a:srgbClr val="000000"/>
                </a:solidFill>
                <a:sym typeface="Arial" charset="0"/>
              </a:rPr>
              <a:t>у</a:t>
            </a:r>
            <a:r>
              <a:rPr lang="fr-FR" sz="1800" i="1" dirty="0" smtClean="0">
                <a:solidFill>
                  <a:srgbClr val="000000"/>
                </a:solidFill>
                <a:sym typeface="Arial" charset="0"/>
              </a:rPr>
              <a:t> </a:t>
            </a:r>
            <a:r>
              <a:rPr lang="uk-UA" sz="1800" i="1" dirty="0" smtClean="0">
                <a:solidFill>
                  <a:srgbClr val="000000"/>
                </a:solidFill>
                <a:sym typeface="Arial" charset="0"/>
              </a:rPr>
              <a:t>насіння</a:t>
            </a:r>
            <a:r>
              <a:rPr lang="fr-FR" sz="1800" i="1" dirty="0" smtClean="0">
                <a:solidFill>
                  <a:srgbClr val="000000"/>
                </a:solidFill>
                <a:sym typeface="Arial" charset="0"/>
              </a:rPr>
              <a:t> </a:t>
            </a:r>
            <a:r>
              <a:rPr lang="uk-UA" sz="1800" i="1" dirty="0" smtClean="0">
                <a:solidFill>
                  <a:srgbClr val="000000"/>
                </a:solidFill>
                <a:sym typeface="Arial" charset="0"/>
              </a:rPr>
              <a:t>і</a:t>
            </a:r>
            <a:r>
              <a:rPr lang="fr-FR" sz="1800" i="1" dirty="0" smtClean="0">
                <a:solidFill>
                  <a:srgbClr val="000000"/>
                </a:solidFill>
                <a:sym typeface="Arial" charset="0"/>
              </a:rPr>
              <a:t> закр</a:t>
            </a:r>
            <a:r>
              <a:rPr lang="uk-UA" sz="1800" i="1" dirty="0" err="1" smtClean="0">
                <a:solidFill>
                  <a:srgbClr val="000000"/>
                </a:solidFill>
                <a:sym typeface="Arial" charset="0"/>
              </a:rPr>
              <a:t>иття</a:t>
            </a:r>
            <a:r>
              <a:rPr lang="fr-FR" sz="1800" i="1" dirty="0" smtClean="0">
                <a:solidFill>
                  <a:srgbClr val="000000"/>
                </a:solidFill>
                <a:sym typeface="Arial" charset="0"/>
              </a:rPr>
              <a:t> гряд</a:t>
            </a:r>
            <a:r>
              <a:rPr lang="uk-UA" sz="1800" i="1" dirty="0" err="1" smtClean="0">
                <a:solidFill>
                  <a:srgbClr val="000000"/>
                </a:solidFill>
                <a:sym typeface="Arial" charset="0"/>
              </a:rPr>
              <a:t>ки</a:t>
            </a:r>
            <a:r>
              <a:rPr lang="fr-FR" sz="1800" i="1" dirty="0" smtClean="0">
                <a:solidFill>
                  <a:srgbClr val="000000"/>
                </a:solidFill>
                <a:sym typeface="Arial" charset="0"/>
              </a:rPr>
              <a:t> </a:t>
            </a:r>
            <a:r>
              <a:rPr lang="fr-FR" sz="1800" i="1" dirty="0">
                <a:solidFill>
                  <a:srgbClr val="000000"/>
                </a:solidFill>
                <a:sym typeface="Arial" charset="0"/>
              </a:rPr>
              <a:t>на </a:t>
            </a:r>
            <a:r>
              <a:rPr lang="uk-UA" sz="1800" i="1" dirty="0" smtClean="0">
                <a:solidFill>
                  <a:srgbClr val="000000"/>
                </a:solidFill>
                <a:sym typeface="Arial" charset="0"/>
              </a:rPr>
              <a:t>потрібну глибину</a:t>
            </a:r>
            <a:r>
              <a:rPr lang="fr-FR" sz="1800" i="1" dirty="0" smtClean="0">
                <a:solidFill>
                  <a:srgbClr val="000000"/>
                </a:solidFill>
                <a:sym typeface="Arial" charset="0"/>
              </a:rPr>
              <a:t> </a:t>
            </a:r>
            <a:r>
              <a:rPr lang="fr-FR" sz="1800" i="1" dirty="0">
                <a:solidFill>
                  <a:srgbClr val="000000"/>
                </a:solidFill>
                <a:sym typeface="Arial" charset="0"/>
              </a:rPr>
              <a:t>при </a:t>
            </a:r>
            <a:r>
              <a:rPr lang="uk-UA" sz="1800" i="1" dirty="0" smtClean="0">
                <a:solidFill>
                  <a:srgbClr val="000000"/>
                </a:solidFill>
                <a:sym typeface="Arial" charset="0"/>
              </a:rPr>
              <a:t>при використанні різних типів </a:t>
            </a:r>
            <a:r>
              <a:rPr lang="uk-UA" sz="1800" i="1" dirty="0" err="1" smtClean="0">
                <a:solidFill>
                  <a:srgbClr val="000000"/>
                </a:solidFill>
                <a:sym typeface="Arial" charset="0"/>
              </a:rPr>
              <a:t>прикочувальних</a:t>
            </a:r>
            <a:r>
              <a:rPr lang="uk-UA" sz="1800" i="1" dirty="0" smtClean="0">
                <a:solidFill>
                  <a:srgbClr val="000000"/>
                </a:solidFill>
                <a:sym typeface="Arial" charset="0"/>
              </a:rPr>
              <a:t> коліс</a:t>
            </a:r>
            <a:endParaRPr lang="fr-FR" sz="1800" i="1" dirty="0">
              <a:solidFill>
                <a:srgbClr val="000000"/>
              </a:solidFill>
              <a:sym typeface="Arial" charset="0"/>
            </a:endParaRPr>
          </a:p>
        </p:txBody>
      </p:sp>
      <p:sp>
        <p:nvSpPr>
          <p:cNvPr id="10" name="Seta para baixo 10"/>
          <p:cNvSpPr/>
          <p:nvPr/>
        </p:nvSpPr>
        <p:spPr>
          <a:xfrm rot="19326767">
            <a:off x="3546475" y="4937125"/>
            <a:ext cx="184150" cy="11430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1" name="Seta para baixo 11"/>
          <p:cNvSpPr/>
          <p:nvPr/>
        </p:nvSpPr>
        <p:spPr>
          <a:xfrm rot="8440017">
            <a:off x="4006850" y="1536700"/>
            <a:ext cx="190500" cy="166846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Seta para baixo 12"/>
          <p:cNvSpPr/>
          <p:nvPr/>
        </p:nvSpPr>
        <p:spPr>
          <a:xfrm rot="10800000">
            <a:off x="6858000" y="1714500"/>
            <a:ext cx="142875" cy="2071688"/>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0"/>
            <a:ext cx="7318809" cy="629653"/>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000" b="1" i="1" u="none" strike="noStrike" kern="1200" cap="none" spc="0" normalizeH="0" baseline="0" noProof="0" dirty="0" smtClean="0">
                <a:ln>
                  <a:noFill/>
                </a:ln>
                <a:solidFill>
                  <a:schemeClr val="tx1"/>
                </a:solidFill>
                <a:effectLst/>
                <a:uLnTx/>
                <a:uFillTx/>
                <a:latin typeface="+mj-lt"/>
                <a:ea typeface="+mj-ea"/>
                <a:cs typeface="+mj-cs"/>
              </a:rPr>
              <a:t>Широкозахватний посівний комплекс «Агро-Союз </a:t>
            </a:r>
            <a:r>
              <a:rPr kumimoji="0" lang="ru-RU" sz="2000" b="1" i="1" u="none" strike="noStrike" kern="1200" cap="none" spc="0" normalizeH="0" baseline="0" noProof="0" dirty="0" err="1" smtClean="0">
                <a:ln>
                  <a:noFill/>
                </a:ln>
                <a:solidFill>
                  <a:schemeClr val="tx1"/>
                </a:solidFill>
                <a:effectLst/>
                <a:uLnTx/>
                <a:uFillTx/>
                <a:latin typeface="+mj-lt"/>
                <a:ea typeface="+mj-ea"/>
                <a:cs typeface="+mj-cs"/>
              </a:rPr>
              <a:t>Turbosem</a:t>
            </a:r>
            <a:r>
              <a:rPr kumimoji="0" lang="ru-RU" sz="2000" b="1" i="1" u="none" strike="noStrike" kern="1200" cap="none" spc="0" normalizeH="0" baseline="0" noProof="0" dirty="0" smtClean="0">
                <a:ln>
                  <a:noFill/>
                </a:ln>
                <a:solidFill>
                  <a:schemeClr val="tx1"/>
                </a:solidFill>
                <a:effectLst/>
                <a:uLnTx/>
                <a:uFillTx/>
                <a:latin typeface="+mj-lt"/>
                <a:ea typeface="+mj-ea"/>
                <a:cs typeface="+mj-cs"/>
              </a:rPr>
              <a:t> II</a:t>
            </a:r>
            <a:r>
              <a:rPr kumimoji="0" lang="uk-UA" sz="2000" b="1" i="1" u="none" strike="noStrike" kern="1200" cap="none" spc="0" normalizeH="0" baseline="0" noProof="0" dirty="0" smtClean="0">
                <a:ln>
                  <a:noFill/>
                </a:ln>
                <a:solidFill>
                  <a:schemeClr val="tx1"/>
                </a:solidFill>
                <a:effectLst/>
                <a:uLnTx/>
                <a:uFillTx/>
                <a:latin typeface="+mj-lt"/>
                <a:ea typeface="+mj-ea"/>
                <a:cs typeface="+mj-cs"/>
              </a:rPr>
              <a:t>»</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Рисунок 2" descr="http://www.agrosoyuz.ua/i/pages/004/4919.jpg"/>
          <p:cNvPicPr/>
          <p:nvPr/>
        </p:nvPicPr>
        <p:blipFill>
          <a:blip r:embed="rId2" cstate="print"/>
          <a:srcRect/>
          <a:stretch>
            <a:fillRect/>
          </a:stretch>
        </p:blipFill>
        <p:spPr bwMode="auto">
          <a:xfrm>
            <a:off x="1835696" y="548680"/>
            <a:ext cx="7094022" cy="3219840"/>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a:stretch>
            <a:fillRect/>
          </a:stretch>
        </p:blipFill>
        <p:spPr bwMode="auto">
          <a:xfrm>
            <a:off x="395536" y="3284984"/>
            <a:ext cx="4760930" cy="335815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7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3100" b="1" i="1" u="none" strike="noStrike" kern="1200" cap="none" spc="0" normalizeH="0" baseline="0" noProof="0" smtClean="0">
                <a:ln>
                  <a:noFill/>
                </a:ln>
                <a:solidFill>
                  <a:schemeClr val="tx1"/>
                </a:solidFill>
                <a:effectLst/>
                <a:uLnTx/>
                <a:uFillTx/>
                <a:latin typeface="+mj-lt"/>
                <a:ea typeface="+mj-ea"/>
                <a:cs typeface="+mj-cs"/>
              </a:rPr>
              <a:t>Пневматична сівалка-культиватор Сіріус 10.</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Рисунок 2"/>
          <p:cNvPicPr/>
          <p:nvPr/>
        </p:nvPicPr>
        <p:blipFill>
          <a:blip r:embed="rId2" cstate="print"/>
          <a:srcRect/>
          <a:stretch>
            <a:fillRect/>
          </a:stretch>
        </p:blipFill>
        <p:spPr bwMode="auto">
          <a:xfrm>
            <a:off x="0" y="1844824"/>
            <a:ext cx="5903640" cy="2808312"/>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5903640" y="836712"/>
          <a:ext cx="3240360" cy="5699760"/>
        </p:xfrm>
        <a:graphic>
          <a:graphicData uri="http://schemas.openxmlformats.org/drawingml/2006/table">
            <a:tbl>
              <a:tblPr>
                <a:tableStyleId>{5940675A-B579-460E-94D1-54222C63F5DA}</a:tableStyleId>
              </a:tblPr>
              <a:tblGrid>
                <a:gridCol w="2286916"/>
                <a:gridCol w="953444"/>
              </a:tblGrid>
              <a:tr h="162601">
                <a:tc>
                  <a:txBody>
                    <a:bodyPr/>
                    <a:lstStyle/>
                    <a:p>
                      <a:pPr marL="0" indent="0" algn="just">
                        <a:lnSpc>
                          <a:spcPct val="200000"/>
                        </a:lnSpc>
                        <a:spcAft>
                          <a:spcPts val="0"/>
                        </a:spcAft>
                      </a:pPr>
                      <a:r>
                        <a:rPr lang="uk-UA" sz="1100" dirty="0"/>
                        <a:t>Потужність </a:t>
                      </a:r>
                      <a:r>
                        <a:rPr lang="uk-UA" sz="1100" dirty="0" err="1"/>
                        <a:t>енергозасобу</a:t>
                      </a:r>
                      <a:r>
                        <a:rPr lang="uk-UA" sz="1100" dirty="0"/>
                        <a:t>, </a:t>
                      </a:r>
                      <a:r>
                        <a:rPr lang="uk-UA" sz="1100" dirty="0" err="1"/>
                        <a:t>к.с</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290-380</a:t>
                      </a:r>
                      <a:endParaRPr lang="ru-RU" sz="1100" dirty="0">
                        <a:latin typeface="Times New Roman"/>
                        <a:ea typeface="Calibri"/>
                        <a:cs typeface="Times New Roman"/>
                      </a:endParaRPr>
                    </a:p>
                  </a:txBody>
                  <a:tcPr marL="11374" marR="11374" marT="0" marB="0"/>
                </a:tc>
              </a:tr>
              <a:tr h="393677">
                <a:tc>
                  <a:txBody>
                    <a:bodyPr/>
                    <a:lstStyle/>
                    <a:p>
                      <a:pPr marL="0" indent="0" algn="just">
                        <a:lnSpc>
                          <a:spcPct val="200000"/>
                        </a:lnSpc>
                        <a:spcAft>
                          <a:spcPts val="0"/>
                        </a:spcAft>
                      </a:pPr>
                      <a:r>
                        <a:rPr lang="uk-UA" sz="1100" dirty="0"/>
                        <a:t>Продуктивність за 1 годину основного часу (розрахункова), га/год.</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10</a:t>
                      </a:r>
                      <a:endParaRPr lang="ru-RU" sz="1100" dirty="0">
                        <a:latin typeface="Times New Roman"/>
                        <a:ea typeface="Calibri"/>
                        <a:cs typeface="Times New Roman"/>
                      </a:endParaRPr>
                    </a:p>
                  </a:txBody>
                  <a:tcPr marL="11374" marR="11374" marT="0" marB="0"/>
                </a:tc>
              </a:tr>
              <a:tr h="524903">
                <a:tc>
                  <a:txBody>
                    <a:bodyPr/>
                    <a:lstStyle/>
                    <a:p>
                      <a:pPr marL="0" indent="0" algn="just">
                        <a:lnSpc>
                          <a:spcPct val="200000"/>
                        </a:lnSpc>
                        <a:spcAft>
                          <a:spcPts val="0"/>
                        </a:spcAft>
                      </a:pPr>
                      <a:r>
                        <a:rPr lang="uk-UA" sz="1100" dirty="0"/>
                        <a:t>Робоча швидкість (залежно від робочих органів, які застосовуються, та глибини посіву), км/год.</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Від 8 до 10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Транспортна швидкість, км/</a:t>
                      </a:r>
                      <a:r>
                        <a:rPr lang="uk-UA" sz="1100" dirty="0" err="1"/>
                        <a:t>год</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20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Ширина захвату, м</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tabLst/>
                      </a:pPr>
                      <a:r>
                        <a:rPr lang="uk-UA" sz="1100" dirty="0"/>
                        <a:t>10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Кількість робочих органів, шт.</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40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Ширина міжряддя, мм</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254</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Глибина загортання насіння, мм</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30…80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Глибина загортання добрив, мм</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30…80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Глибина культивування, мм</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До 200</a:t>
                      </a:r>
                      <a:endParaRPr lang="ru-RU" sz="1100" dirty="0">
                        <a:latin typeface="Times New Roman"/>
                        <a:ea typeface="Calibri"/>
                        <a:cs typeface="Times New Roman"/>
                      </a:endParaRPr>
                    </a:p>
                  </a:txBody>
                  <a:tcPr marL="11374" marR="11374" marT="0" marB="0"/>
                </a:tc>
              </a:tr>
              <a:tr h="162601">
                <a:tc>
                  <a:txBody>
                    <a:bodyPr/>
                    <a:lstStyle/>
                    <a:p>
                      <a:pPr marL="0" indent="0" algn="just">
                        <a:lnSpc>
                          <a:spcPct val="200000"/>
                        </a:lnSpc>
                        <a:spcAft>
                          <a:spcPts val="0"/>
                        </a:spcAft>
                      </a:pPr>
                      <a:r>
                        <a:rPr lang="uk-UA" sz="1100" dirty="0"/>
                        <a:t>Норма висіву насіння, кг/га</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0,7-400</a:t>
                      </a:r>
                      <a:endParaRPr lang="ru-RU" sz="1100" dirty="0">
                        <a:latin typeface="Times New Roman"/>
                        <a:ea typeface="Calibri"/>
                        <a:cs typeface="Times New Roman"/>
                      </a:endParaRPr>
                    </a:p>
                  </a:txBody>
                  <a:tcPr marL="11374" marR="11374" marT="0" marB="0"/>
                </a:tc>
              </a:tr>
              <a:tr h="262451">
                <a:tc>
                  <a:txBody>
                    <a:bodyPr/>
                    <a:lstStyle/>
                    <a:p>
                      <a:pPr marL="0" indent="0" algn="just">
                        <a:lnSpc>
                          <a:spcPct val="200000"/>
                        </a:lnSpc>
                        <a:spcAft>
                          <a:spcPts val="0"/>
                        </a:spcAft>
                      </a:pPr>
                      <a:r>
                        <a:rPr lang="uk-UA" sz="1100" dirty="0"/>
                        <a:t>Норма висіву мінеральних добрив, кг/га</a:t>
                      </a:r>
                      <a:endParaRPr lang="ru-RU" sz="1100" dirty="0">
                        <a:latin typeface="Times New Roman"/>
                        <a:ea typeface="Calibri"/>
                        <a:cs typeface="Times New Roman"/>
                      </a:endParaRPr>
                    </a:p>
                  </a:txBody>
                  <a:tcPr marL="11374" marR="11374" marT="0" marB="0"/>
                </a:tc>
                <a:tc>
                  <a:txBody>
                    <a:bodyPr/>
                    <a:lstStyle/>
                    <a:p>
                      <a:pPr marL="0" indent="0" algn="just">
                        <a:lnSpc>
                          <a:spcPct val="200000"/>
                        </a:lnSpc>
                        <a:spcAft>
                          <a:spcPts val="0"/>
                        </a:spcAft>
                      </a:pPr>
                      <a:r>
                        <a:rPr lang="uk-UA" sz="1100" dirty="0"/>
                        <a:t>25-200</a:t>
                      </a:r>
                      <a:endParaRPr lang="ru-RU" sz="1100" dirty="0">
                        <a:latin typeface="Times New Roman"/>
                        <a:ea typeface="Calibri"/>
                        <a:cs typeface="Times New Roman"/>
                      </a:endParaRPr>
                    </a:p>
                  </a:txBody>
                  <a:tcPr marL="11374" marR="11374"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8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Пневматична рядна сівалка Солітер 12</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Рисунок 2" descr="C:\Documents and Settings\123\Рабочий стол\Безымянный.bmp"/>
          <p:cNvPicPr/>
          <p:nvPr/>
        </p:nvPicPr>
        <p:blipFill>
          <a:blip r:embed="rId2" cstate="print"/>
          <a:srcRect t="3513" b="21071"/>
          <a:stretch>
            <a:fillRect/>
          </a:stretch>
        </p:blipFill>
        <p:spPr bwMode="auto">
          <a:xfrm>
            <a:off x="714348" y="1285860"/>
            <a:ext cx="7786742" cy="2714644"/>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714348" y="4000504"/>
            <a:ext cx="7786742" cy="235745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6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Причіпна пневматична стерньова сівалка Great Plains </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Рисунок 2" descr="http://www.no-till.ru/seeders/greatplains/gp4.jpg"/>
          <p:cNvPicPr/>
          <p:nvPr/>
        </p:nvPicPr>
        <p:blipFill>
          <a:blip r:embed="rId2" cstate="print"/>
          <a:srcRect/>
          <a:stretch>
            <a:fillRect/>
          </a:stretch>
        </p:blipFill>
        <p:spPr bwMode="auto">
          <a:xfrm>
            <a:off x="785786" y="1214422"/>
            <a:ext cx="7643866" cy="492922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924944"/>
            <a:ext cx="5808128" cy="461665"/>
          </a:xfrm>
          <a:prstGeom prst="rect">
            <a:avLst/>
          </a:prstGeom>
          <a:noFill/>
        </p:spPr>
        <p:txBody>
          <a:bodyPr wrap="none" rtlCol="0">
            <a:spAutoFit/>
          </a:bodyPr>
          <a:lstStyle/>
          <a:p>
            <a:r>
              <a:rPr lang="uk-UA" dirty="0" smtClean="0"/>
              <a:t>Посівні агрегати для </a:t>
            </a:r>
            <a:r>
              <a:rPr lang="en-US" dirty="0" smtClean="0"/>
              <a:t>Strip-Till </a:t>
            </a:r>
            <a:r>
              <a:rPr lang="uk-UA" dirty="0" smtClean="0"/>
              <a:t>технології</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605" t="9469" r="7304" b="12766"/>
          <a:stretch>
            <a:fillRect/>
          </a:stretch>
        </p:blipFill>
        <p:spPr bwMode="auto">
          <a:xfrm>
            <a:off x="179512" y="-1"/>
            <a:ext cx="8964488" cy="621223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87824" y="404664"/>
            <a:ext cx="3016082" cy="369332"/>
          </a:xfrm>
          <a:prstGeom prst="rect">
            <a:avLst/>
          </a:prstGeom>
        </p:spPr>
        <p:txBody>
          <a:bodyPr wrap="none">
            <a:spAutoFit/>
          </a:bodyPr>
          <a:lstStyle/>
          <a:p>
            <a:r>
              <a:rPr lang="uk-UA" dirty="0" smtClean="0"/>
              <a:t>Приклад смугової обробки</a:t>
            </a:r>
            <a:endParaRPr lang="uk-UA" dirty="0"/>
          </a:p>
        </p:txBody>
      </p:sp>
      <p:pic>
        <p:nvPicPr>
          <p:cNvPr id="5" name="Picture 5" descr="Стрип-тилл пример полосовой обработки"/>
          <p:cNvPicPr>
            <a:picLocks noChangeAspect="1" noChangeArrowheads="1"/>
          </p:cNvPicPr>
          <p:nvPr/>
        </p:nvPicPr>
        <p:blipFill>
          <a:blip r:embed="rId2" cstate="print"/>
          <a:srcRect/>
          <a:stretch>
            <a:fillRect/>
          </a:stretch>
        </p:blipFill>
        <p:spPr bwMode="auto">
          <a:xfrm>
            <a:off x="1187624" y="908720"/>
            <a:ext cx="6624736" cy="473637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6480720" cy="861774"/>
          </a:xfrm>
          <a:prstGeom prst="rect">
            <a:avLst/>
          </a:prstGeom>
          <a:noFill/>
        </p:spPr>
        <p:txBody>
          <a:bodyPr wrap="square" rtlCol="0">
            <a:spAutoFit/>
          </a:bodyPr>
          <a:lstStyle/>
          <a:p>
            <a:pPr algn="ctr"/>
            <a:r>
              <a:rPr lang="uk-UA" sz="3200" b="1" dirty="0" smtClean="0"/>
              <a:t>Техніка для </a:t>
            </a:r>
            <a:r>
              <a:rPr lang="en-US" sz="3200" b="1" dirty="0" smtClean="0"/>
              <a:t>Strip-Till</a:t>
            </a:r>
            <a:endParaRPr lang="uk-UA" sz="3200" b="1" dirty="0" smtClean="0"/>
          </a:p>
          <a:p>
            <a:endParaRPr lang="ru-RU" dirty="0"/>
          </a:p>
        </p:txBody>
      </p:sp>
      <p:pic>
        <p:nvPicPr>
          <p:cNvPr id="3" name="Picture 2" descr="http://striptill.com.ua/wp-content/uploads/1tRIPr_2.jpg"/>
          <p:cNvPicPr>
            <a:picLocks noChangeAspect="1" noChangeArrowheads="1"/>
          </p:cNvPicPr>
          <p:nvPr/>
        </p:nvPicPr>
        <p:blipFill>
          <a:blip r:embed="rId2" cstate="print"/>
          <a:srcRect/>
          <a:stretch>
            <a:fillRect/>
          </a:stretch>
        </p:blipFill>
        <p:spPr bwMode="auto">
          <a:xfrm>
            <a:off x="395536" y="548680"/>
            <a:ext cx="8384493" cy="4896544"/>
          </a:xfrm>
          <a:prstGeom prst="rect">
            <a:avLst/>
          </a:prstGeom>
          <a:noFill/>
        </p:spPr>
      </p:pic>
      <p:sp>
        <p:nvSpPr>
          <p:cNvPr id="4" name="Прямоугольник 3"/>
          <p:cNvSpPr/>
          <p:nvPr/>
        </p:nvSpPr>
        <p:spPr>
          <a:xfrm>
            <a:off x="323528" y="5445224"/>
            <a:ext cx="8352928" cy="1200329"/>
          </a:xfrm>
          <a:prstGeom prst="rect">
            <a:avLst/>
          </a:prstGeom>
        </p:spPr>
        <p:txBody>
          <a:bodyPr wrap="square">
            <a:spAutoFit/>
          </a:bodyPr>
          <a:lstStyle/>
          <a:p>
            <a:r>
              <a:rPr lang="uk-UA" b="1" i="1" dirty="0" smtClean="0"/>
              <a:t>Система</a:t>
            </a:r>
            <a:r>
              <a:rPr lang="uk-UA" dirty="0" smtClean="0"/>
              <a:t> </a:t>
            </a:r>
            <a:r>
              <a:rPr lang="uk-UA" b="1" i="1" dirty="0" smtClean="0"/>
              <a:t>1tRIPr</a:t>
            </a:r>
            <a:endParaRPr lang="uk-UA" dirty="0" smtClean="0"/>
          </a:p>
          <a:p>
            <a:r>
              <a:rPr lang="uk-UA" dirty="0" smtClean="0"/>
              <a:t> </a:t>
            </a:r>
          </a:p>
          <a:p>
            <a:r>
              <a:rPr lang="uk-UA" b="1" i="1" dirty="0" smtClean="0"/>
              <a:t>Система для передпосівного обробітку </a:t>
            </a:r>
            <a:r>
              <a:rPr lang="uk-UA" b="1" i="1" dirty="0" err="1" smtClean="0"/>
              <a:t>грунту</a:t>
            </a:r>
            <a:r>
              <a:rPr lang="uk-UA" b="1" i="1" dirty="0" smtClean="0"/>
              <a:t> та точного внесення поживних речовин/</a:t>
            </a:r>
            <a:endParaRPr lang="uk-UA"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51520" y="476672"/>
            <a:ext cx="8686800" cy="5286412"/>
          </a:xfrm>
          <a:prstGeom prst="rect">
            <a:avLst/>
          </a:prstGeom>
        </p:spPr>
        <p:txBody>
          <a:bodyPr>
            <a:normAutofit fontScale="32500" lnSpcReduction="20000"/>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uk-UA"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Які відмінності між </a:t>
            </a:r>
            <a:r>
              <a:rPr kumimoji="0" lang="en-US"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сівалками і сівалками прямого висіву від традиційних сівалок?</a:t>
            </a:r>
            <a:endParaRPr kumimoji="0" lang="ru-RU" sz="4900" b="1"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Вони легше проникають в твердий ґрунт.</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Вони мають властивість підрізати стебла, солому і ростучий покрив, а також пропускати рослинні залишки крізь себе.</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Їх можна налаштувати для посіву на відповідну глибину, хоча рослинні рештки залишаються на поверхні ґрунту. Крім того, вони мають налаштування тиску притискання і контролю глибини.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Вони покривають и ущільнюють ґрунт навколо насіння для забезпечення повного закриття насіння і для того, щоб захистити їх від гризунів і птахів; щоб забезпечити хороший контакт насіння з ґрунтом. Це більш проблематично в </a:t>
            </a: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тому що ґрунт твердіший.</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сівалки мають в комплекті чи можуть бути обладнанні наступними елементами: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Очисниками рослинних решток для того, щоб забирати рослинні залишки з посівного рядка.</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Сошником для внесення стартових добрив чи пристроєм для внесення рідких стартових добрив в рядок.</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Культерами для підрізання рослинних залишків і розпушення невеликого об’єму ґрунту навколо насіння.</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Дозуючими пристроями для забезпечення точної відстані між окремими насінинами.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Насіннєвим шлангом для внесення насіння в насіннєву борозну.</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Подвійними дисковими сошниками для відкриття борозни до необхідної глибини.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Ущільнювачами насіння для втискування насіння в дно насіннєвої борозни.</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Апликатором для внесення інсектицидів Т – подібною стрічкою над насіннєвою борозною.</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uk-UA"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Прикочуючими колесами для закриття і ущільнення ґрунту навколо насіння.</a:t>
            </a:r>
            <a:endParaRPr kumimoji="0" lang="ru-RU" sz="49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riptill.com.ua/wp-content/uploads/2013/09/1tRIPr-%D1%81%D1%82%D1%96%D0%B9%D0%BA%D0%B0.png"/>
          <p:cNvPicPr>
            <a:picLocks noChangeAspect="1" noChangeArrowheads="1"/>
          </p:cNvPicPr>
          <p:nvPr/>
        </p:nvPicPr>
        <p:blipFill>
          <a:blip r:embed="rId2" cstate="print"/>
          <a:srcRect/>
          <a:stretch>
            <a:fillRect/>
          </a:stretch>
        </p:blipFill>
        <p:spPr bwMode="auto">
          <a:xfrm>
            <a:off x="395536" y="332655"/>
            <a:ext cx="8208912" cy="574167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riptill.com.ua/wp-content/uploads/1tRIPr_4.jpg"/>
          <p:cNvPicPr>
            <a:picLocks noChangeAspect="1" noChangeArrowheads="1"/>
          </p:cNvPicPr>
          <p:nvPr/>
        </p:nvPicPr>
        <p:blipFill>
          <a:blip r:embed="rId2" cstate="print"/>
          <a:srcRect/>
          <a:stretch>
            <a:fillRect/>
          </a:stretch>
        </p:blipFill>
        <p:spPr bwMode="auto">
          <a:xfrm>
            <a:off x="395536" y="764703"/>
            <a:ext cx="8280920" cy="52832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188640"/>
            <a:ext cx="2274982" cy="369332"/>
          </a:xfrm>
          <a:prstGeom prst="rect">
            <a:avLst/>
          </a:prstGeom>
        </p:spPr>
        <p:txBody>
          <a:bodyPr wrap="none">
            <a:spAutoFit/>
          </a:bodyPr>
          <a:lstStyle/>
          <a:p>
            <a:r>
              <a:rPr lang="en-US" b="1" i="1" dirty="0" err="1" smtClean="0"/>
              <a:t>Orthman</a:t>
            </a:r>
            <a:r>
              <a:rPr lang="en-US" b="1" i="1" dirty="0" smtClean="0"/>
              <a:t> 1tRIPr XD</a:t>
            </a:r>
            <a:endParaRPr lang="ru-RU" dirty="0"/>
          </a:p>
        </p:txBody>
      </p:sp>
      <p:pic>
        <p:nvPicPr>
          <p:cNvPr id="3" name="Picture 2" descr="Orthman 1tRIPr XD "/>
          <p:cNvPicPr>
            <a:picLocks noChangeAspect="1" noChangeArrowheads="1"/>
          </p:cNvPicPr>
          <p:nvPr/>
        </p:nvPicPr>
        <p:blipFill>
          <a:blip r:embed="rId2" cstate="print"/>
          <a:srcRect/>
          <a:stretch>
            <a:fillRect/>
          </a:stretch>
        </p:blipFill>
        <p:spPr bwMode="auto">
          <a:xfrm>
            <a:off x="65901" y="836712"/>
            <a:ext cx="9078099" cy="41764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12968" cy="1200329"/>
          </a:xfrm>
          <a:prstGeom prst="rect">
            <a:avLst/>
          </a:prstGeom>
        </p:spPr>
        <p:txBody>
          <a:bodyPr wrap="square">
            <a:spAutoFit/>
          </a:bodyPr>
          <a:lstStyle/>
          <a:p>
            <a:r>
              <a:rPr lang="en-US" dirty="0" err="1" smtClean="0"/>
              <a:t>Orthman</a:t>
            </a:r>
            <a:r>
              <a:rPr lang="en-US" dirty="0" smtClean="0"/>
              <a:t> 1tRIPr XD – </a:t>
            </a:r>
            <a:r>
              <a:rPr lang="ru-RU" dirty="0" err="1" smtClean="0"/>
              <a:t>це</a:t>
            </a:r>
            <a:r>
              <a:rPr lang="ru-RU" dirty="0" smtClean="0"/>
              <a:t> </a:t>
            </a:r>
            <a:r>
              <a:rPr lang="ru-RU" dirty="0" err="1" smtClean="0"/>
              <a:t>поєднання</a:t>
            </a:r>
            <a:r>
              <a:rPr lang="ru-RU" dirty="0" smtClean="0"/>
              <a:t> </a:t>
            </a:r>
            <a:r>
              <a:rPr lang="ru-RU" dirty="0" err="1" smtClean="0"/>
              <a:t>двох</a:t>
            </a:r>
            <a:r>
              <a:rPr lang="ru-RU" dirty="0" smtClean="0"/>
              <a:t> </a:t>
            </a:r>
            <a:r>
              <a:rPr lang="ru-RU" dirty="0" err="1" smtClean="0"/>
              <a:t>технологічних</a:t>
            </a:r>
            <a:r>
              <a:rPr lang="ru-RU" dirty="0" smtClean="0"/>
              <a:t> </a:t>
            </a:r>
            <a:r>
              <a:rPr lang="ru-RU" dirty="0" err="1" smtClean="0"/>
              <a:t>операцій</a:t>
            </a:r>
            <a:r>
              <a:rPr lang="ru-RU" dirty="0" smtClean="0"/>
              <a:t> в одному </a:t>
            </a:r>
            <a:r>
              <a:rPr lang="ru-RU" dirty="0" err="1" smtClean="0"/>
              <a:t>агрегаті</a:t>
            </a:r>
            <a:r>
              <a:rPr lang="ru-RU" dirty="0" smtClean="0"/>
              <a:t>: </a:t>
            </a:r>
            <a:r>
              <a:rPr lang="ru-RU" dirty="0" err="1" smtClean="0"/>
              <a:t>обробіток</a:t>
            </a:r>
            <a:r>
              <a:rPr lang="ru-RU" dirty="0" smtClean="0"/>
              <a:t> </a:t>
            </a:r>
            <a:r>
              <a:rPr lang="ru-RU" dirty="0" err="1" smtClean="0"/>
              <a:t>ґрунту</a:t>
            </a:r>
            <a:r>
              <a:rPr lang="ru-RU" dirty="0" smtClean="0"/>
              <a:t> </a:t>
            </a:r>
            <a:r>
              <a:rPr lang="ru-RU" dirty="0" err="1" smtClean="0"/>
              <a:t>і</a:t>
            </a:r>
            <a:r>
              <a:rPr lang="ru-RU" dirty="0" smtClean="0"/>
              <a:t> </a:t>
            </a:r>
            <a:r>
              <a:rPr lang="ru-RU" dirty="0" err="1" smtClean="0"/>
              <a:t>внесення</a:t>
            </a:r>
            <a:r>
              <a:rPr lang="ru-RU" dirty="0" smtClean="0"/>
              <a:t> добрив. На </a:t>
            </a:r>
            <a:r>
              <a:rPr lang="en-US" dirty="0" err="1" smtClean="0"/>
              <a:t>Orthman</a:t>
            </a:r>
            <a:r>
              <a:rPr lang="en-US" dirty="0" smtClean="0"/>
              <a:t> 1tRIPr XD </a:t>
            </a:r>
            <a:r>
              <a:rPr lang="ru-RU" dirty="0" err="1" smtClean="0"/>
              <a:t>встановлюється</a:t>
            </a:r>
            <a:r>
              <a:rPr lang="ru-RU" dirty="0" smtClean="0"/>
              <a:t> бункер для сухих добрив </a:t>
            </a:r>
            <a:r>
              <a:rPr lang="ru-RU" dirty="0" err="1" smtClean="0"/>
              <a:t>ємністю</a:t>
            </a:r>
            <a:r>
              <a:rPr lang="ru-RU" dirty="0" smtClean="0"/>
              <a:t> 6 тон, </a:t>
            </a:r>
            <a:r>
              <a:rPr lang="ru-RU" dirty="0" err="1" smtClean="0"/>
              <a:t>або</a:t>
            </a:r>
            <a:r>
              <a:rPr lang="ru-RU" dirty="0" smtClean="0"/>
              <a:t> бак для </a:t>
            </a:r>
            <a:r>
              <a:rPr lang="ru-RU" dirty="0" err="1" smtClean="0"/>
              <a:t>рідких</a:t>
            </a:r>
            <a:r>
              <a:rPr lang="ru-RU" dirty="0" smtClean="0"/>
              <a:t> добрив </a:t>
            </a:r>
            <a:r>
              <a:rPr lang="ru-RU" dirty="0" err="1" smtClean="0"/>
              <a:t>ємністю</a:t>
            </a:r>
            <a:r>
              <a:rPr lang="ru-RU" dirty="0" smtClean="0"/>
              <a:t> 3780 л.</a:t>
            </a:r>
            <a:endParaRPr lang="ru-RU" dirty="0"/>
          </a:p>
        </p:txBody>
      </p:sp>
      <p:pic>
        <p:nvPicPr>
          <p:cNvPr id="3" name="Picture 2" descr="Orthman 1tRIPr XD "/>
          <p:cNvPicPr>
            <a:picLocks noChangeAspect="1" noChangeArrowheads="1"/>
          </p:cNvPicPr>
          <p:nvPr/>
        </p:nvPicPr>
        <p:blipFill>
          <a:blip r:embed="rId2" cstate="print"/>
          <a:srcRect/>
          <a:stretch>
            <a:fillRect/>
          </a:stretch>
        </p:blipFill>
        <p:spPr bwMode="auto">
          <a:xfrm>
            <a:off x="395536" y="1988840"/>
            <a:ext cx="8496944" cy="464700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rthman 1tRIPr XD COMBO"/>
          <p:cNvPicPr>
            <a:picLocks noChangeAspect="1" noChangeArrowheads="1"/>
          </p:cNvPicPr>
          <p:nvPr/>
        </p:nvPicPr>
        <p:blipFill>
          <a:blip r:embed="rId2" cstate="print"/>
          <a:srcRect/>
          <a:stretch>
            <a:fillRect/>
          </a:stretch>
        </p:blipFill>
        <p:spPr bwMode="auto">
          <a:xfrm>
            <a:off x="179512" y="188639"/>
            <a:ext cx="8568952" cy="57154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wn Pluribus Northern Arkansas"/>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AutoShape 4" descr="Dawn Pluribus Northern Alabam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539552" y="260648"/>
            <a:ext cx="8064896" cy="646331"/>
          </a:xfrm>
          <a:prstGeom prst="rect">
            <a:avLst/>
          </a:prstGeom>
        </p:spPr>
        <p:txBody>
          <a:bodyPr wrap="square">
            <a:spAutoFit/>
          </a:bodyPr>
          <a:lstStyle/>
          <a:p>
            <a:pPr algn="ctr"/>
            <a:r>
              <a:rPr lang="uk-UA" dirty="0" smtClean="0">
                <a:solidFill>
                  <a:schemeClr val="bg1"/>
                </a:solidFill>
              </a:rPr>
              <a:t>Огляд техніки для Смуговий обробки ґрунту «</a:t>
            </a:r>
            <a:r>
              <a:rPr lang="uk-UA" dirty="0" err="1" smtClean="0">
                <a:solidFill>
                  <a:schemeClr val="bg1"/>
                </a:solidFill>
              </a:rPr>
              <a:t>СТРИП-Тілл</a:t>
            </a:r>
            <a:r>
              <a:rPr lang="uk-UA" dirty="0" smtClean="0">
                <a:solidFill>
                  <a:schemeClr val="bg1"/>
                </a:solidFill>
              </a:rPr>
              <a:t>» (STRIP-TILL, СТРІПТІЛ)</a:t>
            </a:r>
            <a:endParaRPr lang="uk-UA" dirty="0">
              <a:solidFill>
                <a:schemeClr val="bg1"/>
              </a:solidFill>
            </a:endParaRPr>
          </a:p>
        </p:txBody>
      </p:sp>
      <p:sp>
        <p:nvSpPr>
          <p:cNvPr id="5" name="Прямоугольник 4"/>
          <p:cNvSpPr/>
          <p:nvPr/>
        </p:nvSpPr>
        <p:spPr>
          <a:xfrm>
            <a:off x="467544" y="5733256"/>
            <a:ext cx="4572000" cy="646331"/>
          </a:xfrm>
          <a:prstGeom prst="rect">
            <a:avLst/>
          </a:prstGeom>
        </p:spPr>
        <p:txBody>
          <a:bodyPr>
            <a:spAutoFit/>
          </a:bodyPr>
          <a:lstStyle/>
          <a:p>
            <a:r>
              <a:rPr lang="uk-UA" dirty="0">
                <a:solidFill>
                  <a:schemeClr val="bg1"/>
                </a:solidFill>
              </a:rPr>
              <a:t>П</a:t>
            </a:r>
            <a:r>
              <a:rPr lang="uk-UA" dirty="0" smtClean="0">
                <a:solidFill>
                  <a:schemeClr val="bg1"/>
                </a:solidFill>
              </a:rPr>
              <a:t>рикладом </a:t>
            </a:r>
            <a:r>
              <a:rPr lang="uk-UA" dirty="0">
                <a:solidFill>
                  <a:schemeClr val="bg1"/>
                </a:solidFill>
              </a:rPr>
              <a:t>агрегату для весняного </a:t>
            </a:r>
            <a:r>
              <a:rPr lang="uk-UA" dirty="0" err="1">
                <a:solidFill>
                  <a:schemeClr val="bg1"/>
                </a:solidFill>
              </a:rPr>
              <a:t>стрип-тілла</a:t>
            </a:r>
            <a:r>
              <a:rPr lang="uk-UA" dirty="0">
                <a:solidFill>
                  <a:schemeClr val="bg1"/>
                </a:solidFill>
              </a:rPr>
              <a:t> </a:t>
            </a:r>
            <a:r>
              <a:rPr lang="uk-UA" dirty="0" err="1" smtClean="0">
                <a:solidFill>
                  <a:schemeClr val="bg1"/>
                </a:solidFill>
              </a:rPr>
              <a:t>Pluribus</a:t>
            </a:r>
            <a:r>
              <a:rPr lang="uk-UA" dirty="0" smtClean="0">
                <a:solidFill>
                  <a:schemeClr val="bg1"/>
                </a:solidFill>
              </a:rPr>
              <a:t> </a:t>
            </a:r>
            <a:r>
              <a:rPr lang="uk-UA" dirty="0">
                <a:solidFill>
                  <a:schemeClr val="bg1"/>
                </a:solidFill>
              </a:rPr>
              <a:t>( DAWN ) </a:t>
            </a:r>
            <a:endParaRPr lang="ru-RU"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awn Pluribus Northern Alabama"/>
          <p:cNvPicPr>
            <a:picLocks noChangeAspect="1" noChangeArrowheads="1"/>
          </p:cNvPicPr>
          <p:nvPr/>
        </p:nvPicPr>
        <p:blipFill>
          <a:blip r:embed="rId2" cstate="print"/>
          <a:srcRect/>
          <a:stretch>
            <a:fillRect/>
          </a:stretch>
        </p:blipFill>
        <p:spPr bwMode="auto">
          <a:xfrm>
            <a:off x="-1" y="-1"/>
            <a:ext cx="9144001" cy="6858001"/>
          </a:xfrm>
          <a:prstGeom prst="rect">
            <a:avLst/>
          </a:prstGeom>
          <a:noFill/>
        </p:spPr>
      </p:pic>
      <p:sp>
        <p:nvSpPr>
          <p:cNvPr id="3" name="Прямоугольник 2"/>
          <p:cNvSpPr/>
          <p:nvPr/>
        </p:nvSpPr>
        <p:spPr>
          <a:xfrm>
            <a:off x="467544" y="5733256"/>
            <a:ext cx="4572000" cy="646331"/>
          </a:xfrm>
          <a:prstGeom prst="rect">
            <a:avLst/>
          </a:prstGeom>
        </p:spPr>
        <p:txBody>
          <a:bodyPr>
            <a:spAutoFit/>
          </a:bodyPr>
          <a:lstStyle/>
          <a:p>
            <a:r>
              <a:rPr lang="uk-UA" dirty="0">
                <a:solidFill>
                  <a:schemeClr val="bg1"/>
                </a:solidFill>
              </a:rPr>
              <a:t>П</a:t>
            </a:r>
            <a:r>
              <a:rPr lang="uk-UA" dirty="0" smtClean="0">
                <a:solidFill>
                  <a:schemeClr val="bg1"/>
                </a:solidFill>
              </a:rPr>
              <a:t>рикладом </a:t>
            </a:r>
            <a:r>
              <a:rPr lang="uk-UA" dirty="0">
                <a:solidFill>
                  <a:schemeClr val="bg1"/>
                </a:solidFill>
              </a:rPr>
              <a:t>агрегату для весняного </a:t>
            </a:r>
            <a:r>
              <a:rPr lang="uk-UA" dirty="0" err="1">
                <a:solidFill>
                  <a:schemeClr val="bg1"/>
                </a:solidFill>
              </a:rPr>
              <a:t>стрип-тілла</a:t>
            </a:r>
            <a:r>
              <a:rPr lang="uk-UA" dirty="0">
                <a:solidFill>
                  <a:schemeClr val="bg1"/>
                </a:solidFill>
              </a:rPr>
              <a:t> </a:t>
            </a:r>
            <a:r>
              <a:rPr lang="uk-UA" dirty="0" err="1" smtClean="0">
                <a:solidFill>
                  <a:schemeClr val="bg1"/>
                </a:solidFill>
              </a:rPr>
              <a:t>Pluribus</a:t>
            </a:r>
            <a:r>
              <a:rPr lang="uk-UA" dirty="0" smtClean="0">
                <a:solidFill>
                  <a:schemeClr val="bg1"/>
                </a:solidFill>
              </a:rPr>
              <a:t> </a:t>
            </a:r>
            <a:r>
              <a:rPr lang="uk-UA" dirty="0">
                <a:solidFill>
                  <a:schemeClr val="bg1"/>
                </a:solidFill>
              </a:rPr>
              <a:t>( DAWN ) </a:t>
            </a:r>
            <a:endParaRPr lang="ru-RU"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tag system on a Krause Gladiato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323528" y="5445224"/>
            <a:ext cx="8280920" cy="707886"/>
          </a:xfrm>
          <a:prstGeom prst="rect">
            <a:avLst/>
          </a:prstGeom>
        </p:spPr>
        <p:txBody>
          <a:bodyPr wrap="square">
            <a:spAutoFit/>
          </a:bodyPr>
          <a:lstStyle/>
          <a:p>
            <a:r>
              <a:rPr lang="uk-UA" sz="2000" dirty="0">
                <a:solidFill>
                  <a:schemeClr val="bg1"/>
                </a:solidFill>
              </a:rPr>
              <a:t>Агрегати для осіннього середнього </a:t>
            </a:r>
            <a:r>
              <a:rPr lang="uk-UA" sz="2000" dirty="0" err="1" smtClean="0">
                <a:solidFill>
                  <a:schemeClr val="bg1"/>
                </a:solidFill>
              </a:rPr>
              <a:t>Стрип-тілла</a:t>
            </a:r>
            <a:r>
              <a:rPr lang="uk-UA" sz="2000" dirty="0" smtClean="0">
                <a:solidFill>
                  <a:schemeClr val="bg1"/>
                </a:solidFill>
              </a:rPr>
              <a:t> </a:t>
            </a:r>
            <a:r>
              <a:rPr lang="uk-UA" sz="2000" dirty="0">
                <a:solidFill>
                  <a:schemeClr val="bg1"/>
                </a:solidFill>
              </a:rPr>
              <a:t>для </a:t>
            </a:r>
            <a:r>
              <a:rPr lang="uk-UA" sz="2000" dirty="0" smtClean="0">
                <a:solidFill>
                  <a:schemeClr val="bg1"/>
                </a:solidFill>
              </a:rPr>
              <a:t>глибини </a:t>
            </a:r>
            <a:r>
              <a:rPr lang="uk-UA" sz="2000" dirty="0">
                <a:solidFill>
                  <a:schemeClr val="bg1"/>
                </a:solidFill>
              </a:rPr>
              <a:t>обробки на </a:t>
            </a:r>
            <a:r>
              <a:rPr lang="uk-UA" sz="2000" dirty="0" smtClean="0">
                <a:solidFill>
                  <a:schemeClr val="bg1"/>
                </a:solidFill>
              </a:rPr>
              <a:t>    20-30 </a:t>
            </a:r>
            <a:r>
              <a:rPr lang="uk-UA" sz="2000" dirty="0">
                <a:solidFill>
                  <a:schemeClr val="bg1"/>
                </a:solidFill>
              </a:rPr>
              <a:t>см</a:t>
            </a:r>
            <a:endParaRPr lang="ru-RU" sz="2000" dirty="0">
              <a:solidFill>
                <a:schemeClr val="bg1"/>
              </a:solidFill>
            </a:endParaRPr>
          </a:p>
        </p:txBody>
      </p:sp>
      <p:sp>
        <p:nvSpPr>
          <p:cNvPr id="4" name="Прямоугольник 3"/>
          <p:cNvSpPr/>
          <p:nvPr/>
        </p:nvSpPr>
        <p:spPr>
          <a:xfrm>
            <a:off x="467544" y="332656"/>
            <a:ext cx="2520818" cy="369332"/>
          </a:xfrm>
          <a:prstGeom prst="rect">
            <a:avLst/>
          </a:prstGeom>
        </p:spPr>
        <p:txBody>
          <a:bodyPr wrap="none">
            <a:spAutoFit/>
          </a:bodyPr>
          <a:lstStyle/>
          <a:p>
            <a:r>
              <a:rPr lang="uk-UA" dirty="0"/>
              <a:t>GLADIATOR ( </a:t>
            </a:r>
            <a:r>
              <a:rPr lang="uk-UA" dirty="0" err="1"/>
              <a:t>Krause</a:t>
            </a:r>
            <a:r>
              <a:rPr lang="uk-UA" dirty="0"/>
              <a:t> )</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44475"/>
            <a:ext cx="8385175" cy="14319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800" b="0" i="0" u="none" strike="noStrike" kern="1200" cap="none" spc="0" normalizeH="0" baseline="0" noProof="0" smtClean="0">
                <a:ln>
                  <a:noFill/>
                </a:ln>
                <a:solidFill>
                  <a:schemeClr val="tx1"/>
                </a:solidFill>
                <a:effectLst/>
                <a:uLnTx/>
                <a:uFillTx/>
                <a:latin typeface="+mj-lt"/>
                <a:ea typeface="+mj-ea"/>
                <a:cs typeface="+mj-cs"/>
              </a:rPr>
              <a:t>МАШИНИ ДЛЯ СІВБИ ПРОСАПНИХ КУЛЬТУР</a:t>
            </a:r>
            <a:br>
              <a:rPr kumimoji="0" lang="ru-RU" sz="2800" b="0" i="0" u="none" strike="noStrike" kern="1200" cap="none" spc="0" normalizeH="0" baseline="0" noProof="0" smtClean="0">
                <a:ln>
                  <a:noFill/>
                </a:ln>
                <a:solidFill>
                  <a:schemeClr val="tx1"/>
                </a:solidFill>
                <a:effectLst/>
                <a:uLnTx/>
                <a:uFillTx/>
                <a:latin typeface="+mj-lt"/>
                <a:ea typeface="+mj-ea"/>
                <a:cs typeface="+mj-cs"/>
              </a:rPr>
            </a:br>
            <a:r>
              <a:rPr kumimoji="0" lang="ru-RU" sz="2000" b="0" i="0" u="none" strike="noStrike" kern="1200" cap="none" spc="0" normalizeH="0" baseline="0" noProof="0" smtClean="0">
                <a:ln>
                  <a:noFill/>
                </a:ln>
                <a:solidFill>
                  <a:schemeClr val="folHlink"/>
                </a:solidFill>
                <a:effectLst/>
                <a:uLnTx/>
                <a:uFillTx/>
                <a:latin typeface="+mj-lt"/>
                <a:ea typeface="+mj-ea"/>
                <a:cs typeface="+mj-cs"/>
              </a:rPr>
              <a:t>Універсальний посівний комплекс HORSCH серії</a:t>
            </a:r>
            <a:br>
              <a:rPr kumimoji="0" lang="ru-RU" sz="2000" b="0" i="0" u="none" strike="noStrike" kern="1200" cap="none" spc="0" normalizeH="0" baseline="0" noProof="0" smtClean="0">
                <a:ln>
                  <a:noFill/>
                </a:ln>
                <a:solidFill>
                  <a:schemeClr val="folHlink"/>
                </a:solidFill>
                <a:effectLst/>
                <a:uLnTx/>
                <a:uFillTx/>
                <a:latin typeface="+mj-lt"/>
                <a:ea typeface="+mj-ea"/>
                <a:cs typeface="+mj-cs"/>
              </a:rPr>
            </a:br>
            <a:r>
              <a:rPr kumimoji="0" lang="ru-RU" sz="2000" b="0" i="0" u="none" strike="noStrike" kern="1200" cap="none" spc="0" normalizeH="0" baseline="0" noProof="0" smtClean="0">
                <a:ln>
                  <a:noFill/>
                </a:ln>
                <a:solidFill>
                  <a:schemeClr val="folHlink"/>
                </a:solidFill>
                <a:effectLst/>
                <a:uLnTx/>
                <a:uFillTx/>
                <a:latin typeface="+mj-lt"/>
                <a:ea typeface="+mj-ea"/>
                <a:cs typeface="+mj-cs"/>
              </a:rPr>
              <a:t>Maistro RC (Maistro 8RC, Maistro 11RC, Maistro 12RC)</a:t>
            </a:r>
            <a:r>
              <a:rPr kumimoji="0" lang="ru-RU" sz="4000" b="0" i="0" u="none" strike="noStrike" kern="1200" cap="none" spc="0" normalizeH="0" baseline="0" noProof="0" smtClean="0">
                <a:ln>
                  <a:noFill/>
                </a:ln>
                <a:solidFill>
                  <a:schemeClr val="tx1"/>
                </a:solidFill>
                <a:effectLst/>
                <a:uLnTx/>
                <a:uFillTx/>
                <a:latin typeface="+mj-lt"/>
                <a:ea typeface="+mj-ea"/>
                <a:cs typeface="+mj-cs"/>
              </a:rPr>
              <a:t> </a:t>
            </a:r>
          </a:p>
        </p:txBody>
      </p:sp>
      <p:sp>
        <p:nvSpPr>
          <p:cNvPr id="3" name="Rectangle 3"/>
          <p:cNvSpPr txBox="1">
            <a:spLocks noRot="1" noChangeArrowheads="1"/>
          </p:cNvSpPr>
          <p:nvPr/>
        </p:nvSpPr>
        <p:spPr>
          <a:xfrm>
            <a:off x="755650" y="5516563"/>
            <a:ext cx="8007350" cy="11636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ru-RU" sz="18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Призначений для підготовки грунту, точної сівби технічних культур (кукурудзи, сої) та внесення добрив.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ru-RU" sz="18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До комплекту входять: добривний бункер та посівний модуль Maistro.</a:t>
            </a:r>
          </a:p>
        </p:txBody>
      </p:sp>
      <p:pic>
        <p:nvPicPr>
          <p:cNvPr id="4" name="Picture 4"/>
          <p:cNvPicPr>
            <a:picLocks noChangeAspect="1" noChangeArrowheads="1"/>
          </p:cNvPicPr>
          <p:nvPr/>
        </p:nvPicPr>
        <p:blipFill>
          <a:blip r:embed="rId2" cstate="print"/>
          <a:srcRect/>
          <a:stretch>
            <a:fillRect/>
          </a:stretch>
        </p:blipFill>
        <p:spPr bwMode="auto">
          <a:xfrm>
            <a:off x="179388" y="1989138"/>
            <a:ext cx="4176712" cy="2951162"/>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076825" y="1989138"/>
            <a:ext cx="3267075"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stCondLst>
                                            <p:cond delay="0"/>
                                          </p:stCondLst>
                                        </p:cTn>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44475"/>
            <a:ext cx="8385175" cy="14319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1200" cap="none" spc="0" normalizeH="0" baseline="0" noProof="0" smtClean="0">
                <a:ln>
                  <a:noFill/>
                </a:ln>
                <a:solidFill>
                  <a:schemeClr val="folHlink"/>
                </a:solidFill>
                <a:effectLst/>
                <a:uLnTx/>
                <a:uFillTx/>
                <a:latin typeface="+mj-lt"/>
                <a:ea typeface="+mj-ea"/>
                <a:cs typeface="+mj-cs"/>
              </a:rPr>
              <a:t>Сівалка пневматична універсальна СПУ+5,6</a:t>
            </a:r>
          </a:p>
        </p:txBody>
      </p:sp>
      <p:sp>
        <p:nvSpPr>
          <p:cNvPr id="3" name="Rectangle 3"/>
          <p:cNvSpPr txBox="1">
            <a:spLocks noRot="1" noChangeArrowheads="1"/>
          </p:cNvSpPr>
          <p:nvPr/>
        </p:nvSpPr>
        <p:spPr>
          <a:xfrm>
            <a:off x="179388" y="4221163"/>
            <a:ext cx="8713787" cy="2636837"/>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6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Сівалка призначена для точного посіву каліброваного, дражованого і звичайного насіння цукрових та кормових буряків, кукурудзи, соняшнику та інших просапних культур. Може працювати лише в умовах традиційної передпосівної підготовки грунту. Комплектується  обладнанням для внесення сухих мінеральних добрив у зону рядків одночасно з сівбою.</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6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Сівалка точного висіву СПУ-5,6 навісна, виконується у 12- або 8-рядному варіанті. Висівні апарати  пневматичної дії. Привод пневмоагрегату сівалки здійснюється від ВВП трактора через карданну передачу. Приєднання сівалки до трактора здійснює-ться за допомогою напівавтоматичної триточкової системи навішування.</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6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Основні вузли сівалки: рама з системою  навішування на трактор; опорно-приводні колеса з механізмом передач; посівні секції; пневмосистема; обладнання для внесення мінеральних добрив,маркери</a:t>
            </a:r>
          </a:p>
        </p:txBody>
      </p:sp>
      <p:pic>
        <p:nvPicPr>
          <p:cNvPr id="4" name="Picture 4"/>
          <p:cNvPicPr>
            <a:picLocks noChangeAspect="1" noChangeArrowheads="1"/>
          </p:cNvPicPr>
          <p:nvPr/>
        </p:nvPicPr>
        <p:blipFill>
          <a:blip r:embed="rId2" cstate="print"/>
          <a:srcRect/>
          <a:stretch>
            <a:fillRect/>
          </a:stretch>
        </p:blipFill>
        <p:spPr bwMode="auto">
          <a:xfrm>
            <a:off x="468313" y="1268413"/>
            <a:ext cx="4679950" cy="2665412"/>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508625" y="1268413"/>
            <a:ext cx="3313113" cy="2728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0" i="0" u="none" strike="noStrike" kern="1200" cap="none" spc="0" normalizeH="0" baseline="0" noProof="0" smtClean="0">
                <a:ln>
                  <a:noFill/>
                </a:ln>
                <a:solidFill>
                  <a:schemeClr val="tx1"/>
                </a:solidFill>
                <a:effectLst/>
                <a:uLnTx/>
                <a:uFillTx/>
                <a:latin typeface="+mj-lt"/>
                <a:ea typeface="+mj-ea"/>
                <a:cs typeface="+mj-cs"/>
              </a:rPr>
              <a:t>Історія розвитку сівалок для </a:t>
            </a:r>
            <a:r>
              <a:rPr kumimoji="0" lang="en-US" sz="4400" b="0" i="0" u="none" strike="noStrike" kern="1200" cap="none" spc="0" normalizeH="0" baseline="0" noProof="0" smtClean="0">
                <a:ln>
                  <a:noFill/>
                </a:ln>
                <a:solidFill>
                  <a:schemeClr val="tx1"/>
                </a:solidFill>
                <a:effectLst/>
                <a:uLnTx/>
                <a:uFillTx/>
                <a:latin typeface="+mj-lt"/>
                <a:ea typeface="+mj-ea"/>
                <a:cs typeface="+mj-cs"/>
              </a:rPr>
              <a:t>No-Till</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p:cNvPicPr>
            <a:picLocks/>
          </p:cNvPicPr>
          <p:nvPr/>
        </p:nvPicPr>
        <p:blipFill>
          <a:blip r:embed="rId2" cstate="print"/>
          <a:srcRect/>
          <a:stretch>
            <a:fillRect/>
          </a:stretch>
        </p:blipFill>
        <p:spPr bwMode="auto">
          <a:xfrm>
            <a:off x="928662" y="1428736"/>
            <a:ext cx="7000924" cy="4214842"/>
          </a:xfrm>
          <a:prstGeom prst="rect">
            <a:avLst/>
          </a:prstGeom>
          <a:noFill/>
          <a:ln w="9525">
            <a:noFill/>
            <a:miter lim="800000"/>
            <a:headEnd/>
            <a:tailEnd/>
          </a:ln>
        </p:spPr>
      </p:pic>
      <p:sp>
        <p:nvSpPr>
          <p:cNvPr id="4" name="TextBox 3"/>
          <p:cNvSpPr txBox="1"/>
          <p:nvPr/>
        </p:nvSpPr>
        <p:spPr>
          <a:xfrm>
            <a:off x="928662" y="5929330"/>
            <a:ext cx="7000924" cy="400110"/>
          </a:xfrm>
          <a:prstGeom prst="rect">
            <a:avLst/>
          </a:prstGeom>
          <a:noFill/>
        </p:spPr>
        <p:txBody>
          <a:bodyPr wrap="square" rtlCol="0">
            <a:spAutoFit/>
          </a:bodyPr>
          <a:lstStyle/>
          <a:p>
            <a:pPr algn="ctr"/>
            <a:r>
              <a:rPr lang="uk-UA" sz="2000" dirty="0" smtClean="0"/>
              <a:t>Одна з перших сівалок для посіву по технології </a:t>
            </a:r>
            <a:r>
              <a:rPr lang="en-US" sz="2000" dirty="0" smtClean="0"/>
              <a:t>No-Till</a:t>
            </a:r>
            <a:endParaRPr lang="ru-RU"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115888"/>
            <a:ext cx="8385175" cy="7207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1200" cap="none" spc="0" normalizeH="0" baseline="0" noProof="0" smtClean="0">
                <a:ln>
                  <a:noFill/>
                </a:ln>
                <a:solidFill>
                  <a:schemeClr val="folHlink"/>
                </a:solidFill>
                <a:effectLst/>
                <a:uLnTx/>
                <a:uFillTx/>
                <a:latin typeface="+mj-lt"/>
                <a:ea typeface="+mj-ea"/>
                <a:cs typeface="+mj-cs"/>
              </a:rPr>
              <a:t>Сівалка точного висіву СТВТ+12/8М</a:t>
            </a:r>
            <a:endParaRPr kumimoji="0" lang="ru-RU" sz="2400" b="0" i="0" u="none" strike="noStrike" kern="1200" cap="none" spc="0" normalizeH="0" baseline="0" noProof="0" dirty="0" smtClean="0">
              <a:ln>
                <a:noFill/>
              </a:ln>
              <a:solidFill>
                <a:schemeClr val="folHlink"/>
              </a:solidFill>
              <a:effectLst/>
              <a:uLnTx/>
              <a:uFillTx/>
              <a:latin typeface="+mj-lt"/>
              <a:ea typeface="+mj-ea"/>
              <a:cs typeface="+mj-cs"/>
            </a:endParaRPr>
          </a:p>
        </p:txBody>
      </p:sp>
      <p:sp>
        <p:nvSpPr>
          <p:cNvPr id="3" name="Rectangle 3"/>
          <p:cNvSpPr txBox="1">
            <a:spLocks noRot="1" noChangeArrowheads="1"/>
          </p:cNvSpPr>
          <p:nvPr/>
        </p:nvSpPr>
        <p:spPr>
          <a:xfrm>
            <a:off x="179388" y="1157288"/>
            <a:ext cx="3600450" cy="5700712"/>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Сівалка призначена для точного посіву каліброваного, дражованого і звичайного насіння цукрових та кормових буряків, кукурудзи, соняшнику, сорго та інших просапних культур. Може працювати  в умова традиційної передпосівної підготовки грунту. Може комплектуватись обладнанням для внесення сухих мінеральних добрив у зону рядків одночасно з сівбою</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Сівалка точного висіву СТВТ-12/8М навісна, виконується у 12-и або 8-рядному варіанті. Висівні апарати – пневматичної дії. Привод пневмоагрегату сівалки здійснюється від ВВП трактора чере карданну передачу. </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Приєднання сівалки до трактора здійснює-ться за допомогою напівавтоматичної триточковосистеми навішування.</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4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Основні вузли сівалки: рама з системою  навішування на трактор; опорно-приводні колеса механізмом передач; посівні секції; пневмосистема; маркери, система автоматичного контролю висіву</a:t>
            </a:r>
            <a:endParaRPr kumimoji="0" lang="ru-RU" sz="14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mn-lt"/>
              <a:ea typeface="+mn-ea"/>
              <a:cs typeface="+mn-cs"/>
            </a:endParaRPr>
          </a:p>
        </p:txBody>
      </p:sp>
      <p:pic>
        <p:nvPicPr>
          <p:cNvPr id="4" name="Picture 4"/>
          <p:cNvPicPr>
            <a:picLocks noChangeAspect="1" noChangeArrowheads="1"/>
          </p:cNvPicPr>
          <p:nvPr/>
        </p:nvPicPr>
        <p:blipFill>
          <a:blip r:embed="rId2" cstate="print"/>
          <a:srcRect/>
          <a:stretch>
            <a:fillRect/>
          </a:stretch>
        </p:blipFill>
        <p:spPr bwMode="auto">
          <a:xfrm>
            <a:off x="4284663" y="1196975"/>
            <a:ext cx="4535487" cy="3335338"/>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4067175" y="4581525"/>
            <a:ext cx="4824413"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44475"/>
            <a:ext cx="8385175" cy="14319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1200" cap="none" spc="0" normalizeH="0" baseline="0" noProof="0" smtClean="0">
                <a:ln>
                  <a:noFill/>
                </a:ln>
                <a:solidFill>
                  <a:schemeClr val="folHlink"/>
                </a:solidFill>
                <a:effectLst/>
                <a:uLnTx/>
                <a:uFillTx/>
                <a:latin typeface="+mj-lt"/>
                <a:ea typeface="+mj-ea"/>
                <a:cs typeface="+mj-cs"/>
              </a:rPr>
              <a:t>Сівалки бурякові ССТ+12В, ССТ+8В</a:t>
            </a:r>
          </a:p>
        </p:txBody>
      </p:sp>
      <p:sp>
        <p:nvSpPr>
          <p:cNvPr id="3" name="Rectangle 3"/>
          <p:cNvSpPr txBox="1">
            <a:spLocks noRot="1" noChangeArrowheads="1"/>
          </p:cNvSpPr>
          <p:nvPr/>
        </p:nvSpPr>
        <p:spPr>
          <a:xfrm>
            <a:off x="1619250" y="1628775"/>
            <a:ext cx="6721475" cy="2019300"/>
          </a:xfrm>
          <a:prstGeom prst="rect">
            <a:avLst/>
          </a:prstGeom>
        </p:spPr>
        <p:txBody>
          <a:body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8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Призначені для точної сівби каліброваного,звичайного та дражованого насіння цукрового і кормового буряку з одночасним внесенням в рядки гранульованих мінеральних добрив. </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8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Сівалки комплектуються одно-і дворядними висівними дисками, а за окремим замовленням-трирядними. </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ru-RU" sz="1800" b="0"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mn-lt"/>
                <a:ea typeface="+mn-ea"/>
                <a:cs typeface="+mn-cs"/>
              </a:rPr>
              <a:t>Агрегатується з тракторами класів 1,4 і 2,0.</a:t>
            </a:r>
          </a:p>
        </p:txBody>
      </p:sp>
      <p:pic>
        <p:nvPicPr>
          <p:cNvPr id="4" name="Picture 4"/>
          <p:cNvPicPr>
            <a:picLocks noChangeAspect="1" noChangeArrowheads="1"/>
          </p:cNvPicPr>
          <p:nvPr/>
        </p:nvPicPr>
        <p:blipFill>
          <a:blip r:embed="rId2" cstate="print"/>
          <a:srcRect/>
          <a:stretch>
            <a:fillRect/>
          </a:stretch>
        </p:blipFill>
        <p:spPr bwMode="auto">
          <a:xfrm>
            <a:off x="323850" y="3644900"/>
            <a:ext cx="4465638" cy="307975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219700" y="3716338"/>
            <a:ext cx="338455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stCondLst>
                                            <p:cond delay="0"/>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stCondLst>
                                            <p:cond delay="0"/>
                                          </p:stCondLst>
                                        </p:cTn>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stCondLst>
                                            <p:cond delay="0"/>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stCondLst>
                                            <p:cond delay="0"/>
                                          </p:stCondLst>
                                        </p:cTn>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 presetClass="entr" presetSubtype="1"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1000" fill="hold">
                                          <p:stCondLst>
                                            <p:cond delay="0"/>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stCondLst>
                                            <p:cond delay="0"/>
                                          </p:stCondLst>
                                        </p:cTn>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rev="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852936"/>
            <a:ext cx="6494791" cy="461665"/>
          </a:xfrm>
          <a:prstGeom prst="rect">
            <a:avLst/>
          </a:prstGeom>
          <a:noFill/>
        </p:spPr>
        <p:txBody>
          <a:bodyPr wrap="none" rtlCol="0">
            <a:spAutoFit/>
          </a:bodyPr>
          <a:lstStyle/>
          <a:p>
            <a:r>
              <a:rPr lang="uk-UA" dirty="0" smtClean="0"/>
              <a:t>Сучасні машини для сівби овочевих культур</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1200" cap="none" spc="0" normalizeH="0" baseline="0" noProof="0" smtClean="0">
                <a:ln>
                  <a:noFill/>
                </a:ln>
                <a:solidFill>
                  <a:schemeClr val="tx1"/>
                </a:solidFill>
                <a:effectLst/>
                <a:uLnTx/>
                <a:uFillTx/>
                <a:latin typeface="+mj-lt"/>
                <a:ea typeface="+mj-ea"/>
                <a:cs typeface="+mj-cs"/>
              </a:rPr>
              <a:t>Сівалка овочева SIGMA 3</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descr="сігма 3.jpg"/>
          <p:cNvPicPr>
            <a:picLocks noChangeAspect="1"/>
          </p:cNvPicPr>
          <p:nvPr/>
        </p:nvPicPr>
        <p:blipFill>
          <a:blip r:embed="rId2" cstate="print"/>
          <a:stretch>
            <a:fillRect/>
          </a:stretch>
        </p:blipFill>
        <p:spPr>
          <a:xfrm>
            <a:off x="0" y="811595"/>
            <a:ext cx="9144000" cy="604640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1200" cap="none" spc="0" normalizeH="0" baseline="0" noProof="0" smtClean="0">
                <a:ln>
                  <a:noFill/>
                </a:ln>
                <a:solidFill>
                  <a:schemeClr val="tx1"/>
                </a:solidFill>
                <a:effectLst/>
                <a:uLnTx/>
                <a:uFillTx/>
                <a:latin typeface="+mj-lt"/>
                <a:ea typeface="+mj-ea"/>
                <a:cs typeface="+mj-cs"/>
              </a:rPr>
              <a:t>Сівалка овочева KRUK </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descr="kruk.jpg"/>
          <p:cNvPicPr>
            <a:picLocks noChangeAspect="1"/>
          </p:cNvPicPr>
          <p:nvPr/>
        </p:nvPicPr>
        <p:blipFill>
          <a:blip r:embed="rId2" cstate="print"/>
          <a:stretch>
            <a:fillRect/>
          </a:stretch>
        </p:blipFill>
        <p:spPr>
          <a:xfrm>
            <a:off x="323528" y="1351154"/>
            <a:ext cx="8604448" cy="550684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0" u="none" strike="noStrike" kern="1200" cap="none" spc="0" normalizeH="0" baseline="0" noProof="0" smtClean="0">
                <a:ln>
                  <a:noFill/>
                </a:ln>
                <a:solidFill>
                  <a:schemeClr val="tx1"/>
                </a:solidFill>
                <a:effectLst/>
                <a:uLnTx/>
                <a:uFillTx/>
                <a:latin typeface="+mj-lt"/>
                <a:ea typeface="+mj-ea"/>
                <a:cs typeface="+mj-cs"/>
              </a:rPr>
              <a:t>Пневматична навісна овочева сівалка CALIBRA</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Содержимое 3" descr="галібра.jpg"/>
          <p:cNvPicPr>
            <a:picLocks noChangeAspect="1"/>
          </p:cNvPicPr>
          <p:nvPr/>
        </p:nvPicPr>
        <p:blipFill>
          <a:blip r:embed="rId2" cstate="print"/>
          <a:stretch>
            <a:fillRect/>
          </a:stretch>
        </p:blipFill>
        <p:spPr>
          <a:xfrm>
            <a:off x="395536" y="1430778"/>
            <a:ext cx="8100392" cy="54272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6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Очисники рядків від рослинних решток</a:t>
            </a:r>
            <a:r>
              <a:rPr kumimoji="0" lang="ru-RU" sz="1800" b="0" i="0" u="none" strike="noStrike" kern="1200" cap="none" spc="0" normalizeH="0" baseline="0" noProof="0" smtClean="0">
                <a:ln>
                  <a:noFill/>
                </a:ln>
                <a:solidFill>
                  <a:schemeClr val="tx1"/>
                </a:solidFill>
                <a:effectLst/>
                <a:uLnTx/>
                <a:uFillTx/>
                <a:latin typeface="Arial" pitchFamily="34" charset="0"/>
                <a:ea typeface="+mj-ea"/>
                <a:cs typeface="+mj-cs"/>
              </a:rPr>
              <a:t/>
            </a:r>
            <a:br>
              <a:rPr kumimoji="0" lang="ru-RU" sz="1800" b="0" i="0" u="none" strike="noStrike" kern="1200" cap="none" spc="0" normalizeH="0" baseline="0" noProof="0" smtClean="0">
                <a:ln>
                  <a:noFill/>
                </a:ln>
                <a:solidFill>
                  <a:schemeClr val="tx1"/>
                </a:solidFill>
                <a:effectLst/>
                <a:uLnTx/>
                <a:uFillTx/>
                <a:latin typeface="Arial" pitchFamily="34" charset="0"/>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1"/>
          <p:cNvSpPr txBox="1">
            <a:spLocks noChangeArrowheads="1"/>
          </p:cNvSpPr>
          <p:nvPr/>
        </p:nvSpPr>
        <p:spPr bwMode="auto">
          <a:xfrm>
            <a:off x="304800" y="1554163"/>
            <a:ext cx="8686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0" fontAlgn="base" latinLnBrk="0" hangingPunct="0">
              <a:lnSpc>
                <a:spcPct val="100000"/>
              </a:lnSpc>
              <a:spcBef>
                <a:spcPct val="0"/>
              </a:spcBef>
              <a:spcAft>
                <a:spcPct val="0"/>
              </a:spcAft>
              <a:buClrTx/>
              <a:buSzTx/>
              <a:buFontTx/>
              <a:buNone/>
              <a:tabLst/>
              <a:defRPr/>
            </a:pPr>
            <a:r>
              <a:rPr kumimoji="0" lang="uk-UA" sz="1400" b="0"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Очисники рядків від рослинних решток відсувають рослинні рештки з рядка, щоб полегшити посів і щоб краще прогрівався ґрунт в рядку. Існують різні дизайни. Очисники рядків від рослинних залишків з заокругленими пальцями, очисники рядків з прямими пальцями, очисники рядків що складаються з двох сферичних дисків. </a:t>
            </a:r>
          </a:p>
          <a:p>
            <a:pPr marL="0" marR="0" lvl="0" indent="539750" algn="just" defTabSz="914400" rtl="0" eaLnBrk="0" fontAlgn="base" latinLnBrk="0" hangingPunct="0">
              <a:lnSpc>
                <a:spcPct val="100000"/>
              </a:lnSpc>
              <a:spcBef>
                <a:spcPct val="0"/>
              </a:spcBef>
              <a:spcAft>
                <a:spcPct val="0"/>
              </a:spcAft>
              <a:buClrTx/>
              <a:buSzTx/>
              <a:buFontTx/>
              <a:buNone/>
              <a:tabLst/>
              <a:defRPr/>
            </a:pPr>
            <a:r>
              <a:rPr kumimoji="0" lang="uk-UA" sz="1400" b="0" i="0" u="none" strike="noStrike" kern="1200" cap="none" spc="0" normalizeH="0" baseline="0" noProof="0" smtClean="0">
                <a:ln>
                  <a:noFill/>
                </a:ln>
                <a:solidFill>
                  <a:schemeClr val="tx1"/>
                </a:solidFill>
                <a:effectLst/>
                <a:uLnTx/>
                <a:uFillTx/>
                <a:latin typeface="Arial" pitchFamily="34" charset="0"/>
                <a:ea typeface="Times New Roman" pitchFamily="18" charset="0"/>
                <a:cs typeface="Times New Roman" pitchFamily="18" charset="0"/>
              </a:rPr>
              <a:t>Очисники рядків можуть бути встановлені на висівному пристрої, чи на рамі для навішування змінних робочих органів. Очисники рядків, навішені на висівному пристрої, мають кращий контроль глибини, ніж навішені на раму. Деякі очисники рядків йдуть в комплекті з культером. Очисники рядків відсувають рослинні залишки, а не ґрунт. Глибину потрібно правильно встановлювати, щоб очисники рядків не створювали борозну, що одразу ж порушить контроль глибини посіву.</a:t>
            </a:r>
            <a:endParaRPr kumimoji="0" lang="uk-UA" sz="1800" b="0"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pic>
        <p:nvPicPr>
          <p:cNvPr id="4" name="Рисунок 3"/>
          <p:cNvPicPr/>
          <p:nvPr/>
        </p:nvPicPr>
        <p:blipFill>
          <a:blip r:embed="rId2" cstate="print"/>
          <a:srcRect t="1166" b="178"/>
          <a:stretch>
            <a:fillRect/>
          </a:stretch>
        </p:blipFill>
        <p:spPr bwMode="auto">
          <a:xfrm>
            <a:off x="428596" y="3786190"/>
            <a:ext cx="2786082" cy="2286016"/>
          </a:xfrm>
          <a:prstGeom prst="rect">
            <a:avLst/>
          </a:prstGeom>
          <a:noFill/>
          <a:ln w="9525">
            <a:noFill/>
            <a:miter lim="800000"/>
            <a:headEnd/>
            <a:tailEnd/>
          </a:ln>
        </p:spPr>
      </p:pic>
      <p:sp>
        <p:nvSpPr>
          <p:cNvPr id="5" name="TextBox 4"/>
          <p:cNvSpPr txBox="1"/>
          <p:nvPr/>
        </p:nvSpPr>
        <p:spPr>
          <a:xfrm>
            <a:off x="428596" y="6215082"/>
            <a:ext cx="2786082" cy="523220"/>
          </a:xfrm>
          <a:prstGeom prst="rect">
            <a:avLst/>
          </a:prstGeom>
          <a:noFill/>
        </p:spPr>
        <p:txBody>
          <a:bodyPr wrap="square" rtlCol="0">
            <a:spAutoFit/>
          </a:bodyPr>
          <a:lstStyle/>
          <a:p>
            <a:pPr algn="ctr"/>
            <a:r>
              <a:rPr lang="uk-UA" sz="1400" dirty="0" smtClean="0"/>
              <a:t>Очисники рядків з заокругленими пальцями</a:t>
            </a:r>
            <a:endParaRPr lang="ru-RU" sz="1400" dirty="0"/>
          </a:p>
        </p:txBody>
      </p:sp>
      <p:pic>
        <p:nvPicPr>
          <p:cNvPr id="6" name="Рисунок 5"/>
          <p:cNvPicPr/>
          <p:nvPr/>
        </p:nvPicPr>
        <p:blipFill>
          <a:blip r:embed="rId3" cstate="print"/>
          <a:srcRect/>
          <a:stretch>
            <a:fillRect/>
          </a:stretch>
        </p:blipFill>
        <p:spPr bwMode="auto">
          <a:xfrm>
            <a:off x="3500430" y="3786190"/>
            <a:ext cx="2265909" cy="2286016"/>
          </a:xfrm>
          <a:prstGeom prst="rect">
            <a:avLst/>
          </a:prstGeom>
          <a:noFill/>
          <a:ln w="9525">
            <a:noFill/>
            <a:miter lim="800000"/>
            <a:headEnd/>
            <a:tailEnd/>
          </a:ln>
        </p:spPr>
      </p:pic>
      <p:sp>
        <p:nvSpPr>
          <p:cNvPr id="7" name="TextBox 6"/>
          <p:cNvSpPr txBox="1"/>
          <p:nvPr/>
        </p:nvSpPr>
        <p:spPr>
          <a:xfrm>
            <a:off x="3143240" y="6215082"/>
            <a:ext cx="2786082" cy="523220"/>
          </a:xfrm>
          <a:prstGeom prst="rect">
            <a:avLst/>
          </a:prstGeom>
          <a:noFill/>
        </p:spPr>
        <p:txBody>
          <a:bodyPr wrap="square" rtlCol="0">
            <a:spAutoFit/>
          </a:bodyPr>
          <a:lstStyle/>
          <a:p>
            <a:pPr algn="ctr"/>
            <a:r>
              <a:rPr lang="uk-UA" sz="1400" dirty="0" smtClean="0"/>
              <a:t>Очисники рядків з прямими пальцями</a:t>
            </a:r>
            <a:endParaRPr lang="ru-RU" sz="1400" dirty="0"/>
          </a:p>
        </p:txBody>
      </p:sp>
      <p:pic>
        <p:nvPicPr>
          <p:cNvPr id="8" name="Рисунок 7"/>
          <p:cNvPicPr/>
          <p:nvPr/>
        </p:nvPicPr>
        <p:blipFill>
          <a:blip r:embed="rId4" cstate="print"/>
          <a:srcRect/>
          <a:stretch>
            <a:fillRect/>
          </a:stretch>
        </p:blipFill>
        <p:spPr bwMode="auto">
          <a:xfrm>
            <a:off x="6072198" y="3786191"/>
            <a:ext cx="2908851" cy="2286016"/>
          </a:xfrm>
          <a:prstGeom prst="rect">
            <a:avLst/>
          </a:prstGeom>
          <a:noFill/>
          <a:ln w="9525">
            <a:noFill/>
            <a:miter lim="800000"/>
            <a:headEnd/>
            <a:tailEnd/>
          </a:ln>
        </p:spPr>
      </p:pic>
      <p:sp>
        <p:nvSpPr>
          <p:cNvPr id="9" name="TextBox 8"/>
          <p:cNvSpPr txBox="1"/>
          <p:nvPr/>
        </p:nvSpPr>
        <p:spPr>
          <a:xfrm>
            <a:off x="6143636" y="6215082"/>
            <a:ext cx="2786082" cy="307777"/>
          </a:xfrm>
          <a:prstGeom prst="rect">
            <a:avLst/>
          </a:prstGeom>
          <a:noFill/>
        </p:spPr>
        <p:txBody>
          <a:bodyPr wrap="square" rtlCol="0">
            <a:spAutoFit/>
          </a:bodyPr>
          <a:lstStyle/>
          <a:p>
            <a:pPr algn="ctr"/>
            <a:r>
              <a:rPr lang="uk-UA" sz="1400" dirty="0" smtClean="0"/>
              <a:t>Дискові очисники рядків</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fontScale="82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2700" b="1" i="1" u="none" strike="noStrike" kern="1200" cap="none" spc="0" normalizeH="0" baseline="0" noProof="0" smtClean="0">
                <a:ln>
                  <a:noFill/>
                </a:ln>
                <a:solidFill>
                  <a:schemeClr val="tx1"/>
                </a:solidFill>
                <a:effectLst/>
                <a:uLnTx/>
                <a:uFillTx/>
                <a:latin typeface="+mj-lt"/>
                <a:ea typeface="+mj-ea"/>
                <a:cs typeface="+mj-cs"/>
              </a:rPr>
              <a:t>Подвійні дискові сошники і ущільнювачі насіння.</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0" y="1142984"/>
            <a:ext cx="8686800" cy="2071702"/>
          </a:xfrm>
          <a:prstGeom prst="rect">
            <a:avLst/>
          </a:prstGeom>
        </p:spPr>
        <p:txBody>
          <a:bodyPr>
            <a:normAutofit/>
          </a:bodyPr>
          <a:lstStyle/>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uk-UA" sz="18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Подвійні дискові сошники повинні створювати V-подібну борозну, і насіння необхідно вносити на дно борозни. Зараз на ринку є більш важкі подвійні дискові сошники. Деякі мають зазубрини, щоб краще справлятись з рослинними залишками. Деякі подвійні дискові сошники бувають зміщеними, що допомагає подвійним дискам прорізати рослинні залишки і ґрунт. Для отримання кращих результатів використовуйте ущільнювач насіння, який легко заштовхує насіння на дно насіннєвої борозни.</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 name="Рисунок 3"/>
          <p:cNvPicPr/>
          <p:nvPr/>
        </p:nvPicPr>
        <p:blipFill>
          <a:blip r:embed="rId2" cstate="print"/>
          <a:srcRect/>
          <a:stretch>
            <a:fillRect/>
          </a:stretch>
        </p:blipFill>
        <p:spPr bwMode="auto">
          <a:xfrm>
            <a:off x="785786" y="3143248"/>
            <a:ext cx="3571900" cy="2786082"/>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4786314" y="3143248"/>
            <a:ext cx="3571900" cy="2786082"/>
          </a:xfrm>
          <a:prstGeom prst="rect">
            <a:avLst/>
          </a:prstGeom>
          <a:noFill/>
          <a:ln w="9525">
            <a:noFill/>
            <a:miter lim="800000"/>
            <a:headEnd/>
            <a:tailEnd/>
          </a:ln>
        </p:spPr>
      </p:pic>
      <p:sp>
        <p:nvSpPr>
          <p:cNvPr id="6" name="Прямоугольник 5"/>
          <p:cNvSpPr/>
          <p:nvPr/>
        </p:nvSpPr>
        <p:spPr>
          <a:xfrm>
            <a:off x="571472" y="5980837"/>
            <a:ext cx="8072494" cy="830997"/>
          </a:xfrm>
          <a:prstGeom prst="rect">
            <a:avLst/>
          </a:prstGeom>
        </p:spPr>
        <p:txBody>
          <a:bodyPr wrap="square">
            <a:spAutoFit/>
          </a:bodyPr>
          <a:lstStyle/>
          <a:p>
            <a:pPr algn="just"/>
            <a:r>
              <a:rPr lang="uk-UA" sz="1600" dirty="0">
                <a:latin typeface="Times New Roman" pitchFamily="18" charset="0"/>
                <a:cs typeface="Times New Roman" pitchFamily="18" charset="0"/>
              </a:rPr>
              <a:t>Ущільнювач насіння на сівалці заштовхує насіння в насіннєву борозну, щоб досягти оптимального контролю глибини внесення насіння. Стартове добриво може вноситись через ущільнювач насіння.</a:t>
            </a:r>
            <a:endParaRPr lang="ru-RU"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Культери</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304800" y="1554162"/>
            <a:ext cx="8686800" cy="4525963"/>
          </a:xfrm>
          <a:prstGeom prst="rect">
            <a:avLst/>
          </a:prstGeom>
        </p:spPr>
        <p:txBody>
          <a:bodyPr>
            <a:normAutofit fontScale="70000" lnSpcReduction="20000"/>
          </a:bodyPr>
          <a:lstStyle/>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Більшість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сівалок і сівалок прямого посіву мають культери, розташовані перед сошниками для внесення насіння. Культери прорізають рослинні залишки і розпушують ґрунт. Особливо в ґрунті, що багато років були під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вам не доведеться використовувати культери. Вміст органічної речовини на поверхні ґрунту збільшиться і покращиться структура ґрунту до такого рівня, що дискові сошники зможуть робити роботу без культерів.</a:t>
            </a:r>
            <a:endParaRPr kumimoji="0" lang="ru-RU"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В багатьох випадках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ru-RU"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культери можуть виконувати корисні функції. Якщо різні культери, кожен з яких має свої переваги і недоліки. Нижче приводиться загальний опис найбільш поширених культерів. Дилери сільськогосподарської техніки допоможуть вам вибрати культер, що буде підходити для використання в ваших умовах, чи зверніться до кваліфікованого в технології </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No</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a:t>
            </a:r>
            <a:r>
              <a:rPr kumimoji="0" lang="en-U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Till</a:t>
            </a:r>
            <a:r>
              <a:rPr kumimoji="0" lang="uk-UA"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фермера із вашого регіону.</a:t>
            </a:r>
            <a:endParaRPr kumimoji="0" lang="ru-RU"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p:cNvPicPr>
            <a:picLocks/>
          </p:cNvPicPr>
          <p:nvPr/>
        </p:nvPicPr>
        <p:blipFill>
          <a:blip r:embed="rId2" cstate="print"/>
          <a:srcRect/>
          <a:stretch>
            <a:fillRect/>
          </a:stretch>
        </p:blipFill>
        <p:spPr bwMode="auto">
          <a:xfrm>
            <a:off x="357158" y="1571612"/>
            <a:ext cx="3818198" cy="4525962"/>
          </a:xfrm>
          <a:prstGeom prst="rect">
            <a:avLst/>
          </a:prstGeom>
          <a:noFill/>
          <a:ln w="9525">
            <a:noFill/>
            <a:miter lim="800000"/>
            <a:headEnd/>
            <a:tailEnd/>
          </a:ln>
        </p:spPr>
      </p:pic>
      <p:pic>
        <p:nvPicPr>
          <p:cNvPr id="3" name="Рисунок 2"/>
          <p:cNvPicPr/>
          <p:nvPr/>
        </p:nvPicPr>
        <p:blipFill>
          <a:blip r:embed="rId3" cstate="print"/>
          <a:srcRect/>
          <a:stretch>
            <a:fillRect/>
          </a:stretch>
        </p:blipFill>
        <p:spPr bwMode="auto">
          <a:xfrm>
            <a:off x="4714876" y="3857628"/>
            <a:ext cx="3459001" cy="2465770"/>
          </a:xfrm>
          <a:prstGeom prst="rect">
            <a:avLst/>
          </a:prstGeom>
          <a:noFill/>
          <a:ln w="9525">
            <a:noFill/>
            <a:miter lim="800000"/>
            <a:headEnd/>
            <a:tailEnd/>
          </a:ln>
        </p:spPr>
      </p:pic>
      <p:pic>
        <p:nvPicPr>
          <p:cNvPr id="4" name="Рисунок 3"/>
          <p:cNvPicPr/>
          <p:nvPr/>
        </p:nvPicPr>
        <p:blipFill>
          <a:blip r:embed="rId4" cstate="print"/>
          <a:srcRect/>
          <a:stretch>
            <a:fillRect/>
          </a:stretch>
        </p:blipFill>
        <p:spPr bwMode="auto">
          <a:xfrm>
            <a:off x="4714876" y="1071546"/>
            <a:ext cx="3459001" cy="2357454"/>
          </a:xfrm>
          <a:prstGeom prst="rect">
            <a:avLst/>
          </a:prstGeom>
          <a:noFill/>
          <a:ln w="9525">
            <a:noFill/>
            <a:miter lim="800000"/>
            <a:headEnd/>
            <a:tailEnd/>
          </a:ln>
        </p:spPr>
      </p:pic>
      <p:sp>
        <p:nvSpPr>
          <p:cNvPr id="5" name="Прямоугольник 4"/>
          <p:cNvSpPr/>
          <p:nvPr/>
        </p:nvSpPr>
        <p:spPr>
          <a:xfrm>
            <a:off x="4214810" y="3500438"/>
            <a:ext cx="4572000" cy="338554"/>
          </a:xfrm>
          <a:prstGeom prst="rect">
            <a:avLst/>
          </a:prstGeom>
        </p:spPr>
        <p:txBody>
          <a:bodyPr>
            <a:spAutoFit/>
          </a:bodyPr>
          <a:lstStyle/>
          <a:p>
            <a:pPr algn="ctr"/>
            <a:r>
              <a:rPr lang="uk-UA" sz="1600" dirty="0"/>
              <a:t>Сівалка з </a:t>
            </a:r>
            <a:r>
              <a:rPr lang="uk-UA" sz="1600" dirty="0" err="1"/>
              <a:t>культером</a:t>
            </a:r>
            <a:r>
              <a:rPr lang="uk-UA" sz="1600" dirty="0"/>
              <a:t> </a:t>
            </a:r>
            <a:r>
              <a:rPr lang="uk-UA" sz="1600" dirty="0" smtClean="0"/>
              <a:t> </a:t>
            </a:r>
            <a:endParaRPr lang="ru-RU" sz="1600" dirty="0"/>
          </a:p>
        </p:txBody>
      </p:sp>
      <p:sp>
        <p:nvSpPr>
          <p:cNvPr id="6" name="Прямоугольник 5"/>
          <p:cNvSpPr/>
          <p:nvPr/>
        </p:nvSpPr>
        <p:spPr>
          <a:xfrm>
            <a:off x="5500694" y="6286520"/>
            <a:ext cx="1913024" cy="338554"/>
          </a:xfrm>
          <a:prstGeom prst="rect">
            <a:avLst/>
          </a:prstGeom>
        </p:spPr>
        <p:txBody>
          <a:bodyPr wrap="none">
            <a:spAutoFit/>
          </a:bodyPr>
          <a:lstStyle/>
          <a:p>
            <a:r>
              <a:rPr lang="uk-UA" sz="1600" dirty="0"/>
              <a:t>Хвилясті </a:t>
            </a:r>
            <a:r>
              <a:rPr lang="uk-UA" sz="1600" dirty="0" err="1"/>
              <a:t>культери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0"/>
            <a:ext cx="8686800" cy="838200"/>
          </a:xfrm>
          <a:prstGeom prst="rect">
            <a:avLst/>
          </a:prstGeom>
        </p:spPr>
        <p:txBody>
          <a:bodyPr>
            <a:normAutofit fontScale="6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Колеса регулювання глибини.</a:t>
            </a:r>
            <a:r>
              <a:rPr kumimoji="0" lang="ru-RU" sz="4400" b="0" i="0" u="none" strike="noStrike" kern="1200" cap="none" spc="0" normalizeH="0" baseline="0" noProof="0" smtClean="0">
                <a:ln>
                  <a:noFill/>
                </a:ln>
                <a:solidFill>
                  <a:schemeClr val="tx1"/>
                </a:solidFill>
                <a:effectLst/>
                <a:uLnTx/>
                <a:uFillTx/>
                <a:latin typeface="+mj-lt"/>
                <a:ea typeface="+mj-ea"/>
                <a:cs typeface="+mj-cs"/>
              </a:rPr>
              <a:t/>
            </a:r>
            <a:br>
              <a:rPr kumimoji="0" lang="ru-RU" sz="4400" b="0" i="0" u="none" strike="noStrike" kern="1200" cap="none" spc="0" normalizeH="0" baseline="0" noProof="0" smtClean="0">
                <a:ln>
                  <a:noFill/>
                </a:ln>
                <a:solidFill>
                  <a:schemeClr val="tx1"/>
                </a:solidFill>
                <a:effectLst/>
                <a:uLnTx/>
                <a:uFillTx/>
                <a:latin typeface="+mj-lt"/>
                <a:ea typeface="+mj-ea"/>
                <a:cs typeface="+mj-cs"/>
              </a:rPr>
            </a:b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Содержимое 2"/>
          <p:cNvSpPr txBox="1">
            <a:spLocks/>
          </p:cNvSpPr>
          <p:nvPr/>
        </p:nvSpPr>
        <p:spPr>
          <a:xfrm>
            <a:off x="179512" y="404664"/>
            <a:ext cx="8686800" cy="1611958"/>
          </a:xfrm>
          <a:prstGeom prst="rect">
            <a:avLst/>
          </a:prstGeom>
        </p:spPr>
        <p:txBody>
          <a:bodyPr>
            <a:normAutofit/>
          </a:bodyPr>
          <a:lstStyle/>
          <a:p>
            <a:pPr marR="0" lvl="0" algn="just" defTabSz="914400" rtl="0" eaLnBrk="1" fontAlgn="base" latinLnBrk="0" hangingPunct="1">
              <a:lnSpc>
                <a:spcPct val="100000"/>
              </a:lnSpc>
              <a:spcBef>
                <a:spcPct val="20000"/>
              </a:spcBef>
              <a:spcAft>
                <a:spcPct val="0"/>
              </a:spcAft>
              <a:buClrTx/>
              <a:buSzTx/>
              <a:buFont typeface="Arial" charset="0"/>
              <a:buChar char="•"/>
              <a:tabLst/>
              <a:defRPr/>
            </a:pP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Мета регулювання глибини контролювати робочу глибину подвійних дискових сошників і глибину посіву. В </a:t>
            </a:r>
            <a:r>
              <a:rPr kumimoji="0" lang="en-US"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No</a:t>
            </a: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Till</a:t>
            </a: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це пристосування дуже важливе і його необхідно перевіряти при посіві поверх рослинних залишків різних типів і різного об’єму. Перед початком посіву кожної весни особливо важливо витратити додатковий час, необхідний для точного налаштування цього пристосування. Після того як сівалка пройде велику кількість гектарів, подвійні дискові сошники зносяться, глибину потрібно буде </a:t>
            </a:r>
            <a:r>
              <a:rPr kumimoji="0" lang="uk-UA" sz="15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відкорегувати</a:t>
            </a:r>
            <a:r>
              <a:rPr kumimoji="0" lang="uk-UA"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з врахуванням цього зношення.</a:t>
            </a:r>
            <a:endParaRPr kumimoji="0" lang="ru-RU" sz="15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Рисунок 4"/>
          <p:cNvPicPr/>
          <p:nvPr/>
        </p:nvPicPr>
        <p:blipFill>
          <a:blip r:embed="rId2" cstate="print"/>
          <a:srcRect/>
          <a:stretch>
            <a:fillRect/>
          </a:stretch>
        </p:blipFill>
        <p:spPr bwMode="auto">
          <a:xfrm>
            <a:off x="285720" y="2348880"/>
            <a:ext cx="4500594" cy="3000396"/>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5072066" y="2348880"/>
            <a:ext cx="3760134" cy="3786214"/>
          </a:xfrm>
          <a:prstGeom prst="rect">
            <a:avLst/>
          </a:prstGeom>
          <a:noFill/>
          <a:ln w="9525">
            <a:noFill/>
            <a:miter lim="800000"/>
            <a:headEnd/>
            <a:tailEnd/>
          </a:ln>
        </p:spPr>
      </p:pic>
      <p:sp>
        <p:nvSpPr>
          <p:cNvPr id="7" name="Прямоугольник 6"/>
          <p:cNvSpPr/>
          <p:nvPr/>
        </p:nvSpPr>
        <p:spPr>
          <a:xfrm>
            <a:off x="428597" y="5635028"/>
            <a:ext cx="4071396" cy="830997"/>
          </a:xfrm>
          <a:prstGeom prst="rect">
            <a:avLst/>
          </a:prstGeom>
        </p:spPr>
        <p:txBody>
          <a:bodyPr wrap="square">
            <a:spAutoFit/>
          </a:bodyPr>
          <a:lstStyle/>
          <a:p>
            <a:r>
              <a:rPr lang="uk-UA" dirty="0"/>
              <a:t>Чавунні колеса регулювання глибини</a:t>
            </a:r>
            <a:endParaRPr lang="ru-RU" dirty="0"/>
          </a:p>
        </p:txBody>
      </p:sp>
      <p:sp>
        <p:nvSpPr>
          <p:cNvPr id="8" name="Прямоугольник 7"/>
          <p:cNvSpPr/>
          <p:nvPr/>
        </p:nvSpPr>
        <p:spPr>
          <a:xfrm>
            <a:off x="3635896" y="6165304"/>
            <a:ext cx="5327741" cy="461665"/>
          </a:xfrm>
          <a:prstGeom prst="rect">
            <a:avLst/>
          </a:prstGeom>
        </p:spPr>
        <p:txBody>
          <a:bodyPr wrap="none">
            <a:spAutoFit/>
          </a:bodyPr>
          <a:lstStyle/>
          <a:p>
            <a:r>
              <a:rPr lang="uk-UA" dirty="0" smtClean="0"/>
              <a:t>Гумові </a:t>
            </a:r>
            <a:r>
              <a:rPr lang="uk-UA" dirty="0"/>
              <a:t>колеса регулювання глибини</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04800" y="457200"/>
            <a:ext cx="8686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1200" cap="none" spc="0" normalizeH="0" baseline="0" noProof="0" smtClean="0">
                <a:ln>
                  <a:noFill/>
                </a:ln>
                <a:solidFill>
                  <a:schemeClr val="tx1"/>
                </a:solidFill>
                <a:effectLst/>
                <a:uLnTx/>
                <a:uFillTx/>
                <a:latin typeface="+mj-lt"/>
                <a:ea typeface="+mj-ea"/>
                <a:cs typeface="+mj-cs"/>
              </a:rPr>
              <a:t>Прикочуючі колеса</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1"/>
          <p:cNvSpPr>
            <a:spLocks noChangeArrowheads="1"/>
          </p:cNvSpPr>
          <p:nvPr/>
        </p:nvSpPr>
        <p:spPr bwMode="auto">
          <a:xfrm>
            <a:off x="357158" y="1214422"/>
            <a:ext cx="85011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Прикочуючі</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колеса можуть бути зроблені із чавуну чи резини, і можуть бути зроблені як монолітні колеса чи як зірочки.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Прикочуючі</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колеса були розроблені для особливих цілей. В ідеальних умовах ґрунту більшість прикочуючи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колес</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працюють добре. Недоліки прикочуючи </a:t>
            </a:r>
            <a:r>
              <a:rPr kumimoji="0" lang="uk-UA"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колес</a:t>
            </a: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проявляються в вологих умовах.</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p:cNvPicPr/>
          <p:nvPr/>
        </p:nvPicPr>
        <p:blipFill>
          <a:blip r:embed="rId2" cstate="print"/>
          <a:srcRect/>
          <a:stretch>
            <a:fillRect/>
          </a:stretch>
        </p:blipFill>
        <p:spPr bwMode="auto">
          <a:xfrm>
            <a:off x="428596" y="2857496"/>
            <a:ext cx="2847196" cy="2078966"/>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3286116" y="3643314"/>
            <a:ext cx="2714644" cy="2286016"/>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5929322" y="2857496"/>
            <a:ext cx="2844920" cy="2449902"/>
          </a:xfrm>
          <a:prstGeom prst="rect">
            <a:avLst/>
          </a:prstGeom>
          <a:noFill/>
          <a:ln w="9525">
            <a:noFill/>
            <a:miter lim="800000"/>
            <a:headEnd/>
            <a:tailEnd/>
          </a:ln>
        </p:spPr>
      </p:pic>
      <p:sp>
        <p:nvSpPr>
          <p:cNvPr id="7" name="TextBox 6"/>
          <p:cNvSpPr txBox="1"/>
          <p:nvPr/>
        </p:nvSpPr>
        <p:spPr>
          <a:xfrm>
            <a:off x="510996" y="6237312"/>
            <a:ext cx="8633004" cy="461665"/>
          </a:xfrm>
          <a:prstGeom prst="rect">
            <a:avLst/>
          </a:prstGeom>
          <a:noFill/>
        </p:spPr>
        <p:txBody>
          <a:bodyPr wrap="none" rtlCol="0">
            <a:spAutoFit/>
          </a:bodyPr>
          <a:lstStyle/>
          <a:p>
            <a:r>
              <a:rPr lang="uk-UA" dirty="0" err="1" smtClean="0"/>
              <a:t>Прикочуючі</a:t>
            </a:r>
            <a:r>
              <a:rPr lang="uk-UA" dirty="0" smtClean="0"/>
              <a:t> пристрої: гумові колеса, ланцю, чавунні колеса</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1410</Words>
  <Application>Microsoft Office PowerPoint</Application>
  <PresentationFormat>Экран (4:3)</PresentationFormat>
  <Paragraphs>108</Paragraphs>
  <Slides>35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Тема 8 Система землеробства No-Till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cp:lastModifiedBy>
  <cp:revision>122</cp:revision>
  <dcterms:created xsi:type="dcterms:W3CDTF">2013-03-31T10:30:10Z</dcterms:created>
  <dcterms:modified xsi:type="dcterms:W3CDTF">2021-06-16T10:25:47Z</dcterms:modified>
</cp:coreProperties>
</file>