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79"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281934B-8CFB-4B18-A231-2C4AD46EEE7E}" type="datetimeFigureOut">
              <a:rPr lang="ru-RU" smtClean="0"/>
              <a:t>15.08.2020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309463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281934B-8CFB-4B18-A231-2C4AD46EEE7E}" type="datetimeFigureOut">
              <a:rPr lang="ru-RU" smtClean="0"/>
              <a:t>15.08.2020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256433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281934B-8CFB-4B18-A231-2C4AD46EEE7E}" type="datetimeFigureOut">
              <a:rPr lang="ru-RU" smtClean="0"/>
              <a:t>15.08.2020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3326483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281934B-8CFB-4B18-A231-2C4AD46EEE7E}" type="datetimeFigureOut">
              <a:rPr lang="ru-RU" smtClean="0"/>
              <a:t>15.08.2020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4141720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281934B-8CFB-4B18-A231-2C4AD46EEE7E}" type="datetimeFigureOut">
              <a:rPr lang="ru-RU" smtClean="0"/>
              <a:t>15.08.2020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3698658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281934B-8CFB-4B18-A231-2C4AD46EEE7E}" type="datetimeFigureOut">
              <a:rPr lang="ru-RU" smtClean="0"/>
              <a:t>15.08.2020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578772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281934B-8CFB-4B18-A231-2C4AD46EEE7E}" type="datetimeFigureOut">
              <a:rPr lang="ru-RU" smtClean="0"/>
              <a:t>15.08.2020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1153464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281934B-8CFB-4B18-A231-2C4AD46EEE7E}" type="datetimeFigureOut">
              <a:rPr lang="ru-RU" smtClean="0"/>
              <a:t>15.08.2020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498482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281934B-8CFB-4B18-A231-2C4AD46EEE7E}" type="datetimeFigureOut">
              <a:rPr lang="ru-RU" smtClean="0"/>
              <a:t>15.08.2020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2279186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281934B-8CFB-4B18-A231-2C4AD46EEE7E}" type="datetimeFigureOut">
              <a:rPr lang="ru-RU" smtClean="0"/>
              <a:t>15.08.2020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2645512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281934B-8CFB-4B18-A231-2C4AD46EEE7E}" type="datetimeFigureOut">
              <a:rPr lang="ru-RU" smtClean="0"/>
              <a:t>15.08.2020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2185967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1934B-8CFB-4B18-A231-2C4AD46EEE7E}" type="datetimeFigureOut">
              <a:rPr lang="ru-RU" smtClean="0"/>
              <a:t>15.08.2020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E3CF2D-40C6-4903-8411-154F61D69C94}" type="slidenum">
              <a:rPr lang="ru-RU" smtClean="0"/>
              <a:t>‹#›</a:t>
            </a:fld>
            <a:endParaRPr lang="ru-RU"/>
          </a:p>
        </p:txBody>
      </p:sp>
    </p:spTree>
    <p:extLst>
      <p:ext uri="{BB962C8B-B14F-4D97-AF65-F5344CB8AC3E}">
        <p14:creationId xmlns:p14="http://schemas.microsoft.com/office/powerpoint/2010/main" val="3492589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3542481" y="2006222"/>
            <a:ext cx="6512296" cy="2308324"/>
          </a:xfrm>
          <a:prstGeom prst="rect">
            <a:avLst/>
          </a:prstGeom>
          <a:noFill/>
        </p:spPr>
        <p:txBody>
          <a:bodyPr wrap="none" rtlCol="0">
            <a:spAutoFit/>
          </a:bodyPr>
          <a:lstStyle/>
          <a:p>
            <a:pPr algn="ctr"/>
            <a:r>
              <a:rPr lang="uk-UA" sz="3600" dirty="0"/>
              <a:t>Особливості використання </a:t>
            </a:r>
            <a:endParaRPr lang="uk-UA" sz="3600" dirty="0" smtClean="0"/>
          </a:p>
          <a:p>
            <a:pPr algn="ctr"/>
            <a:r>
              <a:rPr lang="uk-UA" sz="3600" dirty="0" smtClean="0"/>
              <a:t>граматичних </a:t>
            </a:r>
            <a:r>
              <a:rPr lang="uk-UA" sz="3600" dirty="0"/>
              <a:t>категорій дієслова </a:t>
            </a:r>
            <a:endParaRPr lang="uk-UA" sz="3600" dirty="0" smtClean="0"/>
          </a:p>
          <a:p>
            <a:pPr algn="ctr"/>
            <a:r>
              <a:rPr lang="uk-UA" sz="3600" dirty="0" smtClean="0"/>
              <a:t>в </a:t>
            </a:r>
            <a:r>
              <a:rPr lang="uk-UA" sz="3600" dirty="0"/>
              <a:t>офіційно-діловому стилі. </a:t>
            </a:r>
            <a:endParaRPr lang="uk-UA" sz="3600" dirty="0" smtClean="0"/>
          </a:p>
          <a:p>
            <a:pPr algn="ctr"/>
            <a:r>
              <a:rPr lang="uk-UA" sz="3600" dirty="0" smtClean="0"/>
              <a:t>Розпорядження</a:t>
            </a:r>
            <a:r>
              <a:rPr lang="uk-UA" sz="3600" dirty="0"/>
              <a:t>. Наказ</a:t>
            </a:r>
            <a:endParaRPr lang="ru-RU" sz="3600" i="1" dirty="0"/>
          </a:p>
        </p:txBody>
      </p:sp>
      <p:sp>
        <p:nvSpPr>
          <p:cNvPr id="6" name="TextBox 5"/>
          <p:cNvSpPr txBox="1"/>
          <p:nvPr/>
        </p:nvSpPr>
        <p:spPr>
          <a:xfrm>
            <a:off x="6032310" y="818866"/>
            <a:ext cx="2324895" cy="769441"/>
          </a:xfrm>
          <a:prstGeom prst="rect">
            <a:avLst/>
          </a:prstGeom>
          <a:noFill/>
        </p:spPr>
        <p:txBody>
          <a:bodyPr wrap="square" rtlCol="0">
            <a:spAutoFit/>
          </a:bodyPr>
          <a:lstStyle/>
          <a:p>
            <a:r>
              <a:rPr lang="uk-UA" sz="4400" b="1" dirty="0" smtClean="0"/>
              <a:t>ТЕМА:</a:t>
            </a:r>
            <a:endParaRPr lang="ru-RU" sz="4400" b="1" dirty="0"/>
          </a:p>
        </p:txBody>
      </p:sp>
    </p:spTree>
    <p:extLst>
      <p:ext uri="{BB962C8B-B14F-4D97-AF65-F5344CB8AC3E}">
        <p14:creationId xmlns:p14="http://schemas.microsoft.com/office/powerpoint/2010/main" val="14590528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93365" y="64396"/>
            <a:ext cx="10148383" cy="6124754"/>
          </a:xfrm>
          <a:prstGeom prst="rect">
            <a:avLst/>
          </a:prstGeom>
          <a:noFill/>
        </p:spPr>
        <p:txBody>
          <a:bodyPr wrap="square" rtlCol="0">
            <a:spAutoFit/>
          </a:bodyPr>
          <a:lstStyle/>
          <a:p>
            <a:pPr algn="just"/>
            <a:r>
              <a:rPr lang="uk-UA" sz="2800" b="1" i="1" dirty="0"/>
              <a:t>Дієприслівник</a:t>
            </a:r>
            <a:r>
              <a:rPr lang="uk-UA" sz="2800" dirty="0"/>
              <a:t> – це незмінна форма дієслова, яка виражає супровідну до основної дію (завершену або незавершену).</a:t>
            </a:r>
            <a:endParaRPr lang="ru-RU" sz="2800" dirty="0"/>
          </a:p>
          <a:p>
            <a:pPr algn="just"/>
            <a:r>
              <a:rPr lang="uk-UA" sz="2800" dirty="0"/>
              <a:t>Дієприслівники недоконаного виду утворюються від основи теперішнього часу дієслів недоконаного виду за допомогою суфіксів -</a:t>
            </a:r>
            <a:r>
              <a:rPr lang="uk-UA" sz="2800" dirty="0" err="1"/>
              <a:t>учи</a:t>
            </a:r>
            <a:r>
              <a:rPr lang="uk-UA" sz="2800" dirty="0"/>
              <a:t>/ -</a:t>
            </a:r>
            <a:r>
              <a:rPr lang="uk-UA" sz="2800" dirty="0" err="1"/>
              <a:t>ючи</a:t>
            </a:r>
            <a:r>
              <a:rPr lang="uk-UA" sz="2800" dirty="0"/>
              <a:t> (від дієслів І дієвідміни) або -</a:t>
            </a:r>
            <a:r>
              <a:rPr lang="uk-UA" sz="2800" dirty="0" err="1"/>
              <a:t>ачи</a:t>
            </a:r>
            <a:r>
              <a:rPr lang="uk-UA" sz="2800" dirty="0"/>
              <a:t> /-ячи (від дієслів П дієвідміни), напр.: тонути (тонуть) – </a:t>
            </a:r>
            <a:r>
              <a:rPr lang="uk-UA" sz="2800" dirty="0" err="1"/>
              <a:t>тонучи</a:t>
            </a:r>
            <a:r>
              <a:rPr lang="uk-UA" sz="2800" dirty="0"/>
              <a:t>, купувати (купують) – купуючи, просити (</a:t>
            </a:r>
            <a:r>
              <a:rPr lang="uk-UA" sz="2800" dirty="0" err="1"/>
              <a:t>прос</a:t>
            </a:r>
            <a:r>
              <a:rPr lang="uk-UA" sz="2800" dirty="0"/>
              <a:t>-ять) – просячи, кричати (кричать) – кричачи. У зіставленні з основним дієсловом-присудком конкретизується їхня часова співвіднесеність: </a:t>
            </a:r>
            <a:endParaRPr lang="ru-RU" sz="2800" dirty="0"/>
          </a:p>
          <a:p>
            <a:pPr algn="just"/>
            <a:r>
              <a:rPr lang="uk-UA" sz="2800" dirty="0"/>
              <a:t>а) одночасність, напр.: </a:t>
            </a:r>
            <a:r>
              <a:rPr lang="uk-UA" sz="2800" i="1" dirty="0" err="1"/>
              <a:t>Шумлять</a:t>
            </a:r>
            <a:r>
              <a:rPr lang="uk-UA" sz="2800" i="1" dirty="0"/>
              <a:t>, з’їжджаючись на свято, люди</a:t>
            </a:r>
            <a:r>
              <a:rPr lang="uk-UA" sz="2800" dirty="0"/>
              <a:t>; </a:t>
            </a:r>
            <a:endParaRPr lang="ru-RU" sz="2800" dirty="0"/>
          </a:p>
          <a:p>
            <a:pPr algn="just"/>
            <a:r>
              <a:rPr lang="uk-UA" sz="2800" dirty="0"/>
              <a:t>б) попередність, напр.: </a:t>
            </a:r>
            <a:r>
              <a:rPr lang="uk-UA" sz="2800" i="1" dirty="0"/>
              <a:t>Дивуючись зі спритності виконавців, керівник, однак, похвалив їхню роботу</a:t>
            </a:r>
            <a:r>
              <a:rPr lang="uk-UA" sz="2800" dirty="0"/>
              <a:t>; </a:t>
            </a:r>
            <a:endParaRPr lang="ru-RU" sz="2800" dirty="0"/>
          </a:p>
          <a:p>
            <a:pPr algn="just"/>
            <a:r>
              <a:rPr lang="uk-UA" sz="2800" dirty="0"/>
              <a:t>в) наступність, напр.: </a:t>
            </a:r>
            <a:r>
              <a:rPr lang="uk-UA" sz="2800" i="1" dirty="0"/>
              <a:t>Готуючи бланки, він </a:t>
            </a:r>
            <a:r>
              <a:rPr lang="uk-UA" sz="2800" i="1" dirty="0" err="1"/>
              <a:t>забув</a:t>
            </a:r>
            <a:r>
              <a:rPr lang="uk-UA" sz="2800" i="1" dirty="0"/>
              <a:t> попередньо узгодити їхню структуру з керівником</a:t>
            </a:r>
            <a:r>
              <a:rPr lang="uk-UA" sz="2800" dirty="0"/>
              <a:t>.</a:t>
            </a:r>
            <a:endParaRPr lang="ru-RU" sz="2800" dirty="0"/>
          </a:p>
        </p:txBody>
      </p:sp>
    </p:spTree>
    <p:extLst>
      <p:ext uri="{BB962C8B-B14F-4D97-AF65-F5344CB8AC3E}">
        <p14:creationId xmlns:p14="http://schemas.microsoft.com/office/powerpoint/2010/main" val="3712514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93365" y="64396"/>
            <a:ext cx="10148383" cy="6494085"/>
          </a:xfrm>
          <a:prstGeom prst="rect">
            <a:avLst/>
          </a:prstGeom>
          <a:noFill/>
        </p:spPr>
        <p:txBody>
          <a:bodyPr wrap="square" rtlCol="0">
            <a:spAutoFit/>
          </a:bodyPr>
          <a:lstStyle/>
          <a:p>
            <a:pPr algn="just"/>
            <a:r>
              <a:rPr lang="uk-UA" sz="2600" dirty="0"/>
              <a:t>Дієприслівники доконаного виду утворюються від основи інфінітива за допомогою суфіксів -</a:t>
            </a:r>
            <a:r>
              <a:rPr lang="uk-UA" sz="2600" dirty="0" err="1"/>
              <a:t>ши</a:t>
            </a:r>
            <a:r>
              <a:rPr lang="uk-UA" sz="2600" dirty="0"/>
              <a:t> або -</a:t>
            </a:r>
            <a:r>
              <a:rPr lang="uk-UA" sz="2600" dirty="0" err="1"/>
              <a:t>вши</a:t>
            </a:r>
            <a:r>
              <a:rPr lang="uk-UA" sz="2600" dirty="0"/>
              <a:t>, вибір яких зумовлений характером кінцевого звука основи (приголосний або голосний), напр.: </a:t>
            </a:r>
            <a:r>
              <a:rPr lang="uk-UA" sz="2600" i="1" dirty="0"/>
              <a:t>прибігти – </a:t>
            </a:r>
            <a:r>
              <a:rPr lang="uk-UA" sz="2600" i="1" dirty="0" err="1"/>
              <a:t>прибігши</a:t>
            </a:r>
            <a:r>
              <a:rPr lang="uk-UA" sz="2600" i="1" dirty="0"/>
              <a:t>, сказати – сказавши</a:t>
            </a:r>
            <a:r>
              <a:rPr lang="uk-UA" sz="2600" dirty="0"/>
              <a:t>. Виражають, як правило, додаткову дію, яка відбувається перед основною, напр.: </a:t>
            </a:r>
            <a:r>
              <a:rPr lang="uk-UA" sz="2600" i="1" dirty="0"/>
              <a:t>Заслухавши та обговоривши звітну доповідь керівника відділу, працівники одноголосно ухвалили</a:t>
            </a:r>
            <a:r>
              <a:rPr lang="uk-UA" sz="2600" dirty="0"/>
              <a:t>... .</a:t>
            </a:r>
            <a:endParaRPr lang="ru-RU" sz="2600" dirty="0"/>
          </a:p>
          <a:p>
            <a:pPr algn="just"/>
            <a:r>
              <a:rPr lang="uk-UA" sz="2600" dirty="0"/>
              <a:t>Особливістю вживання дієприслівників є їхній неодмінний зв’язок із суб'єктом – виконавцем основної дії. Порушення такої співвіднесеності призводить до логіко-синтаксичних помилок, напр.: </a:t>
            </a:r>
            <a:r>
              <a:rPr lang="uk-UA" sz="2600" i="1" dirty="0"/>
              <a:t>Перевірка пройшла, не виявивши ніяких порушень; Зважаючи на подвійну функцію, їхня кількість коливається від двох до п’яти</a:t>
            </a:r>
            <a:r>
              <a:rPr lang="uk-UA" sz="2600" dirty="0"/>
              <a:t>.</a:t>
            </a:r>
            <a:endParaRPr lang="ru-RU" sz="2600" dirty="0"/>
          </a:p>
          <a:p>
            <a:pPr algn="just"/>
            <a:r>
              <a:rPr lang="uk-UA" sz="2600" dirty="0"/>
              <a:t>Дієприслівники можуть стосуватись предикативних прислівників, інфінітивів, безособових дієслів, напр.: </a:t>
            </a:r>
            <a:r>
              <a:rPr lang="uk-UA" sz="2600" i="1" dirty="0"/>
              <a:t>Важко стає, таке згадуючи; Треба заспокоїтися, забувши про неприємності; Перебираючи факти, не віриться у непричетність їх до справи</a:t>
            </a:r>
            <a:r>
              <a:rPr lang="uk-UA" sz="2600" dirty="0"/>
              <a:t>.</a:t>
            </a:r>
            <a:endParaRPr lang="ru-RU" sz="2600" dirty="0"/>
          </a:p>
        </p:txBody>
      </p:sp>
    </p:spTree>
    <p:extLst>
      <p:ext uri="{BB962C8B-B14F-4D97-AF65-F5344CB8AC3E}">
        <p14:creationId xmlns:p14="http://schemas.microsoft.com/office/powerpoint/2010/main" val="8988981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93365" y="64396"/>
            <a:ext cx="10148383" cy="6494085"/>
          </a:xfrm>
          <a:prstGeom prst="rect">
            <a:avLst/>
          </a:prstGeom>
          <a:noFill/>
        </p:spPr>
        <p:txBody>
          <a:bodyPr wrap="square" rtlCol="0">
            <a:spAutoFit/>
          </a:bodyPr>
          <a:lstStyle/>
          <a:p>
            <a:pPr algn="just"/>
            <a:r>
              <a:rPr lang="uk-UA" sz="2600" i="1" dirty="0"/>
              <a:t>Предикативні форми на -но, -то</a:t>
            </a:r>
            <a:r>
              <a:rPr lang="uk-UA" sz="2600" dirty="0"/>
              <a:t> – це незмінні форми дієслова, які виконують синтаксичну роль присудка у безособових реченнях.</a:t>
            </a:r>
            <a:endParaRPr lang="ru-RU" sz="2600" dirty="0"/>
          </a:p>
          <a:p>
            <a:pPr algn="just"/>
            <a:r>
              <a:rPr lang="uk-UA" sz="2600" dirty="0"/>
              <a:t>За своєю семантикою та використанням форми на -но, -то становлять специфіку української мови, яка вирізняє її з-поміж інших слов’янських мов.</a:t>
            </a:r>
            <a:endParaRPr lang="ru-RU" sz="2600" dirty="0"/>
          </a:p>
          <a:p>
            <a:pPr algn="just"/>
            <a:r>
              <a:rPr lang="uk-UA" sz="2600" dirty="0"/>
              <a:t>Утворюються вони від основи пасивних дієприкметників за допомогою суфікса -о, напр.: </a:t>
            </a:r>
            <a:r>
              <a:rPr lang="uk-UA" sz="2600" i="1" dirty="0" err="1"/>
              <a:t>завершен</a:t>
            </a:r>
            <a:r>
              <a:rPr lang="uk-UA" sz="2600" i="1" dirty="0"/>
              <a:t>(</a:t>
            </a:r>
            <a:r>
              <a:rPr lang="uk-UA" sz="2600" i="1" dirty="0" err="1"/>
              <a:t>ий</a:t>
            </a:r>
            <a:r>
              <a:rPr lang="uk-UA" sz="2600" i="1" dirty="0"/>
              <a:t>) – завершено</a:t>
            </a:r>
            <a:r>
              <a:rPr lang="uk-UA" sz="2600" dirty="0"/>
              <a:t>, </a:t>
            </a:r>
            <a:r>
              <a:rPr lang="uk-UA" sz="2600" i="1" dirty="0" err="1"/>
              <a:t>написан</a:t>
            </a:r>
            <a:r>
              <a:rPr lang="uk-UA" sz="2600" i="1" dirty="0"/>
              <a:t>(</a:t>
            </a:r>
            <a:r>
              <a:rPr lang="uk-UA" sz="2600" i="1" dirty="0" err="1"/>
              <a:t>ий</a:t>
            </a:r>
            <a:r>
              <a:rPr lang="uk-UA" sz="2600" i="1" dirty="0"/>
              <a:t>) – написано</a:t>
            </a:r>
            <a:r>
              <a:rPr lang="uk-UA" sz="2600" dirty="0"/>
              <a:t>, </a:t>
            </a:r>
            <a:r>
              <a:rPr lang="uk-UA" sz="2600" i="1" dirty="0" err="1"/>
              <a:t>здобут</a:t>
            </a:r>
            <a:r>
              <a:rPr lang="uk-UA" sz="2600" i="1" dirty="0"/>
              <a:t>(</a:t>
            </a:r>
            <a:r>
              <a:rPr lang="uk-UA" sz="2600" i="1" dirty="0" err="1"/>
              <a:t>ий</a:t>
            </a:r>
            <a:r>
              <a:rPr lang="uk-UA" sz="2600" i="1" dirty="0"/>
              <a:t>) – здобуто</a:t>
            </a:r>
            <a:r>
              <a:rPr lang="uk-UA" sz="2600" dirty="0"/>
              <a:t>. Саме ці форми вживають замість пасивних дієприкметників, якщо хочуть наголосити на дії, а не на ознаці, пор.: </a:t>
            </a:r>
            <a:r>
              <a:rPr lang="uk-UA" sz="2600" i="1" dirty="0"/>
              <a:t>Запрошення розіслано вчасно</a:t>
            </a:r>
            <a:r>
              <a:rPr lang="uk-UA" sz="2600" dirty="0"/>
              <a:t> замість </a:t>
            </a:r>
            <a:r>
              <a:rPr lang="uk-UA" sz="2600" i="1" dirty="0"/>
              <a:t>Запрошення розіслані вчасно</a:t>
            </a:r>
            <a:r>
              <a:rPr lang="uk-UA" sz="2600" dirty="0"/>
              <a:t>.</a:t>
            </a:r>
            <a:endParaRPr lang="ru-RU" sz="2600" dirty="0"/>
          </a:p>
          <a:p>
            <a:pPr algn="just"/>
            <a:r>
              <a:rPr lang="uk-UA" sz="2600" dirty="0"/>
              <a:t>Виражаючи значення результативного стану, що є наслідком виконаної дії, такі форми дієслова використовують на останньому етапі </a:t>
            </a:r>
            <a:r>
              <a:rPr lang="uk-UA" sz="2600" dirty="0" err="1"/>
              <a:t>пасивізації</a:t>
            </a:r>
            <a:r>
              <a:rPr lang="uk-UA" sz="2600" dirty="0"/>
              <a:t> суб'єкта дії двоскладних речень, пор.: </a:t>
            </a:r>
            <a:r>
              <a:rPr lang="uk-UA" sz="2600" i="1" dirty="0"/>
              <a:t>Адміністрація виплатила заборгованість – Заборгованість виплачена (адміністрацією) – Заборгованість </a:t>
            </a:r>
            <a:r>
              <a:rPr lang="uk-UA" sz="2600" i="1" dirty="0" err="1"/>
              <a:t>виплачено</a:t>
            </a:r>
            <a:r>
              <a:rPr lang="uk-UA" sz="2600" dirty="0"/>
              <a:t>.</a:t>
            </a:r>
            <a:endParaRPr lang="ru-RU" sz="2600" dirty="0"/>
          </a:p>
        </p:txBody>
      </p:sp>
    </p:spTree>
    <p:extLst>
      <p:ext uri="{BB962C8B-B14F-4D97-AF65-F5344CB8AC3E}">
        <p14:creationId xmlns:p14="http://schemas.microsoft.com/office/powerpoint/2010/main" val="23642061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93365" y="64396"/>
            <a:ext cx="10148383" cy="5693866"/>
          </a:xfrm>
          <a:prstGeom prst="rect">
            <a:avLst/>
          </a:prstGeom>
          <a:noFill/>
        </p:spPr>
        <p:txBody>
          <a:bodyPr wrap="square" rtlCol="0">
            <a:spAutoFit/>
          </a:bodyPr>
          <a:lstStyle/>
          <a:p>
            <a:pPr algn="just"/>
            <a:r>
              <a:rPr lang="uk-UA" sz="2800" b="1" i="1" dirty="0"/>
              <a:t>Розпорядження</a:t>
            </a:r>
            <a:r>
              <a:rPr lang="uk-UA" sz="2800" dirty="0"/>
              <a:t> – це службовий документ, який видає керівник підприємства переважно з оперативних питань повсякденної виробничо-господарської та адміністративної роботи. </a:t>
            </a:r>
            <a:endParaRPr lang="uk-UA" sz="2800" dirty="0" smtClean="0"/>
          </a:p>
          <a:p>
            <a:pPr algn="just"/>
            <a:r>
              <a:rPr lang="uk-UA" sz="2800" dirty="0"/>
              <a:t>Відповідно до ДСТУ 416–2003 розпорядження максимально може містити такі </a:t>
            </a:r>
            <a:r>
              <a:rPr lang="uk-UA" sz="2800" i="1" dirty="0"/>
              <a:t>реквізити</a:t>
            </a:r>
            <a:r>
              <a:rPr lang="uk-UA" sz="2800" dirty="0"/>
              <a:t>:</a:t>
            </a:r>
            <a:endParaRPr lang="ru-RU" sz="2800" dirty="0"/>
          </a:p>
          <a:p>
            <a:pPr algn="just"/>
            <a:r>
              <a:rPr lang="uk-UA" sz="2800" dirty="0"/>
              <a:t>1) зображення Державного герба України, герба Автономної Республіки Крим; </a:t>
            </a:r>
            <a:endParaRPr lang="ru-RU" sz="2800" dirty="0"/>
          </a:p>
          <a:p>
            <a:pPr algn="just"/>
            <a:r>
              <a:rPr lang="uk-UA" sz="2800" dirty="0"/>
              <a:t>2) зображення емблеми або товарного </a:t>
            </a:r>
            <a:r>
              <a:rPr lang="uk-UA" sz="2800" dirty="0" err="1"/>
              <a:t>знака</a:t>
            </a:r>
            <a:r>
              <a:rPr lang="uk-UA" sz="2800" dirty="0"/>
              <a:t> (</a:t>
            </a:r>
            <a:r>
              <a:rPr lang="uk-UA" sz="2800" dirty="0" err="1"/>
              <a:t>знака</a:t>
            </a:r>
            <a:r>
              <a:rPr lang="uk-UA" sz="2800" dirty="0"/>
              <a:t> обслуговування) підприємства (тільки якщо не оформлено реквізит 1); </a:t>
            </a:r>
            <a:endParaRPr lang="ru-RU" sz="2800" dirty="0"/>
          </a:p>
          <a:p>
            <a:pPr algn="just"/>
            <a:r>
              <a:rPr lang="uk-UA" sz="2800" dirty="0"/>
              <a:t>3) назва організації вищого рівня (для підвідомчих підприємств); </a:t>
            </a:r>
            <a:endParaRPr lang="ru-RU" sz="2800" dirty="0"/>
          </a:p>
          <a:p>
            <a:pPr algn="just"/>
            <a:r>
              <a:rPr lang="uk-UA" sz="2800" dirty="0"/>
              <a:t>4) назва підприємства; </a:t>
            </a:r>
            <a:endParaRPr lang="ru-RU" sz="2800" dirty="0"/>
          </a:p>
          <a:p>
            <a:pPr algn="just"/>
            <a:r>
              <a:rPr lang="uk-UA" sz="2800" dirty="0"/>
              <a:t>5) назва виду документа; </a:t>
            </a:r>
            <a:endParaRPr lang="ru-RU" sz="2800" dirty="0"/>
          </a:p>
        </p:txBody>
      </p:sp>
    </p:spTree>
    <p:extLst>
      <p:ext uri="{BB962C8B-B14F-4D97-AF65-F5344CB8AC3E}">
        <p14:creationId xmlns:p14="http://schemas.microsoft.com/office/powerpoint/2010/main" val="28674515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93365" y="64396"/>
            <a:ext cx="10148383" cy="6124754"/>
          </a:xfrm>
          <a:prstGeom prst="rect">
            <a:avLst/>
          </a:prstGeom>
          <a:noFill/>
        </p:spPr>
        <p:txBody>
          <a:bodyPr wrap="square" rtlCol="0">
            <a:spAutoFit/>
          </a:bodyPr>
          <a:lstStyle/>
          <a:p>
            <a:pPr algn="just"/>
            <a:r>
              <a:rPr lang="uk-UA" sz="2800" dirty="0"/>
              <a:t>6) дата створення документа; </a:t>
            </a:r>
            <a:endParaRPr lang="ru-RU" sz="2800" dirty="0"/>
          </a:p>
          <a:p>
            <a:pPr algn="just"/>
            <a:r>
              <a:rPr lang="uk-UA" sz="2800" dirty="0"/>
              <a:t>7) реєстраційний індекс документа; </a:t>
            </a:r>
            <a:endParaRPr lang="ru-RU" sz="2800" dirty="0"/>
          </a:p>
          <a:p>
            <a:pPr algn="just"/>
            <a:r>
              <a:rPr lang="uk-UA" sz="2800" dirty="0"/>
              <a:t>8) місце створення документа; </a:t>
            </a:r>
            <a:endParaRPr lang="ru-RU" sz="2800" dirty="0"/>
          </a:p>
          <a:p>
            <a:pPr algn="just"/>
            <a:r>
              <a:rPr lang="uk-UA" sz="2800" dirty="0"/>
              <a:t>9) заголовок до тексту; </a:t>
            </a:r>
            <a:endParaRPr lang="ru-RU" sz="2800" dirty="0"/>
          </a:p>
          <a:p>
            <a:pPr algn="just"/>
            <a:r>
              <a:rPr lang="uk-UA" sz="2800" dirty="0"/>
              <a:t>10) відмітка про контроль; </a:t>
            </a:r>
            <a:endParaRPr lang="ru-RU" sz="2800" dirty="0"/>
          </a:p>
          <a:p>
            <a:pPr algn="just"/>
            <a:r>
              <a:rPr lang="uk-UA" sz="2800" dirty="0"/>
              <a:t>11) текст документа; </a:t>
            </a:r>
            <a:endParaRPr lang="ru-RU" sz="2800" dirty="0"/>
          </a:p>
          <a:p>
            <a:pPr algn="just"/>
            <a:r>
              <a:rPr lang="uk-UA" sz="2800" dirty="0"/>
              <a:t>12) підпис; </a:t>
            </a:r>
            <a:endParaRPr lang="ru-RU" sz="2800" dirty="0"/>
          </a:p>
          <a:p>
            <a:pPr algn="just"/>
            <a:r>
              <a:rPr lang="uk-UA" sz="2800" dirty="0"/>
              <a:t>13) гриф погодження (затвердження) документа; </a:t>
            </a:r>
            <a:endParaRPr lang="ru-RU" sz="2800" dirty="0"/>
          </a:p>
          <a:p>
            <a:pPr algn="just"/>
            <a:r>
              <a:rPr lang="uk-UA" sz="2800" dirty="0"/>
              <a:t>14) візи документа; </a:t>
            </a:r>
            <a:endParaRPr lang="ru-RU" sz="2800" dirty="0"/>
          </a:p>
          <a:p>
            <a:pPr algn="just"/>
            <a:r>
              <a:rPr lang="uk-UA" sz="2800" dirty="0"/>
              <a:t>15) відмітка про засвідчення копії (у разі оформлення копії); </a:t>
            </a:r>
            <a:endParaRPr lang="ru-RU" sz="2800" dirty="0"/>
          </a:p>
          <a:p>
            <a:pPr algn="just"/>
            <a:r>
              <a:rPr lang="uk-UA" sz="2800" dirty="0"/>
              <a:t>16) відмітка про виконання документа й направлення його до справи (після виконання розпорядження); </a:t>
            </a:r>
            <a:endParaRPr lang="ru-RU" sz="2800" dirty="0"/>
          </a:p>
          <a:p>
            <a:pPr algn="just"/>
            <a:r>
              <a:rPr lang="uk-UA" sz="2800" dirty="0"/>
              <a:t>17) відмітка про наявність копії документа в електронній формі (зазначають у разі потреби).</a:t>
            </a:r>
            <a:endParaRPr lang="ru-RU" sz="2800" dirty="0"/>
          </a:p>
        </p:txBody>
      </p:sp>
    </p:spTree>
    <p:extLst>
      <p:ext uri="{BB962C8B-B14F-4D97-AF65-F5344CB8AC3E}">
        <p14:creationId xmlns:p14="http://schemas.microsoft.com/office/powerpoint/2010/main" val="27498267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93365" y="64396"/>
            <a:ext cx="10148383" cy="5693866"/>
          </a:xfrm>
          <a:prstGeom prst="rect">
            <a:avLst/>
          </a:prstGeom>
          <a:noFill/>
        </p:spPr>
        <p:txBody>
          <a:bodyPr wrap="square" rtlCol="0">
            <a:spAutoFit/>
          </a:bodyPr>
          <a:lstStyle/>
          <a:p>
            <a:pPr algn="just"/>
            <a:r>
              <a:rPr lang="uk-UA" sz="2800" b="1" i="1" dirty="0"/>
              <a:t>Наказ</a:t>
            </a:r>
            <a:r>
              <a:rPr lang="uk-UA" sz="2800" dirty="0"/>
              <a:t> – це розпорядчий документ, який видається керівником установи (структурного підрозділу) на правах єдиноначальності та в межах своєї компетен­ції, обов’язковий для виконання підлеглими.</a:t>
            </a:r>
            <a:endParaRPr lang="ru-RU" sz="2800" dirty="0"/>
          </a:p>
          <a:p>
            <a:pPr algn="just"/>
            <a:r>
              <a:rPr lang="uk-UA" sz="2800" dirty="0" err="1"/>
              <a:t>Проєкт</a:t>
            </a:r>
            <a:r>
              <a:rPr lang="uk-UA" sz="2800" dirty="0"/>
              <a:t> наказу створюється, як правило, у відповід­ному структурному підрозділі (виконавцем або керівником), підписується керівником структурного підрозділу, узгоджується з іншими посадовими особами установи, в компетенції яких знаходиться повне або часткове вирі­шення питання, про яке йдеться в наказі (заступником керівника установи, куратором з питань, про які йдеться в наказі, юристом). До </a:t>
            </a:r>
            <a:r>
              <a:rPr lang="uk-UA" sz="2800" dirty="0" err="1"/>
              <a:t>проєкту</a:t>
            </a:r>
            <a:r>
              <a:rPr lang="uk-UA" sz="2800" dirty="0"/>
              <a:t> наказу додають докумен­ти, які мотивують його доцільність.</a:t>
            </a:r>
            <a:endParaRPr lang="ru-RU" sz="2800" dirty="0"/>
          </a:p>
          <a:p>
            <a:pPr algn="just"/>
            <a:endParaRPr lang="ru-RU" sz="2800" dirty="0"/>
          </a:p>
        </p:txBody>
      </p:sp>
    </p:spTree>
    <p:extLst>
      <p:ext uri="{BB962C8B-B14F-4D97-AF65-F5344CB8AC3E}">
        <p14:creationId xmlns:p14="http://schemas.microsoft.com/office/powerpoint/2010/main" val="5060760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93365" y="64396"/>
            <a:ext cx="10148383" cy="6555641"/>
          </a:xfrm>
          <a:prstGeom prst="rect">
            <a:avLst/>
          </a:prstGeom>
          <a:noFill/>
        </p:spPr>
        <p:txBody>
          <a:bodyPr wrap="square" rtlCol="0">
            <a:spAutoFit/>
          </a:bodyPr>
          <a:lstStyle/>
          <a:p>
            <a:pPr algn="just"/>
            <a:r>
              <a:rPr lang="uk-UA" sz="2800" i="1" dirty="0"/>
              <a:t>Накази бувають індивідуальними й нормативними</a:t>
            </a:r>
            <a:r>
              <a:rPr lang="uk-UA" sz="2800" dirty="0"/>
              <a:t>:</a:t>
            </a:r>
            <a:endParaRPr lang="ru-RU" sz="2800" dirty="0"/>
          </a:p>
          <a:p>
            <a:pPr algn="just"/>
            <a:r>
              <a:rPr lang="uk-UA" sz="2800" i="1" dirty="0"/>
              <a:t>Індивідуальні</a:t>
            </a:r>
            <a:r>
              <a:rPr lang="uk-UA" sz="2800" dirty="0"/>
              <a:t> накази пов’язані з вирішенням питань трудової діяльності конкретних осіб (заохочення й стягнення, переведення на іншу роботу тощо).</a:t>
            </a:r>
            <a:endParaRPr lang="ru-RU" sz="2800" dirty="0"/>
          </a:p>
          <a:p>
            <a:pPr algn="just"/>
            <a:r>
              <a:rPr lang="uk-UA" sz="2800" i="1" dirty="0"/>
              <a:t>Нормативні</a:t>
            </a:r>
            <a:r>
              <a:rPr lang="uk-UA" sz="2800" dirty="0"/>
              <a:t> накази – це безособові накази, які регла­ментують трудову діяльність усього трудового колек­тиву чи його частини (правила внутрішнього трудово­го розпорядку, реорганізація структурних підрозділів тощо).</a:t>
            </a:r>
            <a:endParaRPr lang="ru-RU" sz="2800" dirty="0"/>
          </a:p>
          <a:p>
            <a:pPr algn="just"/>
            <a:r>
              <a:rPr lang="uk-UA" sz="2800" i="1" dirty="0"/>
              <a:t>Розрізняють два види наказів</a:t>
            </a:r>
            <a:r>
              <a:rPr lang="uk-UA" sz="2800" dirty="0"/>
              <a:t>:</a:t>
            </a:r>
            <a:endParaRPr lang="ru-RU" sz="2800" dirty="0"/>
          </a:p>
          <a:p>
            <a:pPr lvl="0" algn="just"/>
            <a:r>
              <a:rPr lang="uk-UA" sz="2800" dirty="0"/>
              <a:t>щодо особового складу;</a:t>
            </a:r>
            <a:endParaRPr lang="ru-RU" sz="2800" dirty="0"/>
          </a:p>
          <a:p>
            <a:pPr lvl="0" algn="just"/>
            <a:r>
              <a:rPr lang="uk-UA" sz="2800" dirty="0"/>
              <a:t>з питань основної діяльності.</a:t>
            </a:r>
            <a:endParaRPr lang="ru-RU" sz="2800" dirty="0"/>
          </a:p>
          <a:p>
            <a:pPr algn="just"/>
            <a:r>
              <a:rPr lang="uk-UA" sz="2800" i="1" dirty="0"/>
              <a:t>Накази щодо особового складу</a:t>
            </a:r>
            <a:r>
              <a:rPr lang="uk-UA" sz="2800" dirty="0"/>
              <a:t> (як правило, це індиві­дуальні накази) пов’язані з вирішенням питань трудової діяльності окремих працівників (зарахування на посаду, звільнення, преміювання тощо</a:t>
            </a:r>
            <a:r>
              <a:rPr lang="uk-UA" sz="2800" dirty="0" smtClean="0"/>
              <a:t>).</a:t>
            </a:r>
            <a:endParaRPr lang="ru-RU" sz="2800" dirty="0"/>
          </a:p>
        </p:txBody>
      </p:sp>
    </p:spTree>
    <p:extLst>
      <p:ext uri="{BB962C8B-B14F-4D97-AF65-F5344CB8AC3E}">
        <p14:creationId xmlns:p14="http://schemas.microsoft.com/office/powerpoint/2010/main" val="36800803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93365" y="64396"/>
            <a:ext cx="10148383" cy="5693866"/>
          </a:xfrm>
          <a:prstGeom prst="rect">
            <a:avLst/>
          </a:prstGeom>
          <a:noFill/>
        </p:spPr>
        <p:txBody>
          <a:bodyPr wrap="square" rtlCol="0">
            <a:spAutoFit/>
          </a:bodyPr>
          <a:lstStyle/>
          <a:p>
            <a:pPr algn="just"/>
            <a:r>
              <a:rPr lang="uk-UA" sz="2800" i="1" dirty="0"/>
              <a:t>Накази з питань основної діяльності</a:t>
            </a:r>
            <a:r>
              <a:rPr lang="uk-UA" sz="2800" dirty="0"/>
              <a:t> (нормативні на­кази) – це документи, які регламентують рішення керівника щодо організації роботи установи загалом чи її структурних підрозділів (конкретні заходи щодо виконання директив вищих органів, планування роботи окремих структурних підрозділів тощо).</a:t>
            </a:r>
            <a:endParaRPr lang="ru-RU" sz="2800" dirty="0"/>
          </a:p>
          <a:p>
            <a:pPr algn="just"/>
            <a:r>
              <a:rPr lang="uk-UA" sz="2800" dirty="0"/>
              <a:t>Накази складаються з таких </a:t>
            </a:r>
            <a:r>
              <a:rPr lang="uk-UA" sz="2800" i="1" dirty="0"/>
              <a:t>реквізитів</a:t>
            </a:r>
            <a:r>
              <a:rPr lang="uk-UA" sz="2800" dirty="0"/>
              <a:t>:</a:t>
            </a:r>
            <a:endParaRPr lang="ru-RU" sz="2800" dirty="0"/>
          </a:p>
          <a:p>
            <a:pPr algn="just"/>
            <a:r>
              <a:rPr lang="uk-UA" sz="2800" dirty="0"/>
              <a:t>1. Повна назва установи, де видається наказ.</a:t>
            </a:r>
            <a:endParaRPr lang="ru-RU" sz="2800" dirty="0"/>
          </a:p>
          <a:p>
            <a:pPr algn="just"/>
            <a:r>
              <a:rPr lang="uk-UA" sz="2800" dirty="0"/>
              <a:t>2. Назва документа.</a:t>
            </a:r>
            <a:endParaRPr lang="ru-RU" sz="2800" dirty="0"/>
          </a:p>
          <a:p>
            <a:pPr algn="just"/>
            <a:r>
              <a:rPr lang="uk-UA" sz="2800" dirty="0"/>
              <a:t>3. Дата.</a:t>
            </a:r>
            <a:endParaRPr lang="ru-RU" sz="2800" dirty="0"/>
          </a:p>
          <a:p>
            <a:pPr algn="just"/>
            <a:r>
              <a:rPr lang="uk-UA" sz="2800" dirty="0"/>
              <a:t>4. Номер.</a:t>
            </a:r>
            <a:endParaRPr lang="ru-RU" sz="2800" dirty="0"/>
          </a:p>
          <a:p>
            <a:pPr algn="just"/>
            <a:r>
              <a:rPr lang="uk-UA" sz="2800" dirty="0"/>
              <a:t>5. Назва (заголовок) наказу (про що наказ).</a:t>
            </a:r>
            <a:endParaRPr lang="ru-RU" sz="2800" dirty="0"/>
          </a:p>
          <a:p>
            <a:pPr algn="just"/>
            <a:r>
              <a:rPr lang="uk-UA" sz="2800" dirty="0"/>
              <a:t>6. Текст.</a:t>
            </a:r>
            <a:endParaRPr lang="ru-RU" sz="2800" dirty="0"/>
          </a:p>
          <a:p>
            <a:pPr algn="just"/>
            <a:r>
              <a:rPr lang="uk-UA" sz="2800" dirty="0"/>
              <a:t>7. Підпис (посада керівника, підпис, ініціали, прі­звище).</a:t>
            </a:r>
            <a:endParaRPr lang="ru-RU" sz="2800" dirty="0"/>
          </a:p>
        </p:txBody>
      </p:sp>
    </p:spTree>
    <p:extLst>
      <p:ext uri="{BB962C8B-B14F-4D97-AF65-F5344CB8AC3E}">
        <p14:creationId xmlns:p14="http://schemas.microsoft.com/office/powerpoint/2010/main" val="16370297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2047910" y="335845"/>
            <a:ext cx="9929441" cy="2862322"/>
          </a:xfrm>
          <a:prstGeom prst="rect">
            <a:avLst/>
          </a:prstGeom>
          <a:noFill/>
        </p:spPr>
        <p:txBody>
          <a:bodyPr wrap="square" rtlCol="0">
            <a:spAutoFit/>
          </a:bodyPr>
          <a:lstStyle/>
          <a:p>
            <a:pPr algn="ctr"/>
            <a:r>
              <a:rPr lang="uk-UA" sz="3600" dirty="0"/>
              <a:t>План</a:t>
            </a:r>
            <a:endParaRPr lang="ru-RU" sz="3600" dirty="0"/>
          </a:p>
          <a:p>
            <a:pPr marL="742950" lvl="0" indent="-742950" algn="just">
              <a:buAutoNum type="arabicPeriod"/>
            </a:pPr>
            <a:r>
              <a:rPr lang="uk-UA" sz="3600" dirty="0" smtClean="0"/>
              <a:t>Дієслово </a:t>
            </a:r>
            <a:r>
              <a:rPr lang="uk-UA" sz="3600" dirty="0"/>
              <a:t>у діловому мовленні. Граматичні форми та категорії </a:t>
            </a:r>
            <a:r>
              <a:rPr lang="uk-UA" sz="3600" dirty="0" smtClean="0"/>
              <a:t>дієслова.</a:t>
            </a:r>
          </a:p>
          <a:p>
            <a:pPr marL="742950" lvl="0" indent="-742950" algn="just">
              <a:buAutoNum type="arabicPeriod"/>
            </a:pPr>
            <a:r>
              <a:rPr lang="uk-UA" sz="3600" dirty="0" smtClean="0"/>
              <a:t>Розпорядження </a:t>
            </a:r>
            <a:r>
              <a:rPr lang="uk-UA" sz="3600" dirty="0"/>
              <a:t>і наказ як різновиди організаційно-розпорядчої документації</a:t>
            </a:r>
            <a:r>
              <a:rPr lang="uk-UA" sz="3600" dirty="0" smtClean="0"/>
              <a:t>.</a:t>
            </a:r>
            <a:endParaRPr lang="ru-RU" sz="3600" dirty="0"/>
          </a:p>
        </p:txBody>
      </p:sp>
    </p:spTree>
    <p:extLst>
      <p:ext uri="{BB962C8B-B14F-4D97-AF65-F5344CB8AC3E}">
        <p14:creationId xmlns:p14="http://schemas.microsoft.com/office/powerpoint/2010/main" val="121049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957760" y="77274"/>
            <a:ext cx="10019593" cy="6494085"/>
          </a:xfrm>
          <a:prstGeom prst="rect">
            <a:avLst/>
          </a:prstGeom>
          <a:noFill/>
        </p:spPr>
        <p:txBody>
          <a:bodyPr wrap="square" rtlCol="0">
            <a:spAutoFit/>
          </a:bodyPr>
          <a:lstStyle/>
          <a:p>
            <a:pPr algn="just"/>
            <a:r>
              <a:rPr lang="uk-UA" sz="3200" b="1" i="1" dirty="0"/>
              <a:t>Дієслово</a:t>
            </a:r>
            <a:r>
              <a:rPr lang="uk-UA" sz="3200" i="1" dirty="0"/>
              <a:t> – це повнозначна частина мови, яка означає дію або стан і виражає це значення в граматичних категоріях виду, стану, способу, часу, особи (роду), числа.</a:t>
            </a:r>
            <a:endParaRPr lang="ru-RU" sz="3200" i="1" dirty="0"/>
          </a:p>
          <a:p>
            <a:pPr algn="just"/>
            <a:r>
              <a:rPr lang="uk-UA" sz="3200" dirty="0"/>
              <a:t>Дієслово як частина мови має п'ять основних граматичних форм:</a:t>
            </a:r>
            <a:endParaRPr lang="ru-RU" sz="3200" dirty="0"/>
          </a:p>
          <a:p>
            <a:pPr algn="just"/>
            <a:r>
              <a:rPr lang="uk-UA" sz="3200" dirty="0"/>
              <a:t>1. Інфінітив.</a:t>
            </a:r>
            <a:endParaRPr lang="ru-RU" sz="3200" dirty="0"/>
          </a:p>
          <a:p>
            <a:pPr algn="just"/>
            <a:r>
              <a:rPr lang="uk-UA" sz="3200" dirty="0"/>
              <a:t>2. Власне дієслово (</a:t>
            </a:r>
            <a:r>
              <a:rPr lang="uk-UA" sz="3200" dirty="0" err="1"/>
              <a:t>особово</a:t>
            </a:r>
            <a:r>
              <a:rPr lang="uk-UA" sz="3200" dirty="0"/>
              <a:t>-родові форми).</a:t>
            </a:r>
            <a:endParaRPr lang="ru-RU" sz="3200" dirty="0"/>
          </a:p>
          <a:p>
            <a:pPr algn="just"/>
            <a:r>
              <a:rPr lang="uk-UA" sz="3200" dirty="0"/>
              <a:t>3. Дієприкметник.</a:t>
            </a:r>
            <a:endParaRPr lang="ru-RU" sz="3200" dirty="0"/>
          </a:p>
          <a:p>
            <a:pPr algn="just"/>
            <a:r>
              <a:rPr lang="uk-UA" sz="3200" dirty="0"/>
              <a:t>4. Дієприслівник.</a:t>
            </a:r>
            <a:endParaRPr lang="ru-RU" sz="3200" dirty="0"/>
          </a:p>
          <a:p>
            <a:pPr algn="just"/>
            <a:r>
              <a:rPr lang="uk-UA" sz="3200" dirty="0"/>
              <a:t>5. Предикативні форми на -но (-єно), -то.</a:t>
            </a:r>
            <a:endParaRPr lang="ru-RU" sz="3200" dirty="0"/>
          </a:p>
          <a:p>
            <a:pPr algn="just"/>
            <a:r>
              <a:rPr lang="uk-UA" sz="3200" i="1" dirty="0"/>
              <a:t>Інфінітив</a:t>
            </a:r>
            <a:r>
              <a:rPr lang="uk-UA" sz="3200" dirty="0"/>
              <a:t> – це початкова форма дієслова, яка називає дію безвідносно до особи, часу, способу та стану.</a:t>
            </a:r>
            <a:endParaRPr lang="ru-RU" sz="3200" dirty="0"/>
          </a:p>
        </p:txBody>
      </p:sp>
    </p:spTree>
    <p:extLst>
      <p:ext uri="{BB962C8B-B14F-4D97-AF65-F5344CB8AC3E}">
        <p14:creationId xmlns:p14="http://schemas.microsoft.com/office/powerpoint/2010/main" val="2491081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957760" y="103032"/>
            <a:ext cx="10019593" cy="6124754"/>
          </a:xfrm>
          <a:prstGeom prst="rect">
            <a:avLst/>
          </a:prstGeom>
          <a:noFill/>
        </p:spPr>
        <p:txBody>
          <a:bodyPr wrap="square" rtlCol="0">
            <a:spAutoFit/>
          </a:bodyPr>
          <a:lstStyle/>
          <a:p>
            <a:pPr algn="just"/>
            <a:r>
              <a:rPr lang="uk-UA" sz="2800" i="1" dirty="0"/>
              <a:t>Власне дієслова</a:t>
            </a:r>
            <a:r>
              <a:rPr lang="uk-UA" sz="2800" dirty="0"/>
              <a:t> – це дієвідмінювані або </a:t>
            </a:r>
            <a:r>
              <a:rPr lang="uk-UA" sz="2800" dirty="0" err="1"/>
              <a:t>особово</a:t>
            </a:r>
            <a:r>
              <a:rPr lang="uk-UA" sz="2800" dirty="0"/>
              <a:t>-часові та </a:t>
            </a:r>
            <a:r>
              <a:rPr lang="uk-UA" sz="2800" dirty="0" err="1"/>
              <a:t>особово</a:t>
            </a:r>
            <a:r>
              <a:rPr lang="uk-UA" sz="2800" dirty="0"/>
              <a:t>-способові, форми, які є основними і типовими формами дієслова і найповніше подають його граматичні ознаки.</a:t>
            </a:r>
            <a:endParaRPr lang="ru-RU" sz="2800" dirty="0"/>
          </a:p>
          <a:p>
            <a:pPr algn="just"/>
            <a:r>
              <a:rPr lang="uk-UA" sz="2800" dirty="0"/>
              <a:t>Дієвідмінювання – це тип словозміни дієслів за особами в теперішньому, майбутньому часі дійсного способу (І, II дієвідміна), особова парадигма дієслів наказового способу та зміна дієслів за родами в минулому часі та умовному способі.</a:t>
            </a:r>
            <a:endParaRPr lang="ru-RU" sz="2800" dirty="0"/>
          </a:p>
          <a:p>
            <a:pPr algn="just"/>
            <a:r>
              <a:rPr lang="uk-UA" sz="2800" dirty="0"/>
              <a:t>Парадигма теперішнього – майбутнього часів будується на основі протиставлень 1, 2, 3-ої особи в однині та множині. Розрізняють дві парадигми особових закінчень у теперішньому та простій формі майбутнього часу: -у (-ю), -</a:t>
            </a:r>
            <a:r>
              <a:rPr lang="uk-UA" sz="2800" dirty="0" err="1"/>
              <a:t>еш</a:t>
            </a:r>
            <a:r>
              <a:rPr lang="uk-UA" sz="2800" dirty="0"/>
              <a:t> (-</a:t>
            </a:r>
            <a:r>
              <a:rPr lang="uk-UA" sz="2800" dirty="0" err="1"/>
              <a:t>єш</a:t>
            </a:r>
            <a:r>
              <a:rPr lang="uk-UA" sz="2800" dirty="0"/>
              <a:t>), -е (-є), -</a:t>
            </a:r>
            <a:r>
              <a:rPr lang="uk-UA" sz="2800" dirty="0" err="1"/>
              <a:t>емо</a:t>
            </a:r>
            <a:r>
              <a:rPr lang="uk-UA" sz="2800" dirty="0"/>
              <a:t> (-</a:t>
            </a:r>
            <a:r>
              <a:rPr lang="uk-UA" sz="2800" dirty="0" err="1"/>
              <a:t>ємо</a:t>
            </a:r>
            <a:r>
              <a:rPr lang="uk-UA" sz="2800" dirty="0"/>
              <a:t>), -</a:t>
            </a:r>
            <a:r>
              <a:rPr lang="uk-UA" sz="2800" dirty="0" err="1"/>
              <a:t>eme</a:t>
            </a:r>
            <a:r>
              <a:rPr lang="uk-UA" sz="2800" dirty="0"/>
              <a:t> (-</a:t>
            </a:r>
            <a:r>
              <a:rPr lang="uk-UA" sz="2800" dirty="0" err="1"/>
              <a:t>eme</a:t>
            </a:r>
            <a:r>
              <a:rPr lang="uk-UA" sz="2800" dirty="0"/>
              <a:t>), -</a:t>
            </a:r>
            <a:r>
              <a:rPr lang="uk-UA" sz="2800" dirty="0" err="1"/>
              <a:t>уть</a:t>
            </a:r>
            <a:r>
              <a:rPr lang="uk-UA" sz="2800" dirty="0"/>
              <a:t> (-</a:t>
            </a:r>
            <a:r>
              <a:rPr lang="uk-UA" sz="2800" dirty="0" err="1"/>
              <a:t>ють</a:t>
            </a:r>
            <a:r>
              <a:rPr lang="uk-UA" sz="2800" dirty="0"/>
              <a:t>) - І дієвідміна; -у (-ю), -</a:t>
            </a:r>
            <a:r>
              <a:rPr lang="uk-UA" sz="2800" dirty="0" err="1"/>
              <a:t>иш</a:t>
            </a:r>
            <a:r>
              <a:rPr lang="uk-UA" sz="2800" dirty="0"/>
              <a:t> (-</a:t>
            </a:r>
            <a:r>
              <a:rPr lang="uk-UA" sz="2800" dirty="0" err="1"/>
              <a:t>їш</a:t>
            </a:r>
            <a:r>
              <a:rPr lang="uk-UA" sz="2800" dirty="0"/>
              <a:t>), -</a:t>
            </a:r>
            <a:r>
              <a:rPr lang="uk-UA" sz="2800" dirty="0" err="1"/>
              <a:t>ить</a:t>
            </a:r>
            <a:r>
              <a:rPr lang="uk-UA" sz="2800" dirty="0"/>
              <a:t> (-</a:t>
            </a:r>
            <a:r>
              <a:rPr lang="uk-UA" sz="2800" dirty="0" err="1"/>
              <a:t>їть</a:t>
            </a:r>
            <a:r>
              <a:rPr lang="uk-UA" sz="2800" dirty="0"/>
              <a:t>), -</a:t>
            </a:r>
            <a:r>
              <a:rPr lang="uk-UA" sz="2800" dirty="0" err="1"/>
              <a:t>имо</a:t>
            </a:r>
            <a:r>
              <a:rPr lang="uk-UA" sz="2800" dirty="0"/>
              <a:t> (-їмо), -</a:t>
            </a:r>
            <a:r>
              <a:rPr lang="uk-UA" sz="2800" dirty="0" err="1"/>
              <a:t>ите</a:t>
            </a:r>
            <a:r>
              <a:rPr lang="uk-UA" sz="2800" dirty="0"/>
              <a:t> (-</a:t>
            </a:r>
            <a:r>
              <a:rPr lang="uk-UA" sz="2800" dirty="0" err="1"/>
              <a:t>їте</a:t>
            </a:r>
            <a:r>
              <a:rPr lang="uk-UA" sz="2800" dirty="0"/>
              <a:t>), -</a:t>
            </a:r>
            <a:r>
              <a:rPr lang="uk-UA" sz="2800" dirty="0" err="1"/>
              <a:t>ать</a:t>
            </a:r>
            <a:r>
              <a:rPr lang="uk-UA" sz="2800" dirty="0"/>
              <a:t> (-ять) - II дієвідміна</a:t>
            </a:r>
            <a:r>
              <a:rPr lang="uk-UA" sz="2800" dirty="0" smtClean="0"/>
              <a:t>.</a:t>
            </a:r>
            <a:endParaRPr lang="ru-RU" sz="2800" dirty="0"/>
          </a:p>
        </p:txBody>
      </p:sp>
    </p:spTree>
    <p:extLst>
      <p:ext uri="{BB962C8B-B14F-4D97-AF65-F5344CB8AC3E}">
        <p14:creationId xmlns:p14="http://schemas.microsoft.com/office/powerpoint/2010/main" val="38551966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957760" y="103032"/>
            <a:ext cx="10019593" cy="4401205"/>
          </a:xfrm>
          <a:prstGeom prst="rect">
            <a:avLst/>
          </a:prstGeom>
          <a:noFill/>
        </p:spPr>
        <p:txBody>
          <a:bodyPr wrap="square" rtlCol="0">
            <a:spAutoFit/>
          </a:bodyPr>
          <a:lstStyle/>
          <a:p>
            <a:pPr algn="just"/>
            <a:r>
              <a:rPr lang="uk-UA" sz="2800" dirty="0"/>
              <a:t>Безособові дієслова не змінюються ні за особами, ні за родами, ні за числами. Використання дієслів цієї групи у діловому мовленні допомагає звернути увагу на дію, яка формує структурно-граматичне і змістове ціле, напр.: </a:t>
            </a:r>
            <a:r>
              <a:rPr lang="uk-UA" sz="2800" i="1" dirty="0"/>
              <a:t>Вам бракує досвіду</a:t>
            </a:r>
            <a:r>
              <a:rPr lang="uk-UA" sz="2800" dirty="0"/>
              <a:t>; </a:t>
            </a:r>
            <a:r>
              <a:rPr lang="uk-UA" sz="2800" i="1" dirty="0"/>
              <a:t>Нам не вистачає спеціалістів у цій галузі</a:t>
            </a:r>
            <a:r>
              <a:rPr lang="uk-UA" sz="2800" dirty="0"/>
              <a:t>.</a:t>
            </a:r>
            <a:endParaRPr lang="ru-RU" sz="2800" dirty="0"/>
          </a:p>
          <a:p>
            <a:pPr algn="just"/>
            <a:r>
              <a:rPr lang="uk-UA" sz="2800" dirty="0"/>
              <a:t>У текстах професійного спрямування (інструкції, статути тощо) часто використовують безособові дієслова, утворені від особових за допомогою постфікса -ся з метою констатації факту, напр.: </a:t>
            </a:r>
            <a:r>
              <a:rPr lang="uk-UA" sz="2800" i="1" dirty="0"/>
              <a:t>не дозволяється, (категорично) забороняється</a:t>
            </a:r>
            <a:r>
              <a:rPr lang="uk-UA" sz="2800" dirty="0"/>
              <a:t>;</a:t>
            </a:r>
            <a:r>
              <a:rPr lang="uk-UA" sz="2800" i="1" dirty="0"/>
              <a:t> не допускається</a:t>
            </a:r>
            <a:r>
              <a:rPr lang="uk-UA" sz="2800" dirty="0"/>
              <a:t>.</a:t>
            </a:r>
            <a:endParaRPr lang="ru-RU" sz="2800" dirty="0"/>
          </a:p>
        </p:txBody>
      </p:sp>
    </p:spTree>
    <p:extLst>
      <p:ext uri="{BB962C8B-B14F-4D97-AF65-F5344CB8AC3E}">
        <p14:creationId xmlns:p14="http://schemas.microsoft.com/office/powerpoint/2010/main" val="12068994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93365" y="103032"/>
            <a:ext cx="10148383" cy="6124754"/>
          </a:xfrm>
          <a:prstGeom prst="rect">
            <a:avLst/>
          </a:prstGeom>
          <a:noFill/>
        </p:spPr>
        <p:txBody>
          <a:bodyPr wrap="square" rtlCol="0">
            <a:spAutoFit/>
          </a:bodyPr>
          <a:lstStyle/>
          <a:p>
            <a:pPr algn="just"/>
            <a:r>
              <a:rPr lang="uk-UA" sz="2800" b="1" i="1" dirty="0"/>
              <a:t>Час</a:t>
            </a:r>
            <a:r>
              <a:rPr lang="uk-UA" sz="2800" dirty="0"/>
              <a:t> – це дієслівна граматична категорія, яка виражає відношення дії до моменту мовлення. У сучасній українській літературній мові розрізняють теперішній, майбутній, минулий часи.</a:t>
            </a:r>
            <a:endParaRPr lang="ru-RU" sz="2800" dirty="0"/>
          </a:p>
          <a:p>
            <a:pPr algn="just"/>
            <a:r>
              <a:rPr lang="uk-UA" sz="2800" dirty="0"/>
              <a:t>У діловому мовленні поширені дієслова теперішнього часу, виражені формами 1-ої особи множини, 3-ої особи однини та множини, напр.: </a:t>
            </a:r>
            <a:r>
              <a:rPr lang="uk-UA" sz="2800" i="1" dirty="0"/>
              <a:t>вважаємо за доцільне звернутися до ректора університету з пропозицією відкликати</a:t>
            </a:r>
            <a:r>
              <a:rPr lang="uk-UA" sz="2800" dirty="0"/>
              <a:t>...; </a:t>
            </a:r>
            <a:r>
              <a:rPr lang="uk-UA" sz="2800" i="1" dirty="0"/>
              <a:t>рівень зараження ґрунтових вод становить</a:t>
            </a:r>
            <a:r>
              <a:rPr lang="uk-UA" sz="2800" dirty="0"/>
              <a:t>; </a:t>
            </a:r>
            <a:endParaRPr lang="uk-UA" sz="2800" dirty="0" smtClean="0"/>
          </a:p>
          <a:p>
            <a:pPr algn="just"/>
            <a:r>
              <a:rPr lang="uk-UA" sz="2800" dirty="0" smtClean="0"/>
              <a:t>Теперішній </a:t>
            </a:r>
            <a:r>
              <a:rPr lang="uk-UA" sz="2800" dirty="0"/>
              <a:t>час може вживатися в значенні майбутнього, якщо треба підкреслити обов’язковість виконання дії, напр.: </a:t>
            </a:r>
            <a:r>
              <a:rPr lang="uk-UA" sz="2800" i="1" dirty="0"/>
              <a:t>Нарада розпочинається об 11 годині!</a:t>
            </a:r>
            <a:endParaRPr lang="ru-RU" sz="2800" dirty="0"/>
          </a:p>
          <a:p>
            <a:pPr algn="just"/>
            <a:r>
              <a:rPr lang="uk-UA" sz="2800" dirty="0"/>
              <a:t>Майбутній час виражають дієслова доконаного виду (проста форма) або недоконаного виду (складена форма), напр.: </a:t>
            </a:r>
            <a:r>
              <a:rPr lang="uk-UA" sz="2800" i="1" dirty="0" smtClean="0"/>
              <a:t>На </a:t>
            </a:r>
            <a:r>
              <a:rPr lang="uk-UA" sz="2800" i="1" dirty="0"/>
              <a:t>засіданні Вченої ради ВНАУ буде доповідати завідувач кафедри</a:t>
            </a:r>
            <a:r>
              <a:rPr lang="uk-UA" sz="2800" dirty="0"/>
              <a:t>.</a:t>
            </a:r>
            <a:endParaRPr lang="ru-RU" sz="2800" dirty="0"/>
          </a:p>
        </p:txBody>
      </p:sp>
    </p:spTree>
    <p:extLst>
      <p:ext uri="{BB962C8B-B14F-4D97-AF65-F5344CB8AC3E}">
        <p14:creationId xmlns:p14="http://schemas.microsoft.com/office/powerpoint/2010/main" val="56130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93365" y="64396"/>
            <a:ext cx="10148383" cy="3539430"/>
          </a:xfrm>
          <a:prstGeom prst="rect">
            <a:avLst/>
          </a:prstGeom>
          <a:noFill/>
        </p:spPr>
        <p:txBody>
          <a:bodyPr wrap="square" rtlCol="0">
            <a:spAutoFit/>
          </a:bodyPr>
          <a:lstStyle/>
          <a:p>
            <a:pPr algn="just"/>
            <a:r>
              <a:rPr lang="uk-UA" sz="2800" b="1" i="1" dirty="0"/>
              <a:t>Спосіб</a:t>
            </a:r>
            <a:r>
              <a:rPr lang="uk-UA" sz="2800" dirty="0"/>
              <a:t> – це дієслівна граматична категорія, яка виражає відношення дії до дійсності. Категорія способу об’єднує три граматичні значення – дійсного, умовного, наказового способу. Дійсний спосіб репрезентують часові форми дієслів, про особливість вживання яких зазначалося. Окрім них, можливе використання форм дієслів наказового способу, здебільшого в усному мовленні, напр.: виконайте, допоможіть, прочитайте, ознайомтесь, вимагайте; хай попрацює, нехай запросять</a:t>
            </a:r>
            <a:r>
              <a:rPr lang="uk-UA" sz="2800" dirty="0" smtClean="0"/>
              <a:t>.</a:t>
            </a:r>
          </a:p>
        </p:txBody>
      </p:sp>
    </p:spTree>
    <p:extLst>
      <p:ext uri="{BB962C8B-B14F-4D97-AF65-F5344CB8AC3E}">
        <p14:creationId xmlns:p14="http://schemas.microsoft.com/office/powerpoint/2010/main" val="6204837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93365" y="64396"/>
            <a:ext cx="10148383" cy="6555641"/>
          </a:xfrm>
          <a:prstGeom prst="rect">
            <a:avLst/>
          </a:prstGeom>
          <a:noFill/>
        </p:spPr>
        <p:txBody>
          <a:bodyPr wrap="square" rtlCol="0">
            <a:spAutoFit/>
          </a:bodyPr>
          <a:lstStyle/>
          <a:p>
            <a:pPr algn="just"/>
            <a:r>
              <a:rPr lang="uk-UA" sz="2800" b="1" i="1" dirty="0"/>
              <a:t>Стан</a:t>
            </a:r>
            <a:r>
              <a:rPr lang="uk-UA" sz="2800" dirty="0"/>
              <a:t> – це дієслівна граматична категорія, яка виражає відношення дії до суб'єкта та об’єкта одночасно. Логічні відношення дії до безпосереднього виконавця та об’єкта, на який спрямована ця дія, граматично виражається формами дієслів активного і пасивного стану.</a:t>
            </a:r>
            <a:endParaRPr lang="ru-RU" sz="2800" dirty="0"/>
          </a:p>
          <a:p>
            <a:pPr algn="just"/>
            <a:r>
              <a:rPr lang="uk-UA" sz="2800" dirty="0"/>
              <a:t>Дієслова активного стану позначають дію суб’єкта, спрямовану на об'єкт; виражений формою знахідного відмінка без прийменника (у випадку вживання дієслова з часткою не об'єкт названий формою родового відмінка) або родового із значенням частини від цілого, напр.: </a:t>
            </a:r>
            <a:r>
              <a:rPr lang="uk-UA" sz="2800" i="1" dirty="0"/>
              <a:t>Банк проводить валютні операції (Банк не проводить валютних операцій); Треба купити акції</a:t>
            </a:r>
            <a:r>
              <a:rPr lang="uk-UA" sz="2800" dirty="0" smtClean="0"/>
              <a:t>.</a:t>
            </a:r>
          </a:p>
          <a:p>
            <a:pPr algn="just"/>
            <a:r>
              <a:rPr lang="uk-UA" sz="2800" dirty="0"/>
              <a:t>Використання дієслів пасивного стану пов’язано з потребою акцентувати увагу на об’єкті, а не на дії, напр.: </a:t>
            </a:r>
            <a:r>
              <a:rPr lang="uk-UA" sz="2800" i="1" dirty="0"/>
              <a:t>Нормативи встановлюються банком</a:t>
            </a:r>
            <a:r>
              <a:rPr lang="uk-UA" sz="2800" dirty="0"/>
              <a:t>. Однак зловживати такими структурами не варто</a:t>
            </a:r>
            <a:r>
              <a:rPr lang="uk-UA" sz="2800" dirty="0" smtClean="0"/>
              <a:t>.</a:t>
            </a:r>
            <a:endParaRPr lang="ru-RU" sz="2800" dirty="0"/>
          </a:p>
        </p:txBody>
      </p:sp>
    </p:spTree>
    <p:extLst>
      <p:ext uri="{BB962C8B-B14F-4D97-AF65-F5344CB8AC3E}">
        <p14:creationId xmlns:p14="http://schemas.microsoft.com/office/powerpoint/2010/main" val="1826835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1893365" y="64396"/>
            <a:ext cx="10148383" cy="6494085"/>
          </a:xfrm>
          <a:prstGeom prst="rect">
            <a:avLst/>
          </a:prstGeom>
          <a:noFill/>
        </p:spPr>
        <p:txBody>
          <a:bodyPr wrap="square" rtlCol="0">
            <a:spAutoFit/>
          </a:bodyPr>
          <a:lstStyle/>
          <a:p>
            <a:pPr algn="just"/>
            <a:r>
              <a:rPr lang="uk-UA" sz="2600" dirty="0"/>
              <a:t>Пасивні дієприкметники використовують для лаконічного вираження думки (часто вони замінюють ціле підрядне речення). Вони відзначаються вищою частотою вживання в науковому та діловому стилях мови порівняно з активними (їхнє співвідношення у тексті складає 5:19). </a:t>
            </a:r>
            <a:endParaRPr lang="uk-UA" sz="2600" dirty="0" smtClean="0"/>
          </a:p>
          <a:p>
            <a:pPr algn="just"/>
            <a:r>
              <a:rPr lang="uk-UA" sz="2600" dirty="0" smtClean="0"/>
              <a:t>Будучи у </a:t>
            </a:r>
            <a:r>
              <a:rPr lang="uk-UA" sz="2600" dirty="0"/>
              <a:t>ролі означення самостійно чи у поєднанні з іншими словами (дієприкметниковий зворот), пасивні дієприкметники уточнюють, конкретизують зміст означуваного ними слова. Функціонуючи як присудки, вони набувають здатності виражати різні часові значення за допомогою допоміжних слів (бути, ставати, здаватися тощо), напр.: </a:t>
            </a:r>
            <a:r>
              <a:rPr lang="uk-UA" sz="2600" i="1" dirty="0">
                <a:solidFill>
                  <a:schemeClr val="accent1">
                    <a:lumMod val="75000"/>
                  </a:schemeClr>
                </a:solidFill>
              </a:rPr>
              <a:t>Робота буде завершена вчасно</a:t>
            </a:r>
            <a:r>
              <a:rPr lang="uk-UA" sz="2600" dirty="0">
                <a:solidFill>
                  <a:schemeClr val="accent1">
                    <a:lumMod val="75000"/>
                  </a:schemeClr>
                </a:solidFill>
              </a:rPr>
              <a:t> </a:t>
            </a:r>
            <a:r>
              <a:rPr lang="uk-UA" sz="2600" dirty="0"/>
              <a:t>(майбутній час); </a:t>
            </a:r>
            <a:r>
              <a:rPr lang="uk-UA" sz="2600" i="1" dirty="0">
                <a:solidFill>
                  <a:schemeClr val="accent1">
                    <a:lumMod val="75000"/>
                  </a:schemeClr>
                </a:solidFill>
              </a:rPr>
              <a:t>Робота була завершена вчасно</a:t>
            </a:r>
            <a:r>
              <a:rPr lang="uk-UA" sz="2600" dirty="0"/>
              <a:t> (минулий час). Відсутність допоміжного дієслова свідчить про минулий час, напр.: </a:t>
            </a:r>
            <a:r>
              <a:rPr lang="uk-UA" sz="2600" i="1" dirty="0">
                <a:solidFill>
                  <a:schemeClr val="accent1">
                    <a:lumMod val="75000"/>
                  </a:schemeClr>
                </a:solidFill>
              </a:rPr>
              <a:t>Робота завершена вчасно</a:t>
            </a:r>
            <a:r>
              <a:rPr lang="uk-UA" sz="2600" dirty="0"/>
              <a:t>. Аналогічно може бути виражене часове значення активних дієприкметників із суфіксом -л-, напр.: </a:t>
            </a:r>
            <a:r>
              <a:rPr lang="uk-UA" sz="2600" i="1" dirty="0">
                <a:solidFill>
                  <a:schemeClr val="accent1">
                    <a:lumMod val="75000"/>
                  </a:schemeClr>
                </a:solidFill>
              </a:rPr>
              <a:t>Тоді агрофірму не вважатимуть збанкрутілою</a:t>
            </a:r>
            <a:r>
              <a:rPr lang="uk-UA" sz="2600" dirty="0">
                <a:solidFill>
                  <a:schemeClr val="accent1">
                    <a:lumMod val="75000"/>
                  </a:schemeClr>
                </a:solidFill>
              </a:rPr>
              <a:t> </a:t>
            </a:r>
            <a:r>
              <a:rPr lang="uk-UA" sz="2600" dirty="0"/>
              <a:t>(майбутній час).</a:t>
            </a:r>
            <a:endParaRPr lang="ru-RU" sz="2600" dirty="0"/>
          </a:p>
        </p:txBody>
      </p:sp>
    </p:spTree>
    <p:extLst>
      <p:ext uri="{BB962C8B-B14F-4D97-AF65-F5344CB8AC3E}">
        <p14:creationId xmlns:p14="http://schemas.microsoft.com/office/powerpoint/2010/main" val="2128088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821</TotalTime>
  <Words>873</Words>
  <Application>Microsoft Office PowerPoint</Application>
  <PresentationFormat>Широкоэкранный</PresentationFormat>
  <Paragraphs>80</Paragraphs>
  <Slides>17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17</vt:i4>
      </vt:variant>
    </vt:vector>
  </HeadingPairs>
  <TitlesOfParts>
    <vt:vector size="21" baseType="lpstr">
      <vt:lpstr>Arial</vt:lpstr>
      <vt:lpstr>Calibri</vt:lpstr>
      <vt:lpstr>Calibri Light</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101</cp:revision>
  <dcterms:created xsi:type="dcterms:W3CDTF">2019-11-18T14:22:59Z</dcterms:created>
  <dcterms:modified xsi:type="dcterms:W3CDTF">2020-08-15T13:53:23Z</dcterms:modified>
</cp:coreProperties>
</file>