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62" r:id="rId4"/>
    <p:sldId id="279" r:id="rId5"/>
    <p:sldId id="281" r:id="rId6"/>
    <p:sldId id="286" r:id="rId7"/>
    <p:sldId id="287" r:id="rId8"/>
    <p:sldId id="288" r:id="rId9"/>
    <p:sldId id="289" r:id="rId10"/>
    <p:sldId id="290" r:id="rId11"/>
    <p:sldId id="291" r:id="rId12"/>
    <p:sldId id="292" r:id="rId13"/>
    <p:sldId id="293" r:id="rId14"/>
    <p:sldId id="294" r:id="rId15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4" d="100"/>
          <a:sy n="74" d="100"/>
        </p:scale>
        <p:origin x="576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81934B-8CFB-4B18-A231-2C4AD46EEE7E}" type="datetimeFigureOut">
              <a:rPr lang="ru-RU" smtClean="0"/>
              <a:t>15.08.2020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E3CF2D-40C6-4903-8411-154F61D69C9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9463448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81934B-8CFB-4B18-A231-2C4AD46EEE7E}" type="datetimeFigureOut">
              <a:rPr lang="ru-RU" smtClean="0"/>
              <a:t>15.08.2020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E3CF2D-40C6-4903-8411-154F61D69C9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6433575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81934B-8CFB-4B18-A231-2C4AD46EEE7E}" type="datetimeFigureOut">
              <a:rPr lang="ru-RU" smtClean="0"/>
              <a:t>15.08.2020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E3CF2D-40C6-4903-8411-154F61D69C9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32648321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81934B-8CFB-4B18-A231-2C4AD46EEE7E}" type="datetimeFigureOut">
              <a:rPr lang="ru-RU" smtClean="0"/>
              <a:t>15.08.2020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E3CF2D-40C6-4903-8411-154F61D69C9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4172036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81934B-8CFB-4B18-A231-2C4AD46EEE7E}" type="datetimeFigureOut">
              <a:rPr lang="ru-RU" smtClean="0"/>
              <a:t>15.08.2020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E3CF2D-40C6-4903-8411-154F61D69C9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9865866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81934B-8CFB-4B18-A231-2C4AD46EEE7E}" type="datetimeFigureOut">
              <a:rPr lang="ru-RU" smtClean="0"/>
              <a:t>15.08.2020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E3CF2D-40C6-4903-8411-154F61D69C9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7877259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81934B-8CFB-4B18-A231-2C4AD46EEE7E}" type="datetimeFigureOut">
              <a:rPr lang="ru-RU" smtClean="0"/>
              <a:t>15.08.2020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E3CF2D-40C6-4903-8411-154F61D69C9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534640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81934B-8CFB-4B18-A231-2C4AD46EEE7E}" type="datetimeFigureOut">
              <a:rPr lang="ru-RU" smtClean="0"/>
              <a:t>15.08.2020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E3CF2D-40C6-4903-8411-154F61D69C9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984829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81934B-8CFB-4B18-A231-2C4AD46EEE7E}" type="datetimeFigureOut">
              <a:rPr lang="ru-RU" smtClean="0"/>
              <a:t>15.08.2020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E3CF2D-40C6-4903-8411-154F61D69C9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7918648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81934B-8CFB-4B18-A231-2C4AD46EEE7E}" type="datetimeFigureOut">
              <a:rPr lang="ru-RU" smtClean="0"/>
              <a:t>15.08.2020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E3CF2D-40C6-4903-8411-154F61D69C9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4551224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81934B-8CFB-4B18-A231-2C4AD46EEE7E}" type="datetimeFigureOut">
              <a:rPr lang="ru-RU" smtClean="0"/>
              <a:t>15.08.2020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E3CF2D-40C6-4903-8411-154F61D69C9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8596729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281934B-8CFB-4B18-A231-2C4AD46EEE7E}" type="datetimeFigureOut">
              <a:rPr lang="ru-RU" smtClean="0"/>
              <a:t>15.08.2020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7E3CF2D-40C6-4903-8411-154F61D69C9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9258941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8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220" y="0"/>
            <a:ext cx="1809750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5" name="TextBox 4"/>
          <p:cNvSpPr txBox="1"/>
          <p:nvPr/>
        </p:nvSpPr>
        <p:spPr>
          <a:xfrm>
            <a:off x="3527425" y="2006222"/>
            <a:ext cx="6542432" cy="286232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uk-UA" sz="3600" dirty="0" smtClean="0"/>
              <a:t>Українська морфологія. </a:t>
            </a:r>
          </a:p>
          <a:p>
            <a:pPr algn="ctr"/>
            <a:r>
              <a:rPr lang="uk-UA" sz="3600" dirty="0" smtClean="0"/>
              <a:t>Особливості використання </a:t>
            </a:r>
          </a:p>
          <a:p>
            <a:pPr algn="ctr"/>
            <a:r>
              <a:rPr lang="uk-UA" sz="3600" dirty="0" smtClean="0"/>
              <a:t>граматичних категорій іменника</a:t>
            </a:r>
          </a:p>
          <a:p>
            <a:pPr algn="ctr"/>
            <a:r>
              <a:rPr lang="uk-UA" sz="3600" dirty="0" smtClean="0"/>
              <a:t>в офіційно-діловому стилі. </a:t>
            </a:r>
          </a:p>
          <a:p>
            <a:pPr algn="ctr"/>
            <a:r>
              <a:rPr lang="ru-RU" sz="3600" dirty="0" err="1" smtClean="0"/>
              <a:t>Граматичні</a:t>
            </a:r>
            <a:r>
              <a:rPr lang="ru-RU" sz="3600" dirty="0" smtClean="0"/>
              <a:t> </a:t>
            </a:r>
            <a:r>
              <a:rPr lang="ru-RU" sz="3600" dirty="0" err="1" smtClean="0"/>
              <a:t>форми</a:t>
            </a:r>
            <a:r>
              <a:rPr lang="ru-RU" sz="3600" dirty="0" smtClean="0"/>
              <a:t> </a:t>
            </a:r>
            <a:r>
              <a:rPr lang="ru-RU" sz="3600" dirty="0" err="1" smtClean="0"/>
              <a:t>власних</a:t>
            </a:r>
            <a:r>
              <a:rPr lang="ru-RU" sz="3600" dirty="0" smtClean="0"/>
              <a:t> </a:t>
            </a:r>
            <a:r>
              <a:rPr lang="ru-RU" sz="3600" dirty="0" err="1" smtClean="0"/>
              <a:t>назв</a:t>
            </a:r>
            <a:endParaRPr lang="uk-UA" sz="3600" dirty="0" smtClean="0"/>
          </a:p>
        </p:txBody>
      </p:sp>
      <p:sp>
        <p:nvSpPr>
          <p:cNvPr id="6" name="TextBox 5"/>
          <p:cNvSpPr txBox="1"/>
          <p:nvPr/>
        </p:nvSpPr>
        <p:spPr>
          <a:xfrm>
            <a:off x="6032310" y="818866"/>
            <a:ext cx="2324895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uk-UA" sz="4400" b="1" dirty="0" smtClean="0"/>
              <a:t>ТЕМА:</a:t>
            </a:r>
            <a:endParaRPr lang="ru-RU" sz="4400" b="1" dirty="0"/>
          </a:p>
        </p:txBody>
      </p:sp>
    </p:spTree>
    <p:extLst>
      <p:ext uri="{BB962C8B-B14F-4D97-AF65-F5344CB8AC3E}">
        <p14:creationId xmlns:p14="http://schemas.microsoft.com/office/powerpoint/2010/main" val="14590528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8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220" y="0"/>
            <a:ext cx="1448972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Прямоугольник 1"/>
          <p:cNvSpPr/>
          <p:nvPr/>
        </p:nvSpPr>
        <p:spPr>
          <a:xfrm>
            <a:off x="1592688" y="115910"/>
            <a:ext cx="10436180" cy="428425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indent="450215" algn="just">
              <a:lnSpc>
                <a:spcPct val="115000"/>
              </a:lnSpc>
              <a:spcAft>
                <a:spcPts val="0"/>
              </a:spcAft>
            </a:pPr>
            <a:r>
              <a:rPr lang="uk-UA" sz="2400" b="1" i="1" dirty="0">
                <a:ea typeface="Calibri" panose="020F0502020204030204" pitchFamily="34" charset="0"/>
                <a:cs typeface="Times New Roman" panose="02020603050405020304" pitchFamily="18" charset="0"/>
              </a:rPr>
              <a:t>Закінчення багатозначних іменників та омонімів відрізняються залежно від семантики</a:t>
            </a:r>
            <a:r>
              <a:rPr lang="uk-UA" sz="2400" dirty="0">
                <a:ea typeface="Calibri" panose="020F0502020204030204" pitchFamily="34" charset="0"/>
                <a:cs typeface="Times New Roman" panose="02020603050405020304" pitchFamily="18" charset="0"/>
              </a:rPr>
              <a:t>:</a:t>
            </a:r>
            <a:endParaRPr lang="ru-RU" sz="2400" dirty="0"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15000"/>
              </a:lnSpc>
              <a:spcAft>
                <a:spcPts val="0"/>
              </a:spcAft>
              <a:tabLst>
                <a:tab pos="5213350" algn="l"/>
              </a:tabLst>
            </a:pPr>
            <a:r>
              <a:rPr lang="uk-UA" sz="2400" dirty="0">
                <a:ea typeface="Calibri" panose="020F0502020204030204" pitchFamily="34" charset="0"/>
                <a:cs typeface="Times New Roman" panose="02020603050405020304" pitchFamily="18" charset="0"/>
              </a:rPr>
              <a:t>Алжира (місто) – Алжиру (країна);	</a:t>
            </a:r>
            <a:endParaRPr lang="ru-RU" sz="2400" dirty="0"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15000"/>
              </a:lnSpc>
              <a:spcAft>
                <a:spcPts val="0"/>
              </a:spcAft>
            </a:pPr>
            <a:r>
              <a:rPr lang="uk-UA" sz="2400" dirty="0">
                <a:ea typeface="Calibri" panose="020F0502020204030204" pitchFamily="34" charset="0"/>
                <a:cs typeface="Times New Roman" panose="02020603050405020304" pitchFamily="18" charset="0"/>
              </a:rPr>
              <a:t>аметиста (окремий камінець) – аметисту (мінерал);</a:t>
            </a:r>
            <a:endParaRPr lang="ru-RU" sz="2400" dirty="0"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15000"/>
              </a:lnSpc>
              <a:spcAft>
                <a:spcPts val="0"/>
              </a:spcAft>
            </a:pPr>
            <a:r>
              <a:rPr lang="uk-UA" sz="2400" dirty="0">
                <a:ea typeface="Calibri" panose="020F0502020204030204" pitchFamily="34" charset="0"/>
                <a:cs typeface="Times New Roman" panose="02020603050405020304" pitchFamily="18" charset="0"/>
              </a:rPr>
              <a:t>буфета (меблі) – буфету (заклад харчування);</a:t>
            </a:r>
            <a:endParaRPr lang="ru-RU" sz="2400" dirty="0"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15000"/>
              </a:lnSpc>
              <a:spcAft>
                <a:spcPts val="0"/>
              </a:spcAft>
            </a:pPr>
            <a:r>
              <a:rPr lang="uk-UA" sz="2400" dirty="0">
                <a:ea typeface="Calibri" panose="020F0502020204030204" pitchFamily="34" charset="0"/>
                <a:cs typeface="Times New Roman" panose="02020603050405020304" pitchFamily="18" charset="0"/>
              </a:rPr>
              <a:t>Кизила (місто) – кизилу (кущ);</a:t>
            </a:r>
            <a:endParaRPr lang="ru-RU" sz="2400" dirty="0"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15000"/>
              </a:lnSpc>
              <a:spcAft>
                <a:spcPts val="0"/>
              </a:spcAft>
            </a:pPr>
            <a:r>
              <a:rPr lang="uk-UA" sz="2400" dirty="0">
                <a:ea typeface="Calibri" panose="020F0502020204030204" pitchFamily="34" charset="0"/>
                <a:cs typeface="Times New Roman" panose="02020603050405020304" pitchFamily="18" charset="0"/>
              </a:rPr>
              <a:t>листопада (місяць) – листопаду (процес опадання листя);</a:t>
            </a:r>
            <a:endParaRPr lang="ru-RU" sz="2400" dirty="0"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15000"/>
              </a:lnSpc>
              <a:spcAft>
                <a:spcPts val="0"/>
              </a:spcAft>
            </a:pPr>
            <a:r>
              <a:rPr lang="uk-UA" sz="2400" dirty="0" err="1">
                <a:ea typeface="Calibri" panose="020F0502020204030204" pitchFamily="34" charset="0"/>
                <a:cs typeface="Times New Roman" panose="02020603050405020304" pitchFamily="18" charset="0"/>
              </a:rPr>
              <a:t>пояса</a:t>
            </a:r>
            <a:r>
              <a:rPr lang="uk-UA" sz="2400" dirty="0">
                <a:ea typeface="Calibri" panose="020F0502020204030204" pitchFamily="34" charset="0"/>
                <a:cs typeface="Times New Roman" panose="02020603050405020304" pitchFamily="18" charset="0"/>
              </a:rPr>
              <a:t> (ремінь) – поясу (просторове поняття);</a:t>
            </a:r>
            <a:endParaRPr lang="ru-RU" sz="2400" dirty="0"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15000"/>
              </a:lnSpc>
              <a:spcAft>
                <a:spcPts val="0"/>
              </a:spcAft>
            </a:pPr>
            <a:r>
              <a:rPr lang="uk-UA" sz="2400" dirty="0">
                <a:ea typeface="Calibri" panose="020F0502020204030204" pitchFamily="34" charset="0"/>
                <a:cs typeface="Times New Roman" panose="02020603050405020304" pitchFamily="18" charset="0"/>
              </a:rPr>
              <a:t>соняшника (окрема рослина) – соняшнику (збірне поняття</a:t>
            </a:r>
            <a:r>
              <a:rPr lang="uk-UA" sz="2400" dirty="0" smtClean="0">
                <a:ea typeface="Calibri" panose="020F0502020204030204" pitchFamily="34" charset="0"/>
                <a:cs typeface="Times New Roman" panose="02020603050405020304" pitchFamily="18" charset="0"/>
              </a:rPr>
              <a:t>);</a:t>
            </a:r>
          </a:p>
          <a:p>
            <a:pPr indent="450215" algn="just">
              <a:lnSpc>
                <a:spcPct val="115000"/>
              </a:lnSpc>
              <a:spcAft>
                <a:spcPts val="0"/>
              </a:spcAft>
            </a:pPr>
            <a:r>
              <a:rPr lang="uk-UA" sz="2400" dirty="0" err="1" smtClean="0">
                <a:ea typeface="Calibri" panose="020F0502020204030204" pitchFamily="34" charset="0"/>
              </a:rPr>
              <a:t>Талана</a:t>
            </a:r>
            <a:r>
              <a:rPr lang="uk-UA" sz="2400" dirty="0" smtClean="0">
                <a:ea typeface="Calibri" panose="020F0502020204030204" pitchFamily="34" charset="0"/>
              </a:rPr>
              <a:t> </a:t>
            </a:r>
            <a:r>
              <a:rPr lang="uk-UA" sz="2400" dirty="0">
                <a:ea typeface="Calibri" panose="020F0502020204030204" pitchFamily="34" charset="0"/>
              </a:rPr>
              <a:t>(прізвище) – талану (абстрактне поняття – доля).</a:t>
            </a:r>
            <a:endParaRPr lang="ru-RU" sz="2400" dirty="0"/>
          </a:p>
        </p:txBody>
      </p:sp>
    </p:spTree>
    <p:extLst>
      <p:ext uri="{BB962C8B-B14F-4D97-AF65-F5344CB8AC3E}">
        <p14:creationId xmlns:p14="http://schemas.microsoft.com/office/powerpoint/2010/main" val="38184431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8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220" y="0"/>
            <a:ext cx="1448972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Прямоугольник 1"/>
          <p:cNvSpPr/>
          <p:nvPr/>
        </p:nvSpPr>
        <p:spPr>
          <a:xfrm>
            <a:off x="1592688" y="115910"/>
            <a:ext cx="10436180" cy="649408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just"/>
            <a:r>
              <a:rPr lang="uk-UA" sz="2600" b="1" dirty="0"/>
              <a:t>Узгодження географічних назв з означуваним словом</a:t>
            </a:r>
            <a:endParaRPr lang="ru-RU" sz="2600" dirty="0"/>
          </a:p>
          <a:p>
            <a:pPr algn="just"/>
            <a:r>
              <a:rPr lang="uk-UA" sz="2600" dirty="0"/>
              <a:t>Якщо поряд із географічною назвою стоїть означуване слово, то географічна назва вживається у називному відмінку:</a:t>
            </a:r>
            <a:endParaRPr lang="ru-RU" sz="2600" dirty="0"/>
          </a:p>
          <a:p>
            <a:pPr algn="just"/>
            <a:r>
              <a:rPr lang="uk-UA" sz="2600" i="1" dirty="0">
                <a:solidFill>
                  <a:schemeClr val="accent1">
                    <a:lumMod val="75000"/>
                  </a:schemeClr>
                </a:solidFill>
              </a:rPr>
              <a:t>Я проживаю у місті Вінниця – я проживаю у Вінниці;</a:t>
            </a:r>
            <a:endParaRPr lang="ru-RU" sz="2600" dirty="0">
              <a:solidFill>
                <a:schemeClr val="accent1">
                  <a:lumMod val="75000"/>
                </a:schemeClr>
              </a:solidFill>
            </a:endParaRPr>
          </a:p>
          <a:p>
            <a:pPr algn="just"/>
            <a:r>
              <a:rPr lang="uk-UA" sz="2600" i="1" dirty="0">
                <a:solidFill>
                  <a:schemeClr val="accent1">
                    <a:lumMod val="75000"/>
                  </a:schemeClr>
                </a:solidFill>
              </a:rPr>
              <a:t>Вийшли на станції Хрещатик – вийшли на Хрещатику;</a:t>
            </a:r>
            <a:endParaRPr lang="ru-RU" sz="2600" dirty="0">
              <a:solidFill>
                <a:schemeClr val="accent1">
                  <a:lumMod val="75000"/>
                </a:schemeClr>
              </a:solidFill>
            </a:endParaRPr>
          </a:p>
          <a:p>
            <a:pPr algn="just"/>
            <a:r>
              <a:rPr lang="uk-UA" sz="2600" i="1" dirty="0">
                <a:solidFill>
                  <a:schemeClr val="accent1">
                    <a:lumMod val="75000"/>
                  </a:schemeClr>
                </a:solidFill>
              </a:rPr>
              <a:t>За селищем міського типу </a:t>
            </a:r>
            <a:r>
              <a:rPr lang="uk-UA" sz="2600" i="1" dirty="0" err="1">
                <a:solidFill>
                  <a:schemeClr val="accent1">
                    <a:lumMod val="75000"/>
                  </a:schemeClr>
                </a:solidFill>
              </a:rPr>
              <a:t>Стрижавка</a:t>
            </a:r>
            <a:r>
              <a:rPr lang="uk-UA" sz="2600" i="1" dirty="0">
                <a:solidFill>
                  <a:schemeClr val="accent1">
                    <a:lumMod val="75000"/>
                  </a:schemeClr>
                </a:solidFill>
              </a:rPr>
              <a:t> – за </a:t>
            </a:r>
            <a:r>
              <a:rPr lang="uk-UA" sz="2600" i="1" dirty="0" err="1">
                <a:solidFill>
                  <a:schemeClr val="accent1">
                    <a:lumMod val="75000"/>
                  </a:schemeClr>
                </a:solidFill>
              </a:rPr>
              <a:t>Стрижавкою</a:t>
            </a:r>
            <a:r>
              <a:rPr lang="uk-UA" sz="2600" i="1" dirty="0">
                <a:solidFill>
                  <a:schemeClr val="accent1">
                    <a:lumMod val="75000"/>
                  </a:schemeClr>
                </a:solidFill>
              </a:rPr>
              <a:t>;</a:t>
            </a:r>
            <a:endParaRPr lang="ru-RU" sz="2600" dirty="0">
              <a:solidFill>
                <a:schemeClr val="accent1">
                  <a:lumMod val="75000"/>
                </a:schemeClr>
              </a:solidFill>
            </a:endParaRPr>
          </a:p>
          <a:p>
            <a:pPr algn="just"/>
            <a:r>
              <a:rPr lang="uk-UA" sz="2600" i="1" dirty="0">
                <a:solidFill>
                  <a:schemeClr val="accent1">
                    <a:lumMod val="75000"/>
                  </a:schemeClr>
                </a:solidFill>
              </a:rPr>
              <a:t>Народився в селі </a:t>
            </a:r>
            <a:r>
              <a:rPr lang="uk-UA" sz="2600" i="1" dirty="0" err="1">
                <a:solidFill>
                  <a:schemeClr val="accent1">
                    <a:lumMod val="75000"/>
                  </a:schemeClr>
                </a:solidFill>
              </a:rPr>
              <a:t>Писарівка</a:t>
            </a:r>
            <a:r>
              <a:rPr lang="uk-UA" sz="2600" i="1" dirty="0">
                <a:solidFill>
                  <a:schemeClr val="accent1">
                    <a:lumMod val="75000"/>
                  </a:schemeClr>
                </a:solidFill>
              </a:rPr>
              <a:t> – народився в </a:t>
            </a:r>
            <a:r>
              <a:rPr lang="uk-UA" sz="2600" i="1" dirty="0" err="1">
                <a:solidFill>
                  <a:schemeClr val="accent1">
                    <a:lumMod val="75000"/>
                  </a:schemeClr>
                </a:solidFill>
              </a:rPr>
              <a:t>Писарівці</a:t>
            </a:r>
            <a:r>
              <a:rPr lang="uk-UA" sz="2600" i="1" dirty="0">
                <a:solidFill>
                  <a:schemeClr val="accent1">
                    <a:lumMod val="75000"/>
                  </a:schemeClr>
                </a:solidFill>
              </a:rPr>
              <a:t>;</a:t>
            </a:r>
            <a:endParaRPr lang="ru-RU" sz="2600" dirty="0">
              <a:solidFill>
                <a:schemeClr val="accent1">
                  <a:lumMod val="75000"/>
                </a:schemeClr>
              </a:solidFill>
            </a:endParaRPr>
          </a:p>
          <a:p>
            <a:pPr algn="just"/>
            <a:r>
              <a:rPr lang="uk-UA" sz="2600" i="1" dirty="0">
                <a:solidFill>
                  <a:schemeClr val="accent1">
                    <a:lumMod val="75000"/>
                  </a:schemeClr>
                </a:solidFill>
              </a:rPr>
              <a:t>Зупинилися табором на горі Говерла – зупинилися табором на Говерлі.</a:t>
            </a:r>
            <a:endParaRPr lang="ru-RU" sz="2600" dirty="0">
              <a:solidFill>
                <a:schemeClr val="accent1">
                  <a:lumMod val="75000"/>
                </a:schemeClr>
              </a:solidFill>
            </a:endParaRPr>
          </a:p>
          <a:p>
            <a:pPr algn="just"/>
            <a:r>
              <a:rPr lang="uk-UA" sz="2600" dirty="0"/>
              <a:t>Не узгоджуються також:</a:t>
            </a:r>
            <a:endParaRPr lang="ru-RU" sz="2600" dirty="0"/>
          </a:p>
          <a:p>
            <a:pPr lvl="0" algn="just"/>
            <a:r>
              <a:rPr lang="uk-UA" sz="2600" dirty="0"/>
              <a:t>перша частина складних географічних назв при творенні прикметникових форм: </a:t>
            </a:r>
            <a:r>
              <a:rPr lang="uk-UA" sz="2600" i="1" dirty="0">
                <a:solidFill>
                  <a:schemeClr val="accent1">
                    <a:lumMod val="75000"/>
                  </a:schemeClr>
                </a:solidFill>
              </a:rPr>
              <a:t>Кам’янець-Подільський – Кам’янець-Подільського району</a:t>
            </a:r>
            <a:r>
              <a:rPr lang="uk-UA" sz="2600" dirty="0">
                <a:solidFill>
                  <a:schemeClr val="accent1">
                    <a:lumMod val="75000"/>
                  </a:schemeClr>
                </a:solidFill>
              </a:rPr>
              <a:t>;</a:t>
            </a:r>
            <a:endParaRPr lang="ru-RU" sz="2600" dirty="0">
              <a:solidFill>
                <a:schemeClr val="accent1">
                  <a:lumMod val="75000"/>
                </a:schemeClr>
              </a:solidFill>
            </a:endParaRPr>
          </a:p>
          <a:p>
            <a:pPr lvl="0" algn="just"/>
            <a:r>
              <a:rPr lang="uk-UA" sz="2600" dirty="0"/>
              <a:t>якщо друга частина є числівником: </a:t>
            </a:r>
            <a:r>
              <a:rPr lang="uk-UA" sz="2600" i="1" dirty="0">
                <a:solidFill>
                  <a:schemeClr val="accent1">
                    <a:lumMod val="75000"/>
                  </a:schemeClr>
                </a:solidFill>
              </a:rPr>
              <a:t>Знам’янка Друга – </a:t>
            </a:r>
            <a:r>
              <a:rPr lang="uk-UA" sz="2600" i="1" dirty="0" err="1">
                <a:solidFill>
                  <a:schemeClr val="accent1">
                    <a:lumMod val="75000"/>
                  </a:schemeClr>
                </a:solidFill>
              </a:rPr>
              <a:t>Знам’янкодругий</a:t>
            </a:r>
            <a:r>
              <a:rPr lang="uk-UA" sz="2600" dirty="0"/>
              <a:t>;</a:t>
            </a:r>
            <a:endParaRPr lang="ru-RU" sz="2600" dirty="0"/>
          </a:p>
          <a:p>
            <a:pPr lvl="0" algn="just"/>
            <a:r>
              <a:rPr lang="uk-UA" sz="2600" dirty="0"/>
              <a:t>друга частина є іменником: </a:t>
            </a:r>
            <a:r>
              <a:rPr lang="uk-UA" sz="2600" i="1" dirty="0">
                <a:solidFill>
                  <a:schemeClr val="accent1">
                    <a:lumMod val="75000"/>
                  </a:schemeClr>
                </a:solidFill>
              </a:rPr>
              <a:t>Кривий Ріг – Криворізький</a:t>
            </a:r>
            <a:r>
              <a:rPr lang="uk-UA" sz="2600" dirty="0"/>
              <a:t>;</a:t>
            </a:r>
            <a:endParaRPr lang="ru-RU" sz="2600" dirty="0"/>
          </a:p>
          <a:p>
            <a:pPr lvl="0" algn="just"/>
            <a:r>
              <a:rPr lang="uk-UA" sz="2600" dirty="0"/>
              <a:t>складні географічні назви, які мають у своєму складі прийменники: </a:t>
            </a:r>
            <a:r>
              <a:rPr lang="uk-UA" sz="2600" i="1" dirty="0">
                <a:solidFill>
                  <a:schemeClr val="accent1">
                    <a:lumMod val="75000"/>
                  </a:schemeClr>
                </a:solidFill>
              </a:rPr>
              <a:t>Франкфурт-на-Майні – Франкфуртський-на-Майні</a:t>
            </a:r>
            <a:r>
              <a:rPr lang="uk-UA" sz="2600" dirty="0"/>
              <a:t>.</a:t>
            </a:r>
            <a:endParaRPr lang="ru-RU" sz="2600" dirty="0"/>
          </a:p>
        </p:txBody>
      </p:sp>
    </p:spTree>
    <p:extLst>
      <p:ext uri="{BB962C8B-B14F-4D97-AF65-F5344CB8AC3E}">
        <p14:creationId xmlns:p14="http://schemas.microsoft.com/office/powerpoint/2010/main" val="4755096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8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220" y="0"/>
            <a:ext cx="1448972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Прямоугольник 1"/>
          <p:cNvSpPr/>
          <p:nvPr/>
        </p:nvSpPr>
        <p:spPr>
          <a:xfrm>
            <a:off x="1592688" y="77273"/>
            <a:ext cx="10436180" cy="569386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uk-UA" sz="2800" b="1" i="1" dirty="0"/>
              <a:t>Довідка</a:t>
            </a:r>
            <a:r>
              <a:rPr lang="uk-UA" sz="2800" b="1" dirty="0"/>
              <a:t> – це документ інформаційного характеру, що містить опис та підтвердження біографічних і юридичних фактів, діяльності окремих осіб чи обставин діяльності закладів, установ.</a:t>
            </a:r>
            <a:endParaRPr lang="ru-RU" sz="2800" b="1" dirty="0"/>
          </a:p>
          <a:p>
            <a:pPr algn="just"/>
            <a:r>
              <a:rPr lang="uk-UA" sz="2800" b="1" dirty="0"/>
              <a:t>Довідки поділяються на особисті та службові.</a:t>
            </a:r>
            <a:endParaRPr lang="ru-RU" sz="2800" dirty="0"/>
          </a:p>
          <a:p>
            <a:pPr algn="just"/>
            <a:r>
              <a:rPr lang="uk-UA" sz="2800" b="1" dirty="0"/>
              <a:t>Особисті</a:t>
            </a:r>
            <a:r>
              <a:rPr lang="uk-UA" sz="2800" dirty="0"/>
              <a:t> підтверджують той чи інший біографічний або юридичний факт конкретної особи.</a:t>
            </a:r>
            <a:endParaRPr lang="ru-RU" sz="2800" dirty="0"/>
          </a:p>
          <a:p>
            <a:pPr algn="just"/>
            <a:r>
              <a:rPr lang="uk-UA" sz="2800" b="1" dirty="0"/>
              <a:t>Службові</a:t>
            </a:r>
            <a:r>
              <a:rPr lang="uk-UA" sz="2800" dirty="0"/>
              <a:t> повинні об'єктивно відображати стан справ конкретного підрозділу, дільниці чи всього підприємства. Укладання службової довідки потребує ретельного відбору та перевірки відомостей, зіставлення і ґрунтовного аналізу отриманих даних про факти й події службового характеру. У ній можуть наводитися таблиці, графіки, приєднуватися додатки. Якщо довідка охоплює відомості з декількох питань, її текст може складатися з розділів</a:t>
            </a:r>
            <a:r>
              <a:rPr lang="uk-UA" sz="2800" dirty="0" smtClean="0"/>
              <a:t>.</a:t>
            </a:r>
            <a:endParaRPr lang="ru-RU" sz="2800" dirty="0"/>
          </a:p>
        </p:txBody>
      </p:sp>
    </p:spTree>
    <p:extLst>
      <p:ext uri="{BB962C8B-B14F-4D97-AF65-F5344CB8AC3E}">
        <p14:creationId xmlns:p14="http://schemas.microsoft.com/office/powerpoint/2010/main" val="15345391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8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220" y="0"/>
            <a:ext cx="1448972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Прямоугольник 1"/>
          <p:cNvSpPr/>
          <p:nvPr/>
        </p:nvSpPr>
        <p:spPr>
          <a:xfrm>
            <a:off x="1592688" y="38636"/>
            <a:ext cx="10436180" cy="600164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uk-UA" sz="2400" b="1" dirty="0"/>
              <a:t>Реквізити:</a:t>
            </a:r>
            <a:r>
              <a:rPr lang="ru-RU" sz="2400" dirty="0"/>
              <a:t>     </a:t>
            </a:r>
          </a:p>
          <a:p>
            <a:pPr algn="just"/>
            <a:r>
              <a:rPr lang="uk-UA" sz="2400" b="1" dirty="0"/>
              <a:t>1.</a:t>
            </a:r>
            <a:r>
              <a:rPr lang="uk-UA" sz="2400" dirty="0"/>
              <a:t> Назва міністерства, якому підпорядкована організація, (для державних).</a:t>
            </a:r>
            <a:endParaRPr lang="ru-RU" sz="2400" dirty="0"/>
          </a:p>
          <a:p>
            <a:pPr algn="just"/>
            <a:r>
              <a:rPr lang="uk-UA" sz="2400" b="1" dirty="0"/>
              <a:t>2.</a:t>
            </a:r>
            <a:r>
              <a:rPr lang="uk-UA" sz="2400" dirty="0"/>
              <a:t> Повна назва організації, установи, що видає довідку.</a:t>
            </a:r>
            <a:endParaRPr lang="ru-RU" sz="2400" dirty="0"/>
          </a:p>
          <a:p>
            <a:pPr algn="just"/>
            <a:r>
              <a:rPr lang="uk-UA" sz="2400" b="1" dirty="0"/>
              <a:t>3.</a:t>
            </a:r>
            <a:r>
              <a:rPr lang="uk-UA" sz="2400" dirty="0"/>
              <a:t> Адресат – посада, назва установи, прізвище та ініціали (для службових).</a:t>
            </a:r>
            <a:endParaRPr lang="ru-RU" sz="2400" dirty="0"/>
          </a:p>
          <a:p>
            <a:pPr algn="just"/>
            <a:r>
              <a:rPr lang="uk-UA" sz="2400" b="1" dirty="0"/>
              <a:t>4.</a:t>
            </a:r>
            <a:r>
              <a:rPr lang="uk-UA" sz="2400" dirty="0"/>
              <a:t> Дата видачі</a:t>
            </a:r>
            <a:endParaRPr lang="ru-RU" sz="2400" dirty="0"/>
          </a:p>
          <a:p>
            <a:pPr algn="just"/>
            <a:r>
              <a:rPr lang="uk-UA" sz="2400" b="1" dirty="0"/>
              <a:t>5.</a:t>
            </a:r>
            <a:r>
              <a:rPr lang="uk-UA" sz="2400" dirty="0"/>
              <a:t> Місце укладання.</a:t>
            </a:r>
            <a:endParaRPr lang="ru-RU" sz="2400" dirty="0"/>
          </a:p>
          <a:p>
            <a:pPr algn="just"/>
            <a:r>
              <a:rPr lang="uk-UA" sz="2400" b="1" dirty="0"/>
              <a:t>6.</a:t>
            </a:r>
            <a:r>
              <a:rPr lang="uk-UA" sz="2400" dirty="0"/>
              <a:t> Назва документа та його номер (посередині).</a:t>
            </a:r>
            <a:endParaRPr lang="ru-RU" sz="2400" dirty="0"/>
          </a:p>
          <a:p>
            <a:pPr algn="just"/>
            <a:r>
              <a:rPr lang="uk-UA" sz="2400" b="1" dirty="0"/>
              <a:t>7.</a:t>
            </a:r>
            <a:r>
              <a:rPr lang="uk-UA" sz="2400" dirty="0"/>
              <a:t> Заголовок до тексту (для службових).</a:t>
            </a:r>
            <a:endParaRPr lang="ru-RU" sz="2400" dirty="0"/>
          </a:p>
          <a:p>
            <a:pPr algn="just"/>
            <a:r>
              <a:rPr lang="uk-UA" sz="2400" b="1" dirty="0"/>
              <a:t>8.</a:t>
            </a:r>
            <a:r>
              <a:rPr lang="uk-UA" sz="2400" dirty="0"/>
              <a:t> Текст:</a:t>
            </a:r>
            <a:endParaRPr lang="ru-RU" sz="2400" dirty="0"/>
          </a:p>
          <a:p>
            <a:pPr algn="just"/>
            <a:r>
              <a:rPr lang="uk-UA" sz="2400" dirty="0"/>
              <a:t>Прізвище, ім’я та по батькові особи, якій видається довідка (у називному відмінку).</a:t>
            </a:r>
            <a:endParaRPr lang="ru-RU" sz="2400" dirty="0"/>
          </a:p>
          <a:p>
            <a:pPr algn="just"/>
            <a:r>
              <a:rPr lang="uk-UA" sz="2400" dirty="0"/>
              <a:t>Назва установи, закладу, до яких подається довідка. (У тексті бажано уникати архаїчних зворотів типу: «Цим повідомляємо...», «Пред'явник цього...», «...дійсно проживає...», «...справді працює...», «...зараз навчається...» та ін.).</a:t>
            </a:r>
            <a:endParaRPr lang="ru-RU" sz="2400" dirty="0"/>
          </a:p>
          <a:p>
            <a:pPr algn="just"/>
            <a:r>
              <a:rPr lang="uk-UA" sz="2400" b="1" dirty="0"/>
              <a:t>9.</a:t>
            </a:r>
            <a:r>
              <a:rPr lang="uk-UA" sz="2400" dirty="0"/>
              <a:t> Посада укладача, керівника (ліворуч), ініціали та прізвище.</a:t>
            </a:r>
            <a:endParaRPr lang="ru-RU" sz="2400" dirty="0"/>
          </a:p>
          <a:p>
            <a:pPr algn="just"/>
            <a:r>
              <a:rPr lang="uk-UA" sz="2400" b="1" dirty="0"/>
              <a:t>10.</a:t>
            </a:r>
            <a:r>
              <a:rPr lang="uk-UA" sz="2400" dirty="0"/>
              <a:t> Печатка.</a:t>
            </a:r>
            <a:endParaRPr lang="ru-RU" sz="2400" dirty="0"/>
          </a:p>
        </p:txBody>
      </p:sp>
    </p:spTree>
    <p:extLst>
      <p:ext uri="{BB962C8B-B14F-4D97-AF65-F5344CB8AC3E}">
        <p14:creationId xmlns:p14="http://schemas.microsoft.com/office/powerpoint/2010/main" val="13523176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8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220" y="0"/>
            <a:ext cx="1448972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Прямоугольник 1"/>
          <p:cNvSpPr/>
          <p:nvPr/>
        </p:nvSpPr>
        <p:spPr>
          <a:xfrm>
            <a:off x="1755820" y="231818"/>
            <a:ext cx="10436180" cy="483209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uk-UA" sz="2800" b="1" dirty="0"/>
              <a:t>Розписка </a:t>
            </a:r>
            <a:r>
              <a:rPr lang="uk-UA" sz="2800" dirty="0"/>
              <a:t>– це документ, який підтверджує передачу й одержання грошей, матеріальних цінностей, доку­ментів тощо від установи чи приватної особи</a:t>
            </a:r>
            <a:r>
              <a:rPr lang="uk-UA" sz="2800" dirty="0" smtClean="0"/>
              <a:t>.</a:t>
            </a:r>
          </a:p>
          <a:p>
            <a:pPr algn="just"/>
            <a:endParaRPr lang="ru-RU" sz="2800" dirty="0"/>
          </a:p>
          <a:p>
            <a:pPr algn="just"/>
            <a:r>
              <a:rPr lang="uk-UA" sz="2800" dirty="0"/>
              <a:t>Розписки можуть бути приватними й службовими та повинні містити такі </a:t>
            </a:r>
            <a:r>
              <a:rPr lang="uk-UA" sz="2800" b="1" dirty="0"/>
              <a:t>реквізити</a:t>
            </a:r>
            <a:r>
              <a:rPr lang="uk-UA" sz="2800" dirty="0"/>
              <a:t>:</a:t>
            </a:r>
            <a:endParaRPr lang="ru-RU" sz="2800" dirty="0"/>
          </a:p>
          <a:p>
            <a:pPr algn="just"/>
            <a:r>
              <a:rPr lang="uk-UA" sz="2800" dirty="0"/>
              <a:t>1. Назва документа.</a:t>
            </a:r>
            <a:endParaRPr lang="ru-RU" sz="2800" dirty="0"/>
          </a:p>
          <a:p>
            <a:pPr algn="just"/>
            <a:r>
              <a:rPr lang="uk-UA" sz="2800" dirty="0"/>
              <a:t>2. Текст.</a:t>
            </a:r>
            <a:endParaRPr lang="ru-RU" sz="2800" dirty="0"/>
          </a:p>
          <a:p>
            <a:pPr algn="just"/>
            <a:r>
              <a:rPr lang="uk-UA" sz="2800" dirty="0"/>
              <a:t>3. Дата.</a:t>
            </a:r>
            <a:endParaRPr lang="ru-RU" sz="2800" dirty="0"/>
          </a:p>
          <a:p>
            <a:pPr algn="just"/>
            <a:r>
              <a:rPr lang="uk-UA" sz="2800" dirty="0"/>
              <a:t>4. Підпис.</a:t>
            </a:r>
            <a:endParaRPr lang="ru-RU" sz="2800" dirty="0"/>
          </a:p>
          <a:p>
            <a:pPr algn="just"/>
            <a:r>
              <a:rPr lang="uk-UA" sz="2800" dirty="0"/>
              <a:t>5. Засвідчення (за необхідності).</a:t>
            </a:r>
            <a:endParaRPr lang="ru-RU" sz="2800" dirty="0"/>
          </a:p>
        </p:txBody>
      </p:sp>
    </p:spTree>
    <p:extLst>
      <p:ext uri="{BB962C8B-B14F-4D97-AF65-F5344CB8AC3E}">
        <p14:creationId xmlns:p14="http://schemas.microsoft.com/office/powerpoint/2010/main" val="12043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8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220" y="0"/>
            <a:ext cx="1809750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5" name="TextBox 4"/>
          <p:cNvSpPr txBox="1"/>
          <p:nvPr/>
        </p:nvSpPr>
        <p:spPr>
          <a:xfrm>
            <a:off x="1957758" y="168419"/>
            <a:ext cx="9929441" cy="61247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uk-UA" sz="3200" b="1" dirty="0"/>
              <a:t>План</a:t>
            </a:r>
            <a:endParaRPr lang="ru-RU" sz="3200" b="1" dirty="0"/>
          </a:p>
          <a:p>
            <a:pPr marL="514350" lvl="0" indent="-514350" algn="just">
              <a:buAutoNum type="arabicPeriod"/>
            </a:pPr>
            <a:r>
              <a:rPr lang="uk-UA" sz="3000" dirty="0" smtClean="0"/>
              <a:t>Морфологія </a:t>
            </a:r>
            <a:r>
              <a:rPr lang="uk-UA" sz="3000" dirty="0"/>
              <a:t>як наука. Застосування і роль морфологічних засобів у професійному </a:t>
            </a:r>
            <a:r>
              <a:rPr lang="uk-UA" sz="3000" dirty="0" smtClean="0"/>
              <a:t>спілкуванні.</a:t>
            </a:r>
          </a:p>
          <a:p>
            <a:pPr marL="514350" lvl="0" indent="-514350" algn="just">
              <a:buAutoNum type="arabicPeriod"/>
            </a:pPr>
            <a:r>
              <a:rPr lang="uk-UA" sz="3000" dirty="0" smtClean="0"/>
              <a:t>Відмінкові </a:t>
            </a:r>
            <a:r>
              <a:rPr lang="uk-UA" sz="3000" dirty="0"/>
              <a:t>закінчення іменників ІІ відміни чоловічого роду в родовому відмінку. </a:t>
            </a:r>
            <a:endParaRPr lang="uk-UA" sz="3000" dirty="0" smtClean="0"/>
          </a:p>
          <a:p>
            <a:pPr marL="514350" lvl="0" indent="-514350" algn="just">
              <a:buAutoNum type="arabicPeriod"/>
            </a:pPr>
            <a:r>
              <a:rPr lang="uk-UA" sz="3000" dirty="0" smtClean="0"/>
              <a:t>Правопис </a:t>
            </a:r>
            <a:r>
              <a:rPr lang="uk-UA" sz="3000" dirty="0"/>
              <a:t>складних іменників. </a:t>
            </a:r>
            <a:endParaRPr lang="uk-UA" sz="3000" dirty="0" smtClean="0"/>
          </a:p>
          <a:p>
            <a:pPr marL="514350" lvl="0" indent="-514350" algn="just">
              <a:buAutoNum type="arabicPeriod"/>
            </a:pPr>
            <a:r>
              <a:rPr lang="uk-UA" sz="3000" dirty="0" smtClean="0"/>
              <a:t>Складні </a:t>
            </a:r>
            <a:r>
              <a:rPr lang="uk-UA" sz="3000" dirty="0"/>
              <a:t>випадки написання прізвищ. </a:t>
            </a:r>
            <a:endParaRPr lang="uk-UA" sz="3000" dirty="0" smtClean="0"/>
          </a:p>
          <a:p>
            <a:pPr marL="514350" lvl="0" indent="-514350" algn="just">
              <a:buAutoNum type="arabicPeriod"/>
            </a:pPr>
            <a:r>
              <a:rPr lang="uk-UA" sz="3000" dirty="0" smtClean="0"/>
              <a:t>Особливості </a:t>
            </a:r>
            <a:r>
              <a:rPr lang="uk-UA" sz="3000" dirty="0"/>
              <a:t>творення імен по </a:t>
            </a:r>
            <a:r>
              <a:rPr lang="uk-UA" sz="3000" dirty="0" smtClean="0"/>
              <a:t>батькові.</a:t>
            </a:r>
          </a:p>
          <a:p>
            <a:pPr marL="514350" lvl="0" indent="-514350" algn="just">
              <a:buAutoNum type="arabicPeriod"/>
            </a:pPr>
            <a:r>
              <a:rPr lang="uk-UA" sz="3000" dirty="0" smtClean="0"/>
              <a:t>Кличний </a:t>
            </a:r>
            <a:r>
              <a:rPr lang="uk-UA" sz="3000" dirty="0"/>
              <a:t>відмінок як форма звертання. </a:t>
            </a:r>
            <a:endParaRPr lang="uk-UA" sz="3000" dirty="0" smtClean="0"/>
          </a:p>
          <a:p>
            <a:pPr marL="514350" lvl="0" indent="-514350" algn="just">
              <a:buAutoNum type="arabicPeriod"/>
            </a:pPr>
            <a:r>
              <a:rPr lang="uk-UA" sz="3000" dirty="0" smtClean="0"/>
              <a:t>Узгодження </a:t>
            </a:r>
            <a:r>
              <a:rPr lang="uk-UA" sz="3000" dirty="0"/>
              <a:t>географічних назв з означуваним </a:t>
            </a:r>
            <a:r>
              <a:rPr lang="uk-UA" sz="3000" dirty="0" smtClean="0"/>
              <a:t>словом.</a:t>
            </a:r>
          </a:p>
          <a:p>
            <a:pPr marL="514350" lvl="0" indent="-514350" algn="just">
              <a:buAutoNum type="arabicPeriod"/>
            </a:pPr>
            <a:r>
              <a:rPr lang="uk-UA" sz="3000" dirty="0" smtClean="0"/>
              <a:t>Складні </a:t>
            </a:r>
            <a:r>
              <a:rPr lang="uk-UA" sz="3000" dirty="0"/>
              <a:t>випадки відмінювання українських </a:t>
            </a:r>
            <a:r>
              <a:rPr lang="uk-UA" sz="3000" dirty="0" smtClean="0"/>
              <a:t>прізвищ.</a:t>
            </a:r>
          </a:p>
          <a:p>
            <a:pPr marL="514350" lvl="0" indent="-514350" algn="just">
              <a:buAutoNum type="arabicPeriod"/>
            </a:pPr>
            <a:r>
              <a:rPr lang="uk-UA" sz="3000" dirty="0" smtClean="0"/>
              <a:t>Довідка.</a:t>
            </a:r>
          </a:p>
          <a:p>
            <a:pPr marL="514350" lvl="0" indent="-514350" algn="just">
              <a:buAutoNum type="arabicPeriod"/>
            </a:pPr>
            <a:r>
              <a:rPr lang="uk-UA" sz="3000" dirty="0" smtClean="0"/>
              <a:t> </a:t>
            </a:r>
            <a:r>
              <a:rPr lang="uk-UA" sz="3000" dirty="0"/>
              <a:t>Розписка</a:t>
            </a:r>
            <a:r>
              <a:rPr lang="uk-UA" sz="3000" dirty="0" smtClean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1210497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8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220" y="0"/>
            <a:ext cx="1809750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TextBox 1"/>
          <p:cNvSpPr txBox="1"/>
          <p:nvPr/>
        </p:nvSpPr>
        <p:spPr>
          <a:xfrm>
            <a:off x="1828970" y="0"/>
            <a:ext cx="10019593" cy="50167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uk-UA" sz="3200" dirty="0"/>
              <a:t>Морфологічні засоби, характерні для офіційно-ділового стилю:</a:t>
            </a:r>
            <a:endParaRPr lang="ru-RU" sz="3200" dirty="0"/>
          </a:p>
          <a:p>
            <a:pPr algn="just"/>
            <a:r>
              <a:rPr lang="uk-UA" sz="3200" dirty="0"/>
              <a:t>1. Перевага іменних частин мови над дієслівними;</a:t>
            </a:r>
            <a:endParaRPr lang="ru-RU" sz="3200" dirty="0"/>
          </a:p>
          <a:p>
            <a:pPr algn="just"/>
            <a:r>
              <a:rPr lang="uk-UA" sz="3200" dirty="0"/>
              <a:t>2. Широке використання віддієслівних іменників;</a:t>
            </a:r>
            <a:endParaRPr lang="ru-RU" sz="3200" dirty="0"/>
          </a:p>
          <a:p>
            <a:pPr algn="just"/>
            <a:r>
              <a:rPr lang="uk-UA" sz="3200" dirty="0"/>
              <a:t>3. Перевага наказового способу дієслова над іншими категоріями дієслів в усному мовлені ОДС;</a:t>
            </a:r>
            <a:endParaRPr lang="ru-RU" sz="3200" dirty="0"/>
          </a:p>
          <a:p>
            <a:pPr algn="just"/>
            <a:r>
              <a:rPr lang="uk-UA" sz="3200" dirty="0"/>
              <a:t>4. Часте використання відіменних прийменників у реалізації стандарту;</a:t>
            </a:r>
            <a:endParaRPr lang="ru-RU" sz="3200" dirty="0"/>
          </a:p>
          <a:p>
            <a:pPr algn="just"/>
            <a:r>
              <a:rPr lang="uk-UA" sz="3200" dirty="0"/>
              <a:t>5. Мінімальне вживання прислівників, особових займенників, часток, відсутність вигуків</a:t>
            </a:r>
            <a:r>
              <a:rPr lang="uk-UA" sz="3200" dirty="0" smtClean="0"/>
              <a:t>.</a:t>
            </a:r>
            <a:endParaRPr lang="ru-RU" sz="3200" dirty="0"/>
          </a:p>
        </p:txBody>
      </p:sp>
    </p:spTree>
    <p:extLst>
      <p:ext uri="{BB962C8B-B14F-4D97-AF65-F5344CB8AC3E}">
        <p14:creationId xmlns:p14="http://schemas.microsoft.com/office/powerpoint/2010/main" val="24910816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8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220" y="0"/>
            <a:ext cx="1462925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graphicFrame>
        <p:nvGraphicFramePr>
          <p:cNvPr id="3" name="Таблица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95425983"/>
              </p:ext>
            </p:extLst>
          </p:nvPr>
        </p:nvGraphicFramePr>
        <p:xfrm>
          <a:off x="1532584" y="1082356"/>
          <a:ext cx="10595191" cy="4782238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4812335"/>
                <a:gridCol w="3051415"/>
                <a:gridCol w="2731441"/>
              </a:tblGrid>
              <a:tr h="875419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effectLst/>
                        </a:rPr>
                        <a:t>Закінчення -а (-я) мають:</a:t>
                      </a:r>
                      <a:endParaRPr lang="ru-RU" sz="2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effectLst/>
                        </a:rPr>
                        <a:t>Приклади</a:t>
                      </a:r>
                      <a:endParaRPr lang="ru-RU" sz="2000" dirty="0">
                        <a:effectLst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effectLst/>
                        </a:rPr>
                        <a:t> </a:t>
                      </a:r>
                      <a:endParaRPr lang="ru-RU" sz="2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000">
                          <a:effectLst/>
                        </a:rPr>
                        <a:t>Винятки</a:t>
                      </a:r>
                      <a:endParaRPr lang="ru-RU" sz="2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313129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effectLst/>
                        </a:rPr>
                        <a:t>1. Назви осіб, імена, прізвища, назви міфічних істот, персоніфікованих явищ природи</a:t>
                      </a:r>
                      <a:endParaRPr lang="ru-RU" sz="2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effectLst/>
                        </a:rPr>
                        <a:t>громадянина, агронома, технолога, механіка, Івана, Ангела, лісовика, Діда Мороза</a:t>
                      </a:r>
                      <a:endParaRPr lang="ru-RU" sz="2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effectLst/>
                        </a:rPr>
                        <a:t> </a:t>
                      </a:r>
                      <a:endParaRPr lang="ru-RU" sz="2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111125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000">
                          <a:effectLst/>
                        </a:rPr>
                        <a:t>2. Назви органів, частин тіла людей і тварин</a:t>
                      </a:r>
                      <a:endParaRPr lang="ru-RU" sz="2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effectLst/>
                        </a:rPr>
                        <a:t>хребта, тулуба, зуба, ліктя, мізинця, шлунка</a:t>
                      </a:r>
                      <a:endParaRPr lang="ru-RU" sz="2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effectLst/>
                        </a:rPr>
                        <a:t>мозку</a:t>
                      </a:r>
                      <a:endParaRPr lang="ru-RU" sz="2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393614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effectLst/>
                        </a:rPr>
                        <a:t>3. Назви тварин</a:t>
                      </a:r>
                      <a:endParaRPr lang="ru-RU" sz="2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effectLst/>
                        </a:rPr>
                        <a:t>верблюда, кота, слона, індика, коня, півня, карася, сома, вужа.</a:t>
                      </a:r>
                      <a:endParaRPr lang="ru-RU" sz="2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effectLst/>
                        </a:rPr>
                        <a:t> </a:t>
                      </a:r>
                      <a:endParaRPr lang="ru-RU" sz="2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5" name="Rectangle 1"/>
          <p:cNvSpPr>
            <a:spLocks noChangeArrowheads="1"/>
          </p:cNvSpPr>
          <p:nvPr/>
        </p:nvSpPr>
        <p:spPr bwMode="auto">
          <a:xfrm>
            <a:off x="2126088" y="46166"/>
            <a:ext cx="9078532" cy="83099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45085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r>
              <a:rPr kumimoji="0" lang="uk-UA" altLang="ru-RU" sz="24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Відмінкові закінчення іменників ІІ відміни чоловічого роду в родовому відмінку</a:t>
            </a:r>
            <a:endParaRPr kumimoji="0" lang="uk-UA" altLang="ru-RU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551966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8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220" y="0"/>
            <a:ext cx="1448972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graphicFrame>
        <p:nvGraphicFramePr>
          <p:cNvPr id="3" name="Таблица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22553757"/>
              </p:ext>
            </p:extLst>
          </p:nvPr>
        </p:nvGraphicFramePr>
        <p:xfrm>
          <a:off x="1720897" y="149309"/>
          <a:ext cx="10216252" cy="3505200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4640221"/>
                <a:gridCol w="2942281"/>
                <a:gridCol w="2633750"/>
              </a:tblGrid>
              <a:tr h="1543920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effectLst/>
                        </a:rPr>
                        <a:t>4. Назви мір довжини, площі, об’єму, маси, часу, грошових одиниць, а також числові назви</a:t>
                      </a:r>
                      <a:endParaRPr lang="ru-RU" sz="2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effectLst/>
                        </a:rPr>
                        <a:t>метра, гектара, літра, грама, тижня, місяця, дня, вечора, долара, динара, лева, десятка, відсотка</a:t>
                      </a:r>
                      <a:endParaRPr lang="ru-RU" sz="2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effectLst/>
                        </a:rPr>
                        <a:t>ранку, року, віку</a:t>
                      </a:r>
                      <a:endParaRPr lang="ru-RU" sz="2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43920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effectLst/>
                        </a:rPr>
                        <a:t>5. Назви машин і їхніх деталей</a:t>
                      </a:r>
                      <a:endParaRPr lang="ru-RU" sz="2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effectLst/>
                        </a:rPr>
                        <a:t>двигуна, поршня, капота, кузова, карбюратора, фільтра, трактора, комбайна, бульдозера, автобуса</a:t>
                      </a:r>
                      <a:endParaRPr lang="ru-RU" sz="2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effectLst/>
                        </a:rPr>
                        <a:t> </a:t>
                      </a:r>
                      <a:endParaRPr lang="ru-RU" sz="2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graphicFrame>
        <p:nvGraphicFramePr>
          <p:cNvPr id="5" name="Таблица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64059781"/>
              </p:ext>
            </p:extLst>
          </p:nvPr>
        </p:nvGraphicFramePr>
        <p:xfrm>
          <a:off x="1720897" y="3654511"/>
          <a:ext cx="10216252" cy="3073030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4640221"/>
                <a:gridCol w="2942281"/>
                <a:gridCol w="2633750"/>
              </a:tblGrid>
              <a:tr h="1897474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effectLst/>
                        </a:rPr>
                        <a:t>6. Назви термінів іншомовного походження на позначення конкретних предметів, геометричних фігур та їхніх частин, українські за походженням суфіксальні слова-терміни, назви елементів будови певних предметів</a:t>
                      </a:r>
                      <a:endParaRPr lang="ru-RU" sz="2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effectLst/>
                        </a:rPr>
                        <a:t>атома, конуса, ромба, </a:t>
                      </a:r>
                      <a:r>
                        <a:rPr lang="uk-UA" sz="2000" dirty="0" err="1">
                          <a:effectLst/>
                        </a:rPr>
                        <a:t>вектора</a:t>
                      </a:r>
                      <a:r>
                        <a:rPr lang="uk-UA" sz="2000" dirty="0">
                          <a:effectLst/>
                        </a:rPr>
                        <a:t>, графіка, інтеграла, сегмента, відрізка, відмінка, іменника, додатка, сектора (частина кола)</a:t>
                      </a:r>
                      <a:endParaRPr lang="ru-RU" sz="2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effectLst/>
                        </a:rPr>
                        <a:t>виду, роду, способу, стану, синтаксису, складу, сектору (галузь)</a:t>
                      </a:r>
                      <a:endParaRPr lang="ru-RU" sz="2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90484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effectLst/>
                        </a:rPr>
                        <a:t>7. Назви дерев і квітів</a:t>
                      </a:r>
                      <a:endParaRPr lang="ru-RU" sz="2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 err="1" smtClean="0">
                          <a:effectLst/>
                        </a:rPr>
                        <a:t>дуба</a:t>
                      </a:r>
                      <a:r>
                        <a:rPr lang="uk-UA" sz="2000" dirty="0" smtClean="0">
                          <a:effectLst/>
                        </a:rPr>
                        <a:t>, абрикоса, </a:t>
                      </a:r>
                      <a:r>
                        <a:rPr lang="uk-UA" sz="2000" dirty="0">
                          <a:effectLst/>
                        </a:rPr>
                        <a:t>едельвейса</a:t>
                      </a:r>
                      <a:r>
                        <a:rPr lang="uk-UA" sz="2000" dirty="0" smtClean="0">
                          <a:effectLst/>
                        </a:rPr>
                        <a:t>, </a:t>
                      </a:r>
                      <a:r>
                        <a:rPr lang="uk-UA" sz="2000" dirty="0">
                          <a:effectLst/>
                        </a:rPr>
                        <a:t>гладіолуса</a:t>
                      </a:r>
                      <a:endParaRPr lang="ru-RU" sz="2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effectLst/>
                        </a:rPr>
                        <a:t> </a:t>
                      </a:r>
                      <a:endParaRPr lang="ru-RU" sz="2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0350484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8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220" y="0"/>
            <a:ext cx="1448972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graphicFrame>
        <p:nvGraphicFramePr>
          <p:cNvPr id="2" name="Таблица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14086414"/>
              </p:ext>
            </p:extLst>
          </p:nvPr>
        </p:nvGraphicFramePr>
        <p:xfrm>
          <a:off x="1585174" y="165107"/>
          <a:ext cx="10515600" cy="3814572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6435173"/>
                <a:gridCol w="4080427"/>
              </a:tblGrid>
              <a:tr h="1121664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effectLst/>
                        </a:rPr>
                        <a:t>8. Назви конкретних предметів</a:t>
                      </a:r>
                      <a:endParaRPr lang="ru-RU" sz="2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000">
                          <a:effectLst/>
                        </a:rPr>
                        <a:t>барабана, пульта, телевізора, холодильника, дивана, ноутбука, комп’ютера, телефона (апарат), стола (і столу) – паралельні форми.</a:t>
                      </a:r>
                      <a:endParaRPr lang="ru-RU" sz="2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1682496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effectLst/>
                        </a:rPr>
                        <a:t>9. Назви населених пунктів, а також інші географічні назви, які мають присвійні суфікси (</a:t>
                      </a:r>
                      <a:r>
                        <a:rPr lang="uk-UA" sz="2000" dirty="0" err="1">
                          <a:effectLst/>
                        </a:rPr>
                        <a:t>ов</a:t>
                      </a:r>
                      <a:r>
                        <a:rPr lang="uk-UA" sz="2000" dirty="0">
                          <a:effectLst/>
                        </a:rPr>
                        <a:t>, </a:t>
                      </a:r>
                      <a:r>
                        <a:rPr lang="uk-UA" sz="2000" dirty="0" err="1">
                          <a:effectLst/>
                        </a:rPr>
                        <a:t>ев</a:t>
                      </a:r>
                      <a:r>
                        <a:rPr lang="uk-UA" sz="2000" dirty="0">
                          <a:effectLst/>
                        </a:rPr>
                        <a:t>, </a:t>
                      </a:r>
                      <a:r>
                        <a:rPr lang="uk-UA" sz="2000" dirty="0" err="1">
                          <a:effectLst/>
                        </a:rPr>
                        <a:t>єв</a:t>
                      </a:r>
                      <a:r>
                        <a:rPr lang="uk-UA" sz="2000" dirty="0">
                          <a:effectLst/>
                        </a:rPr>
                        <a:t>, </a:t>
                      </a:r>
                      <a:r>
                        <a:rPr lang="uk-UA" sz="2000" dirty="0" err="1">
                          <a:effectLst/>
                        </a:rPr>
                        <a:t>ин</a:t>
                      </a:r>
                      <a:r>
                        <a:rPr lang="uk-UA" sz="2000" dirty="0">
                          <a:effectLst/>
                        </a:rPr>
                        <a:t>, </a:t>
                      </a:r>
                      <a:r>
                        <a:rPr lang="uk-UA" sz="2000" dirty="0" err="1">
                          <a:effectLst/>
                        </a:rPr>
                        <a:t>їн</a:t>
                      </a:r>
                      <a:r>
                        <a:rPr lang="uk-UA" sz="2000" dirty="0">
                          <a:effectLst/>
                        </a:rPr>
                        <a:t>) або наголошене закінчення у родовому відмінку</a:t>
                      </a:r>
                      <a:r>
                        <a:rPr lang="uk-UA" sz="2000" dirty="0" smtClean="0">
                          <a:effectLst/>
                        </a:rPr>
                        <a:t>.</a:t>
                      </a: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2000" dirty="0">
                        <a:effectLst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000" u="sng" dirty="0" smtClean="0">
                          <a:effectLst/>
                        </a:rPr>
                        <a:t>10. Назви </a:t>
                      </a:r>
                      <a:r>
                        <a:rPr lang="uk-UA" sz="2000" u="sng" dirty="0">
                          <a:effectLst/>
                        </a:rPr>
                        <a:t>населених пунктів, які складаються з двох слів, зберігають закінчення, властиве загальній назві</a:t>
                      </a:r>
                      <a:endParaRPr lang="ru-RU" sz="2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effectLst/>
                        </a:rPr>
                        <a:t>Харкова, Києва, Тернополя, Луцька,  Дрездена, Марселя, Парижа,  Дністра, Тетерева, Збруча, Прута </a:t>
                      </a:r>
                      <a:endParaRPr lang="ru-RU" sz="2000" dirty="0">
                        <a:effectLst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effectLst/>
                        </a:rPr>
                        <a:t> </a:t>
                      </a:r>
                      <a:endParaRPr lang="ru-RU" sz="2000" dirty="0">
                        <a:effectLst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effectLst/>
                        </a:rPr>
                        <a:t>Кам’яного Броду, Старого Криму, Кривого Рогу, Білого Колодязя, Зеленого Клину. </a:t>
                      </a:r>
                      <a:endParaRPr lang="ru-RU" sz="2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8934001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8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220" y="0"/>
            <a:ext cx="1448972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graphicFrame>
        <p:nvGraphicFramePr>
          <p:cNvPr id="3" name="Таблица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80305578"/>
              </p:ext>
            </p:extLst>
          </p:nvPr>
        </p:nvGraphicFramePr>
        <p:xfrm>
          <a:off x="1559417" y="121775"/>
          <a:ext cx="10515600" cy="4123944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4776185"/>
                <a:gridCol w="3028493"/>
                <a:gridCol w="2710922"/>
              </a:tblGrid>
              <a:tr h="290830">
                <a:tc gridSpan="3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effectLst/>
                        </a:rPr>
                        <a:t>Закінчення -у, -ю мають:</a:t>
                      </a:r>
                      <a:endParaRPr lang="ru-RU" sz="2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1402080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effectLst/>
                        </a:rPr>
                        <a:t>1. Назви установ, організацій, закладів</a:t>
                      </a:r>
                      <a:endParaRPr lang="ru-RU" sz="2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000">
                          <a:effectLst/>
                        </a:rPr>
                        <a:t>комітету, деканату, університету, банку, театру, магазину, супермаркету, ресторану, клубу, факультету, РАГСу</a:t>
                      </a:r>
                      <a:endParaRPr lang="ru-RU" sz="2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000">
                          <a:effectLst/>
                        </a:rPr>
                        <a:t>гастронома</a:t>
                      </a:r>
                      <a:endParaRPr lang="ru-RU" sz="2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15670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effectLst/>
                        </a:rPr>
                        <a:t>2. Назви явищ природи</a:t>
                      </a:r>
                      <a:endParaRPr lang="ru-RU" sz="2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effectLst/>
                        </a:rPr>
                        <a:t>Вітру, снігопаду, морозу, буревію, шторму, дощу, землетрусу, шквалу</a:t>
                      </a:r>
                      <a:endParaRPr lang="ru-RU" sz="2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000">
                          <a:effectLst/>
                        </a:rPr>
                        <a:t> </a:t>
                      </a:r>
                      <a:endParaRPr lang="ru-RU" sz="2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00430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000">
                          <a:effectLst/>
                        </a:rPr>
                        <a:t>3. Назви ігор і танців</a:t>
                      </a:r>
                      <a:endParaRPr lang="ru-RU" sz="2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effectLst/>
                        </a:rPr>
                        <a:t>волейболу, баскетболу, тенісу, вальсу, твісту, фокстроту, танцю</a:t>
                      </a:r>
                      <a:endParaRPr lang="ru-RU" sz="2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effectLst/>
                        </a:rPr>
                        <a:t>гопака, квача, тропака</a:t>
                      </a:r>
                      <a:endParaRPr lang="ru-RU" sz="2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graphicFrame>
        <p:nvGraphicFramePr>
          <p:cNvPr id="5" name="Таблица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40312735"/>
              </p:ext>
            </p:extLst>
          </p:nvPr>
        </p:nvGraphicFramePr>
        <p:xfrm>
          <a:off x="1559416" y="4245719"/>
          <a:ext cx="10515601" cy="2082546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4776186"/>
                <a:gridCol w="3028493"/>
                <a:gridCol w="2710922"/>
              </a:tblGrid>
              <a:tr h="1121664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effectLst/>
                        </a:rPr>
                        <a:t>4. Збірні поняття (назви істот, об’єктів неживої природи, сортів плодових дерев), назви кущових і трав’янистих рослин</a:t>
                      </a:r>
                      <a:endParaRPr lang="ru-RU" sz="2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effectLst/>
                        </a:rPr>
                        <a:t>ансамблю, екіпажу, оркестру, курсу, товару, класу, каталогу, аґрусу, березняку, кропу, щавлю, гаю, </a:t>
                      </a:r>
                      <a:r>
                        <a:rPr lang="uk-UA" sz="2000" dirty="0" err="1">
                          <a:effectLst/>
                        </a:rPr>
                        <a:t>кальвію</a:t>
                      </a:r>
                      <a:r>
                        <a:rPr lang="uk-UA" sz="2000" dirty="0">
                          <a:effectLst/>
                        </a:rPr>
                        <a:t>, дюшесу, юпітеру</a:t>
                      </a:r>
                      <a:endParaRPr lang="ru-RU" sz="2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effectLst/>
                        </a:rPr>
                        <a:t>табуна, вівса</a:t>
                      </a:r>
                      <a:endParaRPr lang="ru-RU" sz="2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5487543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8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220" y="0"/>
            <a:ext cx="1448972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graphicFrame>
        <p:nvGraphicFramePr>
          <p:cNvPr id="2" name="Таблица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16372941"/>
              </p:ext>
            </p:extLst>
          </p:nvPr>
        </p:nvGraphicFramePr>
        <p:xfrm>
          <a:off x="1571223" y="80518"/>
          <a:ext cx="10515600" cy="5196078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4776185"/>
                <a:gridCol w="3028493"/>
                <a:gridCol w="2710922"/>
              </a:tblGrid>
              <a:tr h="841248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effectLst/>
                        </a:rPr>
                        <a:t>5. Назви речовин, матеріалу</a:t>
                      </a:r>
                      <a:endParaRPr lang="ru-RU" sz="2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000">
                          <a:effectLst/>
                        </a:rPr>
                        <a:t>кагору, рису, газу, водню, меду, бульйону, трикотажу, кисню, жиру, кефіру</a:t>
                      </a:r>
                      <a:endParaRPr lang="ru-RU" sz="2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000">
                          <a:effectLst/>
                        </a:rPr>
                        <a:t>хліба</a:t>
                      </a:r>
                      <a:endParaRPr lang="ru-RU" sz="2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121664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effectLst/>
                        </a:rPr>
                        <a:t>6. Назви абстрактних понять (почуттів, станів, властивостей, процесів), назви явищ суспільного життя</a:t>
                      </a:r>
                      <a:endParaRPr lang="ru-RU" sz="2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effectLst/>
                        </a:rPr>
                        <a:t>сорому, сміху, болю, жалю, відчаю, подиву, грипу, контролю, інтелекту, бюджету, гуманізму, модернізму, референдуму, успіху</a:t>
                      </a:r>
                      <a:endParaRPr lang="ru-RU" sz="2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000">
                          <a:effectLst/>
                        </a:rPr>
                        <a:t>ривка, стрибка</a:t>
                      </a:r>
                      <a:endParaRPr lang="ru-RU" sz="2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121664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000">
                          <a:effectLst/>
                        </a:rPr>
                        <a:t>7. Назви будівель, споруд і їхніх частин</a:t>
                      </a:r>
                      <a:endParaRPr lang="ru-RU" sz="2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effectLst/>
                        </a:rPr>
                        <a:t>будинку, палацу, хмарочосу, готелю, фундаменту, поверху, даху, бордюру, ґанку, двору, мосту (моста)</a:t>
                      </a:r>
                      <a:endParaRPr lang="ru-RU" sz="2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effectLst/>
                        </a:rPr>
                        <a:t>балкона, гаража, бліндажа, куреня, млина, хліва, карниза, еркера</a:t>
                      </a:r>
                      <a:endParaRPr lang="ru-RU" sz="2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2442483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8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220" y="0"/>
            <a:ext cx="1448972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graphicFrame>
        <p:nvGraphicFramePr>
          <p:cNvPr id="3" name="Таблица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56599146"/>
              </p:ext>
            </p:extLst>
          </p:nvPr>
        </p:nvGraphicFramePr>
        <p:xfrm>
          <a:off x="1585175" y="152228"/>
          <a:ext cx="10515600" cy="4515612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4776185"/>
                <a:gridCol w="3028493"/>
                <a:gridCol w="2710922"/>
              </a:tblGrid>
              <a:tr h="1121664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effectLst/>
                        </a:rPr>
                        <a:t>8. Іншомовні терміни на позначення фізичних або хімічних процесів, а також літературознавчі терміни</a:t>
                      </a:r>
                      <a:endParaRPr lang="ru-RU" sz="2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effectLst/>
                        </a:rPr>
                        <a:t>Аналізу, синтезу, електролізу, імпульсу, магнетизму, каталізу, епізоду, жанру, стилю, епосу, роману, сценарію</a:t>
                      </a:r>
                      <a:endParaRPr lang="ru-RU" sz="2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000">
                          <a:effectLst/>
                        </a:rPr>
                        <a:t> </a:t>
                      </a:r>
                      <a:endParaRPr lang="ru-RU" sz="2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82496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000">
                          <a:effectLst/>
                        </a:rPr>
                        <a:t>9. Географічні назви, крім назв населених пунктів, які не мають присвійних суфіксів і наголошеного закінчення в родовому відмінку, а також назви на позначення просторових об’єктів</a:t>
                      </a:r>
                      <a:endParaRPr lang="ru-RU" sz="2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effectLst/>
                        </a:rPr>
                        <a:t>Алжиру, Китаю, Єгипту, Донбасу, Криму, Байкалу, Сибіру, Іраку, Світязю, Алтаю, Дунаю, Дону; косогору, саду, бульвару, валу, лиману, баштану, лану, світу, степу, лісу, сходу, океану</a:t>
                      </a:r>
                      <a:endParaRPr lang="ru-RU" sz="2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effectLst/>
                        </a:rPr>
                        <a:t>ліска, майданчика, ярка, берега, горба, пагорба, провулка, острова, пустиря, </a:t>
                      </a:r>
                      <a:r>
                        <a:rPr lang="uk-UA" sz="2000" dirty="0" err="1">
                          <a:effectLst/>
                        </a:rPr>
                        <a:t>хутора</a:t>
                      </a:r>
                      <a:r>
                        <a:rPr lang="uk-UA" sz="2000" dirty="0">
                          <a:effectLst/>
                        </a:rPr>
                        <a:t>, хребта</a:t>
                      </a:r>
                      <a:endParaRPr lang="ru-RU" sz="2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0598177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971</TotalTime>
  <Words>1215</Words>
  <Application>Microsoft Office PowerPoint</Application>
  <PresentationFormat>Широкоэкранный</PresentationFormat>
  <Paragraphs>131</Paragraphs>
  <Slides>14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4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14</vt:i4>
      </vt:variant>
    </vt:vector>
  </HeadingPairs>
  <TitlesOfParts>
    <vt:vector size="19" baseType="lpstr">
      <vt:lpstr>Arial</vt:lpstr>
      <vt:lpstr>Calibri</vt:lpstr>
      <vt:lpstr>Calibri Light</vt:lpstr>
      <vt:lpstr>Times New Roman</vt:lpstr>
      <vt:lpstr>Тема Office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User</dc:creator>
  <cp:lastModifiedBy>User</cp:lastModifiedBy>
  <cp:revision>103</cp:revision>
  <dcterms:created xsi:type="dcterms:W3CDTF">2019-11-18T14:22:59Z</dcterms:created>
  <dcterms:modified xsi:type="dcterms:W3CDTF">2020-08-15T13:27:24Z</dcterms:modified>
</cp:coreProperties>
</file>

<file path=docProps/thumbnail.jpeg>
</file>