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9144000" cy="5143500" type="screen16x9"/>
  <p:notesSz cx="6858000" cy="9144000"/>
  <p:embeddedFontLst>
    <p:embeddedFont>
      <p:font typeface="Economica" charset="0"/>
      <p:regular r:id="rId56"/>
      <p:bold r:id="rId57"/>
      <p:italic r:id="rId58"/>
      <p:boldItalic r:id="rId59"/>
    </p:embeddedFont>
    <p:embeddedFont>
      <p:font typeface="Open Sans" charset="0"/>
      <p:regular r:id="rId60"/>
      <p:bold r:id="rId61"/>
      <p:italic r:id="rId62"/>
      <p:boldItalic r:id="rId63"/>
    </p:embeddedFont>
    <p:embeddedFont>
      <p:font typeface="Lato" pitchFamily="34"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1002"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font" Target="fonts/font8.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61"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e21f894864_2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e21f894864_2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e21f894864_2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e21f894864_2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e21f894864_2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e21f894864_2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e21f894864_2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e21f894864_2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e21f894864_2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e21f894864_2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e21f894864_2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e21f894864_2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e21f894864_2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e21f894864_2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e21f894864_2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e21f894864_2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e21f894864_2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e21f894864_2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e21f894864_2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e21f894864_2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e21f894760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e21f894760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e21f894864_2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e21f894864_2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e21f894864_2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e21f894864_2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e21f894864_2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e21f894864_2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e21f894864_2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e21f894864_2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e21f894864_2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e21f894864_2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e21f894864_2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e21f894864_2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e21f894864_2_1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e21f894864_2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e21f894864_2_1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e21f894864_2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e221079b8e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e221079b8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e221079b8e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e221079b8e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e21f89486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e21f89486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e221079b8e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e221079b8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e221079b8e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e221079b8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e221079b8e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1e221079b8e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e221079b8e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e221079b8e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e221079b8e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e221079b8e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e221079b8e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e221079b8e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e221079b8e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1e221079b8e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e221079b8e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1e221079b8e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e221079b8e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1e221079b8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e221079b8e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1e221079b8e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e21f894864_2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e21f894864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e221079b8e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1e221079b8e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e221079b8e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1e221079b8e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e221079b8e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1e221079b8e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e221079b8e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1e221079b8e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e221079b8e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1e221079b8e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e221079b8e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e221079b8e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e221079b8e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1e221079b8e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e221079b8e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1e221079b8e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e221079b8e_0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1e221079b8e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e221079b8e_0_1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1e221079b8e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e21f894864_2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e21f894864_2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e221079b8e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1e221079b8e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e221079b8e_0_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1e221079b8e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e221079b8e_0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1e221079b8e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e221079b8e_0_1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e221079b8e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e21f894864_2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e21f894864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e21f894864_2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e21f894864_2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e21f894864_2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e21f894864_2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e21f894864_2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e21f894864_2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2831850" y="873600"/>
            <a:ext cx="3480300" cy="339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ru" sz="1979" b="1"/>
              <a:t>Питання статусу та режиму морських просторів, зокрема участь України у міжнародних конвенційних механізмах. Міжнародно-правові засади статусу та режиму повітряних та космічних просторів, зокрема участь України у міжнародних конвенційних механізмах</a:t>
            </a:r>
            <a:endParaRPr sz="1979" b="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body" idx="1"/>
          </p:nvPr>
        </p:nvSpPr>
        <p:spPr>
          <a:xfrm>
            <a:off x="144425" y="405600"/>
            <a:ext cx="8478300" cy="433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ru" sz="1400" b="1">
                <a:latin typeface="Arial"/>
                <a:ea typeface="Arial"/>
                <a:cs typeface="Arial"/>
                <a:sym typeface="Arial"/>
              </a:rPr>
              <a:t>До теперішнього часу простору морів і океанів на нашій планеті з міжнародно-правової точки зору слід класифікувати на три групи:</a:t>
            </a:r>
            <a:endParaRPr sz="1400" b="1">
              <a:latin typeface="Arial"/>
              <a:ea typeface="Arial"/>
              <a:cs typeface="Arial"/>
              <a:sym typeface="Arial"/>
            </a:endParaRPr>
          </a:p>
          <a:p>
            <a:pPr marL="457200" lvl="0" indent="-317500" algn="l" rtl="0">
              <a:spcBef>
                <a:spcPts val="1200"/>
              </a:spcBef>
              <a:spcAft>
                <a:spcPts val="0"/>
              </a:spcAft>
              <a:buSzPts val="1400"/>
              <a:buFont typeface="Arial"/>
              <a:buChar char="●"/>
            </a:pPr>
            <a:r>
              <a:rPr lang="ru" sz="1400">
                <a:latin typeface="Arial"/>
                <a:ea typeface="Arial"/>
                <a:cs typeface="Arial"/>
                <a:sym typeface="Arial"/>
              </a:rPr>
              <a:t>- простору, що знаходяться під суверенітетом різних держав і складові територію кожного з них (внутрішні морські води, територіальне море (води), архіпелажние води);</a:t>
            </a:r>
            <a:endParaRPr sz="1400">
              <a:latin typeface="Arial"/>
              <a:ea typeface="Arial"/>
              <a:cs typeface="Arial"/>
              <a:sym typeface="Arial"/>
            </a:endParaRPr>
          </a:p>
          <a:p>
            <a:pPr marL="457200" lvl="0" indent="-317500" algn="l" rtl="0">
              <a:spcBef>
                <a:spcPts val="0"/>
              </a:spcBef>
              <a:spcAft>
                <a:spcPts val="0"/>
              </a:spcAft>
              <a:buSzPts val="1400"/>
              <a:buFont typeface="Arial"/>
              <a:buChar char="●"/>
            </a:pPr>
            <a:r>
              <a:rPr lang="ru" sz="1400">
                <a:latin typeface="Arial"/>
                <a:ea typeface="Arial"/>
                <a:cs typeface="Arial"/>
                <a:sym typeface="Arial"/>
              </a:rPr>
              <a:t>- простору, що не входять до складу території прибережної держави, але підлеглі його юрисдикції (прилежащая зона, виняткова економічна зона , континентальний шельф);</a:t>
            </a:r>
            <a:endParaRPr sz="1400">
              <a:latin typeface="Arial"/>
              <a:ea typeface="Arial"/>
              <a:cs typeface="Arial"/>
              <a:sym typeface="Arial"/>
            </a:endParaRPr>
          </a:p>
          <a:p>
            <a:pPr marL="457200" lvl="0" indent="-317500" algn="l" rtl="0">
              <a:spcBef>
                <a:spcPts val="0"/>
              </a:spcBef>
              <a:spcAft>
                <a:spcPts val="0"/>
              </a:spcAft>
              <a:buSzPts val="1400"/>
              <a:buFont typeface="Arial"/>
              <a:buChar char="●"/>
            </a:pPr>
            <a:r>
              <a:rPr lang="ru" sz="1400">
                <a:latin typeface="Arial"/>
                <a:ea typeface="Arial"/>
                <a:cs typeface="Arial"/>
                <a:sym typeface="Arial"/>
              </a:rPr>
              <a:t>- простору, на які не поширюються ні суверенітет, ні юрисдикція якого б то не було держави (відкрите море, міжнародний район морського дна ("Район")).</a:t>
            </a:r>
            <a:endParaRPr sz="1400">
              <a:latin typeface="Arial"/>
              <a:ea typeface="Arial"/>
              <a:cs typeface="Arial"/>
              <a:sym typeface="Arial"/>
            </a:endParaRPr>
          </a:p>
          <a:p>
            <a:pPr marL="0" lvl="0" indent="0" algn="l" rtl="0">
              <a:spcBef>
                <a:spcPts val="1200"/>
              </a:spcBef>
              <a:spcAft>
                <a:spcPts val="0"/>
              </a:spcAft>
              <a:buClr>
                <a:schemeClr val="dk1"/>
              </a:buClr>
              <a:buSzPts val="1100"/>
              <a:buFont typeface="Arial"/>
              <a:buNone/>
            </a:pPr>
            <a:r>
              <a:rPr lang="ru" sz="1400">
                <a:latin typeface="Arial"/>
                <a:ea typeface="Arial"/>
                <a:cs typeface="Arial"/>
                <a:sym typeface="Arial"/>
              </a:rPr>
              <a:t>Правовий режим просторів, що відносяться до першої групи, встановлюється прибережним державою з урахуванням її відповідних міжнародних зобов'язань.</a:t>
            </a:r>
            <a:endParaRPr sz="1400">
              <a:latin typeface="Arial"/>
              <a:ea typeface="Arial"/>
              <a:cs typeface="Arial"/>
              <a:sym typeface="Arial"/>
            </a:endParaRPr>
          </a:p>
          <a:p>
            <a:pPr marL="0" lvl="0" indent="0" algn="l" rtl="0">
              <a:spcBef>
                <a:spcPts val="1200"/>
              </a:spcBef>
              <a:spcAft>
                <a:spcPts val="1200"/>
              </a:spcAft>
              <a:buClr>
                <a:schemeClr val="dk1"/>
              </a:buClr>
              <a:buSzPts val="1100"/>
              <a:buFont typeface="Arial"/>
              <a:buNone/>
            </a:pPr>
            <a:r>
              <a:rPr lang="ru" sz="1400">
                <a:latin typeface="Arial"/>
                <a:ea typeface="Arial"/>
                <a:cs typeface="Arial"/>
                <a:sym typeface="Arial"/>
              </a:rPr>
              <a:t>На морські простори, що входять у другу групу, не поширюється суверенітет якоїсь держави. Разом з тим прибережні держави здійснюють в їх межах необхідний контроль (прилежащая зона), а також мають суверенні права в цілях розвідки і розробки природних ресурсів і певну юрисдикцію (виняткова економічна зона і континентальний шельф).</a:t>
            </a:r>
            <a:endParaRPr sz="20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body" idx="1"/>
          </p:nvPr>
        </p:nvSpPr>
        <p:spPr>
          <a:xfrm>
            <a:off x="3484900" y="177050"/>
            <a:ext cx="5311200" cy="4654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935"/>
              <a:buFont typeface="Arial"/>
              <a:buNone/>
            </a:pPr>
            <a:r>
              <a:rPr lang="ru" sz="1220" b="1">
                <a:latin typeface="Lato"/>
                <a:ea typeface="Lato"/>
                <a:cs typeface="Lato"/>
                <a:sym typeface="Lato"/>
              </a:rPr>
              <a:t>Морські простори, що відносяться до третьої групи, мають статус недержавної (міжнародної) території, правовий режим якої встановлюється виключно міжнародним правом, зокрема і особливо міжнародним морським правом, про яке йде мова.</a:t>
            </a:r>
            <a:endParaRPr sz="1220" b="1">
              <a:latin typeface="Lato"/>
              <a:ea typeface="Lato"/>
              <a:cs typeface="Lato"/>
              <a:sym typeface="Lato"/>
            </a:endParaRPr>
          </a:p>
          <a:p>
            <a:pPr marL="0" lvl="0" indent="0" algn="l" rtl="0">
              <a:lnSpc>
                <a:spcPct val="115000"/>
              </a:lnSpc>
              <a:spcBef>
                <a:spcPts val="1200"/>
              </a:spcBef>
              <a:spcAft>
                <a:spcPts val="0"/>
              </a:spcAft>
              <a:buClr>
                <a:schemeClr val="dk1"/>
              </a:buClr>
              <a:buSzPts val="935"/>
              <a:buFont typeface="Arial"/>
              <a:buNone/>
            </a:pPr>
            <a:r>
              <a:rPr lang="ru" sz="1220" b="1">
                <a:latin typeface="Lato"/>
                <a:ea typeface="Lato"/>
                <a:cs typeface="Lato"/>
                <a:sym typeface="Lato"/>
              </a:rPr>
              <a:t>До складу території країни, що має морське узбережжя, входять частини моря, розташовані уздовж його берегів і іменовані внутрішніми морськими водами і територіальним морем (або територіальними водами - обидва терміни рівнозначні). До складу території держав, що складаються повністю з одного і більше архіпелагів, входять архіпелажние води, розташовані між островами всередині архіпелагу.</a:t>
            </a:r>
            <a:endParaRPr sz="1220" b="1">
              <a:latin typeface="Lato"/>
              <a:ea typeface="Lato"/>
              <a:cs typeface="Lato"/>
              <a:sym typeface="Lato"/>
            </a:endParaRPr>
          </a:p>
          <a:p>
            <a:pPr marL="0" lvl="0" indent="0" algn="l" rtl="0">
              <a:lnSpc>
                <a:spcPct val="115000"/>
              </a:lnSpc>
              <a:spcBef>
                <a:spcPts val="1200"/>
              </a:spcBef>
              <a:spcAft>
                <a:spcPts val="1200"/>
              </a:spcAft>
              <a:buSzPts val="935"/>
              <a:buNone/>
            </a:pPr>
            <a:r>
              <a:rPr lang="ru" sz="1220" b="1">
                <a:latin typeface="Lato"/>
                <a:ea typeface="Lato"/>
                <a:cs typeface="Lato"/>
                <a:sym typeface="Lato"/>
              </a:rPr>
              <a:t>Внутрішні морські води, територіальне море та архіпелажние води - лише невелика частина Світового океану. Величезні простори морів і океанів за їх межами не входять до складу території і не підпорядковані суверенітету жодної з держав, тобто мають інший правовий статус. Проте класифікація морських просторів тільки на підставі їх правового статусу не носить вичерпного характеру. Як показує практика, два, а іноді і більше, морських простору, що мають однаковий правовий статус, тим не менше, мають різні правові режими, які регулюють у кожному з них відповідну діяльність. </a:t>
            </a:r>
            <a:endParaRPr sz="1220" b="1">
              <a:latin typeface="Lato"/>
              <a:ea typeface="Lato"/>
              <a:cs typeface="Lato"/>
              <a:sym typeface="Lato"/>
            </a:endParaRPr>
          </a:p>
        </p:txBody>
      </p:sp>
      <p:pic>
        <p:nvPicPr>
          <p:cNvPr id="123" name="Google Shape;123;p23"/>
          <p:cNvPicPr preferRelativeResize="0"/>
          <p:nvPr/>
        </p:nvPicPr>
        <p:blipFill>
          <a:blip r:embed="rId3">
            <a:alphaModFix/>
          </a:blip>
          <a:stretch>
            <a:fillRect/>
          </a:stretch>
        </p:blipFill>
        <p:spPr>
          <a:xfrm>
            <a:off x="684363" y="814050"/>
            <a:ext cx="2366576" cy="351540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4"/>
          <p:cNvSpPr txBox="1">
            <a:spLocks noGrp="1"/>
          </p:cNvSpPr>
          <p:nvPr>
            <p:ph type="body" idx="1"/>
          </p:nvPr>
        </p:nvSpPr>
        <p:spPr>
          <a:xfrm>
            <a:off x="311700" y="330775"/>
            <a:ext cx="5339700" cy="45843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ru" sz="1220">
                <a:latin typeface="Arial"/>
                <a:ea typeface="Arial"/>
                <a:cs typeface="Arial"/>
                <a:sym typeface="Arial"/>
              </a:rPr>
              <a:t>Правовий режим внутрішніх морських вод в деяких важливих аспектах відрізняється від правового режиму територіального моря, а правовий режим архіпелажних вод не збігається з правовим режимом ні внутрішніх вод, ні територіального моря, хоча всі ці три частини морських вод вважаються відповідно водами прибережної держави, тобто мають однаковий правовий статус. Ще більш строкату картину можна спостерігати в рамках морських просторів, які не підпадають під суверенітет жодної з держав і знаходяться за межами територіальних вод.</a:t>
            </a:r>
            <a:endParaRPr sz="1200">
              <a:latin typeface="Arial"/>
              <a:ea typeface="Arial"/>
              <a:cs typeface="Arial"/>
              <a:sym typeface="Arial"/>
            </a:endParaRPr>
          </a:p>
          <a:p>
            <a:pPr marL="0" lvl="0" indent="0" algn="l" rtl="0">
              <a:spcBef>
                <a:spcPts val="1200"/>
              </a:spcBef>
              <a:spcAft>
                <a:spcPts val="0"/>
              </a:spcAft>
              <a:buClr>
                <a:schemeClr val="dk1"/>
              </a:buClr>
              <a:buSzPct val="91666"/>
              <a:buFont typeface="Arial"/>
              <a:buNone/>
            </a:pPr>
            <a:r>
              <a:rPr lang="ru" sz="1200">
                <a:latin typeface="Arial"/>
                <a:ea typeface="Arial"/>
                <a:cs typeface="Arial"/>
                <a:sym typeface="Arial"/>
              </a:rPr>
              <a:t>Окремий вид морських просторів складають протоки, що використовуються для міжнародного судноплавства. У їх межах знаходяться води, що мають не тільки різні правові режими, але і різний правовий статус. Тому самі ці протоки діляться на ряд категорій.</a:t>
            </a:r>
            <a:endParaRPr sz="1200">
              <a:latin typeface="Arial"/>
              <a:ea typeface="Arial"/>
              <a:cs typeface="Arial"/>
              <a:sym typeface="Arial"/>
            </a:endParaRPr>
          </a:p>
          <a:p>
            <a:pPr marL="0" lvl="0" indent="0" algn="l" rtl="0">
              <a:spcBef>
                <a:spcPts val="1200"/>
              </a:spcBef>
              <a:spcAft>
                <a:spcPts val="0"/>
              </a:spcAft>
              <a:buClr>
                <a:schemeClr val="dk1"/>
              </a:buClr>
              <a:buSzPct val="91666"/>
              <a:buFont typeface="Arial"/>
              <a:buNone/>
            </a:pPr>
            <a:r>
              <a:rPr lang="ru" sz="1200">
                <a:latin typeface="Arial"/>
                <a:ea typeface="Arial"/>
                <a:cs typeface="Arial"/>
                <a:sym typeface="Arial"/>
              </a:rPr>
              <a:t>Своєрідна ситуація з деякими найважливішими морськими каналами. Вони, будучи штучними спорудами прибережної держави і його внутрішніми водами, зважаючи на велике значення для міжнародного судноплавства підпорядковані специфічного міжнародно-правовому режиму.</a:t>
            </a:r>
            <a:endParaRPr sz="1200">
              <a:latin typeface="Arial"/>
              <a:ea typeface="Arial"/>
              <a:cs typeface="Arial"/>
              <a:sym typeface="Arial"/>
            </a:endParaRPr>
          </a:p>
          <a:p>
            <a:pPr marL="0" lvl="0" indent="0" algn="l" rtl="0">
              <a:spcBef>
                <a:spcPts val="1200"/>
              </a:spcBef>
              <a:spcAft>
                <a:spcPts val="0"/>
              </a:spcAft>
              <a:buClr>
                <a:schemeClr val="dk1"/>
              </a:buClr>
              <a:buSzPct val="91666"/>
              <a:buFont typeface="Arial"/>
              <a:buNone/>
            </a:pPr>
            <a:r>
              <a:rPr lang="ru" sz="1200">
                <a:latin typeface="Arial"/>
                <a:ea typeface="Arial"/>
                <a:cs typeface="Arial"/>
                <a:sym typeface="Arial"/>
              </a:rPr>
              <a:t>Особливе місце у прийнятій класифікації морських просторів займають також Арктика і Антарктика.</a:t>
            </a:r>
            <a:endParaRPr sz="1200">
              <a:latin typeface="Arial"/>
              <a:ea typeface="Arial"/>
              <a:cs typeface="Arial"/>
              <a:sym typeface="Arial"/>
            </a:endParaRPr>
          </a:p>
          <a:p>
            <a:pPr marL="0" lvl="0" indent="0" algn="l" rtl="0">
              <a:spcBef>
                <a:spcPts val="1200"/>
              </a:spcBef>
              <a:spcAft>
                <a:spcPts val="1200"/>
              </a:spcAft>
              <a:buNone/>
            </a:pPr>
            <a:r>
              <a:rPr lang="ru" sz="1200">
                <a:latin typeface="Arial"/>
                <a:ea typeface="Arial"/>
                <a:cs typeface="Arial"/>
                <a:sym typeface="Arial"/>
              </a:rPr>
              <a:t>Таким чином, правова класифікація морських просторів повинна здійснюватися з урахуванням правового статусу та особливостей правового режиму конкретного морського простору. Цей підхід відповідає історично сформованою традицією і в своїй основі спирається також на Конвенцію ООН з морського права 1982 р.</a:t>
            </a:r>
            <a:endParaRPr/>
          </a:p>
        </p:txBody>
      </p:sp>
      <p:pic>
        <p:nvPicPr>
          <p:cNvPr id="129" name="Google Shape;129;p24"/>
          <p:cNvPicPr preferRelativeResize="0"/>
          <p:nvPr/>
        </p:nvPicPr>
        <p:blipFill>
          <a:blip r:embed="rId3">
            <a:alphaModFix/>
          </a:blip>
          <a:stretch>
            <a:fillRect/>
          </a:stretch>
        </p:blipFill>
        <p:spPr>
          <a:xfrm rot="5400000">
            <a:off x="5139975" y="1323262"/>
            <a:ext cx="4441800" cy="2496900"/>
          </a:xfrm>
          <a:prstGeom prst="roundRect">
            <a:avLst>
              <a:gd name="adj" fmla="val 16667"/>
            </a:avLst>
          </a:prstGeom>
          <a:noFill/>
          <a:ln w="38100" cap="flat" cmpd="sng">
            <a:solidFill>
              <a:schemeClr val="dk1"/>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xfrm>
            <a:off x="5274000" y="330775"/>
            <a:ext cx="3632400" cy="1034400"/>
          </a:xfrm>
          <a:prstGeom prst="rect">
            <a:avLst/>
          </a:prstGeom>
          <a:solidFill>
            <a:schemeClr val="accent4"/>
          </a:solidFill>
          <a:ln w="38100"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SzPts val="990"/>
              <a:buNone/>
            </a:pPr>
            <a:r>
              <a:rPr lang="ru" sz="3110"/>
              <a:t>Територіальне море та прилегла зона</a:t>
            </a:r>
            <a:endParaRPr sz="3110"/>
          </a:p>
        </p:txBody>
      </p:sp>
      <p:sp>
        <p:nvSpPr>
          <p:cNvPr id="135" name="Google Shape;135;p25"/>
          <p:cNvSpPr txBox="1">
            <a:spLocks noGrp="1"/>
          </p:cNvSpPr>
          <p:nvPr>
            <p:ph type="body" idx="1"/>
          </p:nvPr>
        </p:nvSpPr>
        <p:spPr>
          <a:xfrm>
            <a:off x="227825" y="293400"/>
            <a:ext cx="4962300" cy="45567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61111"/>
              <a:buFont typeface="Arial"/>
              <a:buNone/>
            </a:pPr>
            <a:r>
              <a:rPr lang="ru"/>
              <a:t>Територіальне море - це частина морського простору, що знаходиться в межах суверенної території держави. Ширина територіального моря може складати до 12 морських миль від базові лінії, яка звичайно визначається лінією берега. Всередині територіального моря держава має повний суверенітет, а отже, може встановлювати закони та правила, контролювати природні ресурси і виконувати інші дії, що пов'язані з економічними, науковими, культурними та іншими цілями.</a:t>
            </a:r>
            <a:endParaRPr/>
          </a:p>
          <a:p>
            <a:pPr marL="0" lvl="0" indent="0" algn="l" rtl="0">
              <a:spcBef>
                <a:spcPts val="1200"/>
              </a:spcBef>
              <a:spcAft>
                <a:spcPts val="1200"/>
              </a:spcAft>
              <a:buNone/>
            </a:pPr>
            <a:r>
              <a:rPr lang="ru"/>
              <a:t>Прилегла зона - це частина морського простору, яка знаходиться на відстані від 12 до 24 морських миль від базової лінії. В прилеглій зоні держава має обмежений суверенітет та контроль, але все ж може здійснювати окремі права і функції, такі як контроль за забрудненням морського середовища, рибальством, дослідженням морських ресурсів та іншими.</a:t>
            </a:r>
            <a:endParaRPr/>
          </a:p>
        </p:txBody>
      </p:sp>
      <p:pic>
        <p:nvPicPr>
          <p:cNvPr id="136" name="Google Shape;136;p25"/>
          <p:cNvPicPr preferRelativeResize="0"/>
          <p:nvPr/>
        </p:nvPicPr>
        <p:blipFill>
          <a:blip r:embed="rId3">
            <a:alphaModFix/>
          </a:blip>
          <a:stretch>
            <a:fillRect/>
          </a:stretch>
        </p:blipFill>
        <p:spPr>
          <a:xfrm>
            <a:off x="5394850" y="1782800"/>
            <a:ext cx="3390700" cy="2437775"/>
          </a:xfrm>
          <a:prstGeom prst="rect">
            <a:avLst/>
          </a:prstGeom>
          <a:noFill/>
          <a:ln w="28575" cap="flat" cmpd="sng">
            <a:solidFill>
              <a:schemeClr val="dk1"/>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6"/>
          <p:cNvSpPr txBox="1">
            <a:spLocks noGrp="1"/>
          </p:cNvSpPr>
          <p:nvPr>
            <p:ph type="body" idx="1"/>
          </p:nvPr>
        </p:nvSpPr>
        <p:spPr>
          <a:xfrm>
            <a:off x="4085450" y="391700"/>
            <a:ext cx="4668600" cy="4360200"/>
          </a:xfrm>
          <a:prstGeom prst="rect">
            <a:avLst/>
          </a:prstGeom>
          <a:solidFill>
            <a:schemeClr val="accent6"/>
          </a:solidFill>
          <a:ln w="38100" cap="flat" cmpd="sng">
            <a:solidFill>
              <a:srgbClr val="000000"/>
            </a:solidFill>
            <a:prstDash val="solid"/>
            <a:round/>
            <a:headEnd type="none" w="sm" len="sm"/>
            <a:tailEnd type="none" w="sm" len="sm"/>
          </a:ln>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61111"/>
              <a:buFont typeface="Arial"/>
              <a:buNone/>
            </a:pPr>
            <a:r>
              <a:rPr lang="ru"/>
              <a:t>Крім того, держава має право на встановлення єксклюзивної економічної зони, яка починається на межі прилеглої зони та простягається на відстань до 200 морських миль від базової лінії. У цій зоні держава має ексклюзивні права на використання та управління природними ресурсами, включаючи рибальство, нафту та газ, а також має право на контроль за науковими дослідженнями та іншими діяльностями в зоні.</a:t>
            </a:r>
            <a:endParaRPr/>
          </a:p>
          <a:p>
            <a:pPr marL="0" lvl="0" indent="0" algn="l" rtl="0">
              <a:spcBef>
                <a:spcPts val="1200"/>
              </a:spcBef>
              <a:spcAft>
                <a:spcPts val="1200"/>
              </a:spcAft>
              <a:buNone/>
            </a:pPr>
            <a:r>
              <a:rPr lang="ru"/>
              <a:t>Усі ці зони знаходяться поза національними межами держави, тому вони регулюються міжнародним правом, зокрема Конвенцією ООН з морського права. Держави мають право використовувати ресурси в морському просторі, проте при цьому вони повинні дотримуватися принципів збереження природного середовища та уникнення шкідливих наслідків для інших держав.</a:t>
            </a:r>
            <a:endParaRPr/>
          </a:p>
        </p:txBody>
      </p:sp>
      <p:pic>
        <p:nvPicPr>
          <p:cNvPr id="142" name="Google Shape;142;p26"/>
          <p:cNvPicPr preferRelativeResize="0"/>
          <p:nvPr/>
        </p:nvPicPr>
        <p:blipFill>
          <a:blip r:embed="rId3">
            <a:alphaModFix/>
          </a:blip>
          <a:stretch>
            <a:fillRect/>
          </a:stretch>
        </p:blipFill>
        <p:spPr>
          <a:xfrm rot="-5400000">
            <a:off x="26275" y="1387550"/>
            <a:ext cx="4213500" cy="2368500"/>
          </a:xfrm>
          <a:prstGeom prst="roundRect">
            <a:avLst>
              <a:gd name="adj" fmla="val 16667"/>
            </a:avLst>
          </a:prstGeom>
          <a:noFill/>
          <a:ln w="38100" cap="flat" cmpd="sng">
            <a:solidFill>
              <a:schemeClr val="dk1"/>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txBox="1">
            <a:spLocks noGrp="1"/>
          </p:cNvSpPr>
          <p:nvPr>
            <p:ph type="body" idx="1"/>
          </p:nvPr>
        </p:nvSpPr>
        <p:spPr>
          <a:xfrm>
            <a:off x="336750" y="694175"/>
            <a:ext cx="8470500" cy="3578100"/>
          </a:xfrm>
          <a:prstGeom prst="rect">
            <a:avLst/>
          </a:prstGeom>
          <a:solidFill>
            <a:schemeClr val="accent6"/>
          </a:solidFill>
          <a:ln w="38100" cap="flat" cmpd="sng">
            <a:solidFill>
              <a:srgbClr val="000000"/>
            </a:solidFill>
            <a:prstDash val="solid"/>
            <a:round/>
            <a:headEnd type="none" w="sm" len="sm"/>
            <a:tailEnd type="none" w="sm" len="sm"/>
          </a:ln>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57361"/>
              <a:buFont typeface="Arial"/>
              <a:buNone/>
            </a:pPr>
            <a:r>
              <a:rPr lang="ru" sz="1917"/>
              <a:t>Також варто зазначити, що деякі частини морського простору можуть бути спільними для декількох держав, як у випадку з морем Азов та Чорним морем. У цьому випадку держави повинні домовитися між собою про розподіл ресурсів та контроль за діяльністю в спільному морському просторі.</a:t>
            </a:r>
            <a:endParaRPr sz="1917"/>
          </a:p>
          <a:p>
            <a:pPr marL="0" lvl="0" indent="0" algn="l" rtl="0">
              <a:spcBef>
                <a:spcPts val="1200"/>
              </a:spcBef>
              <a:spcAft>
                <a:spcPts val="1200"/>
              </a:spcAft>
              <a:buClr>
                <a:schemeClr val="dk1"/>
              </a:buClr>
              <a:buSzPct val="57361"/>
              <a:buFont typeface="Arial"/>
              <a:buNone/>
            </a:pPr>
            <a:r>
              <a:rPr lang="ru" sz="1917"/>
              <a:t>Узагальнюючи, територіальне море, прилегла зона та єксклюзивна економічна зона - це різні частини морського простору, на яких держава має різний рівень контролю та суверенітету. Контроль та використання ресурсів у морському просторі регулюється міжнародним правом та принципами збереження природного середовища, що має на меті забезпечення раціонального використання природних ресурсів та уникнення шкідливих наслідків для природного середовища та інших держав.</a:t>
            </a: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51"/>
        <p:cNvGrpSpPr/>
        <p:nvPr/>
      </p:nvGrpSpPr>
      <p:grpSpPr>
        <a:xfrm>
          <a:off x="0" y="0"/>
          <a:ext cx="0" cy="0"/>
          <a:chOff x="0" y="0"/>
          <a:chExt cx="0" cy="0"/>
        </a:xfrm>
      </p:grpSpPr>
      <p:sp>
        <p:nvSpPr>
          <p:cNvPr id="152" name="Google Shape;152;p28"/>
          <p:cNvSpPr txBox="1">
            <a:spLocks noGrp="1"/>
          </p:cNvSpPr>
          <p:nvPr>
            <p:ph type="title"/>
          </p:nvPr>
        </p:nvSpPr>
        <p:spPr>
          <a:xfrm>
            <a:off x="5846900" y="288850"/>
            <a:ext cx="3107100" cy="1607100"/>
          </a:xfrm>
          <a:prstGeom prst="rect">
            <a:avLst/>
          </a:prstGeom>
          <a:solidFill>
            <a:srgbClr val="B14335"/>
          </a:solidFill>
          <a:ln w="28575" cap="flat" cmpd="sng">
            <a:solidFill>
              <a:srgbClr val="000000"/>
            </a:solidFill>
            <a:prstDash val="solid"/>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SzPts val="990"/>
              <a:buNone/>
            </a:pPr>
            <a:r>
              <a:rPr lang="ru" sz="3480">
                <a:solidFill>
                  <a:schemeClr val="lt2"/>
                </a:solidFill>
              </a:rPr>
              <a:t>Поняття “відкрите море” і його свободи.</a:t>
            </a:r>
            <a:endParaRPr sz="3480">
              <a:solidFill>
                <a:schemeClr val="lt2"/>
              </a:solidFill>
            </a:endParaRPr>
          </a:p>
        </p:txBody>
      </p:sp>
      <p:sp>
        <p:nvSpPr>
          <p:cNvPr id="153" name="Google Shape;153;p28"/>
          <p:cNvSpPr txBox="1">
            <a:spLocks noGrp="1"/>
          </p:cNvSpPr>
          <p:nvPr>
            <p:ph type="body" idx="1"/>
          </p:nvPr>
        </p:nvSpPr>
        <p:spPr>
          <a:xfrm>
            <a:off x="301800" y="218975"/>
            <a:ext cx="5335500" cy="4721160"/>
          </a:xfrm>
          <a:prstGeom prst="rect">
            <a:avLst/>
          </a:prstGeom>
          <a:solidFill>
            <a:srgbClr val="DD7E6B"/>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292100" algn="just" rtl="0">
              <a:spcBef>
                <a:spcPts val="1100"/>
              </a:spcBef>
              <a:spcAft>
                <a:spcPts val="0"/>
              </a:spcAft>
              <a:buClr>
                <a:schemeClr val="dk1"/>
              </a:buClr>
              <a:buSzPts val="1100"/>
              <a:buFont typeface="Arial"/>
              <a:buNone/>
            </a:pPr>
            <a:r>
              <a:rPr lang="ru" sz="1150" dirty="0">
                <a:solidFill>
                  <a:schemeClr val="lt1"/>
                </a:solidFill>
                <a:latin typeface="Arial"/>
                <a:ea typeface="Arial"/>
                <a:cs typeface="Arial"/>
                <a:sym typeface="Arial"/>
              </a:rPr>
              <a:t>За зовнішньою межею територіального моря перебувають простори морів і океанів, що не входять до складу територіальних вод будь-якої держави й утворюють відкрите море як простір з особливим міжнародно-правовим режимом.</a:t>
            </a:r>
            <a:endParaRPr sz="1150" dirty="0">
              <a:solidFill>
                <a:schemeClr val="lt1"/>
              </a:solidFill>
              <a:latin typeface="Arial"/>
              <a:ea typeface="Arial"/>
              <a:cs typeface="Arial"/>
              <a:sym typeface="Arial"/>
            </a:endParaRPr>
          </a:p>
          <a:p>
            <a:pPr marL="0" lvl="0" indent="292100" algn="just" rtl="0">
              <a:spcBef>
                <a:spcPts val="1100"/>
              </a:spcBef>
              <a:spcAft>
                <a:spcPts val="0"/>
              </a:spcAft>
              <a:buClr>
                <a:schemeClr val="dk1"/>
              </a:buClr>
              <a:buSzPts val="1100"/>
              <a:buFont typeface="Arial"/>
              <a:buNone/>
            </a:pPr>
            <a:r>
              <a:rPr lang="ru" sz="1150" dirty="0">
                <a:solidFill>
                  <a:schemeClr val="lt1"/>
                </a:solidFill>
                <a:latin typeface="Arial"/>
                <a:ea typeface="Arial"/>
                <a:cs typeface="Arial"/>
                <a:sym typeface="Arial"/>
              </a:rPr>
              <a:t>У статті 1 Конвенції про відкрите море 1958 р. термін «відкрите море» охоплює «всі частини моря, які не входять ні в територіальне море, ні у внутрішні води будь-якої держави». У Конвенції ООН з морського права 1982 р. під відкритим морем розуміються всі частини моря, «які не входять ні у виключну економічну зону, ні в територіальне море або внутрішні води будь-якої держави, ні в архіпелажні води держави-архіпелагу» (ст. 86 Конвенції).</a:t>
            </a:r>
            <a:endParaRPr sz="1150" dirty="0">
              <a:solidFill>
                <a:schemeClr val="lt1"/>
              </a:solidFill>
              <a:latin typeface="Arial"/>
              <a:ea typeface="Arial"/>
              <a:cs typeface="Arial"/>
              <a:sym typeface="Arial"/>
            </a:endParaRPr>
          </a:p>
          <a:p>
            <a:pPr marL="0" lvl="0" indent="292100" algn="just" rtl="0">
              <a:spcBef>
                <a:spcPts val="1100"/>
              </a:spcBef>
              <a:spcAft>
                <a:spcPts val="0"/>
              </a:spcAft>
              <a:buClr>
                <a:schemeClr val="dk1"/>
              </a:buClr>
              <a:buSzPts val="1100"/>
              <a:buFont typeface="Arial"/>
              <a:buNone/>
            </a:pPr>
            <a:r>
              <a:rPr lang="ru" sz="1150" dirty="0">
                <a:solidFill>
                  <a:schemeClr val="lt1"/>
                </a:solidFill>
                <a:latin typeface="Arial"/>
                <a:ea typeface="Arial"/>
                <a:cs typeface="Arial"/>
                <a:sym typeface="Arial"/>
              </a:rPr>
              <a:t>Для характеристики відкритого моря необхідно виділити два критерії, що визначають його статус:</a:t>
            </a:r>
            <a:endParaRPr sz="1150" dirty="0">
              <a:solidFill>
                <a:schemeClr val="lt1"/>
              </a:solidFill>
              <a:latin typeface="Arial"/>
              <a:ea typeface="Arial"/>
              <a:cs typeface="Arial"/>
              <a:sym typeface="Arial"/>
            </a:endParaRPr>
          </a:p>
          <a:p>
            <a:pPr marL="457200" lvl="0" indent="-301625" algn="just" rtl="0">
              <a:spcBef>
                <a:spcPts val="1100"/>
              </a:spcBef>
              <a:spcAft>
                <a:spcPts val="0"/>
              </a:spcAft>
              <a:buClr>
                <a:schemeClr val="lt1"/>
              </a:buClr>
              <a:buSzPts val="1150"/>
              <a:buFont typeface="Arial"/>
              <a:buChar char="●"/>
            </a:pPr>
            <a:r>
              <a:rPr lang="ru" sz="1150" dirty="0">
                <a:solidFill>
                  <a:schemeClr val="lt1"/>
                </a:solidFill>
                <a:latin typeface="Arial"/>
                <a:ea typeface="Arial"/>
                <a:cs typeface="Arial"/>
                <a:sym typeface="Arial"/>
              </a:rPr>
              <a:t>- географічний - характеризує відкрите море як частину просторів Світового океану, що не утворюють територію прибережної держави;</a:t>
            </a:r>
            <a:endParaRPr sz="1150" dirty="0">
              <a:solidFill>
                <a:schemeClr val="lt1"/>
              </a:solidFill>
              <a:latin typeface="Arial"/>
              <a:ea typeface="Arial"/>
              <a:cs typeface="Arial"/>
              <a:sym typeface="Arial"/>
            </a:endParaRPr>
          </a:p>
          <a:p>
            <a:pPr marL="457200" lvl="0" indent="-301625" algn="just" rtl="0">
              <a:spcBef>
                <a:spcPts val="0"/>
              </a:spcBef>
              <a:spcAft>
                <a:spcPts val="0"/>
              </a:spcAft>
              <a:buClr>
                <a:schemeClr val="lt1"/>
              </a:buClr>
              <a:buSzPts val="1150"/>
              <a:buFont typeface="Arial"/>
              <a:buChar char="●"/>
            </a:pPr>
            <a:r>
              <a:rPr lang="ru" sz="1150" dirty="0">
                <a:solidFill>
                  <a:schemeClr val="lt1"/>
                </a:solidFill>
                <a:latin typeface="Arial"/>
                <a:ea typeface="Arial"/>
                <a:cs typeface="Arial"/>
                <a:sym typeface="Arial"/>
              </a:rPr>
              <a:t>- політичний - полягає в тому, що відкрите море не перебуває під суверенітетом жодної з держав, усі держави мають право користуватися на засадах рівності відкритим морем у мирних цілях (свобода судноплавства, польотів, наукових досліджень тощо).</a:t>
            </a:r>
            <a:endParaRPr sz="1900" dirty="0">
              <a:solidFill>
                <a:schemeClr val="lt1"/>
              </a:solidFill>
            </a:endParaRPr>
          </a:p>
        </p:txBody>
      </p:sp>
      <p:pic>
        <p:nvPicPr>
          <p:cNvPr id="154" name="Google Shape;154;p28"/>
          <p:cNvPicPr preferRelativeResize="0"/>
          <p:nvPr/>
        </p:nvPicPr>
        <p:blipFill>
          <a:blip r:embed="rId3">
            <a:alphaModFix/>
          </a:blip>
          <a:stretch>
            <a:fillRect/>
          </a:stretch>
        </p:blipFill>
        <p:spPr>
          <a:xfrm>
            <a:off x="5848400" y="2286100"/>
            <a:ext cx="3104100" cy="2069400"/>
          </a:xfrm>
          <a:prstGeom prst="roundRect">
            <a:avLst>
              <a:gd name="adj" fmla="val 16667"/>
            </a:avLst>
          </a:prstGeom>
          <a:noFill/>
          <a:ln w="38100" cap="flat" cmpd="sng">
            <a:solidFill>
              <a:schemeClr val="dk1"/>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58"/>
        <p:cNvGrpSpPr/>
        <p:nvPr/>
      </p:nvGrpSpPr>
      <p:grpSpPr>
        <a:xfrm>
          <a:off x="0" y="0"/>
          <a:ext cx="0" cy="0"/>
          <a:chOff x="0" y="0"/>
          <a:chExt cx="0" cy="0"/>
        </a:xfrm>
      </p:grpSpPr>
      <p:sp>
        <p:nvSpPr>
          <p:cNvPr id="159" name="Google Shape;159;p29"/>
          <p:cNvSpPr txBox="1">
            <a:spLocks noGrp="1"/>
          </p:cNvSpPr>
          <p:nvPr>
            <p:ph type="body" idx="1"/>
          </p:nvPr>
        </p:nvSpPr>
        <p:spPr>
          <a:xfrm>
            <a:off x="311700" y="358750"/>
            <a:ext cx="8540400" cy="4528500"/>
          </a:xfrm>
          <a:prstGeom prst="rect">
            <a:avLst/>
          </a:prstGeom>
          <a:solidFill>
            <a:srgbClr val="DD7E6B"/>
          </a:solidFill>
          <a:ln w="38100" cap="flat" cmpd="sng">
            <a:solidFill>
              <a:srgbClr val="000000"/>
            </a:solidFill>
            <a:prstDash val="solid"/>
            <a:round/>
            <a:headEnd type="none" w="sm" len="sm"/>
            <a:tailEnd type="none" w="sm" len="sm"/>
          </a:ln>
        </p:spPr>
        <p:txBody>
          <a:bodyPr spcFirstLastPara="1" wrap="square" lIns="91425" tIns="91425" rIns="91425" bIns="91425" anchor="t" anchorCtr="0">
            <a:normAutofit fontScale="92500"/>
          </a:bodyPr>
          <a:lstStyle/>
          <a:p>
            <a:pPr marL="0" lvl="0" indent="292100" algn="just" rtl="0">
              <a:spcBef>
                <a:spcPts val="1100"/>
              </a:spcBef>
              <a:spcAft>
                <a:spcPts val="0"/>
              </a:spcAft>
              <a:buClr>
                <a:schemeClr val="dk1"/>
              </a:buClr>
              <a:buSzPts val="1100"/>
              <a:buFont typeface="Arial"/>
              <a:buNone/>
            </a:pPr>
            <a:r>
              <a:rPr lang="ru" sz="1450">
                <a:solidFill>
                  <a:schemeClr val="lt1"/>
                </a:solidFill>
                <a:latin typeface="Arial"/>
                <a:ea typeface="Arial"/>
                <a:cs typeface="Arial"/>
                <a:sym typeface="Arial"/>
              </a:rPr>
              <a:t>Згідно зі ст. 87 Конвенції ООН з морського права 1982 р. усі держави, у тому числі й ті, що не мають виходу до моря, володіють свободою відкритого моря, що охоплює низку свобод на певну діяльність у відкритому морі:</a:t>
            </a:r>
            <a:endParaRPr sz="1450">
              <a:solidFill>
                <a:schemeClr val="lt1"/>
              </a:solidFill>
              <a:latin typeface="Arial"/>
              <a:ea typeface="Arial"/>
              <a:cs typeface="Arial"/>
              <a:sym typeface="Arial"/>
            </a:endParaRPr>
          </a:p>
          <a:p>
            <a:pPr marL="0" lvl="0" indent="292100" algn="just" rtl="0">
              <a:spcBef>
                <a:spcPts val="1100"/>
              </a:spcBef>
              <a:spcAft>
                <a:spcPts val="0"/>
              </a:spcAft>
              <a:buClr>
                <a:schemeClr val="dk1"/>
              </a:buClr>
              <a:buSzPts val="1100"/>
              <a:buFont typeface="Arial"/>
              <a:buNone/>
            </a:pPr>
            <a:r>
              <a:rPr lang="ru" sz="1450">
                <a:solidFill>
                  <a:schemeClr val="lt1"/>
                </a:solidFill>
                <a:latin typeface="Arial"/>
                <a:ea typeface="Arial"/>
                <a:cs typeface="Arial"/>
                <a:sym typeface="Arial"/>
              </a:rPr>
              <a:t>а) свободу судноплавства;</a:t>
            </a:r>
            <a:endParaRPr sz="1450">
              <a:solidFill>
                <a:schemeClr val="lt1"/>
              </a:solidFill>
              <a:latin typeface="Arial"/>
              <a:ea typeface="Arial"/>
              <a:cs typeface="Arial"/>
              <a:sym typeface="Arial"/>
            </a:endParaRPr>
          </a:p>
          <a:p>
            <a:pPr marL="0" lvl="0" indent="292100" algn="just" rtl="0">
              <a:spcBef>
                <a:spcPts val="1100"/>
              </a:spcBef>
              <a:spcAft>
                <a:spcPts val="0"/>
              </a:spcAft>
              <a:buClr>
                <a:schemeClr val="dk1"/>
              </a:buClr>
              <a:buSzPts val="1100"/>
              <a:buFont typeface="Arial"/>
              <a:buNone/>
            </a:pPr>
            <a:r>
              <a:rPr lang="ru" sz="1450">
                <a:solidFill>
                  <a:schemeClr val="lt1"/>
                </a:solidFill>
                <a:latin typeface="Arial"/>
                <a:ea typeface="Arial"/>
                <a:cs typeface="Arial"/>
                <a:sym typeface="Arial"/>
              </a:rPr>
              <a:t>б) свободу польотів;</a:t>
            </a:r>
            <a:endParaRPr sz="1450">
              <a:solidFill>
                <a:schemeClr val="lt1"/>
              </a:solidFill>
              <a:latin typeface="Arial"/>
              <a:ea typeface="Arial"/>
              <a:cs typeface="Arial"/>
              <a:sym typeface="Arial"/>
            </a:endParaRPr>
          </a:p>
          <a:p>
            <a:pPr marL="0" lvl="0" indent="292100" algn="just" rtl="0">
              <a:spcBef>
                <a:spcPts val="1100"/>
              </a:spcBef>
              <a:spcAft>
                <a:spcPts val="0"/>
              </a:spcAft>
              <a:buClr>
                <a:schemeClr val="dk1"/>
              </a:buClr>
              <a:buSzPts val="1100"/>
              <a:buFont typeface="Arial"/>
              <a:buNone/>
            </a:pPr>
            <a:r>
              <a:rPr lang="ru" sz="1450">
                <a:solidFill>
                  <a:schemeClr val="lt1"/>
                </a:solidFill>
                <a:latin typeface="Arial"/>
                <a:ea typeface="Arial"/>
                <a:cs typeface="Arial"/>
                <a:sym typeface="Arial"/>
              </a:rPr>
              <a:t>в) свободу прокладання підводних кабелів і трубопроводів;</a:t>
            </a:r>
            <a:endParaRPr sz="1450">
              <a:solidFill>
                <a:schemeClr val="lt1"/>
              </a:solidFill>
              <a:latin typeface="Arial"/>
              <a:ea typeface="Arial"/>
              <a:cs typeface="Arial"/>
              <a:sym typeface="Arial"/>
            </a:endParaRPr>
          </a:p>
          <a:p>
            <a:pPr marL="0" lvl="0" indent="292100" algn="just" rtl="0">
              <a:spcBef>
                <a:spcPts val="1100"/>
              </a:spcBef>
              <a:spcAft>
                <a:spcPts val="0"/>
              </a:spcAft>
              <a:buClr>
                <a:schemeClr val="dk1"/>
              </a:buClr>
              <a:buSzPts val="1100"/>
              <a:buFont typeface="Arial"/>
              <a:buNone/>
            </a:pPr>
            <a:r>
              <a:rPr lang="ru" sz="1450">
                <a:solidFill>
                  <a:schemeClr val="lt1"/>
                </a:solidFill>
                <a:latin typeface="Arial"/>
                <a:ea typeface="Arial"/>
                <a:cs typeface="Arial"/>
                <a:sym typeface="Arial"/>
              </a:rPr>
              <a:t>г) свободу рибальства;</a:t>
            </a:r>
            <a:endParaRPr sz="1450">
              <a:solidFill>
                <a:schemeClr val="lt1"/>
              </a:solidFill>
              <a:latin typeface="Arial"/>
              <a:ea typeface="Arial"/>
              <a:cs typeface="Arial"/>
              <a:sym typeface="Arial"/>
            </a:endParaRPr>
          </a:p>
          <a:p>
            <a:pPr marL="0" lvl="0" indent="292100" algn="just" rtl="0">
              <a:spcBef>
                <a:spcPts val="1100"/>
              </a:spcBef>
              <a:spcAft>
                <a:spcPts val="0"/>
              </a:spcAft>
              <a:buClr>
                <a:schemeClr val="dk1"/>
              </a:buClr>
              <a:buSzPts val="1100"/>
              <a:buFont typeface="Arial"/>
              <a:buNone/>
            </a:pPr>
            <a:r>
              <a:rPr lang="ru" sz="1450">
                <a:solidFill>
                  <a:schemeClr val="lt1"/>
                </a:solidFill>
                <a:latin typeface="Arial"/>
                <a:ea typeface="Arial"/>
                <a:cs typeface="Arial"/>
                <a:sym typeface="Arial"/>
              </a:rPr>
              <a:t>д) свободу будування штучних островів й інших установок, що допускаються міжнародним правом;</a:t>
            </a:r>
            <a:endParaRPr sz="1450">
              <a:solidFill>
                <a:schemeClr val="lt1"/>
              </a:solidFill>
              <a:latin typeface="Arial"/>
              <a:ea typeface="Arial"/>
              <a:cs typeface="Arial"/>
              <a:sym typeface="Arial"/>
            </a:endParaRPr>
          </a:p>
          <a:p>
            <a:pPr marL="0" lvl="0" indent="292100" algn="just" rtl="0">
              <a:spcBef>
                <a:spcPts val="1100"/>
              </a:spcBef>
              <a:spcAft>
                <a:spcPts val="0"/>
              </a:spcAft>
              <a:buClr>
                <a:schemeClr val="dk1"/>
              </a:buClr>
              <a:buSzPts val="1100"/>
              <a:buFont typeface="Arial"/>
              <a:buNone/>
            </a:pPr>
            <a:r>
              <a:rPr lang="ru" sz="1450">
                <a:solidFill>
                  <a:schemeClr val="lt1"/>
                </a:solidFill>
                <a:latin typeface="Arial"/>
                <a:ea typeface="Arial"/>
                <a:cs typeface="Arial"/>
                <a:sym typeface="Arial"/>
              </a:rPr>
              <a:t>є) свободу наукових досліджень.</a:t>
            </a:r>
            <a:endParaRPr sz="1450">
              <a:solidFill>
                <a:schemeClr val="lt1"/>
              </a:solidFill>
              <a:latin typeface="Arial"/>
              <a:ea typeface="Arial"/>
              <a:cs typeface="Arial"/>
              <a:sym typeface="Arial"/>
            </a:endParaRPr>
          </a:p>
          <a:p>
            <a:pPr marL="0" lvl="0" indent="292100" algn="just" rtl="0">
              <a:spcBef>
                <a:spcPts val="1100"/>
              </a:spcBef>
              <a:spcAft>
                <a:spcPts val="0"/>
              </a:spcAft>
              <a:buClr>
                <a:schemeClr val="dk1"/>
              </a:buClr>
              <a:buSzPts val="1100"/>
              <a:buFont typeface="Arial"/>
              <a:buNone/>
            </a:pPr>
            <a:r>
              <a:rPr lang="ru" sz="1450">
                <a:solidFill>
                  <a:schemeClr val="lt1"/>
                </a:solidFill>
                <a:latin typeface="Arial"/>
                <a:ea typeface="Arial"/>
                <a:cs typeface="Arial"/>
                <a:sym typeface="Arial"/>
              </a:rPr>
              <a:t>Свобода судноплавства та свобода польотів надається з урахуванням обов´язків держав дотримуватися певних правил. Так, здійснення судноплавства повинно бути підпорядковане Міжнародним правилам запобігання зіткненням судів у морі. Польоти в повітряному просторі над відкритим морем здійснюються відповідно до норм міжнародного повітряного права.</a:t>
            </a:r>
            <a:endParaRPr sz="1450">
              <a:solidFill>
                <a:schemeClr val="lt1"/>
              </a:solidFill>
              <a:latin typeface="Arial"/>
              <a:ea typeface="Arial"/>
              <a:cs typeface="Arial"/>
              <a:sym typeface="Arial"/>
            </a:endParaRPr>
          </a:p>
          <a:p>
            <a:pPr marL="0" lvl="0" indent="0" algn="l" rtl="0">
              <a:spcBef>
                <a:spcPts val="1100"/>
              </a:spcBef>
              <a:spcAft>
                <a:spcPts val="1200"/>
              </a:spcAft>
              <a:buNone/>
            </a:pPr>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63"/>
        <p:cNvGrpSpPr/>
        <p:nvPr/>
      </p:nvGrpSpPr>
      <p:grpSpPr>
        <a:xfrm>
          <a:off x="0" y="0"/>
          <a:ext cx="0" cy="0"/>
          <a:chOff x="0" y="0"/>
          <a:chExt cx="0" cy="0"/>
        </a:xfrm>
      </p:grpSpPr>
      <p:sp>
        <p:nvSpPr>
          <p:cNvPr id="164" name="Google Shape;164;p30"/>
          <p:cNvSpPr txBox="1">
            <a:spLocks noGrp="1"/>
          </p:cNvSpPr>
          <p:nvPr>
            <p:ph type="body" idx="1"/>
          </p:nvPr>
        </p:nvSpPr>
        <p:spPr>
          <a:xfrm>
            <a:off x="326125" y="177050"/>
            <a:ext cx="5241300" cy="4710300"/>
          </a:xfrm>
          <a:prstGeom prst="rect">
            <a:avLst/>
          </a:prstGeom>
          <a:solidFill>
            <a:srgbClr val="DD7E6B"/>
          </a:solidFill>
          <a:ln w="28575" cap="flat" cmpd="sng">
            <a:solidFill>
              <a:srgbClr val="000000"/>
            </a:solidFill>
            <a:prstDash val="solid"/>
            <a:round/>
            <a:headEnd type="none" w="sm" len="sm"/>
            <a:tailEnd type="none" w="sm" len="sm"/>
          </a:ln>
        </p:spPr>
        <p:txBody>
          <a:bodyPr spcFirstLastPara="1" wrap="square" lIns="91425" tIns="91425" rIns="91425" bIns="91425" anchor="t" anchorCtr="0">
            <a:normAutofit fontScale="92500"/>
          </a:bodyPr>
          <a:lstStyle/>
          <a:p>
            <a:pPr marL="0" lvl="0" indent="292100" algn="just" rtl="0">
              <a:spcBef>
                <a:spcPts val="1100"/>
              </a:spcBef>
              <a:spcAft>
                <a:spcPts val="0"/>
              </a:spcAft>
              <a:buClr>
                <a:schemeClr val="dk1"/>
              </a:buClr>
              <a:buSzPts val="1100"/>
              <a:buFont typeface="Arial"/>
              <a:buNone/>
            </a:pPr>
            <a:r>
              <a:rPr lang="ru" sz="1050">
                <a:solidFill>
                  <a:schemeClr val="lt1"/>
                </a:solidFill>
                <a:latin typeface="Arial"/>
                <a:ea typeface="Arial"/>
                <a:cs typeface="Arial"/>
                <a:sym typeface="Arial"/>
              </a:rPr>
              <a:t>Усі держави мають право прокладати по дну відкритого моря за межами континентального шельфу підводні кабелі та трубопроводи. Ніхто не має права заважати державі в реалізації нею цієї свободи. Вона ж, у свою чергу, зобов´язана належним чином брати до уваги вже прокладені по дну моря кабелі та трубопроводи, не перешкоджати їх ремонту і, по можливості, не перешкоджати свободі судноплавства та риболовства. Прибережна держава за певними виключеннями не може перешкоджати прокладанню або підтриманню у справності іноземних підводних кабелів або трубопроводів на континентальному шельфі. Визначення траси для проходження іноземних трубопроводів на континентальному шельфі здійснюється за згодою прибережної держави.</a:t>
            </a:r>
            <a:endParaRPr sz="1050">
              <a:solidFill>
                <a:schemeClr val="lt1"/>
              </a:solidFill>
              <a:latin typeface="Arial"/>
              <a:ea typeface="Arial"/>
              <a:cs typeface="Arial"/>
              <a:sym typeface="Arial"/>
            </a:endParaRPr>
          </a:p>
          <a:p>
            <a:pPr marL="0" lvl="0" indent="292100" algn="just" rtl="0">
              <a:spcBef>
                <a:spcPts val="1100"/>
              </a:spcBef>
              <a:spcAft>
                <a:spcPts val="0"/>
              </a:spcAft>
              <a:buClr>
                <a:schemeClr val="dk1"/>
              </a:buClr>
              <a:buSzPts val="1100"/>
              <a:buFont typeface="Arial"/>
              <a:buNone/>
            </a:pPr>
            <a:r>
              <a:rPr lang="ru" sz="1050">
                <a:solidFill>
                  <a:schemeClr val="lt1"/>
                </a:solidFill>
                <a:latin typeface="Arial"/>
                <a:ea typeface="Arial"/>
                <a:cs typeface="Arial"/>
                <a:sym typeface="Arial"/>
              </a:rPr>
              <a:t>Свобода рибальства означає, що всі живі ресурси відкритого моря перебувають у загальному та рівному користуванні всіх держав світу. Міжнародні договори, що укладаються з приводу користування такими ресурсами, не можуть завдавати жодним чином збитків державам, що не беруть у них участь. Але у випадках встановлення в міжнародних договорах обмежень із метою збереження ресурсів держави повинні дотримуватися цих обмежень. Свобода рибальства не торкається особливого режиму рибальства у виключній економічній зоні.</a:t>
            </a:r>
            <a:endParaRPr sz="1050">
              <a:solidFill>
                <a:schemeClr val="lt1"/>
              </a:solidFill>
              <a:latin typeface="Arial"/>
              <a:ea typeface="Arial"/>
              <a:cs typeface="Arial"/>
              <a:sym typeface="Arial"/>
            </a:endParaRPr>
          </a:p>
          <a:p>
            <a:pPr marL="0" lvl="0" indent="292100" algn="just" rtl="0">
              <a:spcBef>
                <a:spcPts val="1100"/>
              </a:spcBef>
              <a:spcAft>
                <a:spcPts val="1100"/>
              </a:spcAft>
              <a:buNone/>
            </a:pPr>
            <a:r>
              <a:rPr lang="ru" sz="1050">
                <a:solidFill>
                  <a:schemeClr val="lt1"/>
                </a:solidFill>
                <a:latin typeface="Arial"/>
                <a:ea typeface="Arial"/>
                <a:cs typeface="Arial"/>
                <a:sym typeface="Arial"/>
              </a:rPr>
              <a:t>Останнім часом у міжнародному праві, особливо в Конвенції ООН з морського права 1982 p., свобода рибальства все більше розглядається крізь призму охорони тваринного світу. Із цією метою на держави покладено зобов´язання зберігати та управляти живими ресурсами відкритого моря, а також вживати щодо своїх громадян заходів з метою забезпечення збереження таких живих ресурсів.</a:t>
            </a:r>
            <a:endParaRPr>
              <a:solidFill>
                <a:schemeClr val="lt1"/>
              </a:solidFill>
            </a:endParaRPr>
          </a:p>
        </p:txBody>
      </p:sp>
      <p:pic>
        <p:nvPicPr>
          <p:cNvPr id="165" name="Google Shape;165;p30"/>
          <p:cNvPicPr preferRelativeResize="0"/>
          <p:nvPr/>
        </p:nvPicPr>
        <p:blipFill>
          <a:blip r:embed="rId3">
            <a:alphaModFix/>
          </a:blip>
          <a:stretch>
            <a:fillRect/>
          </a:stretch>
        </p:blipFill>
        <p:spPr>
          <a:xfrm>
            <a:off x="5789675" y="1064038"/>
            <a:ext cx="3271800" cy="3271800"/>
          </a:xfrm>
          <a:prstGeom prst="roundRect">
            <a:avLst>
              <a:gd name="adj" fmla="val 16667"/>
            </a:avLst>
          </a:prstGeom>
          <a:noFill/>
          <a:ln w="38100" cap="flat" cmpd="sng">
            <a:solidFill>
              <a:schemeClr val="dk1"/>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69"/>
        <p:cNvGrpSpPr/>
        <p:nvPr/>
      </p:nvGrpSpPr>
      <p:grpSpPr>
        <a:xfrm>
          <a:off x="0" y="0"/>
          <a:ext cx="0" cy="0"/>
          <a:chOff x="0" y="0"/>
          <a:chExt cx="0" cy="0"/>
        </a:xfrm>
      </p:grpSpPr>
      <p:sp>
        <p:nvSpPr>
          <p:cNvPr id="170" name="Google Shape;170;p31"/>
          <p:cNvSpPr txBox="1">
            <a:spLocks noGrp="1"/>
          </p:cNvSpPr>
          <p:nvPr>
            <p:ph type="body" idx="1"/>
          </p:nvPr>
        </p:nvSpPr>
        <p:spPr>
          <a:xfrm>
            <a:off x="368050" y="246925"/>
            <a:ext cx="8134500" cy="4332300"/>
          </a:xfrm>
          <a:prstGeom prst="rect">
            <a:avLst/>
          </a:prstGeom>
          <a:solidFill>
            <a:srgbClr val="DD7E6B"/>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292100" algn="just" rtl="0">
              <a:spcBef>
                <a:spcPts val="1100"/>
              </a:spcBef>
              <a:spcAft>
                <a:spcPts val="0"/>
              </a:spcAft>
              <a:buClr>
                <a:schemeClr val="dk1"/>
              </a:buClr>
              <a:buSzPts val="1100"/>
              <a:buFont typeface="Arial"/>
              <a:buNone/>
            </a:pPr>
            <a:r>
              <a:rPr lang="ru" sz="1150">
                <a:solidFill>
                  <a:schemeClr val="lt1"/>
                </a:solidFill>
                <a:latin typeface="Arial"/>
                <a:ea typeface="Arial"/>
                <a:cs typeface="Arial"/>
                <a:sym typeface="Arial"/>
              </a:rPr>
              <a:t>Кожне судно, що перебуває у відкритому морі, повинно мати прапор держави реєстрації або міжнародної організації. Прапор свідчить про національну належність судна. Умови та порядок надання судну прапора та права плавати під цим прапором належать до внутрішньої компетенції держави. Водночас надання прапора не може бути формальним актом і відповідно до міжнародного права тягне для держави певні обов´язки. Зокрема між такою державою та судном повинен існувати реальний зв´язок. Держава зобов´язана ефективно здійснювати технічний, адміністративний, соціальний контроль над суднами, що плавають під її прапором. Плавання під різними прапорами, так само як і плавання без прапора, позбавляє судно можливості шукати захисту влади будь-якої держави або міжнародної організації.</a:t>
            </a:r>
            <a:endParaRPr sz="1150">
              <a:solidFill>
                <a:schemeClr val="lt1"/>
              </a:solidFill>
              <a:latin typeface="Arial"/>
              <a:ea typeface="Arial"/>
              <a:cs typeface="Arial"/>
              <a:sym typeface="Arial"/>
            </a:endParaRPr>
          </a:p>
          <a:p>
            <a:pPr marL="0" lvl="0" indent="292100" algn="just" rtl="0">
              <a:spcBef>
                <a:spcPts val="1100"/>
              </a:spcBef>
              <a:spcAft>
                <a:spcPts val="0"/>
              </a:spcAft>
              <a:buClr>
                <a:schemeClr val="dk1"/>
              </a:buClr>
              <a:buSzPts val="1100"/>
              <a:buFont typeface="Arial"/>
              <a:buNone/>
            </a:pPr>
            <a:r>
              <a:rPr lang="ru" sz="1150">
                <a:solidFill>
                  <a:schemeClr val="lt1"/>
                </a:solidFill>
                <a:latin typeface="Arial"/>
                <a:ea typeface="Arial"/>
                <a:cs typeface="Arial"/>
                <a:sym typeface="Arial"/>
              </a:rPr>
              <a:t>Міжнародне право не пов´язує громадянство судновласника з прапором судна, що йому належить. У сучасному світі достатньо поширене плавання морських торговельних судів під так званим «зручним прапором», коли судновласники реєструють судна у державах із найвигіднішим режимом оподаткування або з прийнятним трудовим законодавством. Реєстрація судна в іноземній державі може мати політичні причини. Держава, що надала судну «зручний» прапор, бере на себе всю відповідальність за таке судно. Звичайно, судно розглядається як частина території держави, у якій воно зареєстровано.</a:t>
            </a:r>
            <a:endParaRPr sz="1150">
              <a:solidFill>
                <a:schemeClr val="lt1"/>
              </a:solidFill>
              <a:latin typeface="Arial"/>
              <a:ea typeface="Arial"/>
              <a:cs typeface="Arial"/>
              <a:sym typeface="Arial"/>
            </a:endParaRPr>
          </a:p>
          <a:p>
            <a:pPr marL="0" lvl="0" indent="292100" algn="just" rtl="0">
              <a:spcBef>
                <a:spcPts val="1100"/>
              </a:spcBef>
              <a:spcAft>
                <a:spcPts val="1100"/>
              </a:spcAft>
              <a:buNone/>
            </a:pPr>
            <a:r>
              <a:rPr lang="ru" sz="1150">
                <a:solidFill>
                  <a:schemeClr val="lt1"/>
                </a:solidFill>
                <a:latin typeface="Arial"/>
                <a:ea typeface="Arial"/>
                <a:cs typeface="Arial"/>
                <a:sym typeface="Arial"/>
              </a:rPr>
              <a:t>Судно, що плаває під прапорами двох і більше держав, прирівнюється до судна, що не має національності. Судно не може змінити свій прапор під час плавання або стоянки під час заходженні в порт, крім випадків зміни права власності на нього. Проте це не стосується суден, що плавають під прапором ООН і деяких інших міжнародних організацій.</a:t>
            </a:r>
            <a:endParaRPr sz="1900">
              <a:solidFill>
                <a:schemeClr val="lt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ru"/>
              <a:t>План</a:t>
            </a:r>
            <a:endParaRPr/>
          </a:p>
        </p:txBody>
      </p:sp>
      <p:sp>
        <p:nvSpPr>
          <p:cNvPr id="68" name="Google Shape;68;p1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fontScale="62500" lnSpcReduction="20000"/>
          </a:bodyPr>
          <a:lstStyle/>
          <a:p>
            <a:pPr marL="457200" lvl="0" indent="-300037" algn="l" rtl="0">
              <a:lnSpc>
                <a:spcPct val="150000"/>
              </a:lnSpc>
              <a:spcBef>
                <a:spcPts val="0"/>
              </a:spcBef>
              <a:spcAft>
                <a:spcPts val="0"/>
              </a:spcAft>
              <a:buSzPct val="100000"/>
              <a:buAutoNum type="arabicPeriod"/>
            </a:pPr>
            <a:r>
              <a:rPr lang="ru"/>
              <a:t>Основні положення Конвенції ООН з морського права. </a:t>
            </a:r>
            <a:endParaRPr/>
          </a:p>
          <a:p>
            <a:pPr marL="457200" lvl="0" indent="-300037" algn="l" rtl="0">
              <a:lnSpc>
                <a:spcPct val="150000"/>
              </a:lnSpc>
              <a:spcBef>
                <a:spcPts val="0"/>
              </a:spcBef>
              <a:spcAft>
                <a:spcPts val="0"/>
              </a:spcAft>
              <a:buSzPct val="100000"/>
              <a:buAutoNum type="arabicPeriod"/>
            </a:pPr>
            <a:r>
              <a:rPr lang="ru"/>
              <a:t>Поняття, джерела та принципи міжнародного морського права. </a:t>
            </a:r>
            <a:endParaRPr/>
          </a:p>
          <a:p>
            <a:pPr marL="457200" lvl="0" indent="-300037" algn="l" rtl="0">
              <a:lnSpc>
                <a:spcPct val="150000"/>
              </a:lnSpc>
              <a:spcBef>
                <a:spcPts val="0"/>
              </a:spcBef>
              <a:spcAft>
                <a:spcPts val="0"/>
              </a:spcAft>
              <a:buSzPct val="100000"/>
              <a:buAutoNum type="arabicPeriod"/>
            </a:pPr>
            <a:r>
              <a:rPr lang="ru"/>
              <a:t>Міжнародно-правова класифікація морських просторів. </a:t>
            </a:r>
            <a:endParaRPr/>
          </a:p>
          <a:p>
            <a:pPr marL="457200" lvl="0" indent="-300037" algn="l" rtl="0">
              <a:lnSpc>
                <a:spcPct val="150000"/>
              </a:lnSpc>
              <a:spcBef>
                <a:spcPts val="0"/>
              </a:spcBef>
              <a:spcAft>
                <a:spcPts val="0"/>
              </a:spcAft>
              <a:buSzPct val="100000"/>
              <a:buAutoNum type="arabicPeriod"/>
            </a:pPr>
            <a:r>
              <a:rPr lang="ru"/>
              <a:t>Територіальне море та прилегла зона. </a:t>
            </a:r>
            <a:endParaRPr/>
          </a:p>
          <a:p>
            <a:pPr marL="457200" lvl="0" indent="-300037" algn="l" rtl="0">
              <a:lnSpc>
                <a:spcPct val="150000"/>
              </a:lnSpc>
              <a:spcBef>
                <a:spcPts val="0"/>
              </a:spcBef>
              <a:spcAft>
                <a:spcPts val="0"/>
              </a:spcAft>
              <a:buSzPct val="100000"/>
              <a:buAutoNum type="arabicPeriod"/>
            </a:pPr>
            <a:r>
              <a:rPr lang="ru"/>
              <a:t>Поняття “відкрите море” і його свободи. Прапор судна. </a:t>
            </a:r>
            <a:endParaRPr/>
          </a:p>
          <a:p>
            <a:pPr marL="457200" lvl="0" indent="-300037" algn="l" rtl="0">
              <a:lnSpc>
                <a:spcPct val="150000"/>
              </a:lnSpc>
              <a:spcBef>
                <a:spcPts val="0"/>
              </a:spcBef>
              <a:spcAft>
                <a:spcPts val="0"/>
              </a:spcAft>
              <a:buSzPct val="100000"/>
              <a:buAutoNum type="arabicPeriod"/>
            </a:pPr>
            <a:r>
              <a:rPr lang="ru"/>
              <a:t>Міжнародні протоки та міжнародні канали. </a:t>
            </a:r>
            <a:endParaRPr/>
          </a:p>
          <a:p>
            <a:pPr marL="457200" lvl="0" indent="-300037" algn="l" rtl="0">
              <a:lnSpc>
                <a:spcPct val="150000"/>
              </a:lnSpc>
              <a:spcBef>
                <a:spcPts val="0"/>
              </a:spcBef>
              <a:spcAft>
                <a:spcPts val="0"/>
              </a:spcAft>
              <a:buSzPct val="100000"/>
              <a:buAutoNum type="arabicPeriod"/>
            </a:pPr>
            <a:r>
              <a:rPr lang="ru"/>
              <a:t>Питання про міжнародно-правовий режим Арктики і Антарктики. </a:t>
            </a:r>
            <a:endParaRPr/>
          </a:p>
          <a:p>
            <a:pPr marL="457200" lvl="0" indent="-300037" algn="l" rtl="0">
              <a:lnSpc>
                <a:spcPct val="150000"/>
              </a:lnSpc>
              <a:spcBef>
                <a:spcPts val="0"/>
              </a:spcBef>
              <a:spcAft>
                <a:spcPts val="0"/>
              </a:spcAft>
              <a:buSzPct val="100000"/>
              <a:buAutoNum type="arabicPeriod"/>
            </a:pPr>
            <a:r>
              <a:rPr lang="ru"/>
              <a:t>Поняття, принципи та джерела міжнародного повітряного права. </a:t>
            </a:r>
            <a:endParaRPr/>
          </a:p>
          <a:p>
            <a:pPr marL="457200" lvl="0" indent="-300037" algn="l" rtl="0">
              <a:lnSpc>
                <a:spcPct val="150000"/>
              </a:lnSpc>
              <a:spcBef>
                <a:spcPts val="0"/>
              </a:spcBef>
              <a:spcAft>
                <a:spcPts val="0"/>
              </a:spcAft>
              <a:buSzPct val="100000"/>
              <a:buAutoNum type="arabicPeriod"/>
            </a:pPr>
            <a:r>
              <a:rPr lang="ru"/>
              <a:t>Правовий режим повітряного простору України. </a:t>
            </a:r>
            <a:endParaRPr/>
          </a:p>
          <a:p>
            <a:pPr marL="457200" lvl="0" indent="-300037" algn="l" rtl="0">
              <a:lnSpc>
                <a:spcPct val="150000"/>
              </a:lnSpc>
              <a:spcBef>
                <a:spcPts val="0"/>
              </a:spcBef>
              <a:spcAft>
                <a:spcPts val="0"/>
              </a:spcAft>
              <a:buSzPct val="100000"/>
              <a:buAutoNum type="arabicPeriod"/>
            </a:pPr>
            <a:r>
              <a:rPr lang="ru"/>
              <a:t>Польоти в міжнародному повітряному просторі. </a:t>
            </a:r>
            <a:endParaRPr/>
          </a:p>
          <a:p>
            <a:pPr marL="457200" lvl="0" indent="-300037" algn="l" rtl="0">
              <a:lnSpc>
                <a:spcPct val="150000"/>
              </a:lnSpc>
              <a:spcBef>
                <a:spcPts val="0"/>
              </a:spcBef>
              <a:spcAft>
                <a:spcPts val="0"/>
              </a:spcAft>
              <a:buSzPct val="100000"/>
              <a:buAutoNum type="arabicPeriod"/>
            </a:pPr>
            <a:r>
              <a:rPr lang="ru"/>
              <a:t>Комерційна діяльність у міжнародних повітряних сполученнях. </a:t>
            </a:r>
            <a:endParaRPr/>
          </a:p>
          <a:p>
            <a:pPr marL="457200" lvl="0" indent="-300037" algn="l" rtl="0">
              <a:lnSpc>
                <a:spcPct val="150000"/>
              </a:lnSpc>
              <a:spcBef>
                <a:spcPts val="0"/>
              </a:spcBef>
              <a:spcAft>
                <a:spcPts val="0"/>
              </a:spcAft>
              <a:buSzPct val="100000"/>
              <a:buAutoNum type="arabicPeriod"/>
            </a:pPr>
            <a:r>
              <a:rPr lang="ru"/>
              <a:t>Міжнародна організація цивільної авіації (МОЦА=ІКАО). </a:t>
            </a:r>
            <a:endParaRPr/>
          </a:p>
          <a:p>
            <a:pPr marL="457200" lvl="0" indent="-300037" algn="l" rtl="0">
              <a:lnSpc>
                <a:spcPct val="150000"/>
              </a:lnSpc>
              <a:spcBef>
                <a:spcPts val="0"/>
              </a:spcBef>
              <a:spcAft>
                <a:spcPts val="0"/>
              </a:spcAft>
              <a:buSzPct val="100000"/>
              <a:buAutoNum type="arabicPeriod"/>
            </a:pPr>
            <a:r>
              <a:rPr lang="ru"/>
              <a:t>Виникнення та розвиток міжнародно-правового регулювання космічного простору. </a:t>
            </a:r>
            <a:endParaRPr/>
          </a:p>
          <a:p>
            <a:pPr marL="457200" lvl="0" indent="-300037" algn="l" rtl="0">
              <a:lnSpc>
                <a:spcPct val="150000"/>
              </a:lnSpc>
              <a:spcBef>
                <a:spcPts val="0"/>
              </a:spcBef>
              <a:spcAft>
                <a:spcPts val="0"/>
              </a:spcAft>
              <a:buSzPct val="100000"/>
              <a:buAutoNum type="arabicPeriod"/>
            </a:pPr>
            <a:r>
              <a:rPr lang="ru"/>
              <a:t>Космічний простір і небесні тіла. Космічні об’єкти. </a:t>
            </a:r>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74"/>
        <p:cNvGrpSpPr/>
        <p:nvPr/>
      </p:nvGrpSpPr>
      <p:grpSpPr>
        <a:xfrm>
          <a:off x="0" y="0"/>
          <a:ext cx="0" cy="0"/>
          <a:chOff x="0" y="0"/>
          <a:chExt cx="0" cy="0"/>
        </a:xfrm>
      </p:grpSpPr>
      <p:sp>
        <p:nvSpPr>
          <p:cNvPr id="175" name="Google Shape;175;p32"/>
          <p:cNvSpPr txBox="1">
            <a:spLocks noGrp="1"/>
          </p:cNvSpPr>
          <p:nvPr>
            <p:ph type="body" idx="1"/>
          </p:nvPr>
        </p:nvSpPr>
        <p:spPr>
          <a:xfrm>
            <a:off x="4016025" y="163075"/>
            <a:ext cx="4816200" cy="4668300"/>
          </a:xfrm>
          <a:prstGeom prst="rect">
            <a:avLst/>
          </a:prstGeom>
          <a:solidFill>
            <a:srgbClr val="DD7E6B"/>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292100" algn="just" rtl="0">
              <a:lnSpc>
                <a:spcPct val="95000"/>
              </a:lnSpc>
              <a:spcBef>
                <a:spcPts val="1100"/>
              </a:spcBef>
              <a:spcAft>
                <a:spcPts val="1100"/>
              </a:spcAft>
              <a:buSzPts val="935"/>
              <a:buNone/>
            </a:pPr>
            <a:r>
              <a:rPr lang="ru" sz="1424">
                <a:solidFill>
                  <a:schemeClr val="lt1"/>
                </a:solidFill>
                <a:latin typeface="Arial"/>
                <a:ea typeface="Arial"/>
                <a:cs typeface="Arial"/>
                <a:sym typeface="Arial"/>
              </a:rPr>
              <a:t>Свобода судноплавства у відкритому морі не виключає можливості й права припинення незаконної діяльності суден, що там перебувають. Це передбачено ст. 110 Конвенції ООН з морського права 1982 р., яка дозволяє військовому кораблю, який зустрів у відкритому морі іноземне судно, «зробити перевірку права судна на прапор». Із цією метою він може послати шлюпку під командою офіцера до підозрюваного судна. Якщо після перевірки підозра залишається, він може здійснити подальший огляд судна. Такі дії допустимі, якщо у командира військового судна виникла підозра, що зустрічне судно займається піратством, работоргівлею, несанкціонованим мовленням, не має національності, або на ньому піднятий іноземний прапор, чи воно відмовляється підняти прапор, але в дійсності має ту ж національність, що і цей військовий корабель. Але якщо підозра виявилася необгрунтованою, і судно не скоїло дій, які б виправдовували цю підозру, торговельному судну повинно бути все відшкодовано.</a:t>
            </a:r>
            <a:endParaRPr sz="1530">
              <a:solidFill>
                <a:schemeClr val="lt1"/>
              </a:solidFill>
            </a:endParaRPr>
          </a:p>
        </p:txBody>
      </p:sp>
      <p:pic>
        <p:nvPicPr>
          <p:cNvPr id="176" name="Google Shape;176;p32"/>
          <p:cNvPicPr preferRelativeResize="0"/>
          <p:nvPr/>
        </p:nvPicPr>
        <p:blipFill>
          <a:blip r:embed="rId3">
            <a:alphaModFix/>
          </a:blip>
          <a:stretch>
            <a:fillRect/>
          </a:stretch>
        </p:blipFill>
        <p:spPr>
          <a:xfrm>
            <a:off x="194325" y="225925"/>
            <a:ext cx="3711300" cy="4542600"/>
          </a:xfrm>
          <a:prstGeom prst="roundRect">
            <a:avLst>
              <a:gd name="adj" fmla="val 16667"/>
            </a:avLst>
          </a:prstGeom>
          <a:noFill/>
          <a:ln w="28575" cap="flat" cmpd="sng">
            <a:solidFill>
              <a:schemeClr val="dk1"/>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80"/>
        <p:cNvGrpSpPr/>
        <p:nvPr/>
      </p:nvGrpSpPr>
      <p:grpSpPr>
        <a:xfrm>
          <a:off x="0" y="0"/>
          <a:ext cx="0" cy="0"/>
          <a:chOff x="0" y="0"/>
          <a:chExt cx="0" cy="0"/>
        </a:xfrm>
      </p:grpSpPr>
      <p:sp>
        <p:nvSpPr>
          <p:cNvPr id="181" name="Google Shape;181;p33"/>
          <p:cNvSpPr txBox="1">
            <a:spLocks noGrp="1"/>
          </p:cNvSpPr>
          <p:nvPr>
            <p:ph type="body" idx="1"/>
          </p:nvPr>
        </p:nvSpPr>
        <p:spPr>
          <a:xfrm>
            <a:off x="703050" y="330750"/>
            <a:ext cx="4459200" cy="4248300"/>
          </a:xfrm>
          <a:prstGeom prst="rect">
            <a:avLst/>
          </a:prstGeom>
          <a:solidFill>
            <a:srgbClr val="DD7E6B"/>
          </a:solidFill>
          <a:ln w="38100" cap="flat" cmpd="sng">
            <a:solidFill>
              <a:srgbClr val="000000"/>
            </a:solidFill>
            <a:prstDash val="solid"/>
            <a:round/>
            <a:headEnd type="none" w="sm" len="sm"/>
            <a:tailEnd type="none" w="sm" len="sm"/>
          </a:ln>
        </p:spPr>
        <p:txBody>
          <a:bodyPr spcFirstLastPara="1" wrap="square" lIns="91425" tIns="91425" rIns="91425" bIns="91425" anchor="t" anchorCtr="0">
            <a:normAutofit fontScale="85000" lnSpcReduction="20000"/>
          </a:bodyPr>
          <a:lstStyle/>
          <a:p>
            <a:pPr marL="0" lvl="0" indent="292100" algn="just" rtl="0">
              <a:spcBef>
                <a:spcPts val="1100"/>
              </a:spcBef>
              <a:spcAft>
                <a:spcPts val="1100"/>
              </a:spcAft>
              <a:buNone/>
            </a:pPr>
            <a:r>
              <a:rPr lang="ru" sz="1883">
                <a:solidFill>
                  <a:schemeClr val="lt1"/>
                </a:solidFill>
                <a:latin typeface="Arial"/>
                <a:ea typeface="Arial"/>
                <a:cs typeface="Arial"/>
                <a:sym typeface="Arial"/>
              </a:rPr>
              <a:t>Виняток зі свободи судноплавства у відкритому морі допустимий також під час переслідуванні по «гарячих слідах» (ст. 111 Конвенції ООН з морського права 1982 р.). Воно допускається тоді, коли у влади прибережної держави є достатні підстави вважати, що судно порушило закони і правила прибережної держави. При цьому під судном слід розуміти не лише сам корабель, але й належні йому шлюпки, якщо порушення допущено у внутрішніх водах, у територіальному морі або в прилеглій зоні. Переслідування допустиме, якщо його розпочато у внутрішніх водах, територіальному морі або в прилеглій зоні, й воно було безперервним.</a:t>
            </a:r>
            <a:endParaRPr>
              <a:solidFill>
                <a:schemeClr val="lt1"/>
              </a:solidFill>
            </a:endParaRPr>
          </a:p>
        </p:txBody>
      </p:sp>
      <p:pic>
        <p:nvPicPr>
          <p:cNvPr id="182" name="Google Shape;182;p33"/>
          <p:cNvPicPr preferRelativeResize="0"/>
          <p:nvPr/>
        </p:nvPicPr>
        <p:blipFill>
          <a:blip r:embed="rId3">
            <a:alphaModFix/>
          </a:blip>
          <a:stretch>
            <a:fillRect/>
          </a:stretch>
        </p:blipFill>
        <p:spPr>
          <a:xfrm>
            <a:off x="5622125" y="450900"/>
            <a:ext cx="2672100" cy="4008000"/>
          </a:xfrm>
          <a:prstGeom prst="roundRect">
            <a:avLst>
              <a:gd name="adj" fmla="val 16667"/>
            </a:avLst>
          </a:prstGeom>
          <a:noFill/>
          <a:ln w="28575" cap="flat" cmpd="sng">
            <a:solidFill>
              <a:schemeClr val="dk1"/>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
        <p:cNvGrpSpPr/>
        <p:nvPr/>
      </p:nvGrpSpPr>
      <p:grpSpPr>
        <a:xfrm>
          <a:off x="0" y="0"/>
          <a:ext cx="0" cy="0"/>
          <a:chOff x="0" y="0"/>
          <a:chExt cx="0" cy="0"/>
        </a:xfrm>
      </p:grpSpPr>
      <p:sp>
        <p:nvSpPr>
          <p:cNvPr id="187" name="Google Shape;187;p34"/>
          <p:cNvSpPr txBox="1">
            <a:spLocks noGrp="1"/>
          </p:cNvSpPr>
          <p:nvPr>
            <p:ph type="title"/>
          </p:nvPr>
        </p:nvSpPr>
        <p:spPr>
          <a:xfrm>
            <a:off x="6458350" y="582375"/>
            <a:ext cx="2479500" cy="1747200"/>
          </a:xfrm>
          <a:prstGeom prst="rect">
            <a:avLst/>
          </a:prstGeom>
          <a:solidFill>
            <a:schemeClr val="dk2"/>
          </a:solidFill>
          <a:ln w="38100" cap="flat" cmpd="sng">
            <a:solidFill>
              <a:srgbClr val="000000"/>
            </a:solidFill>
            <a:prstDash val="solid"/>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SzPts val="990"/>
              <a:buNone/>
            </a:pPr>
            <a:r>
              <a:rPr lang="ru" sz="2580">
                <a:solidFill>
                  <a:schemeClr val="lt1"/>
                </a:solidFill>
              </a:rPr>
              <a:t>Міжнародні протоки та міжнародні канали</a:t>
            </a:r>
            <a:endParaRPr sz="2580">
              <a:solidFill>
                <a:schemeClr val="lt1"/>
              </a:solidFill>
            </a:endParaRPr>
          </a:p>
        </p:txBody>
      </p:sp>
      <p:sp>
        <p:nvSpPr>
          <p:cNvPr id="188" name="Google Shape;188;p34"/>
          <p:cNvSpPr txBox="1">
            <a:spLocks noGrp="1"/>
          </p:cNvSpPr>
          <p:nvPr>
            <p:ph type="body" idx="1"/>
          </p:nvPr>
        </p:nvSpPr>
        <p:spPr>
          <a:xfrm>
            <a:off x="311700" y="391886"/>
            <a:ext cx="5856900" cy="4509289"/>
          </a:xfrm>
          <a:prstGeom prst="rect">
            <a:avLst/>
          </a:prstGeom>
          <a:solidFill>
            <a:schemeClr val="lt1"/>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292100" algn="just" rtl="0">
              <a:spcBef>
                <a:spcPts val="1100"/>
              </a:spcBef>
              <a:spcAft>
                <a:spcPts val="0"/>
              </a:spcAft>
              <a:buClr>
                <a:schemeClr val="dk1"/>
              </a:buClr>
              <a:buSzPts val="1100"/>
              <a:buFont typeface="Arial"/>
              <a:buNone/>
            </a:pPr>
            <a:r>
              <a:rPr lang="ru" sz="1750">
                <a:solidFill>
                  <a:srgbClr val="555555"/>
                </a:solidFill>
                <a:highlight>
                  <a:srgbClr val="FFFFFF"/>
                </a:highlight>
                <a:latin typeface="Lato"/>
                <a:ea typeface="Lato"/>
                <a:cs typeface="Lato"/>
                <a:sym typeface="Lato"/>
              </a:rPr>
              <a:t>Протоки відіграють важливу роль у міжнародному мореплаванні, створенні єдиної системи морських шляхів. Протокою називають природний морський прохід, що з´єднує райони того самого моря або моря й океани між собою.</a:t>
            </a:r>
            <a:endParaRPr sz="1750">
              <a:solidFill>
                <a:srgbClr val="555555"/>
              </a:solidFill>
              <a:highlight>
                <a:srgbClr val="FFFFFF"/>
              </a:highlight>
              <a:latin typeface="Lato"/>
              <a:ea typeface="Lato"/>
              <a:cs typeface="Lato"/>
              <a:sym typeface="Lato"/>
            </a:endParaRPr>
          </a:p>
          <a:p>
            <a:pPr marL="0" lvl="0" indent="292100" algn="just" rtl="0">
              <a:spcBef>
                <a:spcPts val="1100"/>
              </a:spcBef>
              <a:spcAft>
                <a:spcPts val="1100"/>
              </a:spcAft>
              <a:buNone/>
            </a:pPr>
            <a:r>
              <a:rPr lang="ru" sz="1750">
                <a:solidFill>
                  <a:srgbClr val="555555"/>
                </a:solidFill>
                <a:highlight>
                  <a:srgbClr val="FFFFFF"/>
                </a:highlight>
                <a:latin typeface="Lato"/>
                <a:ea typeface="Lato"/>
                <a:cs typeface="Lato"/>
                <a:sym typeface="Lato"/>
              </a:rPr>
              <a:t>Протока може бути розташована на території однієї (Босфор, Дарданелли) або двох держав (Гібралтар, Ла-Манш). Якщо протока перебуває на міжнародних морських або повітряних шляхах, для неї може бути встановлений міжнародно- правовий режим користування. Такий режим можуть визначати міжнародні договірно-правові або звичаєво-правові норми.</a:t>
            </a:r>
            <a:endParaRPr sz="1900">
              <a:latin typeface="Lato"/>
              <a:ea typeface="Lato"/>
              <a:cs typeface="Lato"/>
              <a:sym typeface="Lato"/>
            </a:endParaRPr>
          </a:p>
        </p:txBody>
      </p:sp>
      <p:pic>
        <p:nvPicPr>
          <p:cNvPr id="189" name="Google Shape;189;p34"/>
          <p:cNvPicPr preferRelativeResize="0"/>
          <p:nvPr/>
        </p:nvPicPr>
        <p:blipFill>
          <a:blip r:embed="rId3">
            <a:alphaModFix/>
          </a:blip>
          <a:stretch>
            <a:fillRect/>
          </a:stretch>
        </p:blipFill>
        <p:spPr>
          <a:xfrm>
            <a:off x="6348700" y="2697425"/>
            <a:ext cx="2698800" cy="1830000"/>
          </a:xfrm>
          <a:prstGeom prst="roundRect">
            <a:avLst>
              <a:gd name="adj" fmla="val 16667"/>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3"/>
        <p:cNvGrpSpPr/>
        <p:nvPr/>
      </p:nvGrpSpPr>
      <p:grpSpPr>
        <a:xfrm>
          <a:off x="0" y="0"/>
          <a:ext cx="0" cy="0"/>
          <a:chOff x="0" y="0"/>
          <a:chExt cx="0" cy="0"/>
        </a:xfrm>
      </p:grpSpPr>
      <p:sp>
        <p:nvSpPr>
          <p:cNvPr id="194" name="Google Shape;194;p35"/>
          <p:cNvSpPr txBox="1">
            <a:spLocks noGrp="1"/>
          </p:cNvSpPr>
          <p:nvPr>
            <p:ph type="body" idx="1"/>
          </p:nvPr>
        </p:nvSpPr>
        <p:spPr>
          <a:xfrm>
            <a:off x="311700" y="894750"/>
            <a:ext cx="8520600" cy="3605998"/>
          </a:xfrm>
          <a:prstGeom prst="rect">
            <a:avLst/>
          </a:prstGeom>
          <a:solidFill>
            <a:schemeClr val="lt1"/>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292100" algn="just" rtl="0">
              <a:lnSpc>
                <a:spcPct val="105000"/>
              </a:lnSpc>
              <a:spcBef>
                <a:spcPts val="1100"/>
              </a:spcBef>
              <a:spcAft>
                <a:spcPts val="0"/>
              </a:spcAft>
              <a:buClr>
                <a:schemeClr val="dk1"/>
              </a:buClr>
              <a:buSzPts val="1100"/>
              <a:buFont typeface="Arial"/>
              <a:buNone/>
            </a:pPr>
            <a:r>
              <a:rPr lang="ru" sz="1550" dirty="0">
                <a:solidFill>
                  <a:srgbClr val="555555"/>
                </a:solidFill>
                <a:highlight>
                  <a:srgbClr val="FFFFFF"/>
                </a:highlight>
                <a:latin typeface="Lato"/>
                <a:ea typeface="Lato"/>
                <a:cs typeface="Lato"/>
                <a:sym typeface="Lato"/>
              </a:rPr>
              <a:t>Визначальним моментом для віднесення тієї або іншої протоки до категорії проток, використовуваних для міжнародного судноплавства, є такі:</a:t>
            </a:r>
            <a:endParaRPr sz="1550" dirty="0">
              <a:solidFill>
                <a:srgbClr val="555555"/>
              </a:solidFill>
              <a:highlight>
                <a:srgbClr val="FFFFFF"/>
              </a:highlight>
              <a:latin typeface="Lato"/>
              <a:ea typeface="Lato"/>
              <a:cs typeface="Lato"/>
              <a:sym typeface="Lato"/>
            </a:endParaRPr>
          </a:p>
          <a:p>
            <a:pPr marL="457200" lvl="0" indent="-327025" algn="just" rtl="0">
              <a:lnSpc>
                <a:spcPct val="140000"/>
              </a:lnSpc>
              <a:spcBef>
                <a:spcPts val="1100"/>
              </a:spcBef>
              <a:spcAft>
                <a:spcPts val="0"/>
              </a:spcAft>
              <a:buClr>
                <a:srgbClr val="555555"/>
              </a:buClr>
              <a:buSzPts val="1550"/>
              <a:buFont typeface="Lato"/>
              <a:buChar char="●"/>
            </a:pPr>
            <a:r>
              <a:rPr lang="ru" sz="1550" dirty="0">
                <a:solidFill>
                  <a:srgbClr val="555555"/>
                </a:solidFill>
                <a:highlight>
                  <a:srgbClr val="FFFFFF"/>
                </a:highlight>
                <a:latin typeface="Lato"/>
                <a:ea typeface="Lato"/>
                <a:cs typeface="Lato"/>
                <a:sym typeface="Lato"/>
              </a:rPr>
              <a:t>- розташування протоки на світових морських шляхах;</a:t>
            </a:r>
            <a:endParaRPr sz="1550" dirty="0">
              <a:solidFill>
                <a:srgbClr val="555555"/>
              </a:solidFill>
              <a:highlight>
                <a:srgbClr val="FFFFFF"/>
              </a:highlight>
              <a:latin typeface="Lato"/>
              <a:ea typeface="Lato"/>
              <a:cs typeface="Lato"/>
              <a:sym typeface="Lato"/>
            </a:endParaRPr>
          </a:p>
          <a:p>
            <a:pPr marL="457200" lvl="0" indent="-327025" algn="just" rtl="0">
              <a:lnSpc>
                <a:spcPct val="140000"/>
              </a:lnSpc>
              <a:spcBef>
                <a:spcPts val="0"/>
              </a:spcBef>
              <a:spcAft>
                <a:spcPts val="0"/>
              </a:spcAft>
              <a:buClr>
                <a:srgbClr val="555555"/>
              </a:buClr>
              <a:buSzPts val="1550"/>
              <a:buFont typeface="Lato"/>
              <a:buChar char="●"/>
            </a:pPr>
            <a:r>
              <a:rPr lang="ru" sz="1550" dirty="0">
                <a:solidFill>
                  <a:srgbClr val="555555"/>
                </a:solidFill>
                <a:highlight>
                  <a:srgbClr val="FFFFFF"/>
                </a:highlight>
                <a:latin typeface="Lato"/>
                <a:ea typeface="Lato"/>
                <a:cs typeface="Lato"/>
                <a:sym typeface="Lato"/>
              </a:rPr>
              <a:t>- її інтенсивне використання протягом досить тривалого періоду для цілей мореплавання багатьма державами;</a:t>
            </a:r>
            <a:endParaRPr sz="1550" dirty="0">
              <a:solidFill>
                <a:srgbClr val="555555"/>
              </a:solidFill>
              <a:highlight>
                <a:srgbClr val="FFFFFF"/>
              </a:highlight>
              <a:latin typeface="Lato"/>
              <a:ea typeface="Lato"/>
              <a:cs typeface="Lato"/>
              <a:sym typeface="Lato"/>
            </a:endParaRPr>
          </a:p>
          <a:p>
            <a:pPr marL="457200" lvl="0" indent="-327025" algn="just" rtl="0">
              <a:lnSpc>
                <a:spcPct val="140000"/>
              </a:lnSpc>
              <a:spcBef>
                <a:spcPts val="0"/>
              </a:spcBef>
              <a:spcAft>
                <a:spcPts val="0"/>
              </a:spcAft>
              <a:buClr>
                <a:srgbClr val="555555"/>
              </a:buClr>
              <a:buSzPts val="1550"/>
              <a:buFont typeface="Lato"/>
              <a:buChar char="●"/>
            </a:pPr>
            <a:r>
              <a:rPr lang="ru" sz="1550" dirty="0">
                <a:solidFill>
                  <a:srgbClr val="555555"/>
                </a:solidFill>
                <a:highlight>
                  <a:srgbClr val="FFFFFF"/>
                </a:highlight>
                <a:latin typeface="Lato"/>
                <a:ea typeface="Lato"/>
                <a:cs typeface="Lato"/>
                <a:sym typeface="Lato"/>
              </a:rPr>
              <a:t>- така протока повинна з´єднувати морські простори, що користуються статусом відкритого моря, і бути або єдиним, або найбільш коротким шляхом між такими просторами.</a:t>
            </a:r>
            <a:endParaRPr sz="1550" dirty="0">
              <a:solidFill>
                <a:srgbClr val="555555"/>
              </a:solidFill>
              <a:highlight>
                <a:srgbClr val="FFFFFF"/>
              </a:highlight>
              <a:latin typeface="Lato"/>
              <a:ea typeface="Lato"/>
              <a:cs typeface="Lato"/>
              <a:sym typeface="Lato"/>
            </a:endParaRPr>
          </a:p>
          <a:p>
            <a:pPr marL="0" lvl="0" indent="292100" algn="just" rtl="0">
              <a:lnSpc>
                <a:spcPct val="105000"/>
              </a:lnSpc>
              <a:spcBef>
                <a:spcPts val="1100"/>
              </a:spcBef>
              <a:spcAft>
                <a:spcPts val="0"/>
              </a:spcAft>
              <a:buClr>
                <a:schemeClr val="dk1"/>
              </a:buClr>
              <a:buSzPts val="1100"/>
              <a:buFont typeface="Arial"/>
              <a:buNone/>
            </a:pPr>
            <a:r>
              <a:rPr lang="ru" sz="1550" dirty="0">
                <a:solidFill>
                  <a:srgbClr val="555555"/>
                </a:solidFill>
                <a:highlight>
                  <a:srgbClr val="FFFFFF"/>
                </a:highlight>
                <a:latin typeface="Lato"/>
                <a:ea typeface="Lato"/>
                <a:cs typeface="Lato"/>
                <a:sym typeface="Lato"/>
              </a:rPr>
              <a:t>У міжнародному праві міжнародні протоки, на відміну від інших морських проток, утворюють окрему категорію.</a:t>
            </a:r>
            <a:endParaRPr sz="2300" dirty="0">
              <a:latin typeface="Lato"/>
              <a:ea typeface="Lato"/>
              <a:cs typeface="Lato"/>
              <a:sym typeface="Lato"/>
            </a:endParaRPr>
          </a:p>
          <a:p>
            <a:pPr marL="0" lvl="0" indent="0" algn="l" rtl="0">
              <a:lnSpc>
                <a:spcPct val="105000"/>
              </a:lnSpc>
              <a:spcBef>
                <a:spcPts val="1100"/>
              </a:spcBef>
              <a:spcAft>
                <a:spcPts val="1200"/>
              </a:spcAft>
              <a:buNone/>
            </a:pPr>
            <a:endParaRP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8"/>
        <p:cNvGrpSpPr/>
        <p:nvPr/>
      </p:nvGrpSpPr>
      <p:grpSpPr>
        <a:xfrm>
          <a:off x="0" y="0"/>
          <a:ext cx="0" cy="0"/>
          <a:chOff x="0" y="0"/>
          <a:chExt cx="0" cy="0"/>
        </a:xfrm>
      </p:grpSpPr>
      <p:sp>
        <p:nvSpPr>
          <p:cNvPr id="199" name="Google Shape;199;p36"/>
          <p:cNvSpPr txBox="1">
            <a:spLocks noGrp="1"/>
          </p:cNvSpPr>
          <p:nvPr>
            <p:ph type="body" idx="1"/>
          </p:nvPr>
        </p:nvSpPr>
        <p:spPr>
          <a:xfrm>
            <a:off x="311700" y="191025"/>
            <a:ext cx="8428500" cy="4606606"/>
          </a:xfrm>
          <a:prstGeom prst="rect">
            <a:avLst/>
          </a:prstGeom>
          <a:solidFill>
            <a:schemeClr val="lt1"/>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292100" algn="just" rtl="0">
              <a:spcBef>
                <a:spcPts val="1100"/>
              </a:spcBef>
              <a:spcAft>
                <a:spcPts val="0"/>
              </a:spcAft>
              <a:buClr>
                <a:schemeClr val="dk1"/>
              </a:buClr>
              <a:buSzPts val="1100"/>
              <a:buFont typeface="Arial"/>
              <a:buNone/>
            </a:pPr>
            <a:r>
              <a:rPr lang="ru" sz="1350" b="1" dirty="0">
                <a:solidFill>
                  <a:srgbClr val="555555"/>
                </a:solidFill>
                <a:highlight>
                  <a:srgbClr val="FFFFFF"/>
                </a:highlight>
                <a:latin typeface="Arial"/>
                <a:ea typeface="Arial"/>
                <a:cs typeface="Arial"/>
                <a:sym typeface="Arial"/>
              </a:rPr>
              <a:t>Конвенція ООН з морського права 1982 р. встановила такі види проток, що використовуються для міжнародного судноплавства:</a:t>
            </a:r>
            <a:endParaRPr sz="1350" b="1" dirty="0">
              <a:solidFill>
                <a:srgbClr val="555555"/>
              </a:solidFill>
              <a:highlight>
                <a:srgbClr val="FFFFFF"/>
              </a:highlight>
              <a:latin typeface="Arial"/>
              <a:ea typeface="Arial"/>
              <a:cs typeface="Arial"/>
              <a:sym typeface="Arial"/>
            </a:endParaRPr>
          </a:p>
          <a:p>
            <a:pPr marL="457200" lvl="0" indent="-314325" algn="just" rtl="0">
              <a:lnSpc>
                <a:spcPct val="150000"/>
              </a:lnSpc>
              <a:spcBef>
                <a:spcPts val="1100"/>
              </a:spcBef>
              <a:spcAft>
                <a:spcPts val="0"/>
              </a:spcAft>
              <a:buClr>
                <a:srgbClr val="555555"/>
              </a:buClr>
              <a:buSzPts val="1350"/>
              <a:buFont typeface="Arial"/>
              <a:buChar char="●"/>
            </a:pPr>
            <a:r>
              <a:rPr lang="ru" sz="1350" dirty="0">
                <a:solidFill>
                  <a:srgbClr val="555555"/>
                </a:solidFill>
                <a:highlight>
                  <a:srgbClr val="FFFFFF"/>
                </a:highlight>
                <a:latin typeface="Arial"/>
                <a:ea typeface="Arial"/>
                <a:cs typeface="Arial"/>
                <a:sym typeface="Arial"/>
              </a:rPr>
              <a:t>- протоки між одною частиною відкритого моря або економічної зони, у яких будь-які судна користуються правом безперешкодного транзитного проходу з метою безперервного і швидкого проходу через протоку (Баб-ель-Мандебська, Гібралтарська, Дрейка, Ла-Манш, Магелланова, Па-де-Кале);</a:t>
            </a:r>
            <a:endParaRPr sz="1350" dirty="0">
              <a:solidFill>
                <a:srgbClr val="555555"/>
              </a:solidFill>
              <a:highlight>
                <a:srgbClr val="FFFFFF"/>
              </a:highlight>
              <a:latin typeface="Arial"/>
              <a:ea typeface="Arial"/>
              <a:cs typeface="Arial"/>
              <a:sym typeface="Arial"/>
            </a:endParaRPr>
          </a:p>
          <a:p>
            <a:pPr marL="457200" lvl="0" indent="-314325" algn="just" rtl="0">
              <a:lnSpc>
                <a:spcPct val="150000"/>
              </a:lnSpc>
              <a:spcBef>
                <a:spcPts val="0"/>
              </a:spcBef>
              <a:spcAft>
                <a:spcPts val="0"/>
              </a:spcAft>
              <a:buClr>
                <a:srgbClr val="555555"/>
              </a:buClr>
              <a:buSzPts val="1350"/>
              <a:buFont typeface="Arial"/>
              <a:buChar char="●"/>
            </a:pPr>
            <a:r>
              <a:rPr lang="ru" sz="1350" dirty="0">
                <a:solidFill>
                  <a:srgbClr val="555555"/>
                </a:solidFill>
                <a:highlight>
                  <a:srgbClr val="FFFFFF"/>
                </a:highlight>
                <a:latin typeface="Arial"/>
                <a:ea typeface="Arial"/>
                <a:cs typeface="Arial"/>
                <a:sym typeface="Arial"/>
              </a:rPr>
              <a:t>- протоки між островом і континентальною частиною прибережної держави, у яких застосовується право мирного проходу як для транзиту, так і для заходу в територіальні і внутрішні води;</a:t>
            </a:r>
            <a:endParaRPr sz="1350" dirty="0">
              <a:solidFill>
                <a:srgbClr val="555555"/>
              </a:solidFill>
              <a:highlight>
                <a:srgbClr val="FFFFFF"/>
              </a:highlight>
              <a:latin typeface="Arial"/>
              <a:ea typeface="Arial"/>
              <a:cs typeface="Arial"/>
              <a:sym typeface="Arial"/>
            </a:endParaRPr>
          </a:p>
          <a:p>
            <a:pPr marL="457200" lvl="0" indent="-314325" algn="just" rtl="0">
              <a:lnSpc>
                <a:spcPct val="150000"/>
              </a:lnSpc>
              <a:spcBef>
                <a:spcPts val="0"/>
              </a:spcBef>
              <a:spcAft>
                <a:spcPts val="0"/>
              </a:spcAft>
              <a:buClr>
                <a:srgbClr val="555555"/>
              </a:buClr>
              <a:buSzPts val="1350"/>
              <a:buFont typeface="Arial"/>
              <a:buChar char="●"/>
            </a:pPr>
            <a:r>
              <a:rPr lang="ru" sz="1350" dirty="0">
                <a:solidFill>
                  <a:srgbClr val="555555"/>
                </a:solidFill>
                <a:highlight>
                  <a:srgbClr val="FFFFFF"/>
                </a:highlight>
                <a:latin typeface="Arial"/>
                <a:ea typeface="Arial"/>
                <a:cs typeface="Arial"/>
                <a:sym typeface="Arial"/>
              </a:rPr>
              <a:t>- протоки між одним районом відкритого моря і територіальним морем держави, у яких також застосовується право мирного проходу;</a:t>
            </a:r>
            <a:endParaRPr sz="1350" dirty="0">
              <a:solidFill>
                <a:srgbClr val="555555"/>
              </a:solidFill>
              <a:highlight>
                <a:srgbClr val="FFFFFF"/>
              </a:highlight>
              <a:latin typeface="Arial"/>
              <a:ea typeface="Arial"/>
              <a:cs typeface="Arial"/>
              <a:sym typeface="Arial"/>
            </a:endParaRPr>
          </a:p>
          <a:p>
            <a:pPr marL="457200" lvl="0" indent="-314325" algn="just" rtl="0">
              <a:lnSpc>
                <a:spcPct val="150000"/>
              </a:lnSpc>
              <a:spcBef>
                <a:spcPts val="0"/>
              </a:spcBef>
              <a:spcAft>
                <a:spcPts val="0"/>
              </a:spcAft>
              <a:buClr>
                <a:srgbClr val="555555"/>
              </a:buClr>
              <a:buSzPts val="1350"/>
              <a:buFont typeface="Arial"/>
              <a:buChar char="●"/>
            </a:pPr>
            <a:r>
              <a:rPr lang="ru" sz="1350" dirty="0">
                <a:solidFill>
                  <a:srgbClr val="555555"/>
                </a:solidFill>
                <a:highlight>
                  <a:srgbClr val="FFFFFF"/>
                </a:highlight>
                <a:latin typeface="Arial"/>
                <a:ea typeface="Arial"/>
                <a:cs typeface="Arial"/>
                <a:sym typeface="Arial"/>
              </a:rPr>
              <a:t>- протоки, правовий режим яких регулюється спеціальними міжнародними угодами (для Чорноморських проток - Конвенція про режим проток 1936 р., для Балтійських проток - Копенгагенський трактат 1857 р. тощо).</a:t>
            </a:r>
            <a:endParaRPr sz="21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3"/>
        <p:cNvGrpSpPr/>
        <p:nvPr/>
      </p:nvGrpSpPr>
      <p:grpSpPr>
        <a:xfrm>
          <a:off x="0" y="0"/>
          <a:ext cx="0" cy="0"/>
          <a:chOff x="0" y="0"/>
          <a:chExt cx="0" cy="0"/>
        </a:xfrm>
      </p:grpSpPr>
      <p:sp>
        <p:nvSpPr>
          <p:cNvPr id="204" name="Google Shape;204;p37"/>
          <p:cNvSpPr txBox="1">
            <a:spLocks noGrp="1"/>
          </p:cNvSpPr>
          <p:nvPr>
            <p:ph type="body" idx="1"/>
          </p:nvPr>
        </p:nvSpPr>
        <p:spPr>
          <a:xfrm>
            <a:off x="311700" y="386700"/>
            <a:ext cx="5213700" cy="4192500"/>
          </a:xfrm>
          <a:prstGeom prst="rect">
            <a:avLst/>
          </a:prstGeom>
          <a:solidFill>
            <a:schemeClr val="lt1"/>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292100" algn="just" rtl="0">
              <a:spcBef>
                <a:spcPts val="1100"/>
              </a:spcBef>
              <a:spcAft>
                <a:spcPts val="0"/>
              </a:spcAft>
              <a:buClr>
                <a:schemeClr val="dk1"/>
              </a:buClr>
              <a:buSzPts val="1100"/>
              <a:buFont typeface="Arial"/>
              <a:buNone/>
            </a:pPr>
            <a:r>
              <a:rPr lang="ru" sz="1150">
                <a:solidFill>
                  <a:srgbClr val="555555"/>
                </a:solidFill>
                <a:highlight>
                  <a:srgbClr val="FFFFFF"/>
                </a:highlight>
                <a:latin typeface="Arial"/>
                <a:ea typeface="Arial"/>
                <a:cs typeface="Arial"/>
                <a:sym typeface="Arial"/>
              </a:rPr>
              <a:t>За загальним правилом, у міжнародних протоках визнається принцип свободи судноплавства і повітряних польотів. Після ухвалення Конвенції про територіальне море та прилеглу зону 1958 р. це правило отримало договірне закріплення. У статті 38 Конвенції ООН з морського права 1982 р. зазначено, що всі судна та літальні апарати користуються правом транзитного проходу, який становить собою здійснення свободи судноплавства і польоту з метою безперервного та швидкого транзиту через протоку між однією частиною відкритого моря або виключної економічної зони та іншою частиною відкритого моря або виключної економічної зони. Під час здійснення проходу через протоку судна та літальні апарати мають утримуватися від будь-якої діяльності, окрім тієї, яка притаманна звичайному порядку безперервного та швидкого транзиту.</a:t>
            </a:r>
            <a:endParaRPr sz="1150">
              <a:solidFill>
                <a:srgbClr val="555555"/>
              </a:solidFill>
              <a:highlight>
                <a:srgbClr val="FFFFFF"/>
              </a:highlight>
              <a:latin typeface="Arial"/>
              <a:ea typeface="Arial"/>
              <a:cs typeface="Arial"/>
              <a:sym typeface="Arial"/>
            </a:endParaRPr>
          </a:p>
          <a:p>
            <a:pPr marL="0" lvl="0" indent="292100" algn="just" rtl="0">
              <a:spcBef>
                <a:spcPts val="1100"/>
              </a:spcBef>
              <a:spcAft>
                <a:spcPts val="1100"/>
              </a:spcAft>
              <a:buNone/>
            </a:pPr>
            <a:r>
              <a:rPr lang="ru" sz="1150">
                <a:solidFill>
                  <a:srgbClr val="555555"/>
                </a:solidFill>
                <a:highlight>
                  <a:srgbClr val="FFFFFF"/>
                </a:highlight>
                <a:latin typeface="Arial"/>
                <a:ea typeface="Arial"/>
                <a:cs typeface="Arial"/>
                <a:sym typeface="Arial"/>
              </a:rPr>
              <a:t>Прибережні держави мають право встановлювати правила судноплавства у протоці, навантаження та розвантаження, ухвалювати норми про охорону вод від забруднення, заборону рибальства тощо. На прибережній державі лежить обов´язок вживати заходів для забезпечення безпеки судноплавства у протоці.</a:t>
            </a:r>
            <a:endParaRPr sz="1600"/>
          </a:p>
        </p:txBody>
      </p:sp>
      <p:pic>
        <p:nvPicPr>
          <p:cNvPr id="205" name="Google Shape;205;p37"/>
          <p:cNvPicPr preferRelativeResize="0"/>
          <p:nvPr/>
        </p:nvPicPr>
        <p:blipFill>
          <a:blip r:embed="rId4">
            <a:alphaModFix/>
          </a:blip>
          <a:stretch>
            <a:fillRect/>
          </a:stretch>
        </p:blipFill>
        <p:spPr>
          <a:xfrm rot="5400000">
            <a:off x="5511100" y="1273100"/>
            <a:ext cx="3711600" cy="2474400"/>
          </a:xfrm>
          <a:prstGeom prst="roundRect">
            <a:avLst>
              <a:gd name="adj" fmla="val 16667"/>
            </a:avLst>
          </a:prstGeom>
          <a:noFill/>
          <a:ln w="38100" cap="flat" cmpd="sng">
            <a:solidFill>
              <a:schemeClr val="dk1"/>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9"/>
        <p:cNvGrpSpPr/>
        <p:nvPr/>
      </p:nvGrpSpPr>
      <p:grpSpPr>
        <a:xfrm>
          <a:off x="0" y="0"/>
          <a:ext cx="0" cy="0"/>
          <a:chOff x="0" y="0"/>
          <a:chExt cx="0" cy="0"/>
        </a:xfrm>
      </p:grpSpPr>
      <p:sp>
        <p:nvSpPr>
          <p:cNvPr id="210" name="Google Shape;210;p38"/>
          <p:cNvSpPr txBox="1">
            <a:spLocks noGrp="1"/>
          </p:cNvSpPr>
          <p:nvPr>
            <p:ph type="body" idx="1"/>
          </p:nvPr>
        </p:nvSpPr>
        <p:spPr>
          <a:xfrm>
            <a:off x="311700" y="177050"/>
            <a:ext cx="8456400" cy="4598400"/>
          </a:xfrm>
          <a:prstGeom prst="rect">
            <a:avLst/>
          </a:prstGeom>
          <a:solidFill>
            <a:schemeClr val="lt1"/>
          </a:solidFill>
          <a:ln w="38100" cap="flat" cmpd="sng">
            <a:solidFill>
              <a:srgbClr val="000000"/>
            </a:solidFill>
            <a:prstDash val="solid"/>
            <a:round/>
            <a:headEnd type="none" w="sm" len="sm"/>
            <a:tailEnd type="none" w="sm" len="sm"/>
          </a:ln>
        </p:spPr>
        <p:txBody>
          <a:bodyPr spcFirstLastPara="1" wrap="square" lIns="91425" tIns="91425" rIns="91425" bIns="91425" anchor="t" anchorCtr="0">
            <a:normAutofit fontScale="92500" lnSpcReduction="10000"/>
          </a:bodyPr>
          <a:lstStyle/>
          <a:p>
            <a:pPr marL="0" lvl="0" indent="292100" algn="just" rtl="0">
              <a:spcBef>
                <a:spcPts val="1100"/>
              </a:spcBef>
              <a:spcAft>
                <a:spcPts val="0"/>
              </a:spcAft>
              <a:buClr>
                <a:schemeClr val="dk1"/>
              </a:buClr>
              <a:buSzPts val="1100"/>
              <a:buFont typeface="Arial"/>
              <a:buNone/>
            </a:pPr>
            <a:r>
              <a:rPr lang="ru" sz="1150">
                <a:solidFill>
                  <a:srgbClr val="555555"/>
                </a:solidFill>
                <a:highlight>
                  <a:srgbClr val="FFFFFF"/>
                </a:highlight>
                <a:latin typeface="Arial"/>
                <a:ea typeface="Arial"/>
                <a:cs typeface="Arial"/>
                <a:sym typeface="Arial"/>
              </a:rPr>
              <a:t>Каналами називають штучні водні шляхи, що з´єднують частини Світового океану. Канал зазвичай розташований на території однієї держави та перебуває під її суверенітетом. Тому базовим у встановленні режиму користування морськими каналами є національне законодавство.</a:t>
            </a:r>
            <a:endParaRPr sz="1150">
              <a:solidFill>
                <a:srgbClr val="555555"/>
              </a:solidFill>
              <a:highlight>
                <a:srgbClr val="FFFFFF"/>
              </a:highlight>
              <a:latin typeface="Arial"/>
              <a:ea typeface="Arial"/>
              <a:cs typeface="Arial"/>
              <a:sym typeface="Arial"/>
            </a:endParaRPr>
          </a:p>
          <a:p>
            <a:pPr marL="0" lvl="0" indent="292100" algn="just" rtl="0">
              <a:spcBef>
                <a:spcPts val="1100"/>
              </a:spcBef>
              <a:spcAft>
                <a:spcPts val="0"/>
              </a:spcAft>
              <a:buClr>
                <a:schemeClr val="dk1"/>
              </a:buClr>
              <a:buSzPts val="1100"/>
              <a:buFont typeface="Arial"/>
              <a:buNone/>
            </a:pPr>
            <a:r>
              <a:rPr lang="ru" sz="1150">
                <a:solidFill>
                  <a:srgbClr val="555555"/>
                </a:solidFill>
                <a:highlight>
                  <a:srgbClr val="FFFFFF"/>
                </a:highlight>
                <a:latin typeface="Arial"/>
                <a:ea typeface="Arial"/>
                <a:cs typeface="Arial"/>
                <a:sym typeface="Arial"/>
              </a:rPr>
              <a:t>Ураховуючи те, що будівництво міжнародних морських каналів, у першу чергу, служить полегшенню міжнародного судноплавства, для них, крім національного, може бути встановлений і міжнародно-правовий режим користування: по Суецькому каналу (Конвенція щодо забезпечення вільного плавання Суецьким каналом 1888 р.); по Панамському каналу (Угоди про Панамський канал 1977 р.); по Кільському каналу (визнаний міжнародним за Версальським мирним договором 1919 р.); по Сайменському каналу (Договір між Союзом Радянських Соціалістичних Республік та Фінляндською Республікою про передачу в оренду Фінляндській Республіці радянської частини Сайменського каналу й острова Малий Висоцький 1962 р.).</a:t>
            </a:r>
            <a:endParaRPr sz="1150">
              <a:solidFill>
                <a:srgbClr val="555555"/>
              </a:solidFill>
              <a:highlight>
                <a:srgbClr val="FFFFFF"/>
              </a:highlight>
              <a:latin typeface="Arial"/>
              <a:ea typeface="Arial"/>
              <a:cs typeface="Arial"/>
              <a:sym typeface="Arial"/>
            </a:endParaRPr>
          </a:p>
          <a:p>
            <a:pPr marL="0" lvl="0" indent="292100" algn="just" rtl="0">
              <a:spcBef>
                <a:spcPts val="1100"/>
              </a:spcBef>
              <a:spcAft>
                <a:spcPts val="0"/>
              </a:spcAft>
              <a:buClr>
                <a:schemeClr val="dk1"/>
              </a:buClr>
              <a:buSzPts val="1100"/>
              <a:buFont typeface="Arial"/>
              <a:buNone/>
            </a:pPr>
            <a:r>
              <a:rPr lang="ru" sz="1150">
                <a:solidFill>
                  <a:srgbClr val="555555"/>
                </a:solidFill>
                <a:highlight>
                  <a:srgbClr val="FFFFFF"/>
                </a:highlight>
                <a:latin typeface="Arial"/>
                <a:ea typeface="Arial"/>
                <a:cs typeface="Arial"/>
                <a:sym typeface="Arial"/>
              </a:rPr>
              <a:t>За загальним правилом, у каналах визнається свобода торгового судноплавства, повага суверенних прав держави-власника каналу, а зона каналу підлягає демілітаризації та нейтралізації.</a:t>
            </a:r>
            <a:endParaRPr sz="1150">
              <a:solidFill>
                <a:srgbClr val="555555"/>
              </a:solidFill>
              <a:highlight>
                <a:srgbClr val="FFFFFF"/>
              </a:highlight>
              <a:latin typeface="Arial"/>
              <a:ea typeface="Arial"/>
              <a:cs typeface="Arial"/>
              <a:sym typeface="Arial"/>
            </a:endParaRPr>
          </a:p>
          <a:p>
            <a:pPr marL="0" lvl="0" indent="292100" algn="just" rtl="0">
              <a:spcBef>
                <a:spcPts val="1100"/>
              </a:spcBef>
              <a:spcAft>
                <a:spcPts val="0"/>
              </a:spcAft>
              <a:buClr>
                <a:schemeClr val="dk1"/>
              </a:buClr>
              <a:buSzPts val="1100"/>
              <a:buFont typeface="Arial"/>
              <a:buNone/>
            </a:pPr>
            <a:r>
              <a:rPr lang="ru" sz="1150">
                <a:solidFill>
                  <a:srgbClr val="555555"/>
                </a:solidFill>
                <a:highlight>
                  <a:srgbClr val="FFFFFF"/>
                </a:highlight>
                <a:latin typeface="Arial"/>
                <a:ea typeface="Arial"/>
                <a:cs typeface="Arial"/>
                <a:sym typeface="Arial"/>
              </a:rPr>
              <a:t>Держави-власниці каналів установлюють правила судноплавства каналом, запроваджують необхідні збори, а також мають право встановлювати правила перевезення небезпечних вантажів (Суецький канал), судноплавства іноземних військових суден (Кільський, Корінфський, Сайменський канали), загальні обмеження з метою забезпечення експлуатації каналу (Кільський канал) або в інтересах власної безпеки (Сайменський канал). За домовленістю між зацікавленими державами можуть бути визначені взаємні обов´язки з підтримання каналу в робочому стані (Сайменський канал).</a:t>
            </a:r>
            <a:endParaRPr sz="1150">
              <a:solidFill>
                <a:srgbClr val="555555"/>
              </a:solidFill>
              <a:highlight>
                <a:srgbClr val="FFFFFF"/>
              </a:highlight>
              <a:latin typeface="Arial"/>
              <a:ea typeface="Arial"/>
              <a:cs typeface="Arial"/>
              <a:sym typeface="Arial"/>
            </a:endParaRPr>
          </a:p>
          <a:p>
            <a:pPr marL="0" lvl="0" indent="292100" algn="just" rtl="0">
              <a:spcBef>
                <a:spcPts val="1100"/>
              </a:spcBef>
              <a:spcAft>
                <a:spcPts val="1100"/>
              </a:spcAft>
              <a:buNone/>
            </a:pPr>
            <a:r>
              <a:rPr lang="ru" sz="1150">
                <a:solidFill>
                  <a:srgbClr val="555555"/>
                </a:solidFill>
                <a:highlight>
                  <a:srgbClr val="FFFFFF"/>
                </a:highlight>
                <a:latin typeface="Arial"/>
                <a:ea typeface="Arial"/>
                <a:cs typeface="Arial"/>
                <a:sym typeface="Arial"/>
              </a:rPr>
              <a:t>У воєнний час воюючим державам у каналі забороняється висаджувати і приймати на борт війська, вантажити і розвантажувати військові вантажі тощо; щодо території каналу забороняється блокада.</a:t>
            </a:r>
            <a:endParaRPr sz="19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214"/>
        <p:cNvGrpSpPr/>
        <p:nvPr/>
      </p:nvGrpSpPr>
      <p:grpSpPr>
        <a:xfrm>
          <a:off x="0" y="0"/>
          <a:ext cx="0" cy="0"/>
          <a:chOff x="0" y="0"/>
          <a:chExt cx="0" cy="0"/>
        </a:xfrm>
      </p:grpSpPr>
      <p:sp>
        <p:nvSpPr>
          <p:cNvPr id="215" name="Google Shape;215;p39"/>
          <p:cNvSpPr txBox="1">
            <a:spLocks noGrp="1"/>
          </p:cNvSpPr>
          <p:nvPr>
            <p:ph type="title"/>
          </p:nvPr>
        </p:nvSpPr>
        <p:spPr>
          <a:xfrm>
            <a:off x="840000" y="163075"/>
            <a:ext cx="7464000" cy="509100"/>
          </a:xfrm>
          <a:prstGeom prst="rect">
            <a:avLst/>
          </a:prstGeom>
          <a:gradFill>
            <a:gsLst>
              <a:gs pos="0">
                <a:srgbClr val="E7EF8F"/>
              </a:gs>
              <a:gs pos="100000">
                <a:srgbClr val="C5D428"/>
              </a:gs>
            </a:gsLst>
            <a:path path="circle">
              <a:fillToRect l="50000" t="50000" r="50000" b="50000"/>
            </a:path>
            <a:tileRect/>
          </a:gradFill>
          <a:ln w="38100" cap="flat" cmpd="sng">
            <a:solidFill>
              <a:srgbClr val="000000"/>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SzPts val="990"/>
              <a:buNone/>
            </a:pPr>
            <a:r>
              <a:rPr lang="ru" sz="1979"/>
              <a:t>МІЖНАРОДНО-ПРАВОВИЙ РЕЖИМ АРКТИКИ І АНТАРКТИКИ</a:t>
            </a:r>
            <a:endParaRPr sz="1979"/>
          </a:p>
        </p:txBody>
      </p:sp>
      <p:sp>
        <p:nvSpPr>
          <p:cNvPr id="216" name="Google Shape;216;p39"/>
          <p:cNvSpPr txBox="1">
            <a:spLocks noGrp="1"/>
          </p:cNvSpPr>
          <p:nvPr>
            <p:ph type="body" idx="1"/>
          </p:nvPr>
        </p:nvSpPr>
        <p:spPr>
          <a:xfrm>
            <a:off x="493850" y="903825"/>
            <a:ext cx="8218500" cy="3690000"/>
          </a:xfrm>
          <a:prstGeom prst="rect">
            <a:avLst/>
          </a:prstGeom>
          <a:solidFill>
            <a:srgbClr val="FFE599"/>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ru" sz="1500">
                <a:latin typeface="Arial"/>
                <a:ea typeface="Arial"/>
                <a:cs typeface="Arial"/>
                <a:sym typeface="Arial"/>
              </a:rPr>
              <a:t>Антарктика - це територія, розташована довкола Південного полюса Землі, яка включає прилеглий до неї материк Антарктиду, шельфові льодовики й острови. Після відкриття Антарктиди російською експедицією у 1818-1821 рр. територія Антарктики залишалась предметом гострих територіальних суперечок (1908 р., 1917 р.) збоку США, Великої Британії, Чилі, Аргентини та інших країн. В умовах боротьби за націоналізацію територій Антарктики та її природних ресурсів визріла потреба у встановленні міжнародно-правового режиму Антарктики. З цією метою у 1959 р. держави підписали Договір про Антарктику. </a:t>
            </a:r>
            <a:endParaRPr sz="1500">
              <a:latin typeface="Arial"/>
              <a:ea typeface="Arial"/>
              <a:cs typeface="Arial"/>
              <a:sym typeface="Arial"/>
            </a:endParaRPr>
          </a:p>
          <a:p>
            <a:pPr marL="0" lvl="0" indent="0" algn="l" rtl="0">
              <a:spcBef>
                <a:spcPts val="1100"/>
              </a:spcBef>
              <a:spcAft>
                <a:spcPts val="0"/>
              </a:spcAft>
              <a:buClr>
                <a:schemeClr val="dk1"/>
              </a:buClr>
              <a:buSzPts val="1100"/>
              <a:buFont typeface="Arial"/>
              <a:buNone/>
            </a:pPr>
            <a:r>
              <a:rPr lang="ru" sz="1500">
                <a:latin typeface="Arial"/>
                <a:ea typeface="Arial"/>
                <a:cs typeface="Arial"/>
                <a:sym typeface="Arial"/>
              </a:rPr>
              <a:t>Одним із найбільших здобутків Договору варто вважати призупинення висунення територіальних претензій на простори Антарктики з боку держав на строк дії Договору. З огляду на те, що Договір є безстроковим міжнародно-правовим актом, вирішення територіальних суперечок у такий спосіб є цілком прийнятним у наш час</a:t>
            </a:r>
            <a:endParaRPr sz="1500">
              <a:latin typeface="Arial"/>
              <a:ea typeface="Arial"/>
              <a:cs typeface="Arial"/>
              <a:sym typeface="Arial"/>
            </a:endParaRPr>
          </a:p>
          <a:p>
            <a:pPr marL="0" lvl="0" indent="0" algn="l" rtl="0">
              <a:spcBef>
                <a:spcPts val="1200"/>
              </a:spcBef>
              <a:spcAft>
                <a:spcPts val="0"/>
              </a:spcAft>
              <a:buClr>
                <a:schemeClr val="dk1"/>
              </a:buClr>
              <a:buSzPts val="1100"/>
              <a:buFont typeface="Arial"/>
              <a:buNone/>
            </a:pPr>
            <a:endParaRPr sz="1500">
              <a:highlight>
                <a:srgbClr val="FFFFFF"/>
              </a:highlight>
              <a:latin typeface="Arial"/>
              <a:ea typeface="Arial"/>
              <a:cs typeface="Arial"/>
              <a:sym typeface="Arial"/>
            </a:endParaRPr>
          </a:p>
          <a:p>
            <a:pPr marL="0" lvl="0" indent="0" algn="l" rtl="0">
              <a:spcBef>
                <a:spcPts val="1100"/>
              </a:spcBef>
              <a:spcAft>
                <a:spcPts val="1200"/>
              </a:spcAft>
              <a:buNone/>
            </a:pPr>
            <a:endParaRPr sz="1500">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220"/>
        <p:cNvGrpSpPr/>
        <p:nvPr/>
      </p:nvGrpSpPr>
      <p:grpSpPr>
        <a:xfrm>
          <a:off x="0" y="0"/>
          <a:ext cx="0" cy="0"/>
          <a:chOff x="0" y="0"/>
          <a:chExt cx="0" cy="0"/>
        </a:xfrm>
      </p:grpSpPr>
      <p:sp>
        <p:nvSpPr>
          <p:cNvPr id="221" name="Google Shape;221;p40"/>
          <p:cNvSpPr txBox="1">
            <a:spLocks noGrp="1"/>
          </p:cNvSpPr>
          <p:nvPr>
            <p:ph type="body" idx="1"/>
          </p:nvPr>
        </p:nvSpPr>
        <p:spPr>
          <a:xfrm>
            <a:off x="350700" y="90775"/>
            <a:ext cx="8442600" cy="4852500"/>
          </a:xfrm>
          <a:prstGeom prst="rect">
            <a:avLst/>
          </a:prstGeom>
          <a:solidFill>
            <a:srgbClr val="FFE599"/>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5000"/>
              </a:lnSpc>
              <a:spcBef>
                <a:spcPts val="0"/>
              </a:spcBef>
              <a:spcAft>
                <a:spcPts val="0"/>
              </a:spcAft>
              <a:buSzPts val="770"/>
              <a:buNone/>
            </a:pPr>
            <a:r>
              <a:rPr lang="ru" sz="1360"/>
              <a:t>Сучасний міжнародно-правовий режим Антарктики характеризується принципами демілітаризації та нейтралізації території. Створення військових баз, випробування зброї є забороненим на її території. Крім того, Антарктика не може бути у випадку війни перетворена у театр воєнних дій. Водночас Договір передбачає широкі можливості для держав щодо свободи досліджень в Антарктиці, зокрема обміну інформацією стосовно наукових робіт, обміну науковим персоналом, вільного доступу до результатів наукових досліджень.</a:t>
            </a:r>
            <a:endParaRPr sz="1360"/>
          </a:p>
          <a:p>
            <a:pPr marL="0" lvl="0" indent="0" algn="l" rtl="0">
              <a:lnSpc>
                <a:spcPct val="105000"/>
              </a:lnSpc>
              <a:spcBef>
                <a:spcPts val="1200"/>
              </a:spcBef>
              <a:spcAft>
                <a:spcPts val="0"/>
              </a:spcAft>
              <a:buSzPts val="770"/>
              <a:buNone/>
            </a:pPr>
            <a:r>
              <a:rPr lang="ru" sz="1360"/>
              <a:t>Особливу увагу приділяють і захисту навколишнього середовища Антарктики. Загальні положення, присвячені цьому питанню, закріплені Договором про Антарктику 1959 р. Натомість розгорнута правова регламентація захисту і збереження флори і фауни в Антарктиці може встановлюватись спеціальними міжнародно-правовими актами (Конвенція про збереження антарктичних тюленів 1972 р., Конвенція про збереження морських живих ресурсів Антарктики 1980 р. тощо).</a:t>
            </a:r>
            <a:endParaRPr sz="1360"/>
          </a:p>
          <a:p>
            <a:pPr marL="0" lvl="0" indent="0" algn="l" rtl="0">
              <a:lnSpc>
                <a:spcPct val="105000"/>
              </a:lnSpc>
              <a:spcBef>
                <a:spcPts val="1200"/>
              </a:spcBef>
              <a:spcAft>
                <a:spcPts val="0"/>
              </a:spcAft>
              <a:buClr>
                <a:schemeClr val="dk1"/>
              </a:buClr>
              <a:buSzPts val="770"/>
              <a:buFont typeface="Arial"/>
              <a:buNone/>
            </a:pPr>
            <a:r>
              <a:rPr lang="ru" sz="1360"/>
              <a:t>Арктика, на відміну від Антарктики, охоплює простори Земної кулі, розташовані довкола Північного полюса, включно з Північним льодовитим океаном, прилеглими частинами Атлантичного і Тихого океанів. В основу правового режиму Арктики покладено принцип "сектора", відповідно до якого її територія поділена на полярні сектори міжприарктичними державами - США, Канадою, Данією, Норвегією і Російською Федерацією. Використання концепції секторів Арктики, що розглядає територію Арктики як сухопутне продовження території приарктичних держав, не є загальновизнаним у міжнародному праві. У Концепції відсутнє також міжнародно-правове закріплення.</a:t>
            </a:r>
            <a:endParaRPr sz="1360"/>
          </a:p>
          <a:p>
            <a:pPr marL="0" lvl="0" indent="0" algn="l" rtl="0">
              <a:lnSpc>
                <a:spcPct val="105000"/>
              </a:lnSpc>
              <a:spcBef>
                <a:spcPts val="1200"/>
              </a:spcBef>
              <a:spcAft>
                <a:spcPts val="1200"/>
              </a:spcAft>
              <a:buSzPts val="770"/>
              <a:buNone/>
            </a:pPr>
            <a:endParaRPr sz="126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1"/>
          <p:cNvSpPr txBox="1">
            <a:spLocks noGrp="1"/>
          </p:cNvSpPr>
          <p:nvPr>
            <p:ph type="body" idx="1"/>
          </p:nvPr>
        </p:nvSpPr>
        <p:spPr>
          <a:xfrm>
            <a:off x="311700" y="302825"/>
            <a:ext cx="5563200" cy="4318800"/>
          </a:xfrm>
          <a:prstGeom prst="rect">
            <a:avLst/>
          </a:prstGeom>
          <a:solidFill>
            <a:srgbClr val="FFE599"/>
          </a:solidFill>
          <a:ln w="38100" cap="flat" cmpd="sng">
            <a:solidFill>
              <a:srgbClr val="000000"/>
            </a:solidFill>
            <a:prstDash val="solid"/>
            <a:round/>
            <a:headEnd type="none" w="sm" len="sm"/>
            <a:tailEnd type="none" w="sm" len="sm"/>
          </a:ln>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ru" sz="2164"/>
              <a:t>Правовий режим Арктики визначається головним чином національним законодавством приарктичних держав і стосується таких питань, як захист навколишнього середовища, судноплавство тощо. Держави в односторонньому порядку приймають такі внутрішньодержавні акти, що визначають правове регулювання відносин з іншими державами у відповідному секторі Арктики, що належить державі. Так, згідно з законом Канади про запобігання забрудненню арктичних вод 1970 р., застережено її право на примусову зупинку суден не лише в її територіальних водах, а й прилеглих до побережжя Канади водах, у питаннях захисту навколишнього середовища.</a:t>
            </a:r>
            <a:endParaRPr/>
          </a:p>
        </p:txBody>
      </p:sp>
      <p:pic>
        <p:nvPicPr>
          <p:cNvPr id="227" name="Google Shape;227;p41"/>
          <p:cNvPicPr preferRelativeResize="0"/>
          <p:nvPr/>
        </p:nvPicPr>
        <p:blipFill>
          <a:blip r:embed="rId3">
            <a:alphaModFix/>
          </a:blip>
          <a:stretch>
            <a:fillRect/>
          </a:stretch>
        </p:blipFill>
        <p:spPr>
          <a:xfrm>
            <a:off x="6041300" y="1657325"/>
            <a:ext cx="2964300" cy="2964300"/>
          </a:xfrm>
          <a:prstGeom prst="rect">
            <a:avLst/>
          </a:prstGeom>
          <a:noFill/>
          <a:ln w="38100" cap="flat" cmpd="sng">
            <a:solidFill>
              <a:schemeClr val="dk1"/>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241825" y="218975"/>
            <a:ext cx="8520600" cy="61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ru" sz="2780"/>
              <a:t>Основні положення Конвенції ООН з морського права.</a:t>
            </a:r>
            <a:endParaRPr sz="2780"/>
          </a:p>
        </p:txBody>
      </p:sp>
      <p:sp>
        <p:nvSpPr>
          <p:cNvPr id="74" name="Google Shape;74;p15"/>
          <p:cNvSpPr txBox="1">
            <a:spLocks noGrp="1"/>
          </p:cNvSpPr>
          <p:nvPr>
            <p:ph type="body" idx="1"/>
          </p:nvPr>
        </p:nvSpPr>
        <p:spPr>
          <a:xfrm>
            <a:off x="311700" y="959750"/>
            <a:ext cx="5800800" cy="3927600"/>
          </a:xfrm>
          <a:prstGeom prst="rect">
            <a:avLst/>
          </a:prstGeom>
        </p:spPr>
        <p:txBody>
          <a:bodyPr spcFirstLastPara="1" wrap="square" lIns="91425" tIns="91425" rIns="91425" bIns="91425" anchor="t" anchorCtr="0">
            <a:normAutofit fontScale="70000" lnSpcReduction="10000"/>
          </a:bodyPr>
          <a:lstStyle/>
          <a:p>
            <a:pPr marL="0" lvl="0" indent="0" algn="l" rtl="0">
              <a:spcBef>
                <a:spcPts val="0"/>
              </a:spcBef>
              <a:spcAft>
                <a:spcPts val="0"/>
              </a:spcAft>
              <a:buClr>
                <a:schemeClr val="dk1"/>
              </a:buClr>
              <a:buSzPct val="61111"/>
              <a:buFont typeface="Arial"/>
              <a:buNone/>
            </a:pPr>
            <a:r>
              <a:rPr lang="ru"/>
              <a:t>Конвенція ООН з морського права, яка відома також як Міжнародна конвенція з морського права, прийнята в 1982 році, містить низку положень, які регулюють використання океану, а також встановлюють права та обов'язки держав на морі. Деякі з основних положень Конвенції ООН з морського права такі:</a:t>
            </a:r>
            <a:endParaRPr/>
          </a:p>
          <a:p>
            <a:pPr marL="457200" lvl="0" indent="-308610" algn="l" rtl="0">
              <a:spcBef>
                <a:spcPts val="1200"/>
              </a:spcBef>
              <a:spcAft>
                <a:spcPts val="0"/>
              </a:spcAft>
              <a:buSzPct val="100000"/>
              <a:buChar char="●"/>
            </a:pPr>
            <a:r>
              <a:rPr lang="ru" b="1"/>
              <a:t>Територіальні води:</a:t>
            </a:r>
            <a:r>
              <a:rPr lang="ru"/>
              <a:t> Конвенція встановлює право держав на контроль за морськими територіальними водами в межах 12 морських миль від узбережжя.</a:t>
            </a:r>
            <a:endParaRPr/>
          </a:p>
          <a:p>
            <a:pPr marL="457200" lvl="0" indent="-308610" algn="l" rtl="0">
              <a:spcBef>
                <a:spcPts val="0"/>
              </a:spcBef>
              <a:spcAft>
                <a:spcPts val="0"/>
              </a:spcAft>
              <a:buSzPct val="100000"/>
              <a:buChar char="●"/>
            </a:pPr>
            <a:r>
              <a:rPr lang="ru" b="1"/>
              <a:t>Ексклюзивна економічна зона:</a:t>
            </a:r>
            <a:r>
              <a:rPr lang="ru"/>
              <a:t> Держави мають право на контроль за морськими зонами, що розташовуються від 12 до 200 морських миль від узбережжя. В цих зонах держави можуть використовувати морські ресурси, такі як риба, нафта та газ.</a:t>
            </a:r>
            <a:endParaRPr/>
          </a:p>
          <a:p>
            <a:pPr marL="457200" lvl="0" indent="-308610" algn="l" rtl="0">
              <a:spcBef>
                <a:spcPts val="0"/>
              </a:spcBef>
              <a:spcAft>
                <a:spcPts val="0"/>
              </a:spcAft>
              <a:buSzPct val="100000"/>
              <a:buChar char="●"/>
            </a:pPr>
            <a:r>
              <a:rPr lang="ru" b="1"/>
              <a:t>Континентальний шельф:</a:t>
            </a:r>
            <a:r>
              <a:rPr lang="ru"/>
              <a:t> Конвенція визначає права держав на континентальний шельф, який розташовується від узбережжя на відстані до 200 морських миль. Цей регіон містить природні багатства, такі як нафта, газ та мінерали.</a:t>
            </a:r>
            <a:endParaRPr/>
          </a:p>
        </p:txBody>
      </p:sp>
      <p:pic>
        <p:nvPicPr>
          <p:cNvPr id="75" name="Google Shape;75;p15"/>
          <p:cNvPicPr preferRelativeResize="0"/>
          <p:nvPr/>
        </p:nvPicPr>
        <p:blipFill>
          <a:blip r:embed="rId3">
            <a:alphaModFix/>
          </a:blip>
          <a:stretch>
            <a:fillRect/>
          </a:stretch>
        </p:blipFill>
        <p:spPr>
          <a:xfrm>
            <a:off x="6195025" y="2843450"/>
            <a:ext cx="2726700" cy="2043900"/>
          </a:xfrm>
          <a:prstGeom prst="roundRect">
            <a:avLst>
              <a:gd name="adj" fmla="val 16667"/>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231"/>
        <p:cNvGrpSpPr/>
        <p:nvPr/>
      </p:nvGrpSpPr>
      <p:grpSpPr>
        <a:xfrm>
          <a:off x="0" y="0"/>
          <a:ext cx="0" cy="0"/>
          <a:chOff x="0" y="0"/>
          <a:chExt cx="0" cy="0"/>
        </a:xfrm>
      </p:grpSpPr>
      <p:sp>
        <p:nvSpPr>
          <p:cNvPr id="232" name="Google Shape;232;p42"/>
          <p:cNvSpPr txBox="1">
            <a:spLocks noGrp="1"/>
          </p:cNvSpPr>
          <p:nvPr>
            <p:ph type="body" idx="1"/>
          </p:nvPr>
        </p:nvSpPr>
        <p:spPr>
          <a:xfrm>
            <a:off x="3023675" y="412500"/>
            <a:ext cx="5990400" cy="4318500"/>
          </a:xfrm>
          <a:prstGeom prst="rect">
            <a:avLst/>
          </a:prstGeom>
          <a:solidFill>
            <a:srgbClr val="FFE599"/>
          </a:solidFill>
          <a:ln w="28575" cap="flat" cmpd="sng">
            <a:solidFill>
              <a:srgbClr val="000000"/>
            </a:solidFill>
            <a:prstDash val="solid"/>
            <a:round/>
            <a:headEnd type="none" w="sm" len="sm"/>
            <a:tailEnd type="none" w="sm" len="sm"/>
          </a:ln>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61111"/>
              <a:buFont typeface="Arial"/>
              <a:buNone/>
            </a:pPr>
            <a:r>
              <a:rPr lang="ru"/>
              <a:t>Існуючий правовий режим в Арктиці передбачає також дію норм і принципів міжнародного морського права у морських просторах секторів Арктики. В таких умовах виникають труднощі у правовому регулюванні використання секторів Арктики, які входять до складу державної території приарктичних держав і регулюються національним законодавством, та судноплавства у морських просторах секторів Арктики, на які поширюється дія норм міжнародного морського права.</a:t>
            </a:r>
            <a:endParaRPr/>
          </a:p>
          <a:p>
            <a:pPr marL="0" lvl="0" indent="0" algn="l" rtl="0">
              <a:spcBef>
                <a:spcPts val="1200"/>
              </a:spcBef>
              <a:spcAft>
                <a:spcPts val="1200"/>
              </a:spcAft>
              <a:buClr>
                <a:schemeClr val="dk1"/>
              </a:buClr>
              <a:buSzPct val="61111"/>
              <a:buFont typeface="Arial"/>
              <a:buNone/>
            </a:pPr>
            <a:r>
              <a:rPr lang="ru"/>
              <a:t>З огляду на те, що із заснуванням Арктичної ради 1996 р. передчасно говорити про початок процесу інтернаціоналізації Арктики, її правовий режим залишиться у незмінному вигляді. Оформлення міжнародно-правового статусу Арктики у спосіб укладення міжнародного договору безумовно забезпечить правову основу існуючому режиму використання Арктики або прокладе шлях до якісно нового підходу.</a:t>
            </a:r>
            <a:endParaRPr/>
          </a:p>
        </p:txBody>
      </p:sp>
      <p:pic>
        <p:nvPicPr>
          <p:cNvPr id="233" name="Google Shape;233;p42"/>
          <p:cNvPicPr preferRelativeResize="0"/>
          <p:nvPr/>
        </p:nvPicPr>
        <p:blipFill>
          <a:blip r:embed="rId3">
            <a:alphaModFix/>
          </a:blip>
          <a:stretch>
            <a:fillRect/>
          </a:stretch>
        </p:blipFill>
        <p:spPr>
          <a:xfrm rot="-5400000">
            <a:off x="-368338" y="1479113"/>
            <a:ext cx="3887750" cy="2185275"/>
          </a:xfrm>
          <a:prstGeom prst="rect">
            <a:avLst/>
          </a:prstGeom>
          <a:noFill/>
          <a:ln w="38100" cap="flat" cmpd="sng">
            <a:solidFill>
              <a:schemeClr val="dk1"/>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3"/>
          <p:cNvSpPr txBox="1">
            <a:spLocks noGrp="1"/>
          </p:cNvSpPr>
          <p:nvPr>
            <p:ph type="title"/>
          </p:nvPr>
        </p:nvSpPr>
        <p:spPr>
          <a:xfrm>
            <a:off x="311700" y="315925"/>
            <a:ext cx="8520600" cy="831300"/>
          </a:xfrm>
          <a:prstGeom prst="rect">
            <a:avLst/>
          </a:prstGeom>
          <a:gradFill>
            <a:gsLst>
              <a:gs pos="0">
                <a:srgbClr val="86CEAB"/>
              </a:gs>
              <a:gs pos="100000">
                <a:srgbClr val="448E6A"/>
              </a:gs>
            </a:gsLst>
            <a:path path="circle">
              <a:fillToRect l="50000" t="50000" r="50000" b="50000"/>
            </a:path>
            <a:tileRect/>
          </a:gradFill>
        </p:spPr>
        <p:txBody>
          <a:bodyPr spcFirstLastPara="1" wrap="square" lIns="91425" tIns="91425" rIns="91425" bIns="91425" anchor="b" anchorCtr="0">
            <a:noAutofit/>
          </a:bodyPr>
          <a:lstStyle/>
          <a:p>
            <a:pPr marL="0" lvl="0" indent="0" algn="l" rtl="0">
              <a:spcBef>
                <a:spcPts val="0"/>
              </a:spcBef>
              <a:spcAft>
                <a:spcPts val="0"/>
              </a:spcAft>
              <a:buSzPts val="990"/>
              <a:buNone/>
            </a:pPr>
            <a:r>
              <a:rPr lang="ru" sz="2480" b="1"/>
              <a:t>Поняття, принципи та джерела міжнародного повітряного права.</a:t>
            </a:r>
            <a:endParaRPr sz="2480" b="1"/>
          </a:p>
        </p:txBody>
      </p:sp>
      <p:sp>
        <p:nvSpPr>
          <p:cNvPr id="239" name="Google Shape;239;p43"/>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lnSpc>
                <a:spcPct val="171428"/>
              </a:lnSpc>
              <a:spcBef>
                <a:spcPts val="0"/>
              </a:spcBef>
              <a:spcAft>
                <a:spcPts val="0"/>
              </a:spcAft>
              <a:buClr>
                <a:schemeClr val="dk1"/>
              </a:buClr>
              <a:buSzPts val="1100"/>
              <a:buFont typeface="Arial"/>
              <a:buNone/>
            </a:pPr>
            <a:r>
              <a:rPr lang="ru" sz="1350" i="1">
                <a:highlight>
                  <a:srgbClr val="FFFFFF"/>
                </a:highlight>
                <a:latin typeface="Arial"/>
                <a:ea typeface="Arial"/>
                <a:cs typeface="Arial"/>
                <a:sym typeface="Arial"/>
              </a:rPr>
              <a:t>Міжнародне повітряне право - це галузь міжнародного права, яка охоплює систему норм, що регулюють відносини між державами та іншими суб'єктами міжнародного права з приводу використання повітряного простору з метою здійснення міжнародних повітряних сполучень і гарантування їх безпеки.</a:t>
            </a:r>
            <a:endParaRPr sz="1350" i="1">
              <a:highlight>
                <a:srgbClr val="FFFFFF"/>
              </a:highlight>
              <a:latin typeface="Arial"/>
              <a:ea typeface="Arial"/>
              <a:cs typeface="Arial"/>
              <a:sym typeface="Arial"/>
            </a:endParaRPr>
          </a:p>
          <a:p>
            <a:pPr marL="0" lvl="0" indent="0" algn="l" rtl="0">
              <a:lnSpc>
                <a:spcPct val="171428"/>
              </a:lnSpc>
              <a:spcBef>
                <a:spcPts val="1500"/>
              </a:spcBef>
              <a:spcAft>
                <a:spcPts val="0"/>
              </a:spcAft>
              <a:buClr>
                <a:schemeClr val="dk1"/>
              </a:buClr>
              <a:buSzPts val="1100"/>
              <a:buFont typeface="Arial"/>
              <a:buNone/>
            </a:pPr>
            <a:r>
              <a:rPr lang="ru" sz="1350" i="1">
                <a:highlight>
                  <a:srgbClr val="FFFFFF"/>
                </a:highlight>
                <a:latin typeface="Arial"/>
                <a:ea typeface="Arial"/>
                <a:cs typeface="Arial"/>
                <a:sym typeface="Arial"/>
              </a:rPr>
              <a:t>Сфера дії у просторі цієї галузі права зумовлена фізичними властивостями атмосфери як середовища, в якому можливі польоти штучних об'єктів з використанням їх аеродинамічних властивостей. Постійна практика польотів таких об'єктів та супутників на навколоземній орбіті призвела до появи міжнародно-правової звичаєвої норми, згідно з якою держави визнали межу між повітряним і космічним простором 100-110 км над рівнем моря.</a:t>
            </a:r>
            <a:endParaRPr sz="1350" i="1">
              <a:highlight>
                <a:srgbClr val="FFFFFF"/>
              </a:highlight>
              <a:latin typeface="Arial"/>
              <a:ea typeface="Arial"/>
              <a:cs typeface="Arial"/>
              <a:sym typeface="Arial"/>
            </a:endParaRPr>
          </a:p>
          <a:p>
            <a:pPr marL="0" lvl="0" indent="0" algn="l" rtl="0">
              <a:spcBef>
                <a:spcPts val="1500"/>
              </a:spcBef>
              <a:spcAft>
                <a:spcPts val="1200"/>
              </a:spcAft>
              <a:buNone/>
            </a:pPr>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4"/>
          <p:cNvSpPr txBox="1">
            <a:spLocks noGrp="1"/>
          </p:cNvSpPr>
          <p:nvPr>
            <p:ph type="body" idx="1"/>
          </p:nvPr>
        </p:nvSpPr>
        <p:spPr>
          <a:xfrm>
            <a:off x="339650" y="163050"/>
            <a:ext cx="5842800" cy="4584300"/>
          </a:xfrm>
          <a:prstGeom prst="rect">
            <a:avLst/>
          </a:prstGeom>
        </p:spPr>
        <p:txBody>
          <a:bodyPr spcFirstLastPara="1" wrap="square" lIns="91425" tIns="91425" rIns="91425" bIns="91425" anchor="t" anchorCtr="0">
            <a:noAutofit/>
          </a:bodyPr>
          <a:lstStyle/>
          <a:p>
            <a:pPr marL="0" lvl="0" indent="0" algn="l" rtl="0">
              <a:lnSpc>
                <a:spcPct val="114000"/>
              </a:lnSpc>
              <a:spcBef>
                <a:spcPts val="0"/>
              </a:spcBef>
              <a:spcAft>
                <a:spcPts val="0"/>
              </a:spcAft>
              <a:buClr>
                <a:schemeClr val="dk1"/>
              </a:buClr>
              <a:buSzPts val="935"/>
              <a:buFont typeface="Arial"/>
              <a:buNone/>
            </a:pPr>
            <a:r>
              <a:rPr lang="ru" sz="1200" b="1" i="1" dirty="0">
                <a:highlight>
                  <a:srgbClr val="FFFFFF"/>
                </a:highlight>
                <a:latin typeface="Arial"/>
                <a:ea typeface="Arial"/>
                <a:cs typeface="Arial"/>
                <a:sym typeface="Arial"/>
              </a:rPr>
              <a:t>Міжнародне повітряне право</a:t>
            </a:r>
            <a:r>
              <a:rPr lang="ru" sz="1200" i="1" dirty="0">
                <a:highlight>
                  <a:srgbClr val="FFFFFF"/>
                </a:highlight>
                <a:latin typeface="Arial"/>
                <a:ea typeface="Arial"/>
                <a:cs typeface="Arial"/>
                <a:sym typeface="Arial"/>
              </a:rPr>
              <a:t> - це галузь міжнародного права, яка охоплює систему норм, що регулюють відносини між державами та іншими суб'єктами міжнародного права з приводу використання повітряного простору з метою здійснення міжнародних повітряних сполучень і гарантування їх безпеки.</a:t>
            </a:r>
            <a:endParaRPr sz="1200" i="1" dirty="0">
              <a:highlight>
                <a:srgbClr val="FFFFFF"/>
              </a:highlight>
              <a:latin typeface="Arial"/>
              <a:ea typeface="Arial"/>
              <a:cs typeface="Arial"/>
              <a:sym typeface="Arial"/>
            </a:endParaRPr>
          </a:p>
          <a:p>
            <a:pPr marL="0" lvl="0" indent="0" algn="l" rtl="0">
              <a:lnSpc>
                <a:spcPct val="114000"/>
              </a:lnSpc>
              <a:spcBef>
                <a:spcPts val="1500"/>
              </a:spcBef>
              <a:spcAft>
                <a:spcPts val="0"/>
              </a:spcAft>
              <a:buSzPts val="935"/>
              <a:buNone/>
            </a:pPr>
            <a:r>
              <a:rPr lang="ru" sz="1200" i="1" dirty="0">
                <a:highlight>
                  <a:srgbClr val="FFFFFF"/>
                </a:highlight>
                <a:latin typeface="Arial"/>
                <a:ea typeface="Arial"/>
                <a:cs typeface="Arial"/>
                <a:sym typeface="Arial"/>
              </a:rPr>
              <a:t>Сфера дії у просторі цієї галузі права зумовлена фізичними властивостями атмосфери як середовища, в якому можливі польоти штучних об'єктів з використанням їх аеродинамічних властивостей. Постійна практика польотів таких об'єктів та супутників на навколоземній орбіті призвела до появи міжнародно-правової звичаєвої норми, згідно з якою держави визнали межу між повітряним і космічним простором 100-110 км над рівнем моря.</a:t>
            </a:r>
            <a:endParaRPr sz="2000" dirty="0"/>
          </a:p>
          <a:p>
            <a:pPr marL="0" lvl="0" indent="0" algn="l" rtl="0">
              <a:lnSpc>
                <a:spcPct val="114000"/>
              </a:lnSpc>
              <a:spcBef>
                <a:spcPts val="1500"/>
              </a:spcBef>
              <a:spcAft>
                <a:spcPts val="0"/>
              </a:spcAft>
              <a:buClr>
                <a:schemeClr val="dk1"/>
              </a:buClr>
              <a:buSzPts val="935"/>
              <a:buFont typeface="Arial"/>
              <a:buNone/>
            </a:pPr>
            <a:r>
              <a:rPr lang="ru" sz="1200" b="1" i="1" dirty="0">
                <a:highlight>
                  <a:srgbClr val="FFFFFF"/>
                </a:highlight>
                <a:latin typeface="Arial"/>
                <a:ea typeface="Arial"/>
                <a:cs typeface="Arial"/>
                <a:sym typeface="Arial"/>
              </a:rPr>
              <a:t>З позиції права сфера дії міжнародного права охоплює два рівні:</a:t>
            </a:r>
            <a:endParaRPr sz="1200" b="1" i="1" dirty="0">
              <a:highlight>
                <a:srgbClr val="FFFFFF"/>
              </a:highlight>
              <a:latin typeface="Arial"/>
              <a:ea typeface="Arial"/>
              <a:cs typeface="Arial"/>
              <a:sym typeface="Arial"/>
            </a:endParaRPr>
          </a:p>
          <a:p>
            <a:pPr marL="0" lvl="0" indent="0" algn="l" rtl="0">
              <a:lnSpc>
                <a:spcPct val="114000"/>
              </a:lnSpc>
              <a:spcBef>
                <a:spcPts val="1500"/>
              </a:spcBef>
              <a:spcAft>
                <a:spcPts val="0"/>
              </a:spcAft>
              <a:buClr>
                <a:schemeClr val="dk1"/>
              </a:buClr>
              <a:buSzPts val="935"/>
              <a:buFont typeface="Arial"/>
              <a:buNone/>
            </a:pPr>
            <a:r>
              <a:rPr lang="ru" sz="1200" i="1" dirty="0">
                <a:highlight>
                  <a:srgbClr val="FFFFFF"/>
                </a:highlight>
                <a:latin typeface="Arial"/>
                <a:ea typeface="Arial"/>
                <a:cs typeface="Arial"/>
                <a:sym typeface="Arial"/>
              </a:rPr>
              <a:t>1) правове регулювання міжнародних польотів у повітряному просторі певних держав;</a:t>
            </a:r>
            <a:endParaRPr sz="1200" i="1" dirty="0">
              <a:highlight>
                <a:srgbClr val="FFFFFF"/>
              </a:highlight>
              <a:latin typeface="Arial"/>
              <a:ea typeface="Arial"/>
              <a:cs typeface="Arial"/>
              <a:sym typeface="Arial"/>
            </a:endParaRPr>
          </a:p>
          <a:p>
            <a:pPr marL="0" lvl="0" indent="0" algn="l" rtl="0">
              <a:lnSpc>
                <a:spcPct val="114000"/>
              </a:lnSpc>
              <a:spcBef>
                <a:spcPts val="1500"/>
              </a:spcBef>
              <a:spcAft>
                <a:spcPts val="0"/>
              </a:spcAft>
              <a:buClr>
                <a:schemeClr val="dk1"/>
              </a:buClr>
              <a:buSzPts val="935"/>
              <a:buFont typeface="Arial"/>
              <a:buNone/>
            </a:pPr>
            <a:r>
              <a:rPr lang="ru" sz="1200" i="1" dirty="0">
                <a:highlight>
                  <a:srgbClr val="FFFFFF"/>
                </a:highlight>
                <a:latin typeface="Arial"/>
                <a:ea typeface="Arial"/>
                <a:cs typeface="Arial"/>
                <a:sym typeface="Arial"/>
              </a:rPr>
              <a:t>2) правове регулювання польотів у міжнародному повітряному просторі.</a:t>
            </a:r>
            <a:endParaRPr sz="1200" i="1" dirty="0">
              <a:highlight>
                <a:srgbClr val="FFFFFF"/>
              </a:highlight>
              <a:latin typeface="Arial"/>
              <a:ea typeface="Arial"/>
              <a:cs typeface="Arial"/>
              <a:sym typeface="Arial"/>
            </a:endParaRPr>
          </a:p>
          <a:p>
            <a:pPr marL="0" lvl="0" indent="0" algn="l" rtl="0">
              <a:lnSpc>
                <a:spcPct val="114000"/>
              </a:lnSpc>
              <a:spcBef>
                <a:spcPts val="1500"/>
              </a:spcBef>
              <a:spcAft>
                <a:spcPts val="1500"/>
              </a:spcAft>
              <a:buSzPts val="935"/>
              <a:buNone/>
            </a:pPr>
            <a:r>
              <a:rPr lang="ru" sz="1200" i="1" dirty="0">
                <a:highlight>
                  <a:srgbClr val="FFFFFF"/>
                </a:highlight>
                <a:latin typeface="Arial"/>
                <a:ea typeface="Arial"/>
                <a:cs typeface="Arial"/>
                <a:sym typeface="Arial"/>
              </a:rPr>
              <a:t>Основними джерелами міжнародного повітряного права є міжнародний договір і міжнародний звичай.</a:t>
            </a:r>
            <a:endParaRPr sz="2000" dirty="0"/>
          </a:p>
        </p:txBody>
      </p:sp>
      <p:pic>
        <p:nvPicPr>
          <p:cNvPr id="245" name="Google Shape;245;p44"/>
          <p:cNvPicPr preferRelativeResize="0"/>
          <p:nvPr/>
        </p:nvPicPr>
        <p:blipFill>
          <a:blip r:embed="rId3">
            <a:alphaModFix/>
          </a:blip>
          <a:stretch>
            <a:fillRect/>
          </a:stretch>
        </p:blipFill>
        <p:spPr>
          <a:xfrm>
            <a:off x="6334850" y="1243375"/>
            <a:ext cx="2656750" cy="2656750"/>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5"/>
          <p:cNvSpPr txBox="1">
            <a:spLocks noGrp="1"/>
          </p:cNvSpPr>
          <p:nvPr>
            <p:ph type="body" idx="1"/>
          </p:nvPr>
        </p:nvSpPr>
        <p:spPr>
          <a:xfrm>
            <a:off x="270225" y="107150"/>
            <a:ext cx="8721600" cy="4878000"/>
          </a:xfrm>
          <a:prstGeom prst="rect">
            <a:avLst/>
          </a:prstGeom>
        </p:spPr>
        <p:txBody>
          <a:bodyPr spcFirstLastPara="1" wrap="square" lIns="91425" tIns="91425" rIns="91425" bIns="91425" anchor="t" anchorCtr="0">
            <a:normAutofit lnSpcReduction="10000"/>
          </a:bodyPr>
          <a:lstStyle/>
          <a:p>
            <a:pPr marL="0" lvl="0" indent="0" algn="l" rtl="0">
              <a:lnSpc>
                <a:spcPct val="171428"/>
              </a:lnSpc>
              <a:spcBef>
                <a:spcPts val="0"/>
              </a:spcBef>
              <a:spcAft>
                <a:spcPts val="0"/>
              </a:spcAft>
              <a:buClr>
                <a:schemeClr val="dk1"/>
              </a:buClr>
              <a:buSzPts val="1100"/>
              <a:buFont typeface="Arial"/>
              <a:buNone/>
            </a:pPr>
            <a:r>
              <a:rPr lang="ru" sz="1250" b="1" i="1">
                <a:highlight>
                  <a:srgbClr val="FFFFFF"/>
                </a:highlight>
                <a:latin typeface="Arial"/>
                <a:ea typeface="Arial"/>
                <a:cs typeface="Arial"/>
                <a:sym typeface="Arial"/>
              </a:rPr>
              <a:t>Серед багатосторонніх договорів міжнародного повітряного права необхідно виокремити такі:</a:t>
            </a:r>
            <a:endParaRPr sz="1250" b="1" i="1">
              <a:highlight>
                <a:srgbClr val="FFFFFF"/>
              </a:highlight>
              <a:latin typeface="Arial"/>
              <a:ea typeface="Arial"/>
              <a:cs typeface="Arial"/>
              <a:sym typeface="Arial"/>
            </a:endParaRPr>
          </a:p>
          <a:p>
            <a:pPr marL="457200" lvl="0" indent="-307975" algn="l" rtl="0">
              <a:lnSpc>
                <a:spcPct val="171428"/>
              </a:lnSpc>
              <a:spcBef>
                <a:spcPts val="1500"/>
              </a:spcBef>
              <a:spcAft>
                <a:spcPts val="0"/>
              </a:spcAft>
              <a:buSzPts val="1250"/>
              <a:buFont typeface="Arial"/>
              <a:buChar char="●"/>
            </a:pPr>
            <a:r>
              <a:rPr lang="ru" sz="1250" i="1">
                <a:highlight>
                  <a:srgbClr val="FFFFFF"/>
                </a:highlight>
                <a:latin typeface="Arial"/>
                <a:ea typeface="Arial"/>
                <a:cs typeface="Arial"/>
                <a:sym typeface="Arial"/>
              </a:rPr>
              <a:t>* Конвенція про уніфікацію деяких правил, що стосуються міжнародних повітряних перевезень (Варшавська) 1929 р.</a:t>
            </a:r>
            <a:endParaRPr sz="1250" i="1">
              <a:highlight>
                <a:srgbClr val="FFFFFF"/>
              </a:highlight>
              <a:latin typeface="Arial"/>
              <a:ea typeface="Arial"/>
              <a:cs typeface="Arial"/>
              <a:sym typeface="Arial"/>
            </a:endParaRPr>
          </a:p>
          <a:p>
            <a:pPr marL="457200" lvl="0" indent="-307975" algn="l" rtl="0">
              <a:lnSpc>
                <a:spcPct val="171428"/>
              </a:lnSpc>
              <a:spcBef>
                <a:spcPts val="0"/>
              </a:spcBef>
              <a:spcAft>
                <a:spcPts val="0"/>
              </a:spcAft>
              <a:buSzPts val="1250"/>
              <a:buFont typeface="Arial"/>
              <a:buChar char="●"/>
            </a:pPr>
            <a:r>
              <a:rPr lang="ru" sz="1250" i="1">
                <a:highlight>
                  <a:srgbClr val="FFFFFF"/>
                </a:highlight>
                <a:latin typeface="Arial"/>
                <a:ea typeface="Arial"/>
                <a:cs typeface="Arial"/>
                <a:sym typeface="Arial"/>
              </a:rPr>
              <a:t>* Конвенція про міжнародну цивільну авіацію (Чиказька) 1944 р.</a:t>
            </a:r>
            <a:endParaRPr sz="1250" i="1">
              <a:highlight>
                <a:srgbClr val="FFFFFF"/>
              </a:highlight>
              <a:latin typeface="Arial"/>
              <a:ea typeface="Arial"/>
              <a:cs typeface="Arial"/>
              <a:sym typeface="Arial"/>
            </a:endParaRPr>
          </a:p>
          <a:p>
            <a:pPr marL="457200" lvl="0" indent="-307975" algn="l" rtl="0">
              <a:lnSpc>
                <a:spcPct val="171428"/>
              </a:lnSpc>
              <a:spcBef>
                <a:spcPts val="0"/>
              </a:spcBef>
              <a:spcAft>
                <a:spcPts val="0"/>
              </a:spcAft>
              <a:buSzPts val="1250"/>
              <a:buFont typeface="Arial"/>
              <a:buChar char="●"/>
            </a:pPr>
            <a:r>
              <a:rPr lang="ru" sz="1250" i="1">
                <a:highlight>
                  <a:srgbClr val="FFFFFF"/>
                </a:highlight>
                <a:latin typeface="Arial"/>
                <a:ea typeface="Arial"/>
                <a:cs typeface="Arial"/>
                <a:sym typeface="Arial"/>
              </a:rPr>
              <a:t>* Конвенція про визнання прав на повітряне судно (Женевська) 1948 р.</a:t>
            </a:r>
            <a:endParaRPr sz="1250" i="1">
              <a:highlight>
                <a:srgbClr val="FFFFFF"/>
              </a:highlight>
              <a:latin typeface="Arial"/>
              <a:ea typeface="Arial"/>
              <a:cs typeface="Arial"/>
              <a:sym typeface="Arial"/>
            </a:endParaRPr>
          </a:p>
          <a:p>
            <a:pPr marL="457200" lvl="0" indent="-307975" algn="l" rtl="0">
              <a:lnSpc>
                <a:spcPct val="171428"/>
              </a:lnSpc>
              <a:spcBef>
                <a:spcPts val="0"/>
              </a:spcBef>
              <a:spcAft>
                <a:spcPts val="0"/>
              </a:spcAft>
              <a:buSzPts val="1250"/>
              <a:buFont typeface="Arial"/>
              <a:buChar char="●"/>
            </a:pPr>
            <a:r>
              <a:rPr lang="ru" sz="1250" i="1">
                <a:highlight>
                  <a:srgbClr val="FFFFFF"/>
                </a:highlight>
                <a:latin typeface="Arial"/>
                <a:ea typeface="Arial"/>
                <a:cs typeface="Arial"/>
                <a:sym typeface="Arial"/>
              </a:rPr>
              <a:t>* Конвенція про шкоду, завдану іноземним повітряним судном третім особам на поверхні (Римська) 1952 р.</a:t>
            </a:r>
            <a:endParaRPr sz="1250" i="1">
              <a:highlight>
                <a:srgbClr val="FFFFFF"/>
              </a:highlight>
              <a:latin typeface="Arial"/>
              <a:ea typeface="Arial"/>
              <a:cs typeface="Arial"/>
              <a:sym typeface="Arial"/>
            </a:endParaRPr>
          </a:p>
          <a:p>
            <a:pPr marL="457200" lvl="0" indent="-307975" algn="l" rtl="0">
              <a:lnSpc>
                <a:spcPct val="171428"/>
              </a:lnSpc>
              <a:spcBef>
                <a:spcPts val="0"/>
              </a:spcBef>
              <a:spcAft>
                <a:spcPts val="0"/>
              </a:spcAft>
              <a:buSzPts val="1250"/>
              <a:buFont typeface="Arial"/>
              <a:buChar char="●"/>
            </a:pPr>
            <a:r>
              <a:rPr lang="ru" sz="1250" i="1">
                <a:highlight>
                  <a:srgbClr val="FFFFFF"/>
                </a:highlight>
                <a:latin typeface="Arial"/>
                <a:ea typeface="Arial"/>
                <a:cs typeface="Arial"/>
                <a:sym typeface="Arial"/>
              </a:rPr>
              <a:t>* Конвенція про злочини і деякі інші акти на борту повітряного судна (Токійська) 1963 р.</a:t>
            </a:r>
            <a:endParaRPr sz="1250" i="1">
              <a:highlight>
                <a:srgbClr val="FFFFFF"/>
              </a:highlight>
              <a:latin typeface="Arial"/>
              <a:ea typeface="Arial"/>
              <a:cs typeface="Arial"/>
              <a:sym typeface="Arial"/>
            </a:endParaRPr>
          </a:p>
          <a:p>
            <a:pPr marL="457200" lvl="0" indent="-307975" algn="l" rtl="0">
              <a:lnSpc>
                <a:spcPct val="171428"/>
              </a:lnSpc>
              <a:spcBef>
                <a:spcPts val="0"/>
              </a:spcBef>
              <a:spcAft>
                <a:spcPts val="0"/>
              </a:spcAft>
              <a:buSzPts val="1250"/>
              <a:buFont typeface="Arial"/>
              <a:buChar char="●"/>
            </a:pPr>
            <a:r>
              <a:rPr lang="ru" sz="1250" i="1">
                <a:highlight>
                  <a:srgbClr val="FFFFFF"/>
                </a:highlight>
                <a:latin typeface="Arial"/>
                <a:ea typeface="Arial"/>
                <a:cs typeface="Arial"/>
                <a:sym typeface="Arial"/>
              </a:rPr>
              <a:t>* Конвенція про боротьбу з незаконним захопленням повітряних суден (Гаазька) 1970 р.</a:t>
            </a:r>
            <a:endParaRPr sz="1250" i="1">
              <a:highlight>
                <a:srgbClr val="FFFFFF"/>
              </a:highlight>
              <a:latin typeface="Arial"/>
              <a:ea typeface="Arial"/>
              <a:cs typeface="Arial"/>
              <a:sym typeface="Arial"/>
            </a:endParaRPr>
          </a:p>
          <a:p>
            <a:pPr marL="457200" lvl="0" indent="-307975" algn="l" rtl="0">
              <a:lnSpc>
                <a:spcPct val="171428"/>
              </a:lnSpc>
              <a:spcBef>
                <a:spcPts val="0"/>
              </a:spcBef>
              <a:spcAft>
                <a:spcPts val="0"/>
              </a:spcAft>
              <a:buSzPts val="1250"/>
              <a:buFont typeface="Arial"/>
              <a:buChar char="●"/>
            </a:pPr>
            <a:r>
              <a:rPr lang="ru" sz="1250" i="1">
                <a:highlight>
                  <a:srgbClr val="FFFFFF"/>
                </a:highlight>
                <a:latin typeface="Arial"/>
                <a:ea typeface="Arial"/>
                <a:cs typeface="Arial"/>
                <a:sym typeface="Arial"/>
              </a:rPr>
              <a:t>* Конвенція про боротьбу з незаконними актами, направленими проти безпеки цивільної авіації (Монреальська) 1971 р.</a:t>
            </a:r>
            <a:endParaRPr sz="1250" i="1">
              <a:highlight>
                <a:srgbClr val="FFFFFF"/>
              </a:highlight>
              <a:latin typeface="Arial"/>
              <a:ea typeface="Arial"/>
              <a:cs typeface="Arial"/>
              <a:sym typeface="Arial"/>
            </a:endParaRPr>
          </a:p>
          <a:p>
            <a:pPr marL="457200" lvl="0" indent="-307975" algn="l" rtl="0">
              <a:lnSpc>
                <a:spcPct val="171428"/>
              </a:lnSpc>
              <a:spcBef>
                <a:spcPts val="0"/>
              </a:spcBef>
              <a:spcAft>
                <a:spcPts val="0"/>
              </a:spcAft>
              <a:buSzPts val="1250"/>
              <a:buFont typeface="Arial"/>
              <a:buChar char="●"/>
            </a:pPr>
            <a:r>
              <a:rPr lang="ru" sz="1250" i="1">
                <a:highlight>
                  <a:srgbClr val="FFFFFF"/>
                </a:highlight>
                <a:latin typeface="Arial"/>
                <a:ea typeface="Arial"/>
                <a:cs typeface="Arial"/>
                <a:sym typeface="Arial"/>
              </a:rPr>
              <a:t>* Протокол про боротьбу з незаконними актами насильства в аеропортах, що обслуговують міжнародну цивільну авіацію (Монреальський протокол) 1988 р.</a:t>
            </a:r>
            <a:endParaRPr sz="1250" i="1">
              <a:highlight>
                <a:srgbClr val="FFFFFF"/>
              </a:highlight>
              <a:latin typeface="Arial"/>
              <a:ea typeface="Arial"/>
              <a:cs typeface="Arial"/>
              <a:sym typeface="Arial"/>
            </a:endParaRPr>
          </a:p>
          <a:p>
            <a:pPr marL="457200" lvl="0" indent="-307975" algn="l" rtl="0">
              <a:lnSpc>
                <a:spcPct val="171428"/>
              </a:lnSpc>
              <a:spcBef>
                <a:spcPts val="0"/>
              </a:spcBef>
              <a:spcAft>
                <a:spcPts val="0"/>
              </a:spcAft>
              <a:buSzPts val="1250"/>
              <a:buFont typeface="Arial"/>
              <a:buChar char="●"/>
            </a:pPr>
            <a:r>
              <a:rPr lang="ru" sz="1250" i="1">
                <a:highlight>
                  <a:srgbClr val="FFFFFF"/>
                </a:highlight>
                <a:latin typeface="Arial"/>
                <a:ea typeface="Arial"/>
                <a:cs typeface="Arial"/>
                <a:sym typeface="Arial"/>
              </a:rPr>
              <a:t>* Договір про відкрите небо (Гельсінкі) 1992 р.</a:t>
            </a:r>
            <a:endParaRPr sz="20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6"/>
          <p:cNvSpPr txBox="1">
            <a:spLocks noGrp="1"/>
          </p:cNvSpPr>
          <p:nvPr>
            <p:ph type="body" idx="1"/>
          </p:nvPr>
        </p:nvSpPr>
        <p:spPr>
          <a:xfrm>
            <a:off x="228300" y="218975"/>
            <a:ext cx="5996100" cy="46962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rmAutofit fontScale="92500"/>
          </a:bodyPr>
          <a:lstStyle/>
          <a:p>
            <a:pPr marL="0" lvl="0" indent="0" algn="l" rtl="0">
              <a:lnSpc>
                <a:spcPct val="171428"/>
              </a:lnSpc>
              <a:spcBef>
                <a:spcPts val="0"/>
              </a:spcBef>
              <a:spcAft>
                <a:spcPts val="0"/>
              </a:spcAft>
              <a:buClr>
                <a:schemeClr val="dk1"/>
              </a:buClr>
              <a:buSzPts val="1100"/>
              <a:buFont typeface="Arial"/>
              <a:buNone/>
            </a:pPr>
            <a:r>
              <a:rPr lang="ru" sz="1050">
                <a:highlight>
                  <a:srgbClr val="FFFFFF"/>
                </a:highlight>
                <a:latin typeface="Arial"/>
                <a:ea typeface="Arial"/>
                <a:cs typeface="Arial"/>
                <a:sym typeface="Arial"/>
              </a:rPr>
              <a:t>Названі договори мають універсальний характер, які своїм регулюючим впливом охоплюють переважну кількість держав. Поряд з ними важливе місце відведено регіональним двостороннім угодам, таким, як: Угода про комерційні права при нерегулярних повітряних сполученнях в Європі 1956 р.; Угода про порядок встановлення тарифів при регулярних повітряних сполученнях між членами Європейської конвенції цивільної авіації (ЄКЦА) 1967 р. та ін.</a:t>
            </a:r>
            <a:endParaRPr sz="1050">
              <a:highlight>
                <a:srgbClr val="FFFFFF"/>
              </a:highlight>
              <a:latin typeface="Arial"/>
              <a:ea typeface="Arial"/>
              <a:cs typeface="Arial"/>
              <a:sym typeface="Arial"/>
            </a:endParaRPr>
          </a:p>
          <a:p>
            <a:pPr marL="0" lvl="0" indent="0" algn="l" rtl="0">
              <a:lnSpc>
                <a:spcPct val="171428"/>
              </a:lnSpc>
              <a:spcBef>
                <a:spcPts val="1500"/>
              </a:spcBef>
              <a:spcAft>
                <a:spcPts val="0"/>
              </a:spcAft>
              <a:buClr>
                <a:schemeClr val="dk1"/>
              </a:buClr>
              <a:buSzPts val="1100"/>
              <a:buFont typeface="Arial"/>
              <a:buNone/>
            </a:pPr>
            <a:r>
              <a:rPr lang="ru" sz="1050">
                <a:highlight>
                  <a:srgbClr val="FFFFFF"/>
                </a:highlight>
                <a:latin typeface="Arial"/>
                <a:ea typeface="Arial"/>
                <a:cs typeface="Arial"/>
                <a:sym typeface="Arial"/>
              </a:rPr>
              <a:t>Окрім цього, нормативну основу сучасного міжнародного повітряного права становлять також двосторонні угоди про повітряне сполучення, згідно з якими функціонує вся система міжнародних повітряних сполучень.</a:t>
            </a:r>
            <a:endParaRPr sz="1050">
              <a:highlight>
                <a:srgbClr val="FFFFFF"/>
              </a:highlight>
              <a:latin typeface="Arial"/>
              <a:ea typeface="Arial"/>
              <a:cs typeface="Arial"/>
              <a:sym typeface="Arial"/>
            </a:endParaRPr>
          </a:p>
          <a:p>
            <a:pPr marL="0" lvl="0" indent="0" algn="l" rtl="0">
              <a:lnSpc>
                <a:spcPct val="171428"/>
              </a:lnSpc>
              <a:spcBef>
                <a:spcPts val="1500"/>
              </a:spcBef>
              <a:spcAft>
                <a:spcPts val="1500"/>
              </a:spcAft>
              <a:buNone/>
            </a:pPr>
            <a:r>
              <a:rPr lang="ru" sz="1050">
                <a:highlight>
                  <a:srgbClr val="FFFFFF"/>
                </a:highlight>
                <a:latin typeface="Arial"/>
                <a:ea typeface="Arial"/>
                <a:cs typeface="Arial"/>
                <a:sym typeface="Arial"/>
              </a:rPr>
              <a:t>Серед джерел міжнародного повітряного права окреме місце займають міжнародні звичаї. Порівняно з іншими галузями їхня кількість у цій галузі є незначною. Однак всезагальне визнання як звичаєвої норми заслужило положення про обов'язкове надання допомоги повітряним судном іншому повітряному судну чи морському судну, який зазнав аварії, а також надання таким суднам права на переліт державного кордону та виконання посадки повітряного судна на аеродромі, не передбаченому на політ, у випадках виникнення загрози для життя та здоров'я пасажирів і членів екіпажу.</a:t>
            </a:r>
            <a:endParaRPr/>
          </a:p>
        </p:txBody>
      </p:sp>
      <p:pic>
        <p:nvPicPr>
          <p:cNvPr id="256" name="Google Shape;256;p46"/>
          <p:cNvPicPr preferRelativeResize="0"/>
          <p:nvPr/>
        </p:nvPicPr>
        <p:blipFill rotWithShape="1">
          <a:blip r:embed="rId3">
            <a:alphaModFix/>
          </a:blip>
          <a:srcRect l="14826" r="11006"/>
          <a:stretch/>
        </p:blipFill>
        <p:spPr>
          <a:xfrm>
            <a:off x="6559825" y="1302825"/>
            <a:ext cx="2250275" cy="2528500"/>
          </a:xfrm>
          <a:prstGeom prst="rect">
            <a:avLst/>
          </a:prstGeom>
          <a:noFill/>
          <a:ln>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7"/>
          <p:cNvSpPr txBox="1">
            <a:spLocks noGrp="1"/>
          </p:cNvSpPr>
          <p:nvPr>
            <p:ph type="body" idx="1"/>
          </p:nvPr>
        </p:nvSpPr>
        <p:spPr>
          <a:xfrm>
            <a:off x="2966100" y="202650"/>
            <a:ext cx="6177900" cy="4738200"/>
          </a:xfrm>
          <a:prstGeom prst="rect">
            <a:avLst/>
          </a:prstGeom>
        </p:spPr>
        <p:txBody>
          <a:bodyPr spcFirstLastPara="1" wrap="square" lIns="91425" tIns="91425" rIns="91425" bIns="91425" anchor="t" anchorCtr="0">
            <a:noAutofit/>
          </a:bodyPr>
          <a:lstStyle/>
          <a:p>
            <a:pPr marL="0" lvl="0" indent="0" algn="l" rtl="0">
              <a:lnSpc>
                <a:spcPct val="171428"/>
              </a:lnSpc>
              <a:spcBef>
                <a:spcPts val="0"/>
              </a:spcBef>
              <a:spcAft>
                <a:spcPts val="0"/>
              </a:spcAft>
              <a:buClr>
                <a:schemeClr val="dk1"/>
              </a:buClr>
              <a:buSzPts val="1100"/>
              <a:buFont typeface="Arial"/>
              <a:buNone/>
            </a:pPr>
            <a:r>
              <a:rPr lang="ru" sz="1250">
                <a:highlight>
                  <a:srgbClr val="FFFFFF"/>
                </a:highlight>
                <a:latin typeface="Arial"/>
                <a:ea typeface="Arial"/>
                <a:cs typeface="Arial"/>
                <a:sym typeface="Arial"/>
              </a:rPr>
              <a:t>Важливе місце серед допоміжних джерел галузі займають стандарти та рекомендаційна практика, яка приймається в рамках Міжнародної організації цивільної авіації (далі - ІКАО) з метою забезпечення єдиних правил, що стосуються аеронавігації і міжнародного повітряного транспорту. Незважаючи на те, що зазначені правила мають необов'язковий характер для держав, однак їх застосовують, оскільки вони базуються на світовому досвіді цивільної авіації.</a:t>
            </a:r>
            <a:endParaRPr sz="1250">
              <a:highlight>
                <a:srgbClr val="FFFFFF"/>
              </a:highlight>
              <a:latin typeface="Arial"/>
              <a:ea typeface="Arial"/>
              <a:cs typeface="Arial"/>
              <a:sym typeface="Arial"/>
            </a:endParaRPr>
          </a:p>
          <a:p>
            <a:pPr marL="0" lvl="0" indent="0" algn="l" rtl="0">
              <a:lnSpc>
                <a:spcPct val="171428"/>
              </a:lnSpc>
              <a:spcBef>
                <a:spcPts val="1500"/>
              </a:spcBef>
              <a:spcAft>
                <a:spcPts val="1500"/>
              </a:spcAft>
              <a:buNone/>
            </a:pPr>
            <a:r>
              <a:rPr lang="ru" sz="1250">
                <a:highlight>
                  <a:srgbClr val="FFFFFF"/>
                </a:highlight>
                <a:latin typeface="Arial"/>
                <a:ea typeface="Arial"/>
                <a:cs typeface="Arial"/>
                <a:sym typeface="Arial"/>
              </a:rPr>
              <a:t>Для реалізації норм міжнародного повітряного права чільне місце відведено національному законодавству, яке регулює діяльність цивільної авіації і пов'язані з нею міжнародні правовідносини. В Україні основним законодавчим актом у цій сфері є Повітряний кодекс України від 4 травня 1993 р., який містить положення про використання міжнародного повітряного простору (ст. 12), здійснення міжнародних польотів (ст. 57), переліт державного кордону (ст. 58).</a:t>
            </a:r>
            <a:endParaRPr sz="2000"/>
          </a:p>
        </p:txBody>
      </p:sp>
      <p:pic>
        <p:nvPicPr>
          <p:cNvPr id="262" name="Google Shape;262;p47"/>
          <p:cNvPicPr preferRelativeResize="0"/>
          <p:nvPr/>
        </p:nvPicPr>
        <p:blipFill>
          <a:blip r:embed="rId3">
            <a:alphaModFix/>
          </a:blip>
          <a:stretch>
            <a:fillRect/>
          </a:stretch>
        </p:blipFill>
        <p:spPr>
          <a:xfrm>
            <a:off x="208300" y="647888"/>
            <a:ext cx="2565300" cy="3847800"/>
          </a:xfrm>
          <a:prstGeom prst="roundRect">
            <a:avLst>
              <a:gd name="adj" fmla="val 16667"/>
            </a:avLst>
          </a:prstGeom>
          <a:noFill/>
          <a:ln w="28575" cap="flat" cmpd="sng">
            <a:solidFill>
              <a:schemeClr val="dk1"/>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8"/>
          <p:cNvSpPr txBox="1">
            <a:spLocks noGrp="1"/>
          </p:cNvSpPr>
          <p:nvPr>
            <p:ph type="body" idx="1"/>
          </p:nvPr>
        </p:nvSpPr>
        <p:spPr>
          <a:xfrm>
            <a:off x="325675" y="218975"/>
            <a:ext cx="8442600" cy="4794000"/>
          </a:xfrm>
          <a:prstGeom prst="rect">
            <a:avLst/>
          </a:prstGeom>
        </p:spPr>
        <p:txBody>
          <a:bodyPr spcFirstLastPara="1" wrap="square" lIns="91425" tIns="91425" rIns="91425" bIns="91425" anchor="t" anchorCtr="0">
            <a:noAutofit/>
          </a:bodyPr>
          <a:lstStyle/>
          <a:p>
            <a:pPr marL="0" lvl="0" indent="0" algn="l" rtl="0">
              <a:lnSpc>
                <a:spcPct val="161428"/>
              </a:lnSpc>
              <a:spcBef>
                <a:spcPts val="0"/>
              </a:spcBef>
              <a:spcAft>
                <a:spcPts val="0"/>
              </a:spcAft>
              <a:buClr>
                <a:schemeClr val="dk1"/>
              </a:buClr>
              <a:buSzPts val="1100"/>
              <a:buFont typeface="Arial"/>
              <a:buNone/>
            </a:pPr>
            <a:r>
              <a:rPr lang="ru" sz="1150" i="1">
                <a:highlight>
                  <a:srgbClr val="FFFFFF"/>
                </a:highlight>
                <a:latin typeface="Arial"/>
                <a:ea typeface="Arial"/>
                <a:cs typeface="Arial"/>
                <a:sym typeface="Arial"/>
              </a:rPr>
              <a:t>Ураховуючи ту обставину, що загальні принципи міжнародного права є визначальні для всіх його галузей, міжнародна практика у сфері повітряних сполучень між державами виробила також спеціальні галузеві принципи, які мають конкретне застосування лише у цій сфері діяльності держав, недотримання яких є неможливим при здійсненні міжнародних повітряних сполучень. Серед таких принципів необхідно виокремити такі:</a:t>
            </a:r>
            <a:endParaRPr sz="1150" i="1">
              <a:highlight>
                <a:srgbClr val="FFFFFF"/>
              </a:highlight>
              <a:latin typeface="Arial"/>
              <a:ea typeface="Arial"/>
              <a:cs typeface="Arial"/>
              <a:sym typeface="Arial"/>
            </a:endParaRPr>
          </a:p>
          <a:p>
            <a:pPr marL="457200" lvl="0" indent="-301625" algn="l" rtl="0">
              <a:lnSpc>
                <a:spcPct val="161428"/>
              </a:lnSpc>
              <a:spcBef>
                <a:spcPts val="1500"/>
              </a:spcBef>
              <a:spcAft>
                <a:spcPts val="0"/>
              </a:spcAft>
              <a:buSzPts val="1150"/>
              <a:buFont typeface="Arial"/>
              <a:buChar char="●"/>
            </a:pPr>
            <a:r>
              <a:rPr lang="ru" sz="1150" i="1">
                <a:highlight>
                  <a:srgbClr val="FFFFFF"/>
                </a:highlight>
                <a:latin typeface="Arial"/>
                <a:ea typeface="Arial"/>
                <a:cs typeface="Arial"/>
                <a:sym typeface="Arial"/>
              </a:rPr>
              <a:t>1. Принципи суверенітету над повітряним простором.</a:t>
            </a:r>
            <a:endParaRPr sz="1150" i="1">
              <a:highlight>
                <a:srgbClr val="FFFFFF"/>
              </a:highlight>
              <a:latin typeface="Arial"/>
              <a:ea typeface="Arial"/>
              <a:cs typeface="Arial"/>
              <a:sym typeface="Arial"/>
            </a:endParaRPr>
          </a:p>
          <a:p>
            <a:pPr marL="0" lvl="0" indent="0" algn="l" rtl="0">
              <a:lnSpc>
                <a:spcPct val="161428"/>
              </a:lnSpc>
              <a:spcBef>
                <a:spcPts val="1500"/>
              </a:spcBef>
              <a:spcAft>
                <a:spcPts val="0"/>
              </a:spcAft>
              <a:buNone/>
            </a:pPr>
            <a:r>
              <a:rPr lang="ru" sz="1150" i="1">
                <a:highlight>
                  <a:srgbClr val="FFFFFF"/>
                </a:highlight>
                <a:latin typeface="Arial"/>
                <a:ea typeface="Arial"/>
                <a:cs typeface="Arial"/>
                <a:sym typeface="Arial"/>
              </a:rPr>
              <a:t>Це означає, що кожна держава володіє повним і виключним суверенітетом над повітряним простором над своєю територією. Це положення знайшло своє закріплення у ст. 1 Конвенції про міжнародну цивільну авіацію 123 та ст. 1 Повітряного кодексу України.</a:t>
            </a:r>
            <a:endParaRPr sz="1150" i="1">
              <a:highlight>
                <a:srgbClr val="FFFFFF"/>
              </a:highlight>
              <a:latin typeface="Arial"/>
              <a:ea typeface="Arial"/>
              <a:cs typeface="Arial"/>
              <a:sym typeface="Arial"/>
            </a:endParaRPr>
          </a:p>
          <a:p>
            <a:pPr marL="0" lvl="0" indent="0" algn="l" rtl="0">
              <a:lnSpc>
                <a:spcPct val="171428"/>
              </a:lnSpc>
              <a:spcBef>
                <a:spcPts val="1500"/>
              </a:spcBef>
              <a:spcAft>
                <a:spcPts val="0"/>
              </a:spcAft>
              <a:buNone/>
            </a:pPr>
            <a:r>
              <a:rPr lang="ru" sz="1150" b="1" i="1">
                <a:highlight>
                  <a:srgbClr val="FFFFFF"/>
                </a:highlight>
                <a:latin typeface="Arial"/>
                <a:ea typeface="Arial"/>
                <a:cs typeface="Arial"/>
                <a:sym typeface="Arial"/>
              </a:rPr>
              <a:t>Здійснюючи своє верховенство та юрисдикцію над повітряним простором, держави приймають закони і встановлюють правила, які визначають:</a:t>
            </a:r>
            <a:endParaRPr sz="1150" b="1" i="1">
              <a:highlight>
                <a:srgbClr val="FFFFFF"/>
              </a:highlight>
              <a:latin typeface="Arial"/>
              <a:ea typeface="Arial"/>
              <a:cs typeface="Arial"/>
              <a:sym typeface="Arial"/>
            </a:endParaRPr>
          </a:p>
          <a:p>
            <a:pPr marL="457200" lvl="0" indent="-301625" algn="l" rtl="0">
              <a:lnSpc>
                <a:spcPct val="171428"/>
              </a:lnSpc>
              <a:spcBef>
                <a:spcPts val="1500"/>
              </a:spcBef>
              <a:spcAft>
                <a:spcPts val="0"/>
              </a:spcAft>
              <a:buSzPts val="1150"/>
              <a:buFont typeface="Arial"/>
              <a:buChar char="●"/>
            </a:pPr>
            <a:r>
              <a:rPr lang="ru" sz="1150" i="1">
                <a:highlight>
                  <a:srgbClr val="FFFFFF"/>
                </a:highlight>
                <a:latin typeface="Arial"/>
                <a:ea typeface="Arial"/>
                <a:cs typeface="Arial"/>
                <a:sym typeface="Arial"/>
              </a:rPr>
              <a:t>а) порядок використання повітряного простору над державою та міжнародного повітряного простору;</a:t>
            </a:r>
            <a:endParaRPr sz="1150" i="1">
              <a:highlight>
                <a:srgbClr val="FFFFFF"/>
              </a:highlight>
              <a:latin typeface="Arial"/>
              <a:ea typeface="Arial"/>
              <a:cs typeface="Arial"/>
              <a:sym typeface="Arial"/>
            </a:endParaRPr>
          </a:p>
          <a:p>
            <a:pPr marL="457200" lvl="0" indent="-301625" algn="l" rtl="0">
              <a:lnSpc>
                <a:spcPct val="171428"/>
              </a:lnSpc>
              <a:spcBef>
                <a:spcPts val="0"/>
              </a:spcBef>
              <a:spcAft>
                <a:spcPts val="0"/>
              </a:spcAft>
              <a:buSzPts val="1150"/>
              <a:buFont typeface="Arial"/>
              <a:buChar char="●"/>
            </a:pPr>
            <a:r>
              <a:rPr lang="ru" sz="1150" i="1">
                <a:highlight>
                  <a:srgbClr val="FFFFFF"/>
                </a:highlight>
                <a:latin typeface="Arial"/>
                <a:ea typeface="Arial"/>
                <a:cs typeface="Arial"/>
                <a:sym typeface="Arial"/>
              </a:rPr>
              <a:t>б) статус повітряного судна та його екіпажу;</a:t>
            </a:r>
            <a:endParaRPr sz="1150" i="1">
              <a:highlight>
                <a:srgbClr val="FFFFFF"/>
              </a:highlight>
              <a:latin typeface="Arial"/>
              <a:ea typeface="Arial"/>
              <a:cs typeface="Arial"/>
              <a:sym typeface="Arial"/>
            </a:endParaRPr>
          </a:p>
          <a:p>
            <a:pPr marL="457200" lvl="0" indent="-301625" algn="l" rtl="0">
              <a:lnSpc>
                <a:spcPct val="171428"/>
              </a:lnSpc>
              <a:spcBef>
                <a:spcPts val="0"/>
              </a:spcBef>
              <a:spcAft>
                <a:spcPts val="0"/>
              </a:spcAft>
              <a:buSzPts val="1150"/>
              <a:buFont typeface="Arial"/>
              <a:buChar char="●"/>
            </a:pPr>
            <a:r>
              <a:rPr lang="ru" sz="1150" i="1">
                <a:highlight>
                  <a:srgbClr val="FFFFFF"/>
                </a:highlight>
                <a:latin typeface="Arial"/>
                <a:ea typeface="Arial"/>
                <a:cs typeface="Arial"/>
                <a:sym typeface="Arial"/>
              </a:rPr>
              <a:t>в) режим міжнародних польотів та ін.</a:t>
            </a:r>
            <a:endParaRPr sz="1150" i="1">
              <a:highlight>
                <a:srgbClr val="FFFFFF"/>
              </a:highlight>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9"/>
          <p:cNvSpPr txBox="1">
            <a:spLocks noGrp="1"/>
          </p:cNvSpPr>
          <p:nvPr>
            <p:ph type="body" idx="1"/>
          </p:nvPr>
        </p:nvSpPr>
        <p:spPr>
          <a:xfrm>
            <a:off x="311700" y="246925"/>
            <a:ext cx="5493300" cy="4500600"/>
          </a:xfrm>
          <a:prstGeom prst="rect">
            <a:avLst/>
          </a:prstGeom>
        </p:spPr>
        <p:txBody>
          <a:bodyPr spcFirstLastPara="1" wrap="square" lIns="91425" tIns="91425" rIns="91425" bIns="91425" anchor="t" anchorCtr="0">
            <a:noAutofit/>
          </a:bodyPr>
          <a:lstStyle/>
          <a:p>
            <a:pPr marL="0" lvl="0" indent="0" algn="l" rtl="0">
              <a:lnSpc>
                <a:spcPct val="171428"/>
              </a:lnSpc>
              <a:spcBef>
                <a:spcPts val="0"/>
              </a:spcBef>
              <a:spcAft>
                <a:spcPts val="0"/>
              </a:spcAft>
              <a:buClr>
                <a:schemeClr val="dk1"/>
              </a:buClr>
              <a:buSzPts val="1100"/>
              <a:buFont typeface="Arial"/>
              <a:buNone/>
            </a:pPr>
            <a:r>
              <a:rPr lang="ru" sz="1250">
                <a:highlight>
                  <a:srgbClr val="FFFFFF"/>
                </a:highlight>
                <a:latin typeface="Arial"/>
                <a:ea typeface="Arial"/>
                <a:cs typeface="Arial"/>
                <a:sym typeface="Arial"/>
              </a:rPr>
              <a:t>2. Принцип гарантування безпеки міжнародної цивільної авіації. Обов'язок для держав щодо гарантування безпеки міжнародної цивільної авіації випливає зі змісту двосторонніх міжнародних договорів та положень Чиказької конвенції 1944 р. Кожна держава своїм законодавством визначає повітряні траси, які є коридором у повітряному просторі, обмеженому за висотою та шириною, призначеному для безпечного виконання польотів повітряними суднами і забезпеченому засобами навігації, контролю та управління повітряним рухом.</a:t>
            </a:r>
            <a:endParaRPr sz="1250">
              <a:highlight>
                <a:srgbClr val="FFFFFF"/>
              </a:highlight>
              <a:latin typeface="Arial"/>
              <a:ea typeface="Arial"/>
              <a:cs typeface="Arial"/>
              <a:sym typeface="Arial"/>
            </a:endParaRPr>
          </a:p>
          <a:p>
            <a:pPr marL="0" lvl="0" indent="0" algn="l" rtl="0">
              <a:lnSpc>
                <a:spcPct val="171428"/>
              </a:lnSpc>
              <a:spcBef>
                <a:spcPts val="1500"/>
              </a:spcBef>
              <a:spcAft>
                <a:spcPts val="1500"/>
              </a:spcAft>
              <a:buNone/>
            </a:pPr>
            <a:r>
              <a:rPr lang="ru" sz="1250">
                <a:highlight>
                  <a:srgbClr val="FFFFFF"/>
                </a:highlight>
                <a:latin typeface="Arial"/>
                <a:ea typeface="Arial"/>
                <a:cs typeface="Arial"/>
                <a:sym typeface="Arial"/>
              </a:rPr>
              <a:t>Усі обмеження щодо використання повітряного простору держави доводять до відома заінтересованих юридичних і фізичних осіб держави, інших держав і міжнародних авіаційних організацій через канали систем аеронавігаційної інформації.</a:t>
            </a:r>
            <a:endParaRPr sz="2000"/>
          </a:p>
        </p:txBody>
      </p:sp>
      <p:pic>
        <p:nvPicPr>
          <p:cNvPr id="273" name="Google Shape;273;p49"/>
          <p:cNvPicPr preferRelativeResize="0"/>
          <p:nvPr/>
        </p:nvPicPr>
        <p:blipFill>
          <a:blip r:embed="rId3">
            <a:alphaModFix/>
          </a:blip>
          <a:stretch>
            <a:fillRect/>
          </a:stretch>
        </p:blipFill>
        <p:spPr>
          <a:xfrm rot="-5400000">
            <a:off x="4519125" y="1353400"/>
            <a:ext cx="4873400" cy="2436700"/>
          </a:xfrm>
          <a:prstGeom prst="rect">
            <a:avLst/>
          </a:prstGeom>
          <a:noFill/>
          <a:ln>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50"/>
          <p:cNvSpPr txBox="1">
            <a:spLocks noGrp="1"/>
          </p:cNvSpPr>
          <p:nvPr>
            <p:ph type="body" idx="1"/>
          </p:nvPr>
        </p:nvSpPr>
        <p:spPr>
          <a:xfrm>
            <a:off x="3274800" y="237600"/>
            <a:ext cx="5689200" cy="4668300"/>
          </a:xfrm>
          <a:prstGeom prst="rect">
            <a:avLst/>
          </a:prstGeom>
        </p:spPr>
        <p:txBody>
          <a:bodyPr spcFirstLastPara="1" wrap="square" lIns="91425" tIns="91425" rIns="91425" bIns="91425" anchor="t" anchorCtr="0">
            <a:noAutofit/>
          </a:bodyPr>
          <a:lstStyle/>
          <a:p>
            <a:pPr marL="0" lvl="0" indent="0" algn="l" rtl="0">
              <a:lnSpc>
                <a:spcPct val="171428"/>
              </a:lnSpc>
              <a:spcBef>
                <a:spcPts val="0"/>
              </a:spcBef>
              <a:spcAft>
                <a:spcPts val="0"/>
              </a:spcAft>
              <a:buClr>
                <a:schemeClr val="dk1"/>
              </a:buClr>
              <a:buSzPts val="1100"/>
              <a:buFont typeface="Arial"/>
              <a:buNone/>
            </a:pPr>
            <a:r>
              <a:rPr lang="ru" sz="1350" i="1">
                <a:highlight>
                  <a:srgbClr val="FFFFFF"/>
                </a:highlight>
                <a:latin typeface="Arial"/>
                <a:ea typeface="Arial"/>
                <a:cs typeface="Arial"/>
                <a:sym typeface="Arial"/>
              </a:rPr>
              <a:t>Постійно діючі заборонені зони та зони обмеження польотів обов'язково включають до збірників аеронавігаційної інформації і наносять на аеронавігаційні карти.</a:t>
            </a:r>
            <a:endParaRPr sz="1350" i="1">
              <a:highlight>
                <a:srgbClr val="FFFFFF"/>
              </a:highlight>
              <a:latin typeface="Arial"/>
              <a:ea typeface="Arial"/>
              <a:cs typeface="Arial"/>
              <a:sym typeface="Arial"/>
            </a:endParaRPr>
          </a:p>
          <a:p>
            <a:pPr marL="0" lvl="0" indent="0" algn="l" rtl="0">
              <a:lnSpc>
                <a:spcPct val="171428"/>
              </a:lnSpc>
              <a:spcBef>
                <a:spcPts val="1500"/>
              </a:spcBef>
              <a:spcAft>
                <a:spcPts val="0"/>
              </a:spcAft>
              <a:buClr>
                <a:schemeClr val="dk1"/>
              </a:buClr>
              <a:buSzPts val="1100"/>
              <a:buFont typeface="Arial"/>
              <a:buNone/>
            </a:pPr>
            <a:r>
              <a:rPr lang="ru" sz="1350" i="1">
                <a:highlight>
                  <a:srgbClr val="FFFFFF"/>
                </a:highlight>
                <a:latin typeface="Arial"/>
                <a:ea typeface="Arial"/>
                <a:cs typeface="Arial"/>
                <a:sym typeface="Arial"/>
              </a:rPr>
              <a:t>Різного рівня нормативні акти, приписи та вимоги, які приймають держави щодо безпеки використання власного повітряного простору, утворюють національний режим гарантування безпеки цивільної авіації.</a:t>
            </a:r>
            <a:endParaRPr sz="1350" i="1">
              <a:highlight>
                <a:srgbClr val="FFFFFF"/>
              </a:highlight>
              <a:latin typeface="Arial"/>
              <a:ea typeface="Arial"/>
              <a:cs typeface="Arial"/>
              <a:sym typeface="Arial"/>
            </a:endParaRPr>
          </a:p>
          <a:p>
            <a:pPr marL="0" lvl="0" indent="0" algn="l" rtl="0">
              <a:lnSpc>
                <a:spcPct val="171428"/>
              </a:lnSpc>
              <a:spcBef>
                <a:spcPts val="1500"/>
              </a:spcBef>
              <a:spcAft>
                <a:spcPts val="1500"/>
              </a:spcAft>
              <a:buNone/>
            </a:pPr>
            <a:r>
              <a:rPr lang="ru" sz="1350" i="1">
                <a:highlight>
                  <a:srgbClr val="FFFFFF"/>
                </a:highlight>
                <a:latin typeface="Arial"/>
                <a:ea typeface="Arial"/>
                <a:cs typeface="Arial"/>
                <a:sym typeface="Arial"/>
              </a:rPr>
              <a:t>У 1986 р. Рада ІКАО прийняла типову статтю про авіаційну безпеку та рекомендувала її для використання у двосторонніх відносинах. Разом із принципом гарантування безпеки міжнародної цивільної авіації чинні міжнародно-правові норми з безпеки цивільної авіації утворюють її міжнародно-правовий режим.</a:t>
            </a:r>
            <a:endParaRPr sz="2100"/>
          </a:p>
        </p:txBody>
      </p:sp>
      <p:pic>
        <p:nvPicPr>
          <p:cNvPr id="279" name="Google Shape;279;p50"/>
          <p:cNvPicPr preferRelativeResize="0"/>
          <p:nvPr/>
        </p:nvPicPr>
        <p:blipFill>
          <a:blip r:embed="rId3">
            <a:alphaModFix/>
          </a:blip>
          <a:stretch>
            <a:fillRect/>
          </a:stretch>
        </p:blipFill>
        <p:spPr>
          <a:xfrm>
            <a:off x="180375" y="1023450"/>
            <a:ext cx="2970000" cy="3096600"/>
          </a:xfrm>
          <a:prstGeom prst="snip2SameRect">
            <a:avLst>
              <a:gd name="adj1" fmla="val 16667"/>
              <a:gd name="adj2" fmla="val 0"/>
            </a:avLst>
          </a:prstGeom>
          <a:noFill/>
          <a:ln w="28575" cap="flat" cmpd="sng">
            <a:solidFill>
              <a:schemeClr val="dk1"/>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51"/>
          <p:cNvSpPr txBox="1">
            <a:spLocks noGrp="1"/>
          </p:cNvSpPr>
          <p:nvPr>
            <p:ph type="body" idx="1"/>
          </p:nvPr>
        </p:nvSpPr>
        <p:spPr>
          <a:xfrm>
            <a:off x="326125" y="232950"/>
            <a:ext cx="5255400" cy="4612500"/>
          </a:xfrm>
          <a:prstGeom prst="rect">
            <a:avLst/>
          </a:prstGeom>
        </p:spPr>
        <p:txBody>
          <a:bodyPr spcFirstLastPara="1" wrap="square" lIns="91425" tIns="91425" rIns="91425" bIns="91425" anchor="t" anchorCtr="0">
            <a:noAutofit/>
          </a:bodyPr>
          <a:lstStyle/>
          <a:p>
            <a:pPr marL="0" lvl="0" indent="0" algn="l" rtl="0">
              <a:lnSpc>
                <a:spcPct val="171428"/>
              </a:lnSpc>
              <a:spcBef>
                <a:spcPts val="0"/>
              </a:spcBef>
              <a:spcAft>
                <a:spcPts val="0"/>
              </a:spcAft>
              <a:buClr>
                <a:schemeClr val="dk1"/>
              </a:buClr>
              <a:buSzPts val="1100"/>
              <a:buFont typeface="Arial"/>
              <a:buNone/>
            </a:pPr>
            <a:r>
              <a:rPr lang="ru" sz="1250">
                <a:highlight>
                  <a:srgbClr val="FFFFFF"/>
                </a:highlight>
                <a:latin typeface="Arial"/>
                <a:ea typeface="Arial"/>
                <a:cs typeface="Arial"/>
                <a:sym typeface="Arial"/>
              </a:rPr>
              <a:t>3. Принцип свободи польотів у міжнародному повітряному просторі. При виконанні польоту повітряним судном у міжнародному просторі юрисдикцію щодо нього впродовж усього його польоту здійснює та держава, де зареєстроване повітряне судно. Перебуваючи у міжнародному повітряному просторі, повітряне судно є недоторканним і незалежним від будь-якої держави, за винятком тієї, де це повітряне судно зареєстровано, та підпорядковується і діє на підставі лише її законів. Використання міжнародного простору регулюється міжнародними правилами.</a:t>
            </a:r>
            <a:endParaRPr sz="1250">
              <a:highlight>
                <a:srgbClr val="FFFFFF"/>
              </a:highlight>
              <a:latin typeface="Arial"/>
              <a:ea typeface="Arial"/>
              <a:cs typeface="Arial"/>
              <a:sym typeface="Arial"/>
            </a:endParaRPr>
          </a:p>
          <a:p>
            <a:pPr marL="0" lvl="0" indent="0" algn="l" rtl="0">
              <a:lnSpc>
                <a:spcPct val="171428"/>
              </a:lnSpc>
              <a:spcBef>
                <a:spcPts val="1500"/>
              </a:spcBef>
              <a:spcAft>
                <a:spcPts val="1500"/>
              </a:spcAft>
              <a:buNone/>
            </a:pPr>
            <a:r>
              <a:rPr lang="ru" sz="1250">
                <a:highlight>
                  <a:srgbClr val="FFFFFF"/>
                </a:highlight>
                <a:latin typeface="Arial"/>
                <a:ea typeface="Arial"/>
                <a:cs typeface="Arial"/>
                <a:sym typeface="Arial"/>
              </a:rPr>
              <a:t>Свобода польотів над відкритим морем є складовою частиною загальновизнаного принципу свободи відкритого моря, закріпленого в Конвенції з морського права 1982 р.</a:t>
            </a:r>
            <a:endParaRPr sz="1900"/>
          </a:p>
        </p:txBody>
      </p:sp>
      <p:pic>
        <p:nvPicPr>
          <p:cNvPr id="285" name="Google Shape;285;p51"/>
          <p:cNvPicPr preferRelativeResize="0"/>
          <p:nvPr/>
        </p:nvPicPr>
        <p:blipFill>
          <a:blip r:embed="rId3">
            <a:alphaModFix/>
          </a:blip>
          <a:stretch>
            <a:fillRect/>
          </a:stretch>
        </p:blipFill>
        <p:spPr>
          <a:xfrm>
            <a:off x="5705975" y="1117963"/>
            <a:ext cx="3257674" cy="2842481"/>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body" idx="1"/>
          </p:nvPr>
        </p:nvSpPr>
        <p:spPr>
          <a:xfrm>
            <a:off x="2716175" y="149075"/>
            <a:ext cx="6247800" cy="4626300"/>
          </a:xfrm>
          <a:prstGeom prst="rect">
            <a:avLst/>
          </a:prstGeom>
        </p:spPr>
        <p:txBody>
          <a:bodyPr spcFirstLastPara="1" wrap="square" lIns="91425" tIns="91425" rIns="91425" bIns="91425" anchor="t" anchorCtr="0">
            <a:noAutofit/>
          </a:bodyPr>
          <a:lstStyle/>
          <a:p>
            <a:pPr marL="457200" lvl="0" indent="-306387" algn="l" rtl="0">
              <a:lnSpc>
                <a:spcPct val="95000"/>
              </a:lnSpc>
              <a:spcBef>
                <a:spcPts val="0"/>
              </a:spcBef>
              <a:spcAft>
                <a:spcPts val="0"/>
              </a:spcAft>
              <a:buSzPts val="1225"/>
              <a:buChar char="●"/>
            </a:pPr>
            <a:r>
              <a:rPr lang="ru" sz="1225" b="1"/>
              <a:t>Свобода судноплавства:</a:t>
            </a:r>
            <a:r>
              <a:rPr lang="ru" sz="1225"/>
              <a:t> Конвенція гарантує право всім державам на свободу судноплавства у всіх водах за межами територіальних вод держав.</a:t>
            </a:r>
            <a:endParaRPr sz="1225"/>
          </a:p>
          <a:p>
            <a:pPr marL="457200" lvl="0" indent="-306387" algn="l" rtl="0">
              <a:lnSpc>
                <a:spcPct val="95000"/>
              </a:lnSpc>
              <a:spcBef>
                <a:spcPts val="0"/>
              </a:spcBef>
              <a:spcAft>
                <a:spcPts val="0"/>
              </a:spcAft>
              <a:buSzPts val="1225"/>
              <a:buChar char="●"/>
            </a:pPr>
            <a:r>
              <a:rPr lang="ru" sz="1225" b="1"/>
              <a:t>Регулювання морської діяльності:</a:t>
            </a:r>
            <a:r>
              <a:rPr lang="ru" sz="1225"/>
              <a:t> Конвенція встановлює правила та процедури для регулювання морської діяльності, такої як витягування корисних копалин з дна моря, плавання, рибальство та захист довкілля.</a:t>
            </a:r>
            <a:endParaRPr sz="1225"/>
          </a:p>
          <a:p>
            <a:pPr marL="457200" lvl="0" indent="-306387" algn="l" rtl="0">
              <a:lnSpc>
                <a:spcPct val="95000"/>
              </a:lnSpc>
              <a:spcBef>
                <a:spcPts val="0"/>
              </a:spcBef>
              <a:spcAft>
                <a:spcPts val="0"/>
              </a:spcAft>
              <a:buSzPts val="1225"/>
              <a:buChar char="●"/>
            </a:pPr>
            <a:r>
              <a:rPr lang="ru" sz="1225" b="1"/>
              <a:t>Міжнародна морська організація: </a:t>
            </a:r>
            <a:r>
              <a:rPr lang="ru" sz="1225"/>
              <a:t>Конвенція передбачає створення Міжнародної морської організації, яка відповідає за виконання Конвенції та розробку міжнародних стандартів та правил, що стосуються морської діяльності. Ця організація координує діяльність держав з питань морської безпеки та захисту довкілля на морі.</a:t>
            </a:r>
            <a:endParaRPr sz="1225"/>
          </a:p>
          <a:p>
            <a:pPr marL="457200" lvl="0" indent="-306387" algn="l" rtl="0">
              <a:lnSpc>
                <a:spcPct val="95000"/>
              </a:lnSpc>
              <a:spcBef>
                <a:spcPts val="0"/>
              </a:spcBef>
              <a:spcAft>
                <a:spcPts val="0"/>
              </a:spcAft>
              <a:buSzPts val="1225"/>
              <a:buChar char="●"/>
            </a:pPr>
            <a:r>
              <a:rPr lang="ru" sz="1225" b="1"/>
              <a:t>Рішення спорів:</a:t>
            </a:r>
            <a:r>
              <a:rPr lang="ru" sz="1225"/>
              <a:t> Конвенція встановлює процедури вирішення спорів між державами з питань використання морського простору, такі як арбітраж та міжнародні суди.</a:t>
            </a:r>
            <a:endParaRPr sz="1225"/>
          </a:p>
          <a:p>
            <a:pPr marL="457200" lvl="0" indent="-306387" algn="l" rtl="0">
              <a:lnSpc>
                <a:spcPct val="95000"/>
              </a:lnSpc>
              <a:spcBef>
                <a:spcPts val="0"/>
              </a:spcBef>
              <a:spcAft>
                <a:spcPts val="0"/>
              </a:spcAft>
              <a:buSzPts val="1225"/>
              <a:buChar char="●"/>
            </a:pPr>
            <a:r>
              <a:rPr lang="ru" sz="1225" b="1"/>
              <a:t>Захист довкілля:</a:t>
            </a:r>
            <a:r>
              <a:rPr lang="ru" sz="1225"/>
              <a:t> Конвенція надає велику увагу захисту морського середовища та забезпеченню сталих морських ресурсів. Держави зобов'язані приймати необхідні заходи для запобігання забрудненню моря та збереження морських екосистем.</a:t>
            </a:r>
            <a:endParaRPr sz="1225"/>
          </a:p>
          <a:p>
            <a:pPr marL="0" lvl="0" indent="0" algn="l" rtl="0">
              <a:lnSpc>
                <a:spcPct val="95000"/>
              </a:lnSpc>
              <a:spcBef>
                <a:spcPts val="1200"/>
              </a:spcBef>
              <a:spcAft>
                <a:spcPts val="1200"/>
              </a:spcAft>
              <a:buSzPts val="688"/>
              <a:buNone/>
            </a:pPr>
            <a:r>
              <a:rPr lang="ru" sz="1225"/>
              <a:t>Конвенція ООН з морського права є однією з найважливіших конвенцій в галузі міжнародного морського права та є найбільш прийнятною угодою в цій галузі. Вона сприяє розвитку міжнародної співпраці та діалогу між державами, що дозволяє забезпечувати мирне використання морського простору та створює умови для сталих та екологічно чистих морських ресурсів.</a:t>
            </a:r>
            <a:endParaRPr sz="1225"/>
          </a:p>
        </p:txBody>
      </p:sp>
      <p:pic>
        <p:nvPicPr>
          <p:cNvPr id="81" name="Google Shape;81;p16"/>
          <p:cNvPicPr preferRelativeResize="0"/>
          <p:nvPr/>
        </p:nvPicPr>
        <p:blipFill rotWithShape="1">
          <a:blip r:embed="rId3">
            <a:alphaModFix/>
          </a:blip>
          <a:srcRect l="20166"/>
          <a:stretch/>
        </p:blipFill>
        <p:spPr>
          <a:xfrm rot="5400000">
            <a:off x="-723575" y="1575552"/>
            <a:ext cx="4185300" cy="1773300"/>
          </a:xfrm>
          <a:prstGeom prst="roundRect">
            <a:avLst>
              <a:gd name="adj" fmla="val 16667"/>
            </a:avLst>
          </a:prstGeom>
          <a:noFill/>
          <a:ln w="28575" cap="flat" cmpd="sng">
            <a:solidFill>
              <a:schemeClr val="dk1"/>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9"/>
        <p:cNvGrpSpPr/>
        <p:nvPr/>
      </p:nvGrpSpPr>
      <p:grpSpPr>
        <a:xfrm>
          <a:off x="0" y="0"/>
          <a:ext cx="0" cy="0"/>
          <a:chOff x="0" y="0"/>
          <a:chExt cx="0" cy="0"/>
        </a:xfrm>
      </p:grpSpPr>
      <p:sp>
        <p:nvSpPr>
          <p:cNvPr id="290" name="Google Shape;290;p52"/>
          <p:cNvSpPr txBox="1">
            <a:spLocks noGrp="1"/>
          </p:cNvSpPr>
          <p:nvPr>
            <p:ph type="title"/>
          </p:nvPr>
        </p:nvSpPr>
        <p:spPr>
          <a:xfrm>
            <a:off x="381600" y="372725"/>
            <a:ext cx="8520600" cy="598500"/>
          </a:xfrm>
          <a:prstGeom prst="rect">
            <a:avLst/>
          </a:prstGeom>
          <a:solidFill>
            <a:schemeClr val="lt2"/>
          </a:solidFill>
          <a:ln w="38100" cap="flat" cmpd="sng">
            <a:solidFill>
              <a:srgbClr val="000000"/>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SzPts val="990"/>
              <a:buNone/>
            </a:pPr>
            <a:r>
              <a:rPr lang="ru" sz="3080"/>
              <a:t>Польоти в міжнародному повітряному просторі</a:t>
            </a:r>
            <a:endParaRPr sz="3080"/>
          </a:p>
        </p:txBody>
      </p:sp>
      <p:sp>
        <p:nvSpPr>
          <p:cNvPr id="291" name="Google Shape;291;p52"/>
          <p:cNvSpPr txBox="1">
            <a:spLocks noGrp="1"/>
          </p:cNvSpPr>
          <p:nvPr>
            <p:ph type="body" idx="1"/>
          </p:nvPr>
        </p:nvSpPr>
        <p:spPr>
          <a:xfrm>
            <a:off x="311700" y="1225225"/>
            <a:ext cx="8520600" cy="3159000"/>
          </a:xfrm>
          <a:prstGeom prst="rect">
            <a:avLst/>
          </a:prstGeom>
          <a:solidFill>
            <a:srgbClr val="D5A6BD"/>
          </a:solidFill>
          <a:ln w="28575" cap="flat" cmpd="sng">
            <a:solidFill>
              <a:srgbClr val="000000"/>
            </a:solidFill>
            <a:prstDash val="solid"/>
            <a:round/>
            <a:headEnd type="none" w="sm" len="sm"/>
            <a:tailEnd type="none" w="sm" len="sm"/>
          </a:ln>
        </p:spPr>
        <p:txBody>
          <a:bodyPr spcFirstLastPara="1" wrap="square" lIns="91425" tIns="91425" rIns="91425" bIns="91425" anchor="t" anchorCtr="0">
            <a:normAutofit fontScale="92500"/>
          </a:bodyPr>
          <a:lstStyle/>
          <a:p>
            <a:pPr marL="0" lvl="0" indent="0" algn="l" rtl="0">
              <a:spcBef>
                <a:spcPts val="0"/>
              </a:spcBef>
              <a:spcAft>
                <a:spcPts val="0"/>
              </a:spcAft>
              <a:buClr>
                <a:schemeClr val="dk1"/>
              </a:buClr>
              <a:buSzPts val="1100"/>
              <a:buFont typeface="Arial"/>
              <a:buNone/>
            </a:pPr>
            <a:r>
              <a:rPr lang="ru" sz="1200">
                <a:latin typeface="Arial"/>
                <a:ea typeface="Arial"/>
                <a:cs typeface="Arial"/>
                <a:sym typeface="Arial"/>
              </a:rPr>
              <a:t>Міжнародний повітряний простір охоплює простори, розташовані над водною поверхнею за межами територіальних вод прибережних держав, а також простір над сухопутною та водною територією Антарктиди134.</a:t>
            </a:r>
            <a:endParaRPr sz="1200">
              <a:latin typeface="Arial"/>
              <a:ea typeface="Arial"/>
              <a:cs typeface="Arial"/>
              <a:sym typeface="Arial"/>
            </a:endParaRPr>
          </a:p>
          <a:p>
            <a:pPr marL="0" lvl="0" indent="0" algn="l" rtl="0">
              <a:spcBef>
                <a:spcPts val="1200"/>
              </a:spcBef>
              <a:spcAft>
                <a:spcPts val="0"/>
              </a:spcAft>
              <a:buClr>
                <a:schemeClr val="dk1"/>
              </a:buClr>
              <a:buSzPts val="1100"/>
              <a:buFont typeface="Arial"/>
              <a:buNone/>
            </a:pPr>
            <a:r>
              <a:rPr lang="ru" sz="1200">
                <a:latin typeface="Arial"/>
                <a:ea typeface="Arial"/>
                <a:cs typeface="Arial"/>
                <a:sym typeface="Arial"/>
              </a:rPr>
              <a:t>Міжнародна практика виходить із того, що верхня межа повітряного простору не повинна перевищувати 100-110 км над рівнем океану, що можна вважати звичаєво-правовою нормою.</a:t>
            </a:r>
            <a:endParaRPr sz="1200">
              <a:latin typeface="Arial"/>
              <a:ea typeface="Arial"/>
              <a:cs typeface="Arial"/>
              <a:sym typeface="Arial"/>
            </a:endParaRPr>
          </a:p>
          <a:p>
            <a:pPr marL="0" lvl="0" indent="0" algn="l" rtl="0">
              <a:spcBef>
                <a:spcPts val="1200"/>
              </a:spcBef>
              <a:spcAft>
                <a:spcPts val="0"/>
              </a:spcAft>
              <a:buClr>
                <a:schemeClr val="dk1"/>
              </a:buClr>
              <a:buSzPts val="1100"/>
              <a:buFont typeface="Arial"/>
              <a:buNone/>
            </a:pPr>
            <a:r>
              <a:rPr lang="ru" sz="1200">
                <a:latin typeface="Arial"/>
                <a:ea typeface="Arial"/>
                <a:cs typeface="Arial"/>
                <a:sym typeface="Arial"/>
              </a:rPr>
              <a:t>Повітряні польоти, за змістом сучасного міжнародного права, можуть робити повітряні судна, тобто літальні апарати, що тримаються в атмосфері за рахунок взаємодії з повітрям, відмінної від взаємодії з повітрям, відбитим від земної поверхні (Додаток 7 до Чиказької конвенції 1944 р.; ст. 15 Повітряного кодексу України). Отже, міжнародне повітряне право не регулює польоти ракет, об'єктів на повітряній подушці, а також об'єктів, що переміщуються по інерції, які не належать за визначенням до літальних апаратів.</a:t>
            </a:r>
            <a:endParaRPr sz="1200">
              <a:latin typeface="Arial"/>
              <a:ea typeface="Arial"/>
              <a:cs typeface="Arial"/>
              <a:sym typeface="Arial"/>
            </a:endParaRPr>
          </a:p>
          <a:p>
            <a:pPr marL="0" lvl="0" indent="0" algn="l" rtl="0">
              <a:spcBef>
                <a:spcPts val="1200"/>
              </a:spcBef>
              <a:spcAft>
                <a:spcPts val="1200"/>
              </a:spcAft>
              <a:buNone/>
            </a:pPr>
            <a:r>
              <a:rPr lang="ru" sz="1200">
                <a:latin typeface="Arial"/>
                <a:ea typeface="Arial"/>
                <a:cs typeface="Arial"/>
                <a:sym typeface="Arial"/>
              </a:rPr>
              <a:t>У міжнародному повітряному просторі діє принцип свободи польотів. Він включає право будь-якої держави здійснювати в міжнародному, тобто у відкритому, повітряному просторі вільні та безперешкодні польоти будь-яких повітряних суден, чому не повинні чинитися жодні перешкоди. За загальним правилом здійснення польотів у міжнародному повітряному просторі може відбуватися як по встановлених повітряних трасах, так і поза ними.</a:t>
            </a:r>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53"/>
          <p:cNvSpPr txBox="1">
            <a:spLocks noGrp="1"/>
          </p:cNvSpPr>
          <p:nvPr>
            <p:ph type="body" idx="1"/>
          </p:nvPr>
        </p:nvSpPr>
        <p:spPr>
          <a:xfrm>
            <a:off x="504675" y="98125"/>
            <a:ext cx="4867200" cy="4691400"/>
          </a:xfrm>
          <a:prstGeom prst="rect">
            <a:avLst/>
          </a:prstGeom>
          <a:solidFill>
            <a:srgbClr val="D5A6BD"/>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018"/>
              <a:buFont typeface="Arial"/>
              <a:buNone/>
            </a:pPr>
            <a:r>
              <a:rPr lang="ru" sz="1410">
                <a:latin typeface="Arial"/>
                <a:ea typeface="Arial"/>
                <a:cs typeface="Arial"/>
                <a:sym typeface="Arial"/>
              </a:rPr>
              <a:t>Свобода повітряного простору та польотів над відкритим морем, що виникла спочатку як міжнародно-правовий звичай, закріплена в ст. 2 Женевської конвенції про відкрите море 1958 р., а потім у ст. 87 п. 1 Конвенції ООН з морського права 1982 р. Не порушуючи цю норму, держави можуть здійснювати спільні дії з обслуговування повітряних польотів у деяких районах міжнародного повітряного простору, про що укладають спеціальні договори. Такі договори не створюють у їхніх учасників суверенних прав на відповідні простори та не можуть перешкоджати повітряним суднам інших держав користуватися цими районами. Але укладання аеронавігаційних угод, на підставі яких визначаються міжнародні повітряні траси, як правило, дозволяє уникати конфліктних ситуацій. Слід також мати на увазі, що в Додатку 2 до Чиказької конвенції встановлені правила польотів над відкритим морем, що діють «без будь-яких виключень».</a:t>
            </a:r>
            <a:endParaRPr sz="1410">
              <a:latin typeface="Arial"/>
              <a:ea typeface="Arial"/>
              <a:cs typeface="Arial"/>
              <a:sym typeface="Arial"/>
            </a:endParaRPr>
          </a:p>
          <a:p>
            <a:pPr marL="0" lvl="0" indent="0" algn="l" rtl="0">
              <a:spcBef>
                <a:spcPts val="1200"/>
              </a:spcBef>
              <a:spcAft>
                <a:spcPts val="1200"/>
              </a:spcAft>
              <a:buSzPts val="1018"/>
              <a:buNone/>
            </a:pPr>
            <a:endParaRPr sz="1665"/>
          </a:p>
        </p:txBody>
      </p:sp>
      <p:pic>
        <p:nvPicPr>
          <p:cNvPr id="297" name="Google Shape;297;p53"/>
          <p:cNvPicPr preferRelativeResize="0"/>
          <p:nvPr/>
        </p:nvPicPr>
        <p:blipFill rotWithShape="1">
          <a:blip r:embed="rId3">
            <a:alphaModFix/>
          </a:blip>
          <a:srcRect l="18719"/>
          <a:stretch/>
        </p:blipFill>
        <p:spPr>
          <a:xfrm>
            <a:off x="5986775" y="1199525"/>
            <a:ext cx="3034125" cy="2488600"/>
          </a:xfrm>
          <a:prstGeom prst="rect">
            <a:avLst/>
          </a:prstGeom>
          <a:noFill/>
          <a:ln>
            <a:no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1"/>
        <p:cNvGrpSpPr/>
        <p:nvPr/>
      </p:nvGrpSpPr>
      <p:grpSpPr>
        <a:xfrm>
          <a:off x="0" y="0"/>
          <a:ext cx="0" cy="0"/>
          <a:chOff x="0" y="0"/>
          <a:chExt cx="0" cy="0"/>
        </a:xfrm>
      </p:grpSpPr>
      <p:sp>
        <p:nvSpPr>
          <p:cNvPr id="302" name="Google Shape;302;p54"/>
          <p:cNvSpPr txBox="1">
            <a:spLocks noGrp="1"/>
          </p:cNvSpPr>
          <p:nvPr>
            <p:ph type="body" idx="1"/>
          </p:nvPr>
        </p:nvSpPr>
        <p:spPr>
          <a:xfrm>
            <a:off x="287850" y="789599"/>
            <a:ext cx="8568300" cy="3794276"/>
          </a:xfrm>
          <a:prstGeom prst="rect">
            <a:avLst/>
          </a:prstGeom>
          <a:solidFill>
            <a:srgbClr val="D5A6BD"/>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018"/>
              <a:buFont typeface="Arial"/>
              <a:buNone/>
            </a:pPr>
            <a:r>
              <a:rPr lang="ru" sz="1410" dirty="0">
                <a:latin typeface="Arial"/>
                <a:ea typeface="Arial"/>
                <a:cs typeface="Arial"/>
                <a:sym typeface="Arial"/>
              </a:rPr>
              <a:t>У разі транзитного прольоту над міжнародними протоками припротокова держава, як це випливає з ч. ІІІ Конвенції ООН з морського права 1982 р., не повинна перешкоджати йому або призупиняти його. Літальні апарати мають дотримуватися правил прольоту. У деяких випадках правила такого транзитного прольоту можуть бути закріплені в міжнародному договорі про режим протоки, наприклад у Конвенції 1936 р. про режим чорноморських проток (ст. 23)135.</a:t>
            </a:r>
            <a:endParaRPr sz="1410" dirty="0">
              <a:latin typeface="Arial"/>
              <a:ea typeface="Arial"/>
              <a:cs typeface="Arial"/>
              <a:sym typeface="Arial"/>
            </a:endParaRPr>
          </a:p>
          <a:p>
            <a:pPr marL="0" lvl="0" indent="0" algn="l" rtl="0">
              <a:spcBef>
                <a:spcPts val="1200"/>
              </a:spcBef>
              <a:spcAft>
                <a:spcPts val="0"/>
              </a:spcAft>
              <a:buClr>
                <a:schemeClr val="dk1"/>
              </a:buClr>
              <a:buSzPts val="1018"/>
              <a:buFont typeface="Arial"/>
              <a:buNone/>
            </a:pPr>
            <a:r>
              <a:rPr lang="ru" sz="1410" dirty="0">
                <a:latin typeface="Arial"/>
                <a:ea typeface="Arial"/>
                <a:cs typeface="Arial"/>
                <a:sym typeface="Arial"/>
              </a:rPr>
              <a:t>Архіпелажні держави на підставі ч. IV Конвенції ООН з морського права 1982 р. повинні забезпечити безперешкодний транзит іноземних цивільних повітряних суден по спеціально виділеним для цього повітряним коридорам.</a:t>
            </a:r>
            <a:endParaRPr sz="1410" dirty="0">
              <a:latin typeface="Arial"/>
              <a:ea typeface="Arial"/>
              <a:cs typeface="Arial"/>
              <a:sym typeface="Arial"/>
            </a:endParaRPr>
          </a:p>
          <a:p>
            <a:pPr marL="0" lvl="0" indent="0" algn="l" rtl="0">
              <a:spcBef>
                <a:spcPts val="1200"/>
              </a:spcBef>
              <a:spcAft>
                <a:spcPts val="0"/>
              </a:spcAft>
              <a:buClr>
                <a:schemeClr val="dk1"/>
              </a:buClr>
              <a:buSzPts val="1018"/>
              <a:buFont typeface="Arial"/>
              <a:buNone/>
            </a:pPr>
            <a:r>
              <a:rPr lang="ru" sz="1410" dirty="0">
                <a:latin typeface="Arial"/>
                <a:ea typeface="Arial"/>
                <a:cs typeface="Arial"/>
                <a:sym typeface="Arial"/>
              </a:rPr>
              <a:t>Надання права на транзитний проліт над материковою або острівною державною територією відноситься до виключної компетенції кожної держави.</a:t>
            </a:r>
            <a:endParaRPr sz="1410" dirty="0">
              <a:latin typeface="Arial"/>
              <a:ea typeface="Arial"/>
              <a:cs typeface="Arial"/>
              <a:sym typeface="Arial"/>
            </a:endParaRPr>
          </a:p>
          <a:p>
            <a:pPr marL="0" lvl="0" indent="0" algn="l" rtl="0">
              <a:spcBef>
                <a:spcPts val="1200"/>
              </a:spcBef>
              <a:spcAft>
                <a:spcPts val="1200"/>
              </a:spcAft>
              <a:buNone/>
            </a:pPr>
            <a:r>
              <a:rPr lang="ru" sz="1410" dirty="0">
                <a:latin typeface="Arial"/>
                <a:ea typeface="Arial"/>
                <a:cs typeface="Arial"/>
                <a:sym typeface="Arial"/>
              </a:rPr>
              <a:t>У повітряному просторі над відкритим морем повітряне судно підпорядковується тільки юрисдикції держави реєстрації</a:t>
            </a:r>
            <a:r>
              <a:rPr lang="ru" sz="1310" dirty="0">
                <a:latin typeface="Arial"/>
                <a:ea typeface="Arial"/>
                <a:cs typeface="Arial"/>
                <a:sym typeface="Arial"/>
              </a:rPr>
              <a:t>.</a:t>
            </a:r>
            <a:endParaRPr sz="2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5"/>
          <p:cNvSpPr txBox="1">
            <a:spLocks noGrp="1"/>
          </p:cNvSpPr>
          <p:nvPr>
            <p:ph type="title"/>
          </p:nvPr>
        </p:nvSpPr>
        <p:spPr>
          <a:xfrm>
            <a:off x="5749175" y="428625"/>
            <a:ext cx="3251100" cy="1187700"/>
          </a:xfrm>
          <a:prstGeom prst="rect">
            <a:avLst/>
          </a:prstGeom>
          <a:solidFill>
            <a:srgbClr val="B4A7D6"/>
          </a:solidFill>
          <a:ln w="38100" cap="flat" cmpd="sng">
            <a:solidFill>
              <a:srgbClr val="000000"/>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SzPts val="990"/>
              <a:buNone/>
            </a:pPr>
            <a:r>
              <a:rPr lang="ru" sz="2180" b="1"/>
              <a:t>Комерційна діяльність у міжнародних повітряних сполученнях</a:t>
            </a:r>
            <a:endParaRPr sz="2180" b="1"/>
          </a:p>
        </p:txBody>
      </p:sp>
      <p:sp>
        <p:nvSpPr>
          <p:cNvPr id="308" name="Google Shape;308;p55"/>
          <p:cNvSpPr txBox="1">
            <a:spLocks noGrp="1"/>
          </p:cNvSpPr>
          <p:nvPr>
            <p:ph type="body" idx="1"/>
          </p:nvPr>
        </p:nvSpPr>
        <p:spPr>
          <a:xfrm>
            <a:off x="144425" y="107150"/>
            <a:ext cx="5451000" cy="4809234"/>
          </a:xfrm>
          <a:prstGeom prst="rect">
            <a:avLst/>
          </a:prstGeom>
          <a:solidFill>
            <a:srgbClr val="D9D2E9"/>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605"/>
              <a:buFont typeface="Arial"/>
              <a:buNone/>
            </a:pPr>
            <a:r>
              <a:rPr lang="ru" sz="1190" b="1" dirty="0"/>
              <a:t>Цивільні повітряні польоти відбуваються в основному з комерційними цілями (перевезення пасажирів, багажу, по- шти).</a:t>
            </a:r>
            <a:endParaRPr sz="1190" b="1" dirty="0"/>
          </a:p>
          <a:p>
            <a:pPr marL="0" lvl="0" indent="0" algn="l" rtl="0">
              <a:spcBef>
                <a:spcPts val="1200"/>
              </a:spcBef>
              <a:spcAft>
                <a:spcPts val="0"/>
              </a:spcAft>
              <a:buClr>
                <a:schemeClr val="dk1"/>
              </a:buClr>
              <a:buSzPts val="605"/>
              <a:buFont typeface="Arial"/>
              <a:buNone/>
            </a:pPr>
            <a:r>
              <a:rPr lang="ru" sz="1190" b="1" dirty="0"/>
              <a:t>Такі перевезення визнаються міжнародними, коли здійснюються між територіями двох або більше держав, або якщо місце відправлення та призначення знаходяться на території однієї держави, але зупинка передбачена на території іншої держави.</a:t>
            </a:r>
            <a:endParaRPr sz="1190" b="1" dirty="0"/>
          </a:p>
          <a:p>
            <a:pPr marL="0" lvl="0" indent="0" algn="l" rtl="0">
              <a:spcBef>
                <a:spcPts val="1200"/>
              </a:spcBef>
              <a:spcAft>
                <a:spcPts val="1200"/>
              </a:spcAft>
              <a:buSzPts val="605"/>
              <a:buNone/>
            </a:pPr>
            <a:r>
              <a:rPr lang="ru" sz="1190" b="1" dirty="0"/>
              <a:t>Комерційні права є самостійними та самі по собі не випливають із надання права на виконання міжнародного повітряного польоту. Здійснення комерційних прав пов'язане зі «свободами повітря», п'ять із яких були закріплені в ході Чиказької конференції 1944 р. і згодом доповнені ще трьома свободами: правом здійснювати перевезення пасажирів, вантажу та пошти між третіми країнами через свою територію; правом здійснювати перевезення пасажирів, вантажу і пошти між третіми країнами, минаючи територію держави, де повітряне судно зареєстроване; правом на так званий каботаж, тобто на перевезення іноземним перевізником між пунктами, що розташовані на території тієї ж самої держави. Остання із цих свобод зараз використовується вкрай рідко, і тому її іноді зовсім не згадують.</a:t>
            </a:r>
            <a:endParaRPr sz="1190" b="1" dirty="0"/>
          </a:p>
        </p:txBody>
      </p:sp>
      <p:pic>
        <p:nvPicPr>
          <p:cNvPr id="309" name="Google Shape;309;p55"/>
          <p:cNvPicPr preferRelativeResize="0"/>
          <p:nvPr/>
        </p:nvPicPr>
        <p:blipFill>
          <a:blip r:embed="rId3">
            <a:alphaModFix/>
          </a:blip>
          <a:stretch>
            <a:fillRect/>
          </a:stretch>
        </p:blipFill>
        <p:spPr>
          <a:xfrm>
            <a:off x="5696888" y="1830975"/>
            <a:ext cx="3355676" cy="1946511"/>
          </a:xfrm>
          <a:prstGeom prst="rect">
            <a:avLst/>
          </a:prstGeom>
          <a:noFill/>
          <a:ln>
            <a:no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3"/>
        <p:cNvGrpSpPr/>
        <p:nvPr/>
      </p:nvGrpSpPr>
      <p:grpSpPr>
        <a:xfrm>
          <a:off x="0" y="0"/>
          <a:ext cx="0" cy="0"/>
          <a:chOff x="0" y="0"/>
          <a:chExt cx="0" cy="0"/>
        </a:xfrm>
      </p:grpSpPr>
      <p:sp>
        <p:nvSpPr>
          <p:cNvPr id="314" name="Google Shape;314;p56"/>
          <p:cNvSpPr txBox="1">
            <a:spLocks noGrp="1"/>
          </p:cNvSpPr>
          <p:nvPr>
            <p:ph type="body" idx="1"/>
          </p:nvPr>
        </p:nvSpPr>
        <p:spPr>
          <a:xfrm>
            <a:off x="311700" y="894750"/>
            <a:ext cx="8520600" cy="2790600"/>
          </a:xfrm>
          <a:prstGeom prst="rect">
            <a:avLst/>
          </a:prstGeom>
          <a:solidFill>
            <a:srgbClr val="D9D2E9"/>
          </a:solidFill>
          <a:ln w="28575" cap="flat" cmpd="sng">
            <a:solidFill>
              <a:srgbClr val="000000"/>
            </a:solidFill>
            <a:prstDash val="solid"/>
            <a:round/>
            <a:headEnd type="none" w="sm" len="sm"/>
            <a:tailEnd type="none" w="sm" len="sm"/>
          </a:ln>
        </p:spPr>
        <p:txBody>
          <a:bodyPr spcFirstLastPara="1" wrap="square" lIns="91425" tIns="91425" rIns="91425" bIns="91425" anchor="t" anchorCtr="0">
            <a:normAutofit fontScale="92500" lnSpcReduction="10000"/>
          </a:bodyPr>
          <a:lstStyle/>
          <a:p>
            <a:pPr marL="0" lvl="0" indent="0" algn="l" rtl="0">
              <a:spcBef>
                <a:spcPts val="0"/>
              </a:spcBef>
              <a:spcAft>
                <a:spcPts val="0"/>
              </a:spcAft>
              <a:buClr>
                <a:schemeClr val="dk1"/>
              </a:buClr>
              <a:buSzPts val="605"/>
              <a:buFont typeface="Arial"/>
              <a:buNone/>
            </a:pPr>
            <a:r>
              <a:rPr lang="ru" sz="1490"/>
              <a:t>Надання права на здійснення міжнародних комерційних польотів є винятковою компетенцією держави (тієї, з території якої або на території якої їх здійснюють). Держави контролюють перевезення та можуть регулювати їхні обсяги, керуючись внутрішнім законодавством або відповідними міжнародними договорами.</a:t>
            </a:r>
            <a:endParaRPr sz="1490"/>
          </a:p>
          <a:p>
            <a:pPr marL="0" lvl="0" indent="0" algn="l" rtl="0">
              <a:spcBef>
                <a:spcPts val="1200"/>
              </a:spcBef>
              <a:spcAft>
                <a:spcPts val="1200"/>
              </a:spcAft>
              <a:buNone/>
            </a:pPr>
            <a:r>
              <a:rPr lang="ru" sz="1490"/>
              <a:t>На території України іноземні перевізники здійснюють свою діяльність відповідно до її законів, а також міжнародних договорів (ст. 66 Повітряного кодексу України). Підставою для виконання повітряних перевезень є договір, котрий має бути підтверджений документами, що видаються самими авіаперевізниками або уповноваженими ними особами. Такими документами є: для пасажира - квиток, для багажу пасажира - багажна квитанція, під час перевезення інших вантажів - авіавантажна накладна.</a:t>
            </a:r>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8"/>
        <p:cNvGrpSpPr/>
        <p:nvPr/>
      </p:nvGrpSpPr>
      <p:grpSpPr>
        <a:xfrm>
          <a:off x="0" y="0"/>
          <a:ext cx="0" cy="0"/>
          <a:chOff x="0" y="0"/>
          <a:chExt cx="0" cy="0"/>
        </a:xfrm>
      </p:grpSpPr>
      <p:sp>
        <p:nvSpPr>
          <p:cNvPr id="319" name="Google Shape;319;p57"/>
          <p:cNvSpPr txBox="1">
            <a:spLocks noGrp="1"/>
          </p:cNvSpPr>
          <p:nvPr>
            <p:ph type="body" idx="1"/>
          </p:nvPr>
        </p:nvSpPr>
        <p:spPr>
          <a:xfrm>
            <a:off x="323576" y="516581"/>
            <a:ext cx="5703000" cy="4079170"/>
          </a:xfrm>
          <a:prstGeom prst="rect">
            <a:avLst/>
          </a:prstGeom>
          <a:solidFill>
            <a:srgbClr val="D9D2E9"/>
          </a:solidFill>
          <a:ln w="38100" cap="flat" cmpd="sng">
            <a:solidFill>
              <a:srgbClr val="000000"/>
            </a:solidFill>
            <a:prstDash val="solid"/>
            <a:round/>
            <a:headEnd type="none" w="sm" len="sm"/>
            <a:tailEnd type="none" w="sm" len="sm"/>
          </a:ln>
        </p:spPr>
        <p:txBody>
          <a:bodyPr spcFirstLastPara="1" wrap="square" lIns="91425" tIns="91425" rIns="91425" bIns="91425" anchor="t" anchorCtr="0">
            <a:normAutofit lnSpcReduction="10000"/>
          </a:bodyPr>
          <a:lstStyle/>
          <a:p>
            <a:pPr marL="0" lvl="0" indent="0" algn="l" rtl="0">
              <a:buClr>
                <a:schemeClr val="dk1"/>
              </a:buClr>
              <a:buSzPts val="1100"/>
              <a:buFont typeface="Arial"/>
              <a:buNone/>
            </a:pPr>
            <a:r>
              <a:rPr lang="ru" sz="1500" dirty="0">
                <a:latin typeface="Arial"/>
                <a:ea typeface="Arial"/>
                <a:cs typeface="Arial"/>
                <a:sym typeface="Arial"/>
              </a:rPr>
              <a:t>Договірному врегулюванню в міжнародних авіаперевезен- нях підлягають тарифи та правила їхнього застосування, що можуть бути встановлені на основі двосторонніх договорів між державами. У разі їхнього прийняття Міжнародною авіатран- спортною асоціацією ці тарифи та правила набирають чинності для авіапідприємств тільки після схвалення їх урядами відповідних країн, де ці авіапідприємства зареєстровані.</a:t>
            </a:r>
            <a:endParaRPr sz="1500" dirty="0">
              <a:latin typeface="Arial"/>
              <a:ea typeface="Arial"/>
              <a:cs typeface="Arial"/>
              <a:sym typeface="Arial"/>
            </a:endParaRPr>
          </a:p>
          <a:p>
            <a:pPr marL="0" lvl="0" indent="0" algn="l" rtl="0">
              <a:buNone/>
            </a:pPr>
            <a:r>
              <a:rPr lang="ru" sz="1500" dirty="0">
                <a:latin typeface="Arial"/>
                <a:ea typeface="Arial"/>
                <a:cs typeface="Arial"/>
                <a:sym typeface="Arial"/>
              </a:rPr>
              <a:t>Норми про відповідальність авіаперевізника, що виникає зі здійснення міжнародних комерційних повітряних польотів, містяться, як правило, у двосторонніх угодах про повітряне сполучення і складають найважливішу сферу правового регулювання в міжнародному повітряному праві. Межі відповідальності повітряного перевізника сформульовані у Варшавській конвенції 1929 р. й у Гаазькому протоколі до неї 1955 р.</a:t>
            </a:r>
            <a:endParaRPr sz="2100" dirty="0"/>
          </a:p>
        </p:txBody>
      </p:sp>
      <p:pic>
        <p:nvPicPr>
          <p:cNvPr id="320" name="Google Shape;320;p57"/>
          <p:cNvPicPr preferRelativeResize="0"/>
          <p:nvPr/>
        </p:nvPicPr>
        <p:blipFill>
          <a:blip r:embed="rId4">
            <a:alphaModFix/>
          </a:blip>
          <a:stretch>
            <a:fillRect/>
          </a:stretch>
        </p:blipFill>
        <p:spPr>
          <a:xfrm>
            <a:off x="6195050" y="2696325"/>
            <a:ext cx="2824500" cy="1883100"/>
          </a:xfrm>
          <a:prstGeom prst="roundRect">
            <a:avLst>
              <a:gd name="adj" fmla="val 16667"/>
            </a:avLst>
          </a:prstGeom>
          <a:noFill/>
          <a:ln w="28575" cap="flat" cmpd="sng">
            <a:solidFill>
              <a:schemeClr val="dk1"/>
            </a:solidFill>
            <a:prstDash val="solid"/>
            <a:round/>
            <a:headEnd type="none" w="sm" len="sm"/>
            <a:tailEnd type="none" w="sm" len="sm"/>
          </a:ln>
        </p:spPr>
      </p:pic>
      <p:pic>
        <p:nvPicPr>
          <p:cNvPr id="321" name="Google Shape;321;p57"/>
          <p:cNvPicPr preferRelativeResize="0"/>
          <p:nvPr/>
        </p:nvPicPr>
        <p:blipFill>
          <a:blip r:embed="rId5">
            <a:alphaModFix/>
          </a:blip>
          <a:stretch>
            <a:fillRect/>
          </a:stretch>
        </p:blipFill>
        <p:spPr>
          <a:xfrm>
            <a:off x="6195050" y="501825"/>
            <a:ext cx="2824500" cy="1883100"/>
          </a:xfrm>
          <a:prstGeom prst="roundRect">
            <a:avLst>
              <a:gd name="adj" fmla="val 16667"/>
            </a:avLst>
          </a:prstGeom>
          <a:noFill/>
          <a:ln w="28575" cap="flat" cmpd="sng">
            <a:solidFill>
              <a:schemeClr val="dk1"/>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5"/>
        <p:cNvGrpSpPr/>
        <p:nvPr/>
      </p:nvGrpSpPr>
      <p:grpSpPr>
        <a:xfrm>
          <a:off x="0" y="0"/>
          <a:ext cx="0" cy="0"/>
          <a:chOff x="0" y="0"/>
          <a:chExt cx="0" cy="0"/>
        </a:xfrm>
      </p:grpSpPr>
      <p:sp>
        <p:nvSpPr>
          <p:cNvPr id="326" name="Google Shape;326;p58"/>
          <p:cNvSpPr txBox="1">
            <a:spLocks noGrp="1"/>
          </p:cNvSpPr>
          <p:nvPr>
            <p:ph type="body" idx="1"/>
          </p:nvPr>
        </p:nvSpPr>
        <p:spPr>
          <a:xfrm>
            <a:off x="4267625" y="121150"/>
            <a:ext cx="4779900" cy="4640400"/>
          </a:xfrm>
          <a:prstGeom prst="rect">
            <a:avLst/>
          </a:prstGeom>
          <a:solidFill>
            <a:srgbClr val="D9D2E9"/>
          </a:solidFill>
          <a:ln w="28575" cap="flat" cmpd="sng">
            <a:solidFill>
              <a:srgbClr val="000000"/>
            </a:solidFill>
            <a:prstDash val="solid"/>
            <a:round/>
            <a:headEnd type="none" w="sm" len="sm"/>
            <a:tailEnd type="none" w="sm" len="sm"/>
          </a:ln>
        </p:spPr>
        <p:txBody>
          <a:bodyPr spcFirstLastPara="1" wrap="square" lIns="91425" tIns="91425" rIns="91425" bIns="91425" anchor="t" anchorCtr="0">
            <a:normAutofit lnSpcReduction="10000"/>
          </a:bodyPr>
          <a:lstStyle/>
          <a:p>
            <a:pPr marL="0" lvl="0" indent="0" algn="l" rtl="0">
              <a:spcBef>
                <a:spcPts val="0"/>
              </a:spcBef>
              <a:spcAft>
                <a:spcPts val="1200"/>
              </a:spcAft>
              <a:buNone/>
            </a:pPr>
            <a:r>
              <a:rPr lang="ru" sz="1200">
                <a:latin typeface="Arial"/>
                <a:ea typeface="Arial"/>
                <a:cs typeface="Arial"/>
                <a:sym typeface="Arial"/>
              </a:rPr>
              <a:t>Зазвичай норма про відповідальність складається з обов'язку перевізника відшкодувати шкоду, що виникає з його провини під час повітряного перевезення. У разі смерті пасажира або заподіяння шкоди його здоров'ю, а також у разі заподіяння матеріального збитку через запізнення під час перевезення перевізник несе відповідальність, якщо тільки не доведе, що вжив усі необхідні заходи або що відповідні заходи неможливо було вжити. Перевізник також несе відповідальність за втрату, нестачу або ушкодження багажу з моменту прийняття його до перевезення і до видачі одержувачеві, а так само вантажу, якщо не доведе, що вжив всі необхідні заходи для запобігання заподіянню збитків або що такі заходи неможливо було вжити. Якщо перевізник доведе, що причиною виникнення шкоди є провина потерпілого, то умови відповідальності не настають або відповідальність може бути обмежена. Межі відповідальності перевізника не застосовуються, якщо буде доведено, що збиток виник внаслідок наміру або грубої необережності самого перевізника. У багатьох країнах широко застосовується також адміністративна та кримінальна відповідальність за порушення умов експлуатації міжнародних повітряних ліній.</a:t>
            </a:r>
            <a:endParaRPr/>
          </a:p>
        </p:txBody>
      </p:sp>
      <p:pic>
        <p:nvPicPr>
          <p:cNvPr id="327" name="Google Shape;327;p58"/>
          <p:cNvPicPr preferRelativeResize="0"/>
          <p:nvPr/>
        </p:nvPicPr>
        <p:blipFill>
          <a:blip r:embed="rId4">
            <a:alphaModFix/>
          </a:blip>
          <a:stretch>
            <a:fillRect/>
          </a:stretch>
        </p:blipFill>
        <p:spPr>
          <a:xfrm>
            <a:off x="166400" y="1297350"/>
            <a:ext cx="3822900" cy="2548800"/>
          </a:xfrm>
          <a:prstGeom prst="roundRect">
            <a:avLst>
              <a:gd name="adj" fmla="val 16667"/>
            </a:avLst>
          </a:prstGeom>
          <a:noFill/>
          <a:ln w="28575" cap="flat" cmpd="sng">
            <a:solidFill>
              <a:schemeClr val="dk1"/>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9"/>
          <p:cNvSpPr txBox="1">
            <a:spLocks noGrp="1"/>
          </p:cNvSpPr>
          <p:nvPr>
            <p:ph type="title"/>
          </p:nvPr>
        </p:nvSpPr>
        <p:spPr>
          <a:xfrm>
            <a:off x="311700" y="205000"/>
            <a:ext cx="8520600" cy="620700"/>
          </a:xfrm>
          <a:prstGeom prst="rect">
            <a:avLst/>
          </a:prstGeom>
        </p:spPr>
        <p:txBody>
          <a:bodyPr spcFirstLastPara="1" wrap="square" lIns="91425" tIns="91425" rIns="91425" bIns="91425" anchor="b" anchorCtr="0">
            <a:normAutofit fontScale="90000"/>
          </a:bodyPr>
          <a:lstStyle/>
          <a:p>
            <a:pPr marL="0" lvl="0" indent="0" algn="l" rtl="0">
              <a:lnSpc>
                <a:spcPct val="122294"/>
              </a:lnSpc>
              <a:spcBef>
                <a:spcPts val="0"/>
              </a:spcBef>
              <a:spcAft>
                <a:spcPts val="0"/>
              </a:spcAft>
              <a:buNone/>
            </a:pPr>
            <a:r>
              <a:rPr lang="ru" sz="3050">
                <a:solidFill>
                  <a:srgbClr val="B14335"/>
                </a:solidFill>
                <a:highlight>
                  <a:srgbClr val="FFFFFF"/>
                </a:highlight>
                <a:latin typeface="Open Sans"/>
                <a:ea typeface="Open Sans"/>
                <a:cs typeface="Open Sans"/>
                <a:sym typeface="Open Sans"/>
              </a:rPr>
              <a:t>Міжнародна організація цивільної авіації</a:t>
            </a:r>
            <a:endParaRPr/>
          </a:p>
        </p:txBody>
      </p:sp>
      <p:sp>
        <p:nvSpPr>
          <p:cNvPr id="333" name="Google Shape;333;p59"/>
          <p:cNvSpPr txBox="1">
            <a:spLocks noGrp="1"/>
          </p:cNvSpPr>
          <p:nvPr>
            <p:ph type="body" idx="1"/>
          </p:nvPr>
        </p:nvSpPr>
        <p:spPr>
          <a:xfrm>
            <a:off x="311700" y="973725"/>
            <a:ext cx="8372700" cy="3522300"/>
          </a:xfrm>
          <a:prstGeom prst="rect">
            <a:avLst/>
          </a:prstGeom>
          <a:solidFill>
            <a:schemeClr val="lt2"/>
          </a:solidFill>
          <a:ln w="38100" cap="flat" cmpd="sng">
            <a:solidFill>
              <a:srgbClr val="000000"/>
            </a:solidFill>
            <a:prstDash val="solid"/>
            <a:round/>
            <a:headEnd type="none" w="sm" len="sm"/>
            <a:tailEnd type="none" w="sm" len="sm"/>
          </a:ln>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61111"/>
              <a:buFont typeface="Arial"/>
              <a:buNone/>
            </a:pPr>
            <a:r>
              <a:rPr lang="ru" b="1"/>
              <a:t>Міжнародна організація цивільної авіації </a:t>
            </a:r>
            <a:r>
              <a:rPr lang="ru"/>
              <a:t>– заснована відповідно до Чиказької конвенції про цивільну авіацію 1944 року, є спеціалізованою установою ООН, що займається організацією і координацією міжнародного співробітництва держав у всіх аспектах діяльності цивільної авіації. Учасниками ІКАО є біля 190 держав, у тому числі на основі правонаступництва й Україна. СРСР вступив в ІКАО 10 листопада 1970 року. Штаб-квартира розташована у місті Монреаль (Канада).</a:t>
            </a:r>
            <a:endParaRPr/>
          </a:p>
          <a:p>
            <a:pPr marL="0" lvl="0" indent="0" algn="l" rtl="0">
              <a:spcBef>
                <a:spcPts val="1200"/>
              </a:spcBef>
              <a:spcAft>
                <a:spcPts val="0"/>
              </a:spcAft>
              <a:buClr>
                <a:schemeClr val="dk1"/>
              </a:buClr>
              <a:buSzPct val="61111"/>
              <a:buFont typeface="Arial"/>
              <a:buNone/>
            </a:pPr>
            <a:r>
              <a:rPr lang="ru"/>
              <a:t>Штаб-квартира ІКАО розташована у м. Монреаль (Канада).</a:t>
            </a:r>
            <a:endParaRPr/>
          </a:p>
          <a:p>
            <a:pPr marL="0" lvl="0" indent="0" algn="l" rtl="0">
              <a:spcBef>
                <a:spcPts val="1200"/>
              </a:spcBef>
              <a:spcAft>
                <a:spcPts val="0"/>
              </a:spcAft>
              <a:buClr>
                <a:schemeClr val="dk1"/>
              </a:buClr>
              <a:buSzPct val="61111"/>
              <a:buFont typeface="Arial"/>
              <a:buNone/>
            </a:pPr>
            <a:r>
              <a:rPr lang="ru"/>
              <a:t>З 9 вересня 1992 року Україна стала членом ІКАО, приєднавшись до Конвенції про міжнародну цивільну авіацію (заява Прем’єр-міністра України від 28.07.1992 Уряду США про приєднання України до Конвенції про міжнародну цивільну авіацію (Чикаго, 07.12.1944)</a:t>
            </a:r>
            <a:endParaRPr/>
          </a:p>
          <a:p>
            <a:pPr marL="0" lvl="0" indent="0" algn="l" rtl="0">
              <a:spcBef>
                <a:spcPts val="1200"/>
              </a:spcBef>
              <a:spcAft>
                <a:spcPts val="0"/>
              </a:spcAft>
              <a:buClr>
                <a:schemeClr val="dk1"/>
              </a:buClr>
              <a:buSzPct val="61111"/>
              <a:buFont typeface="Arial"/>
              <a:buNone/>
            </a:pPr>
            <a:r>
              <a:rPr lang="ru" b="1"/>
              <a:t>Крім Чиказької конвенції Україна є Стороною:</a:t>
            </a:r>
            <a:endParaRPr b="1"/>
          </a:p>
          <a:p>
            <a:pPr marL="0" lvl="0" indent="0" algn="l" rtl="0">
              <a:spcBef>
                <a:spcPts val="1200"/>
              </a:spcBef>
              <a:spcAft>
                <a:spcPts val="0"/>
              </a:spcAft>
              <a:buClr>
                <a:schemeClr val="dk1"/>
              </a:buClr>
              <a:buSzPct val="61111"/>
              <a:buFont typeface="Arial"/>
              <a:buNone/>
            </a:pPr>
            <a:r>
              <a:rPr lang="ru"/>
              <a:t>28 багатосторонніх інструментів міжнародного повітряного права під егідою ІКАО, включаючи</a:t>
            </a:r>
            <a:endParaRPr/>
          </a:p>
          <a:p>
            <a:pPr marL="0" lvl="0" indent="0" algn="l" rtl="0">
              <a:spcBef>
                <a:spcPts val="1200"/>
              </a:spcBef>
              <a:spcAft>
                <a:spcPts val="1200"/>
              </a:spcAft>
              <a:buNone/>
            </a:pPr>
            <a:r>
              <a:rPr lang="ru"/>
              <a:t>Угоду про транзит при міжнародних повітряних сполученнях (м. Чикаго, 1944 р.),</a:t>
            </a:r>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60"/>
          <p:cNvSpPr txBox="1">
            <a:spLocks noGrp="1"/>
          </p:cNvSpPr>
          <p:nvPr>
            <p:ph type="body" idx="1"/>
          </p:nvPr>
        </p:nvSpPr>
        <p:spPr>
          <a:xfrm>
            <a:off x="284200" y="191025"/>
            <a:ext cx="5982000" cy="4710300"/>
          </a:xfrm>
          <a:prstGeom prst="rect">
            <a:avLst/>
          </a:prstGeom>
          <a:solidFill>
            <a:schemeClr val="lt2"/>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just" rtl="0">
              <a:spcBef>
                <a:spcPts val="1100"/>
              </a:spcBef>
              <a:spcAft>
                <a:spcPts val="0"/>
              </a:spcAft>
              <a:buClr>
                <a:schemeClr val="dk1"/>
              </a:buClr>
              <a:buSzPts val="1100"/>
              <a:buFont typeface="Arial"/>
              <a:buNone/>
            </a:pPr>
            <a:r>
              <a:rPr lang="ru" sz="1250"/>
              <a:t>Кодифіковану Конвенцію про уніфікацію деяких правил міжнародних повітряних перевезень, яка з 06.05.2009 замінила собою в Україні так звану “Варшавську систему” ( остання складається Конвенції з уніфікації деяких правил, що стосуються міжнародних повітряних перевезень (м. Варшава, 1929 р.), Протоколу про зміни до Варшавської конвенції 1929 року (м. Гаага, 1955 р.), Конвенції конвенції, що доповнює Варшавську конвенцію 1929 року (м. Гвадалахара, 1961 р.),</a:t>
            </a:r>
            <a:endParaRPr sz="1250"/>
          </a:p>
          <a:p>
            <a:pPr marL="0" lvl="0" indent="0" algn="just" rtl="0">
              <a:spcBef>
                <a:spcPts val="1100"/>
              </a:spcBef>
              <a:spcAft>
                <a:spcPts val="0"/>
              </a:spcAft>
              <a:buClr>
                <a:schemeClr val="dk1"/>
              </a:buClr>
              <a:buSzPts val="1100"/>
              <a:buFont typeface="Arial"/>
              <a:buNone/>
            </a:pPr>
            <a:r>
              <a:rPr lang="ru" sz="1250"/>
              <a:t>5 конвенцій та Монреальського протоколу (1971 рік), що охоплюють різні аспекти авіаційної безпеки, боротьби з незаконним захопленням повітряних суден.</a:t>
            </a:r>
            <a:endParaRPr sz="1250"/>
          </a:p>
          <a:p>
            <a:pPr marL="0" lvl="0" indent="0" algn="just" rtl="0">
              <a:spcBef>
                <a:spcPts val="1100"/>
              </a:spcBef>
              <a:spcAft>
                <a:spcPts val="0"/>
              </a:spcAft>
              <a:buClr>
                <a:schemeClr val="dk1"/>
              </a:buClr>
              <a:buSzPts val="1100"/>
              <a:buFont typeface="Arial"/>
              <a:buNone/>
            </a:pPr>
            <a:r>
              <a:rPr lang="ru" sz="1250"/>
              <a:t>В Києві функціонують два Європейських регіональних навчальних центри ІКАО:</a:t>
            </a:r>
            <a:endParaRPr sz="1250"/>
          </a:p>
          <a:p>
            <a:pPr marL="0" lvl="0" indent="0" algn="just" rtl="0">
              <a:spcBef>
                <a:spcPts val="1100"/>
              </a:spcBef>
              <a:spcAft>
                <a:spcPts val="0"/>
              </a:spcAft>
              <a:buClr>
                <a:schemeClr val="dk1"/>
              </a:buClr>
              <a:buSzPts val="1100"/>
              <a:buFont typeface="Arial"/>
              <a:buNone/>
            </a:pPr>
            <a:r>
              <a:rPr lang="ru" sz="1250"/>
              <a:t>1. Центр з авіаційної безпеки (на базі ДМА «Бориспіль» та Національного авіаційного університету) - з 1996 року.</a:t>
            </a:r>
            <a:endParaRPr sz="1250"/>
          </a:p>
          <a:p>
            <a:pPr marL="0" lvl="0" indent="0" algn="just" rtl="0">
              <a:spcBef>
                <a:spcPts val="1100"/>
              </a:spcBef>
              <a:spcAft>
                <a:spcPts val="1100"/>
              </a:spcAft>
              <a:buNone/>
            </a:pPr>
            <a:r>
              <a:rPr lang="ru" sz="1250"/>
              <a:t>2. Центр з підготовки державних інспекторів з безпеки польотів та державних інспекторів з питань льотної придатності цивільних повітряних суден (на базі Національного авіаційного університету) - з 2001 року.</a:t>
            </a:r>
            <a:endParaRPr sz="2000"/>
          </a:p>
        </p:txBody>
      </p:sp>
      <p:pic>
        <p:nvPicPr>
          <p:cNvPr id="339" name="Google Shape;339;p60"/>
          <p:cNvPicPr preferRelativeResize="0"/>
          <p:nvPr/>
        </p:nvPicPr>
        <p:blipFill>
          <a:blip r:embed="rId3">
            <a:alphaModFix/>
          </a:blip>
          <a:stretch>
            <a:fillRect/>
          </a:stretch>
        </p:blipFill>
        <p:spPr>
          <a:xfrm>
            <a:off x="6446575" y="2328325"/>
            <a:ext cx="2572999" cy="2572999"/>
          </a:xfrm>
          <a:prstGeom prst="rect">
            <a:avLst/>
          </a:prstGeom>
          <a:noFill/>
          <a:ln>
            <a:noFill/>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61"/>
          <p:cNvSpPr txBox="1">
            <a:spLocks noGrp="1"/>
          </p:cNvSpPr>
          <p:nvPr>
            <p:ph type="title"/>
          </p:nvPr>
        </p:nvSpPr>
        <p:spPr>
          <a:xfrm>
            <a:off x="311700" y="315925"/>
            <a:ext cx="8520600" cy="831300"/>
          </a:xfrm>
          <a:prstGeom prst="rect">
            <a:avLst/>
          </a:prstGeom>
          <a:gradFill>
            <a:gsLst>
              <a:gs pos="0">
                <a:srgbClr val="D8D8D8"/>
              </a:gs>
              <a:gs pos="100000">
                <a:srgbClr val="979797"/>
              </a:gs>
            </a:gsLst>
            <a:lin ang="5400012" scaled="0"/>
          </a:gradFill>
        </p:spPr>
        <p:txBody>
          <a:bodyPr spcFirstLastPara="1" wrap="square" lIns="91425" tIns="91425" rIns="91425" bIns="91425" anchor="b" anchorCtr="0">
            <a:noAutofit/>
          </a:bodyPr>
          <a:lstStyle/>
          <a:p>
            <a:pPr marL="0" lvl="0" indent="0" algn="l" rtl="0">
              <a:spcBef>
                <a:spcPts val="0"/>
              </a:spcBef>
              <a:spcAft>
                <a:spcPts val="0"/>
              </a:spcAft>
              <a:buSzPts val="990"/>
              <a:buNone/>
            </a:pPr>
            <a:r>
              <a:rPr lang="ru" sz="2580"/>
              <a:t>Виникнення та розвиток міжнародно-правового регулювання космічного простору.</a:t>
            </a:r>
            <a:endParaRPr sz="2580"/>
          </a:p>
        </p:txBody>
      </p:sp>
      <p:sp>
        <p:nvSpPr>
          <p:cNvPr id="345" name="Google Shape;345;p61"/>
          <p:cNvSpPr txBox="1">
            <a:spLocks noGrp="1"/>
          </p:cNvSpPr>
          <p:nvPr>
            <p:ph type="body" idx="1"/>
          </p:nvPr>
        </p:nvSpPr>
        <p:spPr>
          <a:xfrm>
            <a:off x="311700" y="1225225"/>
            <a:ext cx="8520600" cy="3354000"/>
          </a:xfrm>
          <a:prstGeom prst="rect">
            <a:avLst/>
          </a:prstGeom>
          <a:solidFill>
            <a:srgbClr val="D9EAD3"/>
          </a:solidFill>
        </p:spPr>
        <p:txBody>
          <a:bodyPr spcFirstLastPara="1" wrap="square" lIns="91425" tIns="91425" rIns="91425" bIns="91425" anchor="t" anchorCtr="0">
            <a:normAutofit lnSpcReduction="10000"/>
          </a:bodyPr>
          <a:lstStyle/>
          <a:p>
            <a:pPr marL="0" lvl="0" indent="0" algn="l" rtl="0">
              <a:spcBef>
                <a:spcPts val="0"/>
              </a:spcBef>
              <a:spcAft>
                <a:spcPts val="0"/>
              </a:spcAft>
              <a:buClr>
                <a:schemeClr val="dk1"/>
              </a:buClr>
              <a:buSzPts val="1100"/>
              <a:buFont typeface="Arial"/>
              <a:buNone/>
            </a:pPr>
            <a:r>
              <a:rPr lang="ru" sz="1200">
                <a:latin typeface="Arial"/>
                <a:ea typeface="Arial"/>
                <a:cs typeface="Arial"/>
                <a:sym typeface="Arial"/>
              </a:rPr>
              <a:t>Запуск у 1957 р. першого штучного супутника Землі поклав початок міжнародно-правового регулювання використання космічного простору.</a:t>
            </a:r>
            <a:endParaRPr sz="1200">
              <a:latin typeface="Arial"/>
              <a:ea typeface="Arial"/>
              <a:cs typeface="Arial"/>
              <a:sym typeface="Arial"/>
            </a:endParaRPr>
          </a:p>
          <a:p>
            <a:pPr marL="0" lvl="0" indent="0" algn="l" rtl="0">
              <a:spcBef>
                <a:spcPts val="1200"/>
              </a:spcBef>
              <a:spcAft>
                <a:spcPts val="0"/>
              </a:spcAft>
              <a:buClr>
                <a:schemeClr val="dk1"/>
              </a:buClr>
              <a:buSzPts val="1100"/>
              <a:buFont typeface="Arial"/>
              <a:buNone/>
            </a:pPr>
            <a:r>
              <a:rPr lang="ru" sz="1200">
                <a:latin typeface="Arial"/>
                <a:ea typeface="Arial"/>
                <a:cs typeface="Arial"/>
                <a:sym typeface="Arial"/>
              </a:rPr>
              <a:t>Перші та найважливіші міжнародно-правові норми в цій галузі з'явились ще до укладання міжнародних договорів про космос і були звичаєво-правовими. Вони встановлювали: а) космос є загальним спадком людства та не може бути об'єктом державного привласнення; б) космос може використовуватися лише в мирних цілях. Ці норми і сьогодні залишаються основними в міжнародно-правовому регулюванні космічного простору. Згодом були укладені міжнародні договори, що залишаються найважливішими у правовому регулюванні використання космічного простору до цього часу: Договір про принципи діяльності держав з дослідження та використання космічного простору, включаючи Місяць та інші небесні тіла, 1967 р.136(далі - Договір про космос), Угода про порятунок космонавтів та повернення об'єктів, запущених в космічний простір, 1968 р.137, Конвенція про міжнародну відповідальність за збиток, завданий космічними об'єктами, 1972 р.</a:t>
            </a:r>
            <a:endParaRPr sz="1200">
              <a:latin typeface="Arial"/>
              <a:ea typeface="Arial"/>
              <a:cs typeface="Arial"/>
              <a:sym typeface="Arial"/>
            </a:endParaRPr>
          </a:p>
          <a:p>
            <a:pPr marL="0" lvl="0" indent="0" algn="l" rtl="0">
              <a:spcBef>
                <a:spcPts val="1200"/>
              </a:spcBef>
              <a:spcAft>
                <a:spcPts val="1200"/>
              </a:spcAft>
              <a:buNone/>
            </a:pPr>
            <a:r>
              <a:rPr lang="ru" sz="1200">
                <a:latin typeface="Arial"/>
                <a:ea typeface="Arial"/>
                <a:cs typeface="Arial"/>
                <a:sym typeface="Arial"/>
              </a:rPr>
              <a:t>138, Конвенція про реєстрацію об'єктів, що запускаються в кос- мічний простір, 1975 р.139, Угода про діяльність держав на Місяці й інших небесних тілах 1979 р.</a:t>
            </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0"/>
            <a:ext cx="8442600" cy="945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ru" sz="2780" b="1">
                <a:solidFill>
                  <a:srgbClr val="38761D"/>
                </a:solidFill>
              </a:rPr>
              <a:t>Поняття, джерела та принципи міжнародного морського права.</a:t>
            </a:r>
            <a:endParaRPr sz="2780" b="1">
              <a:solidFill>
                <a:srgbClr val="38761D"/>
              </a:solidFill>
            </a:endParaRPr>
          </a:p>
        </p:txBody>
      </p:sp>
      <p:sp>
        <p:nvSpPr>
          <p:cNvPr id="87" name="Google Shape;87;p17"/>
          <p:cNvSpPr txBox="1">
            <a:spLocks noGrp="1"/>
          </p:cNvSpPr>
          <p:nvPr>
            <p:ph type="body" idx="1"/>
          </p:nvPr>
        </p:nvSpPr>
        <p:spPr>
          <a:xfrm>
            <a:off x="311700" y="1029625"/>
            <a:ext cx="4850400" cy="3717900"/>
          </a:xfrm>
          <a:prstGeom prst="rect">
            <a:avLst/>
          </a:prstGeom>
          <a:ln w="38100" cap="flat" cmpd="sng">
            <a:solidFill>
              <a:srgbClr val="000000"/>
            </a:solidFill>
            <a:prstDash val="solid"/>
            <a:round/>
            <a:headEnd type="none" w="sm" len="sm"/>
            <a:tailEnd type="none" w="sm" len="sm"/>
          </a:ln>
        </p:spPr>
        <p:txBody>
          <a:bodyPr spcFirstLastPara="1" wrap="square" lIns="91425" tIns="91425" rIns="91425" bIns="91425" anchor="t" anchorCtr="0">
            <a:normAutofit fontScale="62500" lnSpcReduction="20000"/>
          </a:bodyPr>
          <a:lstStyle/>
          <a:p>
            <a:pPr marL="0" lvl="0" indent="0" algn="l" rtl="0">
              <a:spcBef>
                <a:spcPts val="0"/>
              </a:spcBef>
              <a:spcAft>
                <a:spcPts val="0"/>
              </a:spcAft>
              <a:buClr>
                <a:schemeClr val="dk1"/>
              </a:buClr>
              <a:buSzPct val="61111"/>
              <a:buFont typeface="Arial"/>
              <a:buNone/>
            </a:pPr>
            <a:r>
              <a:rPr lang="ru" b="1"/>
              <a:t>Міжнародне морське право є однією з найдавніших галузей міжнародного права, що має свої корені ще в античному світі. Перші міжнародні норми морського права виникають тоді, коли держави починають використовувати морські простори для різних потреб (мореплавання, добування живих та неживих ресурсів тощо). Під час цієї діяльності держави вступають між собою у відносини, які і є предметом регулювання міжнародного морського права.</a:t>
            </a:r>
            <a:endParaRPr b="1"/>
          </a:p>
          <a:p>
            <a:pPr marL="0" lvl="0" indent="0" algn="l" rtl="0">
              <a:spcBef>
                <a:spcPts val="1200"/>
              </a:spcBef>
              <a:spcAft>
                <a:spcPts val="0"/>
              </a:spcAft>
              <a:buClr>
                <a:schemeClr val="dk1"/>
              </a:buClr>
              <a:buSzPct val="61111"/>
              <a:buFont typeface="Arial"/>
              <a:buNone/>
            </a:pPr>
            <a:r>
              <a:rPr lang="ru" b="1"/>
              <a:t>Міжнародне морське право – це сукупність міжнародно-правових норм, що визначають правовий режим морських просторів та регулюють міжнародні відносини з приводу їх використання.</a:t>
            </a:r>
            <a:endParaRPr b="1"/>
          </a:p>
          <a:p>
            <a:pPr marL="0" lvl="0" indent="0" algn="l" rtl="0">
              <a:spcBef>
                <a:spcPts val="1200"/>
              </a:spcBef>
              <a:spcAft>
                <a:spcPts val="1200"/>
              </a:spcAft>
              <a:buNone/>
            </a:pPr>
            <a:r>
              <a:rPr lang="ru" b="1"/>
              <a:t>Тривалий час ця галузь міжнародного права розвивалася як звичаєве право. Звичай не втратив свого значення в регулюванні міжнародних морських відносин і сьогодні, однак поступився своєю головною роллю міжнародним договорам. Переважна більшість цих договорів має універсальний характер і представляє собою кодифіковані міжнародно-правові документи.</a:t>
            </a:r>
            <a:endParaRPr sz="1981" b="1"/>
          </a:p>
        </p:txBody>
      </p:sp>
      <p:pic>
        <p:nvPicPr>
          <p:cNvPr id="88" name="Google Shape;88;p17"/>
          <p:cNvPicPr preferRelativeResize="0"/>
          <p:nvPr/>
        </p:nvPicPr>
        <p:blipFill>
          <a:blip r:embed="rId3">
            <a:alphaModFix/>
          </a:blip>
          <a:stretch>
            <a:fillRect/>
          </a:stretch>
        </p:blipFill>
        <p:spPr>
          <a:xfrm>
            <a:off x="5356375" y="2146125"/>
            <a:ext cx="3649200" cy="2432700"/>
          </a:xfrm>
          <a:prstGeom prst="roundRect">
            <a:avLst>
              <a:gd name="adj" fmla="val 16667"/>
            </a:avLst>
          </a:prstGeom>
          <a:noFill/>
          <a:ln>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62"/>
          <p:cNvSpPr txBox="1">
            <a:spLocks noGrp="1"/>
          </p:cNvSpPr>
          <p:nvPr>
            <p:ph type="body" idx="1"/>
          </p:nvPr>
        </p:nvSpPr>
        <p:spPr>
          <a:xfrm>
            <a:off x="2869925" y="274874"/>
            <a:ext cx="6024000" cy="4617759"/>
          </a:xfrm>
          <a:prstGeom prst="rect">
            <a:avLst/>
          </a:prstGeom>
          <a:solidFill>
            <a:srgbClr val="D9EAD3"/>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5000"/>
              </a:lnSpc>
              <a:spcBef>
                <a:spcPts val="1200"/>
              </a:spcBef>
              <a:spcAft>
                <a:spcPts val="0"/>
              </a:spcAft>
              <a:buClr>
                <a:schemeClr val="dk1"/>
              </a:buClr>
              <a:buSzPts val="1100"/>
              <a:buFont typeface="Arial"/>
              <a:buNone/>
            </a:pPr>
            <a:r>
              <a:rPr lang="ru" sz="1300" dirty="0">
                <a:latin typeface="Arial"/>
                <a:ea typeface="Arial"/>
                <a:cs typeface="Arial"/>
                <a:sym typeface="Arial"/>
              </a:rPr>
              <a:t>Значний масив звичаєво-правових і договірних норм, що регулюють міжнародно-правовий режим космосу, дозволяє казати про міжнародне космічне право. Предметом регулювання міжнародного космічного права є порядок взаємовигідного використання державами космічного простору в мирних цілях. Міжнародне космічне право ґрунтоване на тих саме принципах, що й загальне міжнародне право, але має і власні галузеві принципи: принцип нерозповсюджен- ня державного суверенітету на космічний простір і небесні тіла, принцип свободи дослідження та використання космічного простору та деякі інші принципи.</a:t>
            </a:r>
            <a:endParaRPr sz="1300" dirty="0">
              <a:latin typeface="Arial"/>
              <a:ea typeface="Arial"/>
              <a:cs typeface="Arial"/>
              <a:sym typeface="Arial"/>
            </a:endParaRPr>
          </a:p>
          <a:p>
            <a:pPr marL="0" lvl="0" indent="0" algn="l" rtl="0">
              <a:lnSpc>
                <a:spcPct val="105000"/>
              </a:lnSpc>
              <a:spcBef>
                <a:spcPts val="1200"/>
              </a:spcBef>
              <a:spcAft>
                <a:spcPts val="1200"/>
              </a:spcAft>
              <a:buNone/>
            </a:pPr>
            <a:r>
              <a:rPr lang="ru" sz="1300" b="1" dirty="0">
                <a:latin typeface="Arial"/>
                <a:ea typeface="Arial"/>
                <a:cs typeface="Arial"/>
                <a:sym typeface="Arial"/>
              </a:rPr>
              <a:t>Міжнародне космічне право</a:t>
            </a:r>
            <a:r>
              <a:rPr lang="ru" sz="1300" dirty="0">
                <a:latin typeface="Arial"/>
                <a:ea typeface="Arial"/>
                <a:cs typeface="Arial"/>
                <a:sym typeface="Arial"/>
              </a:rPr>
              <a:t> - це галузь, формування якої відбувається під впливом практики досить вузького кола «космічних» держав. Тому багато норм космічного права можна розглядати як локальні, а спроби надати їм загального характеру нерідко не мають успіху або навіть зустрічають протидію з боку «некосмічних» держав140. У низці випадків «некосмічні» держави намагаються самостійно створювати норми космічного права, що також не знаходить загального визнання141. Деякі норми міжнародного космічного права поширюються не тільки на держави, але й на міжнародні міжурядові організації, пов'язані з космічною діяльністю. Україна є однією з небагатьох у сучасному світі космічних держав.</a:t>
            </a:r>
            <a:endParaRPr sz="1900" dirty="0"/>
          </a:p>
        </p:txBody>
      </p:sp>
      <p:pic>
        <p:nvPicPr>
          <p:cNvPr id="351" name="Google Shape;351;p62"/>
          <p:cNvPicPr preferRelativeResize="0"/>
          <p:nvPr/>
        </p:nvPicPr>
        <p:blipFill rotWithShape="1">
          <a:blip r:embed="rId3">
            <a:alphaModFix/>
          </a:blip>
          <a:srcRect l="38786" r="11815"/>
          <a:stretch/>
        </p:blipFill>
        <p:spPr>
          <a:xfrm>
            <a:off x="130450" y="867513"/>
            <a:ext cx="2621699" cy="3408475"/>
          </a:xfrm>
          <a:prstGeom prst="rect">
            <a:avLst/>
          </a:prstGeom>
          <a:noFill/>
          <a:ln>
            <a:noFill/>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63"/>
          <p:cNvSpPr txBox="1">
            <a:spLocks noGrp="1"/>
          </p:cNvSpPr>
          <p:nvPr>
            <p:ph type="title"/>
          </p:nvPr>
        </p:nvSpPr>
        <p:spPr>
          <a:xfrm>
            <a:off x="311700" y="93175"/>
            <a:ext cx="8520600" cy="592800"/>
          </a:xfrm>
          <a:prstGeom prst="rect">
            <a:avLst/>
          </a:prstGeom>
          <a:solidFill>
            <a:schemeClr val="accent1"/>
          </a:solidFill>
        </p:spPr>
        <p:txBody>
          <a:bodyPr spcFirstLastPara="1" wrap="square" lIns="91425" tIns="91425" rIns="91425" bIns="91425" anchor="b" anchorCtr="0">
            <a:normAutofit fontScale="90000"/>
          </a:bodyPr>
          <a:lstStyle/>
          <a:p>
            <a:pPr marL="0" lvl="0" indent="0" algn="l" rtl="0">
              <a:spcBef>
                <a:spcPts val="0"/>
              </a:spcBef>
              <a:spcAft>
                <a:spcPts val="0"/>
              </a:spcAft>
              <a:buNone/>
            </a:pPr>
            <a:r>
              <a:rPr lang="ru" sz="3100">
                <a:solidFill>
                  <a:schemeClr val="lt1"/>
                </a:solidFill>
              </a:rPr>
              <a:t>Космічний простір і небесні тіла</a:t>
            </a:r>
            <a:endParaRPr sz="3100">
              <a:solidFill>
                <a:schemeClr val="lt1"/>
              </a:solidFill>
            </a:endParaRPr>
          </a:p>
        </p:txBody>
      </p:sp>
      <p:sp>
        <p:nvSpPr>
          <p:cNvPr id="357" name="Google Shape;357;p63"/>
          <p:cNvSpPr txBox="1">
            <a:spLocks noGrp="1"/>
          </p:cNvSpPr>
          <p:nvPr>
            <p:ph type="body" idx="1"/>
          </p:nvPr>
        </p:nvSpPr>
        <p:spPr>
          <a:xfrm>
            <a:off x="311700" y="861900"/>
            <a:ext cx="8520600" cy="4081200"/>
          </a:xfrm>
          <a:prstGeom prst="rect">
            <a:avLst/>
          </a:prstGeom>
          <a:solidFill>
            <a:srgbClr val="6D9EEB"/>
          </a:solidFill>
          <a:ln w="2857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ru" sz="1200">
                <a:latin typeface="Arial"/>
                <a:ea typeface="Arial"/>
                <a:cs typeface="Arial"/>
                <a:sym typeface="Arial"/>
              </a:rPr>
              <a:t>Міжнародне право, встановлюючи режим космічного простору та небесних тіл, тим не менше не містить загальновизнаного визначення цих територій.</a:t>
            </a:r>
            <a:endParaRPr sz="1200">
              <a:latin typeface="Arial"/>
              <a:ea typeface="Arial"/>
              <a:cs typeface="Arial"/>
              <a:sym typeface="Arial"/>
            </a:endParaRPr>
          </a:p>
          <a:p>
            <a:pPr marL="0" lvl="0" indent="0" algn="l" rtl="0">
              <a:spcBef>
                <a:spcPts val="1200"/>
              </a:spcBef>
              <a:spcAft>
                <a:spcPts val="0"/>
              </a:spcAft>
              <a:buClr>
                <a:schemeClr val="dk1"/>
              </a:buClr>
              <a:buSzPts val="1100"/>
              <a:buFont typeface="Arial"/>
              <a:buNone/>
            </a:pPr>
            <a:r>
              <a:rPr lang="ru" sz="1200">
                <a:latin typeface="Arial"/>
                <a:ea typeface="Arial"/>
                <a:cs typeface="Arial"/>
                <a:sym typeface="Arial"/>
              </a:rPr>
              <a:t>Що стосується космічного простору, то основною причиною такої невизначеності є відсутність у праві чіткого розрізнення між космосом і повітряним простором, який визнається територією держави. У міжнародно-правовій практиці низки держав і в доктрині космос нерідко визначають як простір, що знаходиться за межами повітряної сфери Землі, режим якого визначає міжнародне право142. У космосі інколи виділяють простори, що мають особливості з погляду їхнього використання: ближній космос, дальній космос, геостаціонарну орбіту. Правовий режим цих просторів ґрунтується на існуючому режимі всього космічного простору. Небесними тілами слід вважати будь-які космічні тіла, що мають природне походження.</a:t>
            </a:r>
            <a:endParaRPr sz="1200">
              <a:latin typeface="Arial"/>
              <a:ea typeface="Arial"/>
              <a:cs typeface="Arial"/>
              <a:sym typeface="Arial"/>
            </a:endParaRPr>
          </a:p>
          <a:p>
            <a:pPr marL="0" lvl="0" indent="0" algn="l" rtl="0">
              <a:spcBef>
                <a:spcPts val="1200"/>
              </a:spcBef>
              <a:spcAft>
                <a:spcPts val="1200"/>
              </a:spcAft>
              <a:buNone/>
            </a:pPr>
            <a:r>
              <a:rPr lang="ru" sz="1200">
                <a:latin typeface="Arial"/>
                <a:ea typeface="Arial"/>
                <a:cs typeface="Arial"/>
                <a:sym typeface="Arial"/>
              </a:rPr>
              <a:t>Основним міжнародно-правовим актом, що визначає режим дослідження та використання космічного простору та небесних тіл, є Договір про космос 1967 р. Він встановлює, що «дослідження та використання космічного простору, включно з Місяцем та іншими небесними тілами, здійснюється на благо та в інтересах всіх країн, незалежно від ступеня їхнього економічного або наукового розвитку, та є надбанням всього людства»143. Ніяка ділянка космічного простору, включно з небесними тілами, не підлягає національному привласненню ні шляхом проголошення на них суверенітету, ні шляхом використання або окупації, ні будь-якими іншими способами (ст. 2), а дослідження кос- мічного простору слід проводити відповідно до міжнародного права, включно зі Статутом ООН (ст. 3).</a:t>
            </a:r>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64"/>
          <p:cNvSpPr txBox="1">
            <a:spLocks noGrp="1"/>
          </p:cNvSpPr>
          <p:nvPr>
            <p:ph type="body" idx="1"/>
          </p:nvPr>
        </p:nvSpPr>
        <p:spPr>
          <a:xfrm>
            <a:off x="200350" y="246925"/>
            <a:ext cx="5646600" cy="4374000"/>
          </a:xfrm>
          <a:prstGeom prst="rect">
            <a:avLst/>
          </a:prstGeom>
          <a:solidFill>
            <a:srgbClr val="6D9EEB"/>
          </a:solidFill>
          <a:ln w="28575" cap="flat" cmpd="sng">
            <a:solidFill>
              <a:srgbClr val="000000"/>
            </a:solidFill>
            <a:prstDash val="solid"/>
            <a:round/>
            <a:headEnd type="none" w="sm" len="sm"/>
            <a:tailEnd type="none" w="sm" len="sm"/>
          </a:ln>
        </p:spPr>
        <p:txBody>
          <a:bodyPr spcFirstLastPara="1" wrap="square" lIns="91425" tIns="91425" rIns="91425" bIns="91425" anchor="t" anchorCtr="0">
            <a:normAutofit fontScale="92500" lnSpcReduction="20000"/>
          </a:bodyPr>
          <a:lstStyle/>
          <a:p>
            <a:pPr marL="0" lvl="0" indent="0" algn="l" rtl="0">
              <a:spcBef>
                <a:spcPts val="1200"/>
              </a:spcBef>
              <a:spcAft>
                <a:spcPts val="0"/>
              </a:spcAft>
              <a:buClr>
                <a:schemeClr val="dk1"/>
              </a:buClr>
              <a:buSzPts val="1100"/>
              <a:buFont typeface="Arial"/>
              <a:buNone/>
            </a:pPr>
            <a:r>
              <a:rPr lang="ru" sz="1500">
                <a:latin typeface="Arial"/>
                <a:ea typeface="Arial"/>
                <a:cs typeface="Arial"/>
                <a:sym typeface="Arial"/>
              </a:rPr>
              <a:t>Надзвичайно важливою є норма ст. 4 Договору про космос 1967 р. про заборону розміщення зброї масового знищення. Тим самим космічний простір і небесні тіла проголошені частково демілітаризованою зоною, включно з без'ядерним статусом. Договором 1963 р. в космосі також заборонено проводити будь-які випробування ядерної зброї144. Розміщення в космосі звичайних видів озброєння та збройних сил загальним міжнародним правом не заборонено, так само як не заборонено використання космосу для військових цілей. Деякі обмеження в цій галузі накладали лише двосторонні угоди145.</a:t>
            </a:r>
            <a:endParaRPr sz="1500">
              <a:latin typeface="Arial"/>
              <a:ea typeface="Arial"/>
              <a:cs typeface="Arial"/>
              <a:sym typeface="Arial"/>
            </a:endParaRPr>
          </a:p>
          <a:p>
            <a:pPr marL="0" lvl="0" indent="0" algn="l" rtl="0">
              <a:spcBef>
                <a:spcPts val="1200"/>
              </a:spcBef>
              <a:spcAft>
                <a:spcPts val="1200"/>
              </a:spcAft>
              <a:buNone/>
            </a:pPr>
            <a:r>
              <a:rPr lang="ru" sz="1500">
                <a:latin typeface="Arial"/>
                <a:ea typeface="Arial"/>
                <a:cs typeface="Arial"/>
                <a:sym typeface="Arial"/>
              </a:rPr>
              <a:t>Місяць та інші небесні тіла є демілітаризованими та нейтралізованими територіями, що забороняє будь-яке їх військове використання. Відповідно до Договору про космос 1967 р. вони можуть бути використані виключно в мирних цілях. Однак це не виключає права держави включати військовослужбовців у склад екіпажу космічного об'єкта (ст. 4) та їхнього права робити посадку на небесні тіла.</a:t>
            </a:r>
            <a:endParaRPr/>
          </a:p>
        </p:txBody>
      </p:sp>
      <p:pic>
        <p:nvPicPr>
          <p:cNvPr id="363" name="Google Shape;363;p64"/>
          <p:cNvPicPr preferRelativeResize="0"/>
          <p:nvPr/>
        </p:nvPicPr>
        <p:blipFill>
          <a:blip r:embed="rId3">
            <a:alphaModFix/>
          </a:blip>
          <a:stretch>
            <a:fillRect/>
          </a:stretch>
        </p:blipFill>
        <p:spPr>
          <a:xfrm>
            <a:off x="5985400" y="1158725"/>
            <a:ext cx="2992200" cy="2992200"/>
          </a:xfrm>
          <a:prstGeom prst="ellipse">
            <a:avLst/>
          </a:prstGeom>
          <a:noFill/>
          <a:ln>
            <a:noFill/>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5"/>
          <p:cNvSpPr txBox="1">
            <a:spLocks noGrp="1"/>
          </p:cNvSpPr>
          <p:nvPr>
            <p:ph type="body" idx="1"/>
          </p:nvPr>
        </p:nvSpPr>
        <p:spPr>
          <a:xfrm>
            <a:off x="504750" y="258600"/>
            <a:ext cx="8134500" cy="4626300"/>
          </a:xfrm>
          <a:prstGeom prst="rect">
            <a:avLst/>
          </a:prstGeom>
          <a:solidFill>
            <a:srgbClr val="6D9EEB"/>
          </a:solidFill>
          <a:ln w="38100"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1200"/>
              </a:spcBef>
              <a:spcAft>
                <a:spcPts val="0"/>
              </a:spcAft>
              <a:buNone/>
            </a:pPr>
            <a:r>
              <a:rPr lang="ru" sz="1200">
                <a:latin typeface="Arial"/>
                <a:ea typeface="Arial"/>
                <a:cs typeface="Arial"/>
                <a:sym typeface="Arial"/>
              </a:rPr>
              <a:t>Вивчення та дослідження космічного простору і небесних тіл має відбуватися в такий способом, щоб уникати їх шкідливого забруднення, а також несприятливих змін земного середовища. У дійсності ця норма поки важко реалізується та є скоріше побажанням. За різними оцінками навколоземний космічний простір вже нині заповнено численними недіючими космічними об'єктами та їхніми частинами, а деякі види палива, що застосовується в ракетоносіях, шкідливо впливає на озонову кулю Землі. Тим не менше пріоритети засвоєння космосу навряд чи будуть поставлені в залежність від екологічних недоліків існуючих технологій.</a:t>
            </a:r>
            <a:endParaRPr sz="1200">
              <a:latin typeface="Arial"/>
              <a:ea typeface="Arial"/>
              <a:cs typeface="Arial"/>
              <a:sym typeface="Arial"/>
            </a:endParaRPr>
          </a:p>
          <a:p>
            <a:pPr marL="0" lvl="0" indent="0" algn="l" rtl="0">
              <a:spcBef>
                <a:spcPts val="1200"/>
              </a:spcBef>
              <a:spcAft>
                <a:spcPts val="0"/>
              </a:spcAft>
              <a:buNone/>
            </a:pPr>
            <a:r>
              <a:rPr lang="ru" sz="1200">
                <a:latin typeface="Arial"/>
                <a:ea typeface="Arial"/>
                <a:cs typeface="Arial"/>
                <a:sym typeface="Arial"/>
              </a:rPr>
              <a:t>Спроба розвинути й уточнити деякі положення Договору про космос 1967 р. була зроблена в Угоді про діяльність держав на Місяці та інших небесних тілах 1979 р. Зокрема, угода поширює на Місяць і небесні тіла режим «загального надбання людства» та приписує, щоб розробка природних ресурсів була тут підпорядкована спеціальному міжнародно-правовому режиму. Однак ні Угода, ні інші міжнародно-правові акти такий режим не встановлюють, що свідчить про «заморожування» питання. За аналогією із проблемами, що виникли у зв'язку зі спробами врегулювати режим здобування корисних копалин з морського дна, можна припустити, що звернення до питання про освоєння ресурсів небесних тіл відбудеться не раніше, ніж у багатьох держав з'являться необхідні технічні можливості.</a:t>
            </a:r>
            <a:endParaRPr sz="1200">
              <a:latin typeface="Arial"/>
              <a:ea typeface="Arial"/>
              <a:cs typeface="Arial"/>
              <a:sym typeface="Arial"/>
            </a:endParaRPr>
          </a:p>
          <a:p>
            <a:pPr marL="0" lvl="0" indent="0" algn="l" rtl="0">
              <a:spcBef>
                <a:spcPts val="1200"/>
              </a:spcBef>
              <a:spcAft>
                <a:spcPts val="1200"/>
              </a:spcAft>
              <a:buNone/>
            </a:pPr>
            <a:r>
              <a:rPr lang="ru" sz="1200">
                <a:latin typeface="Arial"/>
                <a:ea typeface="Arial"/>
                <a:cs typeface="Arial"/>
                <a:sym typeface="Arial"/>
              </a:rPr>
              <a:t>Усе це зайвий раз підтверджує, що міжнародне космічне право в частині визначення режиму космосу та небесних тіл значною мірою перебуває в області бажаного, оскільки область дійсного залишається поки що поза межами досяжності людства. У той же час ідеали, які закладає в міжнародне космічне право сучасне людство, можливо, в майбутньому убережуть космос від варварського освоєння, яке зазнала Земля.</a:t>
            </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body" idx="1"/>
          </p:nvPr>
        </p:nvSpPr>
        <p:spPr>
          <a:xfrm>
            <a:off x="3442525" y="258600"/>
            <a:ext cx="5633100" cy="4626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ru" sz="1500">
                <a:solidFill>
                  <a:srgbClr val="222222"/>
                </a:solidFill>
                <a:highlight>
                  <a:srgbClr val="FFFFFF"/>
                </a:highlight>
                <a:latin typeface="Arial"/>
                <a:ea typeface="Arial"/>
                <a:cs typeface="Arial"/>
                <a:sym typeface="Arial"/>
              </a:rPr>
              <a:t>Перша кодифікація міжнародного морського права відбулася в 1958 р. в Женеві на І Конференції ООН з морського права, коли були прийняті такі конвенції:</a:t>
            </a:r>
            <a:endParaRPr sz="1500">
              <a:solidFill>
                <a:srgbClr val="222222"/>
              </a:solidFill>
              <a:highlight>
                <a:srgbClr val="FFFFFF"/>
              </a:highlight>
              <a:latin typeface="Arial"/>
              <a:ea typeface="Arial"/>
              <a:cs typeface="Arial"/>
              <a:sym typeface="Arial"/>
            </a:endParaRPr>
          </a:p>
          <a:p>
            <a:pPr marL="0" lvl="0" indent="0" algn="just" rtl="0">
              <a:spcBef>
                <a:spcPts val="1500"/>
              </a:spcBef>
              <a:spcAft>
                <a:spcPts val="0"/>
              </a:spcAft>
              <a:buClr>
                <a:schemeClr val="dk1"/>
              </a:buClr>
              <a:buSzPts val="1100"/>
              <a:buFont typeface="Arial"/>
              <a:buNone/>
            </a:pPr>
            <a:r>
              <a:rPr lang="ru" sz="1500">
                <a:solidFill>
                  <a:srgbClr val="222222"/>
                </a:solidFill>
                <a:highlight>
                  <a:srgbClr val="FFFFFF"/>
                </a:highlight>
                <a:latin typeface="Arial"/>
                <a:ea typeface="Arial"/>
                <a:cs typeface="Arial"/>
                <a:sym typeface="Arial"/>
              </a:rPr>
              <a:t>· Про відкрите море;</a:t>
            </a:r>
            <a:endParaRPr sz="1500">
              <a:solidFill>
                <a:srgbClr val="222222"/>
              </a:solidFill>
              <a:highlight>
                <a:srgbClr val="FFFFFF"/>
              </a:highlight>
              <a:latin typeface="Arial"/>
              <a:ea typeface="Arial"/>
              <a:cs typeface="Arial"/>
              <a:sym typeface="Arial"/>
            </a:endParaRPr>
          </a:p>
          <a:p>
            <a:pPr marL="0" lvl="0" indent="0" algn="just" rtl="0">
              <a:spcBef>
                <a:spcPts val="1500"/>
              </a:spcBef>
              <a:spcAft>
                <a:spcPts val="0"/>
              </a:spcAft>
              <a:buClr>
                <a:schemeClr val="dk1"/>
              </a:buClr>
              <a:buSzPts val="1100"/>
              <a:buFont typeface="Arial"/>
              <a:buNone/>
            </a:pPr>
            <a:r>
              <a:rPr lang="ru" sz="1500">
                <a:solidFill>
                  <a:srgbClr val="222222"/>
                </a:solidFill>
                <a:highlight>
                  <a:srgbClr val="FFFFFF"/>
                </a:highlight>
                <a:latin typeface="Arial"/>
                <a:ea typeface="Arial"/>
                <a:cs typeface="Arial"/>
                <a:sym typeface="Arial"/>
              </a:rPr>
              <a:t>· Про територіальне море і прилеглу зону;</a:t>
            </a:r>
            <a:endParaRPr sz="1500">
              <a:solidFill>
                <a:srgbClr val="222222"/>
              </a:solidFill>
              <a:highlight>
                <a:srgbClr val="FFFFFF"/>
              </a:highlight>
              <a:latin typeface="Arial"/>
              <a:ea typeface="Arial"/>
              <a:cs typeface="Arial"/>
              <a:sym typeface="Arial"/>
            </a:endParaRPr>
          </a:p>
          <a:p>
            <a:pPr marL="0" lvl="0" indent="0" algn="just" rtl="0">
              <a:spcBef>
                <a:spcPts val="1500"/>
              </a:spcBef>
              <a:spcAft>
                <a:spcPts val="0"/>
              </a:spcAft>
              <a:buClr>
                <a:schemeClr val="dk1"/>
              </a:buClr>
              <a:buSzPts val="1100"/>
              <a:buFont typeface="Arial"/>
              <a:buNone/>
            </a:pPr>
            <a:r>
              <a:rPr lang="ru" sz="1500">
                <a:solidFill>
                  <a:srgbClr val="222222"/>
                </a:solidFill>
                <a:highlight>
                  <a:srgbClr val="FFFFFF"/>
                </a:highlight>
                <a:latin typeface="Arial"/>
                <a:ea typeface="Arial"/>
                <a:cs typeface="Arial"/>
                <a:sym typeface="Arial"/>
              </a:rPr>
              <a:t>· Про континентальний шельф;</a:t>
            </a:r>
            <a:endParaRPr sz="1500">
              <a:solidFill>
                <a:srgbClr val="222222"/>
              </a:solidFill>
              <a:highlight>
                <a:srgbClr val="FFFFFF"/>
              </a:highlight>
              <a:latin typeface="Arial"/>
              <a:ea typeface="Arial"/>
              <a:cs typeface="Arial"/>
              <a:sym typeface="Arial"/>
            </a:endParaRPr>
          </a:p>
          <a:p>
            <a:pPr marL="0" lvl="0" indent="0" algn="just" rtl="0">
              <a:spcBef>
                <a:spcPts val="1500"/>
              </a:spcBef>
              <a:spcAft>
                <a:spcPts val="0"/>
              </a:spcAft>
              <a:buClr>
                <a:schemeClr val="dk1"/>
              </a:buClr>
              <a:buSzPts val="1100"/>
              <a:buFont typeface="Arial"/>
              <a:buNone/>
            </a:pPr>
            <a:r>
              <a:rPr lang="ru" sz="1500">
                <a:solidFill>
                  <a:srgbClr val="222222"/>
                </a:solidFill>
                <a:highlight>
                  <a:srgbClr val="FFFFFF"/>
                </a:highlight>
                <a:latin typeface="Arial"/>
                <a:ea typeface="Arial"/>
                <a:cs typeface="Arial"/>
                <a:sym typeface="Arial"/>
              </a:rPr>
              <a:t>· Про риболовство і охорону живих ресурсів моря.</a:t>
            </a:r>
            <a:endParaRPr sz="1500">
              <a:solidFill>
                <a:srgbClr val="222222"/>
              </a:solidFill>
              <a:highlight>
                <a:srgbClr val="FFFFFF"/>
              </a:highlight>
              <a:latin typeface="Arial"/>
              <a:ea typeface="Arial"/>
              <a:cs typeface="Arial"/>
              <a:sym typeface="Arial"/>
            </a:endParaRPr>
          </a:p>
          <a:p>
            <a:pPr marL="0" lvl="0" indent="0" algn="just" rtl="0">
              <a:spcBef>
                <a:spcPts val="1500"/>
              </a:spcBef>
              <a:spcAft>
                <a:spcPts val="1500"/>
              </a:spcAft>
              <a:buNone/>
            </a:pPr>
            <a:r>
              <a:rPr lang="ru" sz="1500">
                <a:solidFill>
                  <a:srgbClr val="222222"/>
                </a:solidFill>
                <a:highlight>
                  <a:srgbClr val="FFFFFF"/>
                </a:highlight>
                <a:latin typeface="Arial"/>
                <a:ea typeface="Arial"/>
                <a:cs typeface="Arial"/>
                <a:sym typeface="Arial"/>
              </a:rPr>
              <a:t>В результаті було кодифіковано низку принципів і норм морського права, що мали звичаєву основу, зокрема, принцип свободи мореплавання; свободи риболовства; прокладки кабелів та трубопроводів; польотів над відкритим морем; право мирного проходу іноземних держав через відкрите море тощо.</a:t>
            </a:r>
            <a:endParaRPr sz="2000"/>
          </a:p>
        </p:txBody>
      </p:sp>
      <p:pic>
        <p:nvPicPr>
          <p:cNvPr id="94" name="Google Shape;94;p18"/>
          <p:cNvPicPr preferRelativeResize="0"/>
          <p:nvPr/>
        </p:nvPicPr>
        <p:blipFill>
          <a:blip r:embed="rId3">
            <a:alphaModFix/>
          </a:blip>
          <a:stretch>
            <a:fillRect/>
          </a:stretch>
        </p:blipFill>
        <p:spPr>
          <a:xfrm>
            <a:off x="152400" y="1002888"/>
            <a:ext cx="3137726" cy="3137726"/>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body" idx="1"/>
          </p:nvPr>
        </p:nvSpPr>
        <p:spPr>
          <a:xfrm>
            <a:off x="144400" y="191025"/>
            <a:ext cx="4221000" cy="4668300"/>
          </a:xfrm>
          <a:prstGeom prst="rect">
            <a:avLst/>
          </a:prstGeom>
          <a:ln w="38100" cap="flat" cmpd="sng">
            <a:solidFill>
              <a:srgbClr val="000000"/>
            </a:solidFill>
            <a:prstDash val="solid"/>
            <a:round/>
            <a:headEnd type="none" w="sm" len="sm"/>
            <a:tailEnd type="none" w="sm" len="sm"/>
          </a:ln>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ru"/>
              <a:t>Зазначені конвенції зберігають юридичну силу і сьогодні для держав, що надали згоду на їх обов’язковість. Положення конвенцій в частині закріплених у них загальновизнаних норм міжнародного права повинні поважатися й іншими державами. Однак історичний розвиток, перш за все, поява багатьох нових самостійних країн, що розвиваються, науково-технічний прогрес та ін., зумовили необхідність формування нового міжнародного морського права. Крім того, на І Конференції з морського права не були вирішені з достатньою визначеністю такі питання створення і межі риболовних зон, переважні права прибережної держави щодо добування морських ресурсів та ін. ІІ Конференція ООН з морського права, що відбувалася в 1960 р. не була вдалою і не досягла поставленої мети – модернізації міжнародного морського права.</a:t>
            </a:r>
            <a:endParaRPr/>
          </a:p>
        </p:txBody>
      </p:sp>
      <p:sp>
        <p:nvSpPr>
          <p:cNvPr id="100" name="Google Shape;100;p19"/>
          <p:cNvSpPr txBox="1">
            <a:spLocks noGrp="1"/>
          </p:cNvSpPr>
          <p:nvPr>
            <p:ph type="body" idx="1"/>
          </p:nvPr>
        </p:nvSpPr>
        <p:spPr>
          <a:xfrm>
            <a:off x="4572000" y="191025"/>
            <a:ext cx="4292400" cy="4531500"/>
          </a:xfrm>
          <a:prstGeom prst="rect">
            <a:avLst/>
          </a:prstGeom>
          <a:solidFill>
            <a:schemeClr val="accent3"/>
          </a:solidFill>
          <a:ln w="38100" cap="flat" cmpd="sng">
            <a:solidFill>
              <a:srgbClr val="000000"/>
            </a:solidFill>
            <a:prstDash val="solid"/>
            <a:round/>
            <a:headEnd type="none" w="sm" len="sm"/>
            <a:tailEnd type="none" w="sm" len="sm"/>
          </a:ln>
        </p:spPr>
        <p:txBody>
          <a:bodyPr spcFirstLastPara="1" wrap="square" lIns="91425" tIns="91425" rIns="91425" bIns="91425" anchor="t" anchorCtr="0">
            <a:normAutofit fontScale="70000" lnSpcReduction="20000"/>
          </a:bodyPr>
          <a:lstStyle/>
          <a:p>
            <a:pPr marL="0" lvl="0" indent="0" algn="l" rtl="0">
              <a:spcBef>
                <a:spcPts val="0"/>
              </a:spcBef>
              <a:spcAft>
                <a:spcPts val="1200"/>
              </a:spcAft>
              <a:buNone/>
            </a:pPr>
            <a:r>
              <a:rPr lang="ru"/>
              <a:t>ІІІ Конференція тривала з 1973 по 1982 рр. і завершилася прийняттям Конвенції ООН з морського права 1982 р., яку підписали представники 159 суб’єктів міжнародного права. Конвенція набрала чинності в 1994 р. Україна ратифікувала її Законом від 03.06.1999 р. № 728-XIV. Конвенція представляє собою великий кодифікований документ, який місить більше 300 статей та 9 додатків і регулює майже всі питання використання морських просторів. Конвенція 1982 р. підтвердила і істотно доповнила положення конвенцій 1958 р. Зокрема, було визначено статус міжнародного району морського дна за межами континентального шельфу та режим розробки його ресурсів; введено нові види морських просторів: виключна економічна зона та архіпелажні води; розроблено інститут транзитного проходу суден через міжнародні протоки, які перекриваються територіальними водами держав та ін.</a:t>
            </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sp>
        <p:nvSpPr>
          <p:cNvPr id="105" name="Google Shape;105;p20"/>
          <p:cNvSpPr txBox="1">
            <a:spLocks noGrp="1"/>
          </p:cNvSpPr>
          <p:nvPr>
            <p:ph type="body" idx="1"/>
          </p:nvPr>
        </p:nvSpPr>
        <p:spPr>
          <a:xfrm>
            <a:off x="304950" y="566100"/>
            <a:ext cx="8534100" cy="4011300"/>
          </a:xfrm>
          <a:prstGeom prst="rect">
            <a:avLst/>
          </a:prstGeom>
          <a:solidFill>
            <a:schemeClr val="accent3"/>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ru" sz="1500">
                <a:solidFill>
                  <a:schemeClr val="lt1"/>
                </a:solidFill>
                <a:latin typeface="Arial"/>
                <a:ea typeface="Arial"/>
                <a:cs typeface="Arial"/>
                <a:sym typeface="Arial"/>
              </a:rPr>
              <a:t>Незважаючи на прийняття Конвенції ООН з морського права 1982 р., роль Женевських конвенцій 1958 р. як джерела міжнародного морського права не зменшується, оскільки досить значна кількість держав, в т.ч. і найбільша моська держава світу – США, Конвенцію 1982 р. не ратифікували, тому відносини з ними регулюються саме Женевськими конвенціями.</a:t>
            </a:r>
            <a:endParaRPr sz="1500">
              <a:solidFill>
                <a:schemeClr val="lt1"/>
              </a:solidFill>
              <a:latin typeface="Arial"/>
              <a:ea typeface="Arial"/>
              <a:cs typeface="Arial"/>
              <a:sym typeface="Arial"/>
            </a:endParaRPr>
          </a:p>
          <a:p>
            <a:pPr marL="0" lvl="0" indent="0" algn="just" rtl="0">
              <a:spcBef>
                <a:spcPts val="1500"/>
              </a:spcBef>
              <a:spcAft>
                <a:spcPts val="0"/>
              </a:spcAft>
              <a:buClr>
                <a:schemeClr val="dk1"/>
              </a:buClr>
              <a:buSzPts val="1100"/>
              <a:buFont typeface="Arial"/>
              <a:buNone/>
            </a:pPr>
            <a:r>
              <a:rPr lang="ru" sz="1500">
                <a:solidFill>
                  <a:schemeClr val="lt1"/>
                </a:solidFill>
                <a:latin typeface="Arial"/>
                <a:ea typeface="Arial"/>
                <a:cs typeface="Arial"/>
                <a:sym typeface="Arial"/>
              </a:rPr>
              <a:t>До джерел міжнародного морського права відносяться також Конвенція про міжнародні правила попередження зіткнень суден 1972 р.; Міжнародна конвенція про охорону людського життя на морі 1974 р; Міжнародна конвенція про пошук та спасіння на морі 1979 р. та ін.</a:t>
            </a:r>
            <a:endParaRPr sz="1500">
              <a:solidFill>
                <a:schemeClr val="lt1"/>
              </a:solidFill>
              <a:latin typeface="Arial"/>
              <a:ea typeface="Arial"/>
              <a:cs typeface="Arial"/>
              <a:sym typeface="Arial"/>
            </a:endParaRPr>
          </a:p>
          <a:p>
            <a:pPr marL="0" lvl="0" indent="0" algn="just" rtl="0">
              <a:spcBef>
                <a:spcPts val="1500"/>
              </a:spcBef>
              <a:spcAft>
                <a:spcPts val="0"/>
              </a:spcAft>
              <a:buClr>
                <a:schemeClr val="dk1"/>
              </a:buClr>
              <a:buSzPts val="1100"/>
              <a:buFont typeface="Arial"/>
              <a:buNone/>
            </a:pPr>
            <a:r>
              <a:rPr lang="ru" sz="1500">
                <a:solidFill>
                  <a:schemeClr val="lt1"/>
                </a:solidFill>
                <a:latin typeface="Arial"/>
                <a:ea typeface="Arial"/>
                <a:cs typeface="Arial"/>
                <a:sym typeface="Arial"/>
              </a:rPr>
              <a:t>Держави укладають також локальні багатосторонні чи двосторонні угоди з окремих питань використання і охорони моря. Наприклад, Декларація про континентальний шельф Балтійського моря 1968 р., Конвенція про захист Чорного моря від забруднення 1992 р., Угода про збереження китоподібних Чорного моря, Середземного моря та прилеглої акваторії Атлантичного океану 1996 р. та ін.</a:t>
            </a:r>
            <a:endParaRPr sz="1500">
              <a:solidFill>
                <a:schemeClr val="lt1"/>
              </a:solidFill>
              <a:latin typeface="Arial"/>
              <a:ea typeface="Arial"/>
              <a:cs typeface="Arial"/>
              <a:sym typeface="Arial"/>
            </a:endParaRPr>
          </a:p>
          <a:p>
            <a:pPr marL="0" lvl="0" indent="0" algn="l" rtl="0">
              <a:spcBef>
                <a:spcPts val="1500"/>
              </a:spcBef>
              <a:spcAft>
                <a:spcPts val="1200"/>
              </a:spcAft>
              <a:buNone/>
            </a:pP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5246000" y="330775"/>
            <a:ext cx="3586200" cy="1244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ru" sz="2480" b="1">
                <a:solidFill>
                  <a:schemeClr val="accent1"/>
                </a:solidFill>
              </a:rPr>
              <a:t>Міжнародно-правова класифікація морських просторів.</a:t>
            </a:r>
            <a:endParaRPr sz="2480" b="1">
              <a:solidFill>
                <a:schemeClr val="accent1"/>
              </a:solidFill>
            </a:endParaRPr>
          </a:p>
        </p:txBody>
      </p:sp>
      <p:sp>
        <p:nvSpPr>
          <p:cNvPr id="111" name="Google Shape;111;p21"/>
          <p:cNvSpPr txBox="1">
            <a:spLocks noGrp="1"/>
          </p:cNvSpPr>
          <p:nvPr>
            <p:ph type="body" idx="1"/>
          </p:nvPr>
        </p:nvSpPr>
        <p:spPr>
          <a:xfrm>
            <a:off x="311700" y="330775"/>
            <a:ext cx="4682700" cy="45843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1200"/>
              </a:spcAft>
              <a:buNone/>
            </a:pPr>
            <a:r>
              <a:rPr lang="ru">
                <a:latin typeface="Arial"/>
                <a:ea typeface="Arial"/>
                <a:cs typeface="Arial"/>
                <a:sym typeface="Arial"/>
              </a:rPr>
              <a:t>При розгляді класифікації морських просторів необхідно враховувати, що цю класифікацію не можна розглядати як уявлення про різних правових категоріях морських просторів, що сформувалося раз і назавжди. В силу історичного характеру міжнародного морського права це подання розвивалося, змінювалося і в цілому розширювалося. Так, якщо в період зародження і початкового розвитку міжнародного морського права все води Світового океану розглядалися як одна правова категорія - води відкритого моря, то надалі з'явилися такі правові категорії, як територіальні води і архіпелаж-ні води, а потім і такі правові категорії, які вже навряд чи можна узагальнити під терміном «води», оскільки для їх позначення більш прийнятний термін «морські простори». Маються на увазі континентальний шельф і міжнародний район морського дна</a:t>
            </a:r>
            <a:r>
              <a:rPr lang="ru" sz="1200">
                <a:latin typeface="Arial"/>
                <a:ea typeface="Arial"/>
                <a:cs typeface="Arial"/>
                <a:sym typeface="Arial"/>
              </a:rPr>
              <a:t>.</a:t>
            </a:r>
            <a:endParaRPr/>
          </a:p>
        </p:txBody>
      </p:sp>
      <p:pic>
        <p:nvPicPr>
          <p:cNvPr id="112" name="Google Shape;112;p21"/>
          <p:cNvPicPr preferRelativeResize="0"/>
          <p:nvPr/>
        </p:nvPicPr>
        <p:blipFill>
          <a:blip r:embed="rId3">
            <a:alphaModFix/>
          </a:blip>
          <a:stretch>
            <a:fillRect/>
          </a:stretch>
        </p:blipFill>
        <p:spPr>
          <a:xfrm>
            <a:off x="5116700" y="1685350"/>
            <a:ext cx="3844800" cy="2563200"/>
          </a:xfrm>
          <a:prstGeom prst="roundRect">
            <a:avLst>
              <a:gd name="adj" fmla="val 16667"/>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8256</Words>
  <Application>Microsoft Office PowerPoint</Application>
  <PresentationFormat>Экран (16:9)</PresentationFormat>
  <Paragraphs>200</Paragraphs>
  <Slides>53</Slides>
  <Notes>53</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53</vt:i4>
      </vt:variant>
    </vt:vector>
  </HeadingPairs>
  <TitlesOfParts>
    <vt:vector size="58" baseType="lpstr">
      <vt:lpstr>Arial</vt:lpstr>
      <vt:lpstr>Economica</vt:lpstr>
      <vt:lpstr>Open Sans</vt:lpstr>
      <vt:lpstr>Lato</vt:lpstr>
      <vt:lpstr>Luxe</vt:lpstr>
      <vt:lpstr>Питання статусу та режиму морських просторів, зокрема участь України у міжнародних конвенційних механізмах. Міжнародно-правові засади статусу та режиму повітряних та космічних просторів, зокрема участь України у міжнародних конвенційних механізмах</vt:lpstr>
      <vt:lpstr>План</vt:lpstr>
      <vt:lpstr>Основні положення Конвенції ООН з морського права.</vt:lpstr>
      <vt:lpstr>Слайд 4</vt:lpstr>
      <vt:lpstr>Поняття, джерела та принципи міжнародного морського права.</vt:lpstr>
      <vt:lpstr>Слайд 6</vt:lpstr>
      <vt:lpstr>Слайд 7</vt:lpstr>
      <vt:lpstr>Слайд 8</vt:lpstr>
      <vt:lpstr>Міжнародно-правова класифікація морських просторів.</vt:lpstr>
      <vt:lpstr>Слайд 10</vt:lpstr>
      <vt:lpstr>Слайд 11</vt:lpstr>
      <vt:lpstr>Слайд 12</vt:lpstr>
      <vt:lpstr>Територіальне море та прилегла зона</vt:lpstr>
      <vt:lpstr>Слайд 14</vt:lpstr>
      <vt:lpstr>Слайд 15</vt:lpstr>
      <vt:lpstr>Поняття “відкрите море” і його свободи.</vt:lpstr>
      <vt:lpstr>Слайд 17</vt:lpstr>
      <vt:lpstr>Слайд 18</vt:lpstr>
      <vt:lpstr>Слайд 19</vt:lpstr>
      <vt:lpstr>Слайд 20</vt:lpstr>
      <vt:lpstr>Слайд 21</vt:lpstr>
      <vt:lpstr>Міжнародні протоки та міжнародні канали</vt:lpstr>
      <vt:lpstr>Слайд 23</vt:lpstr>
      <vt:lpstr>Слайд 24</vt:lpstr>
      <vt:lpstr>Слайд 25</vt:lpstr>
      <vt:lpstr>Слайд 26</vt:lpstr>
      <vt:lpstr>МІЖНАРОДНО-ПРАВОВИЙ РЕЖИМ АРКТИКИ І АНТАРКТИКИ</vt:lpstr>
      <vt:lpstr>Слайд 28</vt:lpstr>
      <vt:lpstr>Слайд 29</vt:lpstr>
      <vt:lpstr>Слайд 30</vt:lpstr>
      <vt:lpstr>Поняття, принципи та джерела міжнародного повітряного права.</vt:lpstr>
      <vt:lpstr>Слайд 32</vt:lpstr>
      <vt:lpstr>Слайд 33</vt:lpstr>
      <vt:lpstr>Слайд 34</vt:lpstr>
      <vt:lpstr>Слайд 35</vt:lpstr>
      <vt:lpstr>Слайд 36</vt:lpstr>
      <vt:lpstr>Слайд 37</vt:lpstr>
      <vt:lpstr>Слайд 38</vt:lpstr>
      <vt:lpstr>Слайд 39</vt:lpstr>
      <vt:lpstr>Польоти в міжнародному повітряному просторі</vt:lpstr>
      <vt:lpstr>Слайд 41</vt:lpstr>
      <vt:lpstr>Слайд 42</vt:lpstr>
      <vt:lpstr>Комерційна діяльність у міжнародних повітряних сполученнях</vt:lpstr>
      <vt:lpstr>Слайд 44</vt:lpstr>
      <vt:lpstr>Слайд 45</vt:lpstr>
      <vt:lpstr>Слайд 46</vt:lpstr>
      <vt:lpstr>Міжнародна організація цивільної авіації</vt:lpstr>
      <vt:lpstr>Слайд 48</vt:lpstr>
      <vt:lpstr>Виникнення та розвиток міжнародно-правового регулювання космічного простору.</vt:lpstr>
      <vt:lpstr>Слайд 50</vt:lpstr>
      <vt:lpstr>Космічний простір і небесні тіла</vt:lpstr>
      <vt:lpstr>Слайд 52</vt:lpstr>
      <vt:lpstr>Слайд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Питання статусу та режиму морських просторів, зокрема участь України у міжнародних конвенційних механізмах. Міжнародно-правові засади статусу та режиму повітряних та космічних просторів, зокрема участь України у міжнародних конвенційних механізмах</dc:title>
  <cp:lastModifiedBy>Lina</cp:lastModifiedBy>
  <cp:revision>2</cp:revision>
  <dcterms:modified xsi:type="dcterms:W3CDTF">2023-08-15T20:21:26Z</dcterms:modified>
</cp:coreProperties>
</file>