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matic SC" charset="-79"/>
      <p:regular r:id="rId25"/>
      <p:bold r:id="rId26"/>
    </p:embeddedFont>
    <p:embeddedFont>
      <p:font typeface="Source Code Pro" charset="0"/>
      <p:regular r:id="rId27"/>
      <p:bold r:id="rId28"/>
      <p:italic r:id="rId29"/>
      <p:boldItalic r:id="rId30"/>
    </p:embeddedFont>
    <p:embeddedFont>
      <p:font typeface="Lato"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1ee44a209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1ee44a209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e1ee44a209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e1ee44a209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1ee44a209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1ee44a209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1ee44a209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1ee44a209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e1ee44a209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e1ee44a209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e1ee44a209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e1ee44a209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1ee44a209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e1ee44a209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1ee44a209_0_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1ee44a20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1ee44a209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1ee44a209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e1ee44a209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e1ee44a20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1ee44a209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1ee44a209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1ee44a209_0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e1ee44a209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1ee44a20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e1ee44a20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1ee44a20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1ee44a20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e1ee44a209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e1ee44a209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e1ee44a209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e1ee44a209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e1ee44a209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e1ee44a209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1ee44a209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e1ee44a209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e1ee44a209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e1ee44a209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e1ee44a209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e1ee44a209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1ee44a209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1ee44a209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6200" dirty="0"/>
              <a:t>Наслідки порушення міжнародно-правових зобов’язань у міжнародному </a:t>
            </a:r>
            <a:r>
              <a:rPr lang="ru" sz="6200" dirty="0" smtClean="0"/>
              <a:t>праві</a:t>
            </a:r>
            <a:endParaRPr sz="6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241825" y="194400"/>
            <a:ext cx="8708100" cy="4748700"/>
          </a:xfrm>
          <a:prstGeom prst="rect">
            <a:avLst/>
          </a:prstGeom>
          <a:solidFill>
            <a:srgbClr val="FFD966"/>
          </a:solidFill>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ru" b="1">
                <a:latin typeface="Arial"/>
                <a:ea typeface="Arial"/>
                <a:cs typeface="Arial"/>
                <a:sym typeface="Arial"/>
              </a:rPr>
              <a:t>Міжнародна суспільна небезпека</a:t>
            </a:r>
            <a:r>
              <a:rPr lang="ru">
                <a:latin typeface="Arial"/>
                <a:ea typeface="Arial"/>
                <a:cs typeface="Arial"/>
                <a:sym typeface="Arial"/>
              </a:rPr>
              <a:t> — це можливість міжнародного правопорушення заподіяти або завдати шкоду міжнародним відносинам, що охороняються міжнародним правом. Протиправність правопорушення обумовлена порушенням обов'язкових правил поведінки, закріплених у міжнародно-правових актах. </a:t>
            </a:r>
            <a:r>
              <a:rPr lang="ru" i="1">
                <a:latin typeface="Arial"/>
                <a:ea typeface="Arial"/>
                <a:cs typeface="Arial"/>
                <a:sym typeface="Arial"/>
              </a:rPr>
              <a:t>Причинно-наслідковий зв'язок</a:t>
            </a:r>
            <a:r>
              <a:rPr lang="ru">
                <a:latin typeface="Arial"/>
                <a:ea typeface="Arial"/>
                <a:cs typeface="Arial"/>
                <a:sym typeface="Arial"/>
              </a:rPr>
              <a:t> є важливою ознакою правопорушення, тому що саме він дозволяє з'ясувати, що причиною завданої шкоди є міжнародне правопорушення. Карність є правовим наслідком, закономірним результатом правопорушення. </a:t>
            </a:r>
            <a:endParaRPr>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У міжнародному правопорушенні виділяється його склад, що являє собою сукупність об'єктивних і суб'єктивних ознак, на підставі яких суб'єкти МП несуть міжнародно-правову відповідальність.</a:t>
            </a:r>
            <a:endParaRPr>
              <a:latin typeface="Arial"/>
              <a:ea typeface="Arial"/>
              <a:cs typeface="Arial"/>
              <a:sym typeface="Arial"/>
            </a:endParaRPr>
          </a:p>
          <a:p>
            <a:pPr marL="0" lvl="0" indent="0" algn="l" rtl="0">
              <a:spcBef>
                <a:spcPts val="1200"/>
              </a:spcBef>
              <a:spcAft>
                <a:spcPts val="0"/>
              </a:spcAft>
              <a:buNone/>
            </a:pPr>
            <a:r>
              <a:rPr lang="ru" b="1">
                <a:latin typeface="Arial"/>
                <a:ea typeface="Arial"/>
                <a:cs typeface="Arial"/>
                <a:sym typeface="Arial"/>
              </a:rPr>
              <a:t>До складу міжнародного правопорушення входять: </a:t>
            </a:r>
            <a:endParaRPr b="1">
              <a:latin typeface="Arial"/>
              <a:ea typeface="Arial"/>
              <a:cs typeface="Arial"/>
              <a:sym typeface="Arial"/>
            </a:endParaRPr>
          </a:p>
          <a:p>
            <a:pPr marL="0" lvl="0" indent="0" algn="l" rtl="0">
              <a:spcBef>
                <a:spcPts val="1200"/>
              </a:spcBef>
              <a:spcAft>
                <a:spcPts val="0"/>
              </a:spcAft>
              <a:buNone/>
            </a:pPr>
            <a:r>
              <a:rPr lang="ru" b="1">
                <a:latin typeface="Arial"/>
                <a:ea typeface="Arial"/>
                <a:cs typeface="Arial"/>
                <a:sym typeface="Arial"/>
              </a:rPr>
              <a:t>Об'єкт міжнародного правопорушення</a:t>
            </a:r>
            <a:r>
              <a:rPr lang="ru">
                <a:latin typeface="Arial"/>
                <a:ea typeface="Arial"/>
                <a:cs typeface="Arial"/>
                <a:sym typeface="Arial"/>
              </a:rPr>
              <a:t> — це певні блага матеріального або нематеріального характеру (міжнародний правопорядок, система міжнародних відносин, права і свободи людини). </a:t>
            </a:r>
            <a:endParaRPr>
              <a:latin typeface="Arial"/>
              <a:ea typeface="Arial"/>
              <a:cs typeface="Arial"/>
              <a:sym typeface="Arial"/>
            </a:endParaRPr>
          </a:p>
          <a:p>
            <a:pPr marL="0" lvl="0" indent="0" algn="l" rtl="0">
              <a:spcBef>
                <a:spcPts val="1200"/>
              </a:spcBef>
              <a:spcAft>
                <a:spcPts val="1200"/>
              </a:spcAft>
              <a:buNone/>
            </a:pPr>
            <a:r>
              <a:rPr lang="ru" b="1">
                <a:latin typeface="Arial"/>
                <a:ea typeface="Arial"/>
                <a:cs typeface="Arial"/>
                <a:sym typeface="Arial"/>
              </a:rPr>
              <a:t>Об'єктивна сторона міжнародного правопорушення</a:t>
            </a:r>
            <a:r>
              <a:rPr lang="ru">
                <a:latin typeface="Arial"/>
                <a:ea typeface="Arial"/>
                <a:cs typeface="Arial"/>
                <a:sym typeface="Arial"/>
              </a:rPr>
              <a:t> — проявляється у вигляді діяння суб'єкта міжнародних відносин, який порушує відповідні міжнародно-правові зобов'язання. Суб'єктами міжнародного правопорушення виступають основні суб'єкти МП. Суб'єктивна сторона міжнародного правопорушення полягає у відношенні суб'єкта МП до вчиненого ним діяння і його наслідків та проявляється у формі вини.</a:t>
            </a: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body" idx="1"/>
          </p:nvPr>
        </p:nvSpPr>
        <p:spPr>
          <a:xfrm>
            <a:off x="3289225" y="149075"/>
            <a:ext cx="5543100" cy="4850100"/>
          </a:xfrm>
          <a:prstGeom prst="rect">
            <a:avLst/>
          </a:prstGeom>
          <a:solidFill>
            <a:srgbClr val="FFD966"/>
          </a:solidFill>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b="1">
                <a:latin typeface="Arial"/>
                <a:ea typeface="Arial"/>
                <a:cs typeface="Arial"/>
                <a:sym typeface="Arial"/>
              </a:rPr>
              <a:t>Не вважаються міжнародними правопорушеннями: </a:t>
            </a:r>
            <a:endParaRPr b="1">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1. </a:t>
            </a:r>
            <a:r>
              <a:rPr lang="ru" b="1">
                <a:latin typeface="Arial"/>
                <a:ea typeface="Arial"/>
                <a:cs typeface="Arial"/>
                <a:sym typeface="Arial"/>
              </a:rPr>
              <a:t>Недружній акт</a:t>
            </a:r>
            <a:r>
              <a:rPr lang="ru">
                <a:latin typeface="Arial"/>
                <a:ea typeface="Arial"/>
                <a:cs typeface="Arial"/>
                <a:sym typeface="Arial"/>
              </a:rPr>
              <a:t> – поведінка держави, яка завдає шкоди іншій державі й суперечить її інтересам, але не порушує норм міжнародного права. </a:t>
            </a:r>
            <a:endParaRPr>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2. </a:t>
            </a:r>
            <a:r>
              <a:rPr lang="ru" b="1">
                <a:latin typeface="Arial"/>
                <a:ea typeface="Arial"/>
                <a:cs typeface="Arial"/>
                <a:sym typeface="Arial"/>
              </a:rPr>
              <a:t>Злочинні проступки фізичних осіб проти міжнародного права</a:t>
            </a:r>
            <a:r>
              <a:rPr lang="ru">
                <a:latin typeface="Arial"/>
                <a:ea typeface="Arial"/>
                <a:cs typeface="Arial"/>
                <a:sym typeface="Arial"/>
              </a:rPr>
              <a:t> – дії фізичних осіб, які порушують норми міжнародного права, і тому заборонені внутрішньодержавним правом. </a:t>
            </a:r>
            <a:endParaRPr>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3. </a:t>
            </a:r>
            <a:r>
              <a:rPr lang="ru" b="1">
                <a:latin typeface="Arial"/>
                <a:ea typeface="Arial"/>
                <a:cs typeface="Arial"/>
                <a:sym typeface="Arial"/>
              </a:rPr>
              <a:t>Спірні ситуації</a:t>
            </a:r>
            <a:r>
              <a:rPr lang="ru">
                <a:latin typeface="Arial"/>
                <a:ea typeface="Arial"/>
                <a:cs typeface="Arial"/>
                <a:sym typeface="Arial"/>
              </a:rPr>
              <a:t> – держави не порушують норми міжнародного права, однак інтереси однієї держави порушуються поведінкою вищих посадових осіб іншої держави. </a:t>
            </a:r>
            <a:endParaRPr>
              <a:latin typeface="Arial"/>
              <a:ea typeface="Arial"/>
              <a:cs typeface="Arial"/>
              <a:sym typeface="Arial"/>
            </a:endParaRPr>
          </a:p>
          <a:p>
            <a:pPr marL="0" lvl="0" indent="0" algn="l" rtl="0">
              <a:spcBef>
                <a:spcPts val="1200"/>
              </a:spcBef>
              <a:spcAft>
                <a:spcPts val="1200"/>
              </a:spcAft>
              <a:buNone/>
            </a:pPr>
            <a:r>
              <a:rPr lang="ru">
                <a:latin typeface="Arial"/>
                <a:ea typeface="Arial"/>
                <a:cs typeface="Arial"/>
                <a:sym typeface="Arial"/>
              </a:rPr>
              <a:t>У доктрині і практиці міжнародного права міжнародні правопорушення розподіляють на види або групи на різних підставах. </a:t>
            </a:r>
            <a:endParaRPr>
              <a:latin typeface="Arial"/>
              <a:ea typeface="Arial"/>
              <a:cs typeface="Arial"/>
              <a:sym typeface="Arial"/>
            </a:endParaRPr>
          </a:p>
        </p:txBody>
      </p:sp>
      <p:pic>
        <p:nvPicPr>
          <p:cNvPr id="114" name="Google Shape;114;p23"/>
          <p:cNvPicPr preferRelativeResize="0"/>
          <p:nvPr/>
        </p:nvPicPr>
        <p:blipFill rotWithShape="1">
          <a:blip r:embed="rId3">
            <a:alphaModFix/>
          </a:blip>
          <a:srcRect l="9569" r="50622" b="14908"/>
          <a:stretch/>
        </p:blipFill>
        <p:spPr>
          <a:xfrm>
            <a:off x="563750" y="1504850"/>
            <a:ext cx="2109725" cy="3382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1700" y="442600"/>
            <a:ext cx="8498400" cy="4126500"/>
          </a:xfrm>
          <a:prstGeom prst="rect">
            <a:avLst/>
          </a:prstGeom>
          <a:solidFill>
            <a:srgbClr val="FFD966"/>
          </a:solidFill>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latin typeface="Arial"/>
                <a:ea typeface="Arial"/>
                <a:cs typeface="Arial"/>
                <a:sym typeface="Arial"/>
              </a:rPr>
              <a:t>У сучасній міжнародній практиці і доктрині розрізняють три види міжнародних правопорушень, що визначаються за суб'єктною і суб'єктивною сторонами складу таких правопорушень: </a:t>
            </a:r>
            <a:endParaRPr>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1. Міжнародні злочини — це злочини, що порушують міжнародні зобов'язання, які є основними для забезпечення життєво важливих інтересів міжнародного співтовариства, і розглядаються як злочини міжнародним співтовариством у цілому. </a:t>
            </a:r>
            <a:endParaRPr>
              <a:latin typeface="Arial"/>
              <a:ea typeface="Arial"/>
              <a:cs typeface="Arial"/>
              <a:sym typeface="Arial"/>
            </a:endParaRPr>
          </a:p>
          <a:p>
            <a:pPr marL="0" lvl="0" indent="0" algn="l" rtl="0">
              <a:spcBef>
                <a:spcPts val="1200"/>
              </a:spcBef>
              <a:spcAft>
                <a:spcPts val="0"/>
              </a:spcAft>
              <a:buNone/>
            </a:pPr>
            <a:r>
              <a:rPr lang="ru">
                <a:latin typeface="Arial"/>
                <a:ea typeface="Arial"/>
                <a:cs typeface="Arial"/>
                <a:sym typeface="Arial"/>
              </a:rPr>
              <a:t>2. Під злочином міжнародного характеру розуміють діяння фізичної особи, що посягає на права й інтереси двох або декількох держав, міжнародних організацій, фізичних і юридичних осіб. До таких злочинів належать: захоплення заручників; фальшування грошових знаків; незаконне захоплення повітряних суден. </a:t>
            </a:r>
            <a:endParaRPr>
              <a:latin typeface="Arial"/>
              <a:ea typeface="Arial"/>
              <a:cs typeface="Arial"/>
              <a:sym typeface="Arial"/>
            </a:endParaRPr>
          </a:p>
          <a:p>
            <a:pPr marL="0" lvl="0" indent="0" algn="l" rtl="0">
              <a:spcBef>
                <a:spcPts val="1200"/>
              </a:spcBef>
              <a:spcAft>
                <a:spcPts val="1200"/>
              </a:spcAft>
              <a:buNone/>
            </a:pPr>
            <a:r>
              <a:rPr lang="ru">
                <a:latin typeface="Arial"/>
                <a:ea typeface="Arial"/>
                <a:cs typeface="Arial"/>
                <a:sym typeface="Arial"/>
              </a:rPr>
              <a:t>3. Міжнародні делікти визначаються за залишковим принципом, до них належать правопорушення, що не ввійшли в перші дві групи. До них належать: порушення державою своїх односторонніх зобов'язань; невиконання рішень міжнародних судів і арбітражів; порушення державою договірних зобов'язань, що не мають основного значення.</a:t>
            </a: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525550" y="0"/>
            <a:ext cx="8520600" cy="801000"/>
          </a:xfrm>
          <a:prstGeom prst="rect">
            <a:avLst/>
          </a:prstGeom>
          <a:gradFill>
            <a:gsLst>
              <a:gs pos="0">
                <a:srgbClr val="B2B2ED"/>
              </a:gs>
              <a:gs pos="100000">
                <a:srgbClr val="4F4FCD"/>
              </a:gs>
            </a:gsLst>
            <a:lin ang="5400012" scaled="0"/>
          </a:gradFill>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3580"/>
              <a:t>Види і форми міжнародно-правової відповідальності</a:t>
            </a:r>
            <a:endParaRPr sz="3580"/>
          </a:p>
        </p:txBody>
      </p:sp>
      <p:sp>
        <p:nvSpPr>
          <p:cNvPr id="125" name="Google Shape;125;p25"/>
          <p:cNvSpPr txBox="1">
            <a:spLocks noGrp="1"/>
          </p:cNvSpPr>
          <p:nvPr>
            <p:ph type="body" idx="1"/>
          </p:nvPr>
        </p:nvSpPr>
        <p:spPr>
          <a:xfrm>
            <a:off x="311700" y="2329575"/>
            <a:ext cx="8520600" cy="2460000"/>
          </a:xfrm>
          <a:prstGeom prst="rect">
            <a:avLst/>
          </a:prstGeom>
          <a:ln w="2857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852"/>
              <a:buNone/>
            </a:pPr>
            <a:r>
              <a:rPr lang="ru" sz="1295">
                <a:latin typeface="Arial"/>
                <a:ea typeface="Arial"/>
                <a:cs typeface="Arial"/>
                <a:sym typeface="Arial"/>
              </a:rPr>
              <a:t>Відповідальність держави – порушника міжнародного зобов'язання реалізується в конкретних видах і формах. У міжнародному праві розрізняють два види відповідальності: нематеріальну й матеріальну. </a:t>
            </a:r>
            <a:endParaRPr sz="1295">
              <a:latin typeface="Arial"/>
              <a:ea typeface="Arial"/>
              <a:cs typeface="Arial"/>
              <a:sym typeface="Arial"/>
            </a:endParaRPr>
          </a:p>
          <a:p>
            <a:pPr marL="0" lvl="0" indent="0" algn="l" rtl="0">
              <a:spcBef>
                <a:spcPts val="1200"/>
              </a:spcBef>
              <a:spcAft>
                <a:spcPts val="0"/>
              </a:spcAft>
              <a:buSzPts val="852"/>
              <a:buNone/>
            </a:pPr>
            <a:r>
              <a:rPr lang="ru" sz="1295">
                <a:latin typeface="Arial"/>
                <a:ea typeface="Arial"/>
                <a:cs typeface="Arial"/>
                <a:sym typeface="Arial"/>
              </a:rPr>
              <a:t>У рамках нематеріального виду відповідальності виокремлюють такі форми: репресалії, реторсії, сатисфакції і санкції. </a:t>
            </a:r>
            <a:endParaRPr sz="1295">
              <a:latin typeface="Arial"/>
              <a:ea typeface="Arial"/>
              <a:cs typeface="Arial"/>
              <a:sym typeface="Arial"/>
            </a:endParaRPr>
          </a:p>
          <a:p>
            <a:pPr marL="0" lvl="0" indent="0" algn="l" rtl="0">
              <a:spcBef>
                <a:spcPts val="1200"/>
              </a:spcBef>
              <a:spcAft>
                <a:spcPts val="1200"/>
              </a:spcAft>
              <a:buSzPts val="852"/>
              <a:buNone/>
            </a:pPr>
            <a:r>
              <a:rPr lang="ru" sz="1295" b="1">
                <a:latin typeface="Arial"/>
                <a:ea typeface="Arial"/>
                <a:cs typeface="Arial"/>
                <a:sym typeface="Arial"/>
              </a:rPr>
              <a:t>Репресалії </a:t>
            </a:r>
            <a:r>
              <a:rPr lang="ru" sz="1295">
                <a:latin typeface="Arial"/>
                <a:ea typeface="Arial"/>
                <a:cs typeface="Arial"/>
                <a:sym typeface="Arial"/>
              </a:rPr>
              <a:t>– це правомірні примусові дії держави, що мають на меті відновлення своїх прав, порушених іншою державою. За сучасним міжнародним правом неприпустиме застосування сили або погрози силою як 5 репресалій. Репресалії можуть втілюватися в заморожуванні або арешті банківських авуарів, затримці або арешті рибальських суден (за порушення режиму рибальства) і т. ін.</a:t>
            </a:r>
            <a:endParaRPr sz="1295">
              <a:latin typeface="Arial"/>
              <a:ea typeface="Arial"/>
              <a:cs typeface="Arial"/>
              <a:sym typeface="Arial"/>
            </a:endParaRPr>
          </a:p>
        </p:txBody>
      </p:sp>
      <p:pic>
        <p:nvPicPr>
          <p:cNvPr id="126" name="Google Shape;126;p25"/>
          <p:cNvPicPr preferRelativeResize="0"/>
          <p:nvPr/>
        </p:nvPicPr>
        <p:blipFill rotWithShape="1">
          <a:blip r:embed="rId3">
            <a:alphaModFix/>
          </a:blip>
          <a:srcRect t="28796" b="30281"/>
          <a:stretch/>
        </p:blipFill>
        <p:spPr>
          <a:xfrm>
            <a:off x="2309450" y="870900"/>
            <a:ext cx="4525100" cy="138877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body" idx="1"/>
          </p:nvPr>
        </p:nvSpPr>
        <p:spPr>
          <a:xfrm>
            <a:off x="311700" y="358750"/>
            <a:ext cx="8554200" cy="4332900"/>
          </a:xfrm>
          <a:prstGeom prst="rect">
            <a:avLst/>
          </a:prstGeom>
          <a:solidFill>
            <a:schemeClr val="lt1"/>
          </a:solidFill>
          <a:ln w="38100" cap="flat" cmpd="sng">
            <a:solidFill>
              <a:srgbClr val="9900FF"/>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b="1">
                <a:latin typeface="Arial"/>
                <a:ea typeface="Arial"/>
                <a:cs typeface="Arial"/>
                <a:sym typeface="Arial"/>
              </a:rPr>
              <a:t>Реторсії </a:t>
            </a:r>
            <a:r>
              <a:rPr lang="ru">
                <a:latin typeface="Arial"/>
                <a:ea typeface="Arial"/>
                <a:cs typeface="Arial"/>
                <a:sym typeface="Arial"/>
              </a:rPr>
              <a:t>– це правомірні примусові дії держави у відповідь на недружній акт із боку іншої держави, за допомогою якого посадові, фізичні або юридичні особи першої держави були поставлені в дискримінаційні умови. Реторсії націлені на відновлення принципу взаємності у відносинах відповідних держав. Заходи, що були використані як реторсії, мають бути адекватні акту, який їх спричинив, і припинятися з моменту відновлення колишнього становища. Як реторсії не можна використовувати збройну силу. </a:t>
            </a:r>
            <a:endParaRPr>
              <a:latin typeface="Arial"/>
              <a:ea typeface="Arial"/>
              <a:cs typeface="Arial"/>
              <a:sym typeface="Arial"/>
            </a:endParaRPr>
          </a:p>
          <a:p>
            <a:pPr marL="0" lvl="0" indent="0" algn="l" rtl="0">
              <a:spcBef>
                <a:spcPts val="1200"/>
              </a:spcBef>
              <a:spcAft>
                <a:spcPts val="0"/>
              </a:spcAft>
              <a:buNone/>
            </a:pPr>
            <a:r>
              <a:rPr lang="ru" b="1">
                <a:latin typeface="Arial"/>
                <a:ea typeface="Arial"/>
                <a:cs typeface="Arial"/>
                <a:sym typeface="Arial"/>
              </a:rPr>
              <a:t>Сатисфакція </a:t>
            </a:r>
            <a:r>
              <a:rPr lang="ru">
                <a:latin typeface="Arial"/>
                <a:ea typeface="Arial"/>
                <a:cs typeface="Arial"/>
                <a:sym typeface="Arial"/>
              </a:rPr>
              <a:t>виражається в наданні державою-порушницею задоволення постраждалій державі. Сатисфакція може здійснюватися у висловленні жалю і завіренні постраждалої сторони в недопущенні повторення правопорушення, у публічному вибаченні, у покаранні винних, у наданні особливих почестей постраждалій державі та ін. Застосування конкретної форми сатисфакції залежить від заподіяного збитку і політичних взаємин між державами. </a:t>
            </a:r>
            <a:endParaRPr>
              <a:latin typeface="Arial"/>
              <a:ea typeface="Arial"/>
              <a:cs typeface="Arial"/>
              <a:sym typeface="Arial"/>
            </a:endParaRPr>
          </a:p>
          <a:p>
            <a:pPr marL="0" lvl="0" indent="0" algn="l" rtl="0">
              <a:spcBef>
                <a:spcPts val="1200"/>
              </a:spcBef>
              <a:spcAft>
                <a:spcPts val="1200"/>
              </a:spcAft>
              <a:buNone/>
            </a:pPr>
            <a:r>
              <a:rPr lang="ru" b="1">
                <a:latin typeface="Arial"/>
                <a:ea typeface="Arial"/>
                <a:cs typeface="Arial"/>
                <a:sym typeface="Arial"/>
              </a:rPr>
              <a:t>Санкції </a:t>
            </a:r>
            <a:r>
              <a:rPr lang="ru">
                <a:latin typeface="Arial"/>
                <a:ea typeface="Arial"/>
                <a:cs typeface="Arial"/>
                <a:sym typeface="Arial"/>
              </a:rPr>
              <a:t>– це індивідуальні або колективні правомірні примусові заходи, вжиті проти держави-порушниці, з метою припинення її неправомірного поводження або покарання за таке поводження.</a:t>
            </a: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body" idx="1"/>
          </p:nvPr>
        </p:nvSpPr>
        <p:spPr>
          <a:xfrm>
            <a:off x="2758100" y="288850"/>
            <a:ext cx="6066000" cy="4612500"/>
          </a:xfrm>
          <a:prstGeom prst="rect">
            <a:avLst/>
          </a:prstGeom>
          <a:ln w="38100" cap="flat" cmpd="sng">
            <a:solidFill>
              <a:srgbClr val="9900FF"/>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u" b="1">
                <a:latin typeface="Arial"/>
                <a:ea typeface="Arial"/>
                <a:cs typeface="Arial"/>
                <a:sym typeface="Arial"/>
              </a:rPr>
              <a:t>Індивідуальні санкці</a:t>
            </a:r>
            <a:r>
              <a:rPr lang="ru">
                <a:latin typeface="Arial"/>
                <a:ea typeface="Arial"/>
                <a:cs typeface="Arial"/>
                <a:sym typeface="Arial"/>
              </a:rPr>
              <a:t>ї, які застосовуються потерпілою державою щодо держави-порушниці, не можуть включати використання збройної сили. Найчастіше вони зводяться до часткового або повного розриву торговоекономічних відносин, транспортних зв'язків, спортивних контактів і т. ін. </a:t>
            </a:r>
            <a:endParaRPr>
              <a:latin typeface="Arial"/>
              <a:ea typeface="Arial"/>
              <a:cs typeface="Arial"/>
              <a:sym typeface="Arial"/>
            </a:endParaRPr>
          </a:p>
          <a:p>
            <a:pPr marL="0" lvl="0" indent="0" algn="l" rtl="0">
              <a:spcBef>
                <a:spcPts val="1200"/>
              </a:spcBef>
              <a:spcAft>
                <a:spcPts val="1200"/>
              </a:spcAft>
              <a:buNone/>
            </a:pPr>
            <a:r>
              <a:rPr lang="ru" b="1">
                <a:latin typeface="Arial"/>
                <a:ea typeface="Arial"/>
                <a:cs typeface="Arial"/>
                <a:sym typeface="Arial"/>
              </a:rPr>
              <a:t>Колективні санкції </a:t>
            </a:r>
            <a:r>
              <a:rPr lang="ru">
                <a:latin typeface="Arial"/>
                <a:ea typeface="Arial"/>
                <a:cs typeface="Arial"/>
                <a:sym typeface="Arial"/>
              </a:rPr>
              <a:t>можуть використовуватися тільки на підставі рішення Ради Безпеки ООН щодо держав, чиї дії становлять загрозу миру або порушення миру (ст. 39 Статуту ООН) . Колективні санкції можуть включати повне або часткове переривання економічних відносин, залізничних, морських, повітряних, поштових, телеграфних, радіо або інших засобів зв'язку, а також розрив дипломатичних відносин (ст. 41). Якщо ці заходи виявляться недостатніми, то Рада Безпеки ООН може ухвалити рішення щодо санкцій з використанням збройної сили для підтримки або відновлення міжнародного миру й безпеки (ст. 42). Застосування обов'язкових санкцій покликано чинити тиск на державу або утворення для досягнення цілей, встановлених Радою Безпеки ООН, без застосування сили. Таким чином, санкції є важливим інструментом, за допомогою якого Рада Безпеки забезпечує виконання своїх рішень. Завдяки універсальному характеру Організація Об'єднаних Націй є відповідною структурою для запровадження таких заходів і контролю за їх дотриманням.</a:t>
            </a:r>
            <a:endParaRPr>
              <a:latin typeface="Arial"/>
              <a:ea typeface="Arial"/>
              <a:cs typeface="Arial"/>
              <a:sym typeface="Arial"/>
            </a:endParaRPr>
          </a:p>
        </p:txBody>
      </p:sp>
      <p:pic>
        <p:nvPicPr>
          <p:cNvPr id="137" name="Google Shape;137;p27"/>
          <p:cNvPicPr preferRelativeResize="0"/>
          <p:nvPr/>
        </p:nvPicPr>
        <p:blipFill>
          <a:blip r:embed="rId3">
            <a:alphaModFix/>
          </a:blip>
          <a:stretch>
            <a:fillRect/>
          </a:stretch>
        </p:blipFill>
        <p:spPr>
          <a:xfrm>
            <a:off x="138425" y="803325"/>
            <a:ext cx="2453300" cy="2453300"/>
          </a:xfrm>
          <a:prstGeom prst="rect">
            <a:avLst/>
          </a:prstGeom>
          <a:noFill/>
          <a:ln>
            <a:noFill/>
          </a:ln>
        </p:spPr>
      </p:pic>
      <p:pic>
        <p:nvPicPr>
          <p:cNvPr id="138" name="Google Shape;138;p27"/>
          <p:cNvPicPr preferRelativeResize="0"/>
          <p:nvPr/>
        </p:nvPicPr>
        <p:blipFill>
          <a:blip r:embed="rId4">
            <a:alphaModFix/>
          </a:blip>
          <a:stretch>
            <a:fillRect/>
          </a:stretch>
        </p:blipFill>
        <p:spPr>
          <a:xfrm>
            <a:off x="138373" y="3391273"/>
            <a:ext cx="2453400" cy="1422000"/>
          </a:xfrm>
          <a:prstGeom prst="roundRect">
            <a:avLst>
              <a:gd name="adj" fmla="val 16667"/>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body" idx="1"/>
          </p:nvPr>
        </p:nvSpPr>
        <p:spPr>
          <a:xfrm>
            <a:off x="409525" y="288850"/>
            <a:ext cx="8163000" cy="4584300"/>
          </a:xfrm>
          <a:prstGeom prst="rect">
            <a:avLst/>
          </a:prstGeom>
          <a:solidFill>
            <a:schemeClr val="lt1"/>
          </a:solidFill>
          <a:ln w="2857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ru" sz="1425">
                <a:latin typeface="Arial"/>
                <a:ea typeface="Arial"/>
                <a:cs typeface="Arial"/>
                <a:sym typeface="Arial"/>
              </a:rPr>
              <a:t>Суть матеріальної відповідальності полягає у повній або частковій компенсації матеріальної шкоди, заподіяної міжнародно-протиправним діянням держави. Формами відповідальності цього виду є репарації, реституції і субституції. </a:t>
            </a:r>
            <a:endParaRPr sz="1425">
              <a:latin typeface="Arial"/>
              <a:ea typeface="Arial"/>
              <a:cs typeface="Arial"/>
              <a:sym typeface="Arial"/>
            </a:endParaRPr>
          </a:p>
          <a:p>
            <a:pPr marL="0" lvl="0" indent="0" algn="l" rtl="0">
              <a:lnSpc>
                <a:spcPct val="95000"/>
              </a:lnSpc>
              <a:spcBef>
                <a:spcPts val="1200"/>
              </a:spcBef>
              <a:spcAft>
                <a:spcPts val="0"/>
              </a:spcAft>
              <a:buSzPts val="688"/>
              <a:buNone/>
            </a:pPr>
            <a:r>
              <a:rPr lang="ru" sz="1425">
                <a:latin typeface="Arial"/>
                <a:ea typeface="Arial"/>
                <a:cs typeface="Arial"/>
                <a:sym typeface="Arial"/>
              </a:rPr>
              <a:t>Репарації – це відшкодування потерпілій від агресії державі матеріальної шкоди грошима, натурою або послугами. Уперше норми про репарації з'явилися в мирних договорах Версальської системи після закінчення Першої світової війни. Відповідно до Версальського мирного договору 1919 р., Німеччина повинна була відшкодувати не тільки збиток, заподіяний незаконним веденням війни і воєнними діями німецьких збройних сил, але й усі втрати, яких зазнали союзні держави та їхні громадяни внаслідок війни, за виникнення якої відповідальність покладалася на Німеччину. </a:t>
            </a:r>
            <a:endParaRPr sz="1425">
              <a:latin typeface="Arial"/>
              <a:ea typeface="Arial"/>
              <a:cs typeface="Arial"/>
              <a:sym typeface="Arial"/>
            </a:endParaRPr>
          </a:p>
          <a:p>
            <a:pPr marL="0" lvl="0" indent="0" algn="l" rtl="0">
              <a:lnSpc>
                <a:spcPct val="95000"/>
              </a:lnSpc>
              <a:spcBef>
                <a:spcPts val="1200"/>
              </a:spcBef>
              <a:spcAft>
                <a:spcPts val="0"/>
              </a:spcAft>
              <a:buSzPts val="688"/>
              <a:buNone/>
            </a:pPr>
            <a:r>
              <a:rPr lang="ru" sz="1425">
                <a:latin typeface="Arial"/>
                <a:ea typeface="Arial"/>
                <a:cs typeface="Arial"/>
                <a:sym typeface="Arial"/>
              </a:rPr>
              <a:t>Реституція – одна з форм матеріальної відповідальності, що полягає у поверненні у натурі майна, неправомірно вилученого і вивезеного воюючою державою з території супротивника. Різновидом реституції є субституція, тобто повернення майна аналогічного роду і приблизно рівноцінного тому, що було неправомірно вилучене й вивезене воюючою стороною з території супротивника. </a:t>
            </a:r>
            <a:endParaRPr sz="1425">
              <a:latin typeface="Arial"/>
              <a:ea typeface="Arial"/>
              <a:cs typeface="Arial"/>
              <a:sym typeface="Arial"/>
            </a:endParaRPr>
          </a:p>
          <a:p>
            <a:pPr marL="0" lvl="0" indent="0" algn="l" rtl="0">
              <a:lnSpc>
                <a:spcPct val="95000"/>
              </a:lnSpc>
              <a:spcBef>
                <a:spcPts val="1200"/>
              </a:spcBef>
              <a:spcAft>
                <a:spcPts val="1200"/>
              </a:spcAft>
              <a:buSzPts val="688"/>
              <a:buNone/>
            </a:pPr>
            <a:r>
              <a:rPr lang="ru" sz="1425">
                <a:latin typeface="Arial"/>
                <a:ea typeface="Arial"/>
                <a:cs typeface="Arial"/>
                <a:sym typeface="Arial"/>
              </a:rPr>
              <a:t>На відміну від перелічених вище форм матеріальної відповідальності, які реалізуються на підставі або "права переможців", або застосування колективних санкцій, можлива компенсація – досить стара форма матеріальної міжнародної відповідальності, яка застосовується на підставі рішення міжнародного суду. </a:t>
            </a:r>
            <a:endParaRPr sz="1425">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11700" y="69225"/>
            <a:ext cx="8520600" cy="801000"/>
          </a:xfrm>
          <a:prstGeom prst="rect">
            <a:avLst/>
          </a:prstGeom>
          <a:gradFill>
            <a:gsLst>
              <a:gs pos="0">
                <a:srgbClr val="F9DF8B"/>
              </a:gs>
              <a:gs pos="100000">
                <a:srgbClr val="ECBA16"/>
              </a:gs>
            </a:gsLst>
            <a:path path="circle">
              <a:fillToRect l="50000" t="50000" r="50000" b="50000"/>
            </a:path>
            <a:tileRect/>
          </a:gra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Обставини, які виключають відповідальність держав.</a:t>
            </a:r>
            <a:endParaRPr/>
          </a:p>
        </p:txBody>
      </p:sp>
      <p:sp>
        <p:nvSpPr>
          <p:cNvPr id="149" name="Google Shape;149;p29"/>
          <p:cNvSpPr txBox="1">
            <a:spLocks noGrp="1"/>
          </p:cNvSpPr>
          <p:nvPr>
            <p:ph type="body" idx="1"/>
          </p:nvPr>
        </p:nvSpPr>
        <p:spPr>
          <a:xfrm>
            <a:off x="311700" y="1057575"/>
            <a:ext cx="5409600" cy="3745800"/>
          </a:xfrm>
          <a:prstGeom prst="rect">
            <a:avLst/>
          </a:prstGeom>
          <a:solidFill>
            <a:srgbClr val="E6B8AF"/>
          </a:solidFill>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ru" b="1">
                <a:solidFill>
                  <a:schemeClr val="accent1"/>
                </a:solidFill>
                <a:latin typeface="Arial"/>
                <a:ea typeface="Arial"/>
                <a:cs typeface="Arial"/>
                <a:sym typeface="Arial"/>
              </a:rPr>
              <a:t>Звільнення від відповідальності</a:t>
            </a:r>
            <a:r>
              <a:rPr lang="ru">
                <a:solidFill>
                  <a:schemeClr val="accent1"/>
                </a:solidFill>
                <a:latin typeface="Arial"/>
                <a:ea typeface="Arial"/>
                <a:cs typeface="Arial"/>
                <a:sym typeface="Arial"/>
              </a:rPr>
              <a:t> – це зняття із суб'єкта міжнародного права обов'язку ліквідації наслідків здійсненого ним діяння, яке спричинило відповідальність.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b="1">
                <a:solidFill>
                  <a:schemeClr val="accent1"/>
                </a:solidFill>
                <a:latin typeface="Arial"/>
                <a:ea typeface="Arial"/>
                <a:cs typeface="Arial"/>
                <a:sym typeface="Arial"/>
              </a:rPr>
              <a:t>Обставини, що виключають відповідальність (спричиняють звільнення від відповідальності)</a:t>
            </a:r>
            <a:r>
              <a:rPr lang="ru">
                <a:solidFill>
                  <a:schemeClr val="accent1"/>
                </a:solidFill>
                <a:latin typeface="Arial"/>
                <a:ea typeface="Arial"/>
                <a:cs typeface="Arial"/>
                <a:sym typeface="Arial"/>
              </a:rPr>
              <a:t> – це факти, дії та явища, доведеність існування яких на момент здійснення правопорушення знімає із суб'єкта міжнародного права обов'язок відшкодування збитків, якщо правопорушення було спричинене цими фактами, діями чи явищами. </a:t>
            </a:r>
            <a:endParaRPr>
              <a:solidFill>
                <a:schemeClr val="accent1"/>
              </a:solidFill>
              <a:latin typeface="Arial"/>
              <a:ea typeface="Arial"/>
              <a:cs typeface="Arial"/>
              <a:sym typeface="Arial"/>
            </a:endParaRPr>
          </a:p>
          <a:p>
            <a:pPr marL="0" lvl="0" indent="0" algn="l" rtl="0">
              <a:spcBef>
                <a:spcPts val="1200"/>
              </a:spcBef>
              <a:spcAft>
                <a:spcPts val="1200"/>
              </a:spcAft>
              <a:buNone/>
            </a:pPr>
            <a:r>
              <a:rPr lang="ru">
                <a:solidFill>
                  <a:schemeClr val="accent1"/>
                </a:solidFill>
                <a:latin typeface="Arial"/>
                <a:ea typeface="Arial"/>
                <a:cs typeface="Arial"/>
                <a:sym typeface="Arial"/>
              </a:rPr>
              <a:t>При цьому склад правопорушення не повний чи відсутній взагалі, відповідно і не настає міжнародна відповідальність. Відповідальність може виключатися як за наявності вини суб'єкта, так і за її відсутності (абсолютна відповідальність).</a:t>
            </a:r>
            <a:endParaRPr>
              <a:solidFill>
                <a:schemeClr val="accent1"/>
              </a:solidFill>
              <a:latin typeface="Arial"/>
              <a:ea typeface="Arial"/>
              <a:cs typeface="Arial"/>
              <a:sym typeface="Arial"/>
            </a:endParaRPr>
          </a:p>
        </p:txBody>
      </p:sp>
      <p:pic>
        <p:nvPicPr>
          <p:cNvPr id="150" name="Google Shape;150;p29"/>
          <p:cNvPicPr preferRelativeResize="0"/>
          <p:nvPr/>
        </p:nvPicPr>
        <p:blipFill>
          <a:blip r:embed="rId3">
            <a:alphaModFix/>
          </a:blip>
          <a:stretch>
            <a:fillRect/>
          </a:stretch>
        </p:blipFill>
        <p:spPr>
          <a:xfrm>
            <a:off x="5721300" y="1525800"/>
            <a:ext cx="3117900" cy="31179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body" idx="1"/>
          </p:nvPr>
        </p:nvSpPr>
        <p:spPr>
          <a:xfrm>
            <a:off x="326125" y="302825"/>
            <a:ext cx="8506200" cy="4266000"/>
          </a:xfrm>
          <a:prstGeom prst="rect">
            <a:avLst/>
          </a:prstGeom>
          <a:solidFill>
            <a:srgbClr val="E6B8AF"/>
          </a:solidFill>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solidFill>
                  <a:schemeClr val="accent1"/>
                </a:solidFill>
                <a:latin typeface="Arial"/>
                <a:ea typeface="Arial"/>
                <a:cs typeface="Arial"/>
                <a:sym typeface="Arial"/>
              </a:rPr>
              <a:t>Традиційно до обставин, що виключають настання міжнародноправової відповідальності, відносять: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1) вину потерпілої сторони (дії, що спричинили завдання шкоди, груба недбалість);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2) форс-мажор (непереборна сила);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3) непередбачувані зовнішні події надзвичайного характеру (стихійні лиха, епідемії, епізоотії, а іноді - явища соціального характеру (збройні конфлікти тощо);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4) стан крайньої необхідності, тобто наявність загрози життєво важливим інтересам суб'єкта.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Обставини, що звільняють від відповідальності, необхідно відрізняти від </a:t>
            </a:r>
            <a:r>
              <a:rPr lang="ru" b="1">
                <a:solidFill>
                  <a:schemeClr val="accent1"/>
                </a:solidFill>
                <a:latin typeface="Arial"/>
                <a:ea typeface="Arial"/>
                <a:cs typeface="Arial"/>
                <a:sym typeface="Arial"/>
              </a:rPr>
              <a:t>фактів та дій, які виключають кваліфікацію діяння суб'єкта</a:t>
            </a:r>
            <a:r>
              <a:rPr lang="ru">
                <a:solidFill>
                  <a:schemeClr val="accent1"/>
                </a:solidFill>
                <a:latin typeface="Arial"/>
                <a:ea typeface="Arial"/>
                <a:cs typeface="Arial"/>
                <a:sym typeface="Arial"/>
              </a:rPr>
              <a:t> в якості правопорушення. Серед таких фактів та дій можна назвати: згоду потерпілої сторони на здійснення діяння, яке спричинило завдання шкоди; допустимі в рамках міжнародного права дії суб'єкта у відповідь на протиправну поведінку потерпілого (самооборона). </a:t>
            </a:r>
            <a:endParaRPr>
              <a:solidFill>
                <a:schemeClr val="accent1"/>
              </a:solidFill>
              <a:latin typeface="Arial"/>
              <a:ea typeface="Arial"/>
              <a:cs typeface="Arial"/>
              <a:sym typeface="Arial"/>
            </a:endParaRPr>
          </a:p>
          <a:p>
            <a:pPr marL="0" lvl="0" indent="0" algn="l" rtl="0">
              <a:spcBef>
                <a:spcPts val="1200"/>
              </a:spcBef>
              <a:spcAft>
                <a:spcPts val="1200"/>
              </a:spcAft>
              <a:buNone/>
            </a:pPr>
            <a:r>
              <a:rPr lang="ru">
                <a:solidFill>
                  <a:schemeClr val="accent1"/>
                </a:solidFill>
                <a:latin typeface="Arial"/>
                <a:ea typeface="Arial"/>
                <a:cs typeface="Arial"/>
                <a:sym typeface="Arial"/>
              </a:rPr>
              <a:t>Загалом усі випадки передбачити неможливо, тому кожен з них вимагає диференційованого підходу. </a:t>
            </a:r>
            <a:endParaRPr>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144000" y="125125"/>
            <a:ext cx="8520600" cy="736800"/>
          </a:xfrm>
          <a:prstGeom prst="rect">
            <a:avLst/>
          </a:prstGeom>
          <a:gradFill>
            <a:gsLst>
              <a:gs pos="0">
                <a:srgbClr val="40FFD6"/>
              </a:gs>
              <a:gs pos="100000">
                <a:srgbClr val="07B690"/>
              </a:gs>
            </a:gsLst>
            <a:path path="circle">
              <a:fillToRect l="50000" t="50000" r="50000" b="50000"/>
            </a:path>
            <a:tileRect/>
          </a:gra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3180"/>
              <a:t>Міжнародно-правові санкції: класифікація та порядок застосування.</a:t>
            </a:r>
            <a:endParaRPr sz="3180"/>
          </a:p>
        </p:txBody>
      </p:sp>
      <p:sp>
        <p:nvSpPr>
          <p:cNvPr id="161" name="Google Shape;161;p31"/>
          <p:cNvSpPr txBox="1">
            <a:spLocks noGrp="1"/>
          </p:cNvSpPr>
          <p:nvPr>
            <p:ph type="body" idx="1"/>
          </p:nvPr>
        </p:nvSpPr>
        <p:spPr>
          <a:xfrm>
            <a:off x="144000" y="977375"/>
            <a:ext cx="5688900" cy="3947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1400">
                <a:solidFill>
                  <a:srgbClr val="404B55"/>
                </a:solidFill>
                <a:highlight>
                  <a:srgbClr val="FEFFFF"/>
                </a:highlight>
                <a:latin typeface="Arial"/>
                <a:ea typeface="Arial"/>
                <a:cs typeface="Arial"/>
                <a:sym typeface="Arial"/>
              </a:rPr>
              <a:t>Міжнародно-правові санкції (МПС) – це правомірні примусові заходи,  які застосовують суб’єкти міжнародного права для припинення міжнародного правопорушення, відновлення прав потерпілих суб’єктів і виконання правопорушником зобов’язань внаслідок відповідальності, яка виникла у відповідь на правопорушення.</a:t>
            </a:r>
            <a:endParaRPr sz="1400">
              <a:solidFill>
                <a:srgbClr val="404B55"/>
              </a:solidFill>
              <a:highlight>
                <a:srgbClr val="FEFFFF"/>
              </a:highlight>
              <a:latin typeface="Arial"/>
              <a:ea typeface="Arial"/>
              <a:cs typeface="Arial"/>
              <a:sym typeface="Arial"/>
            </a:endParaRPr>
          </a:p>
          <a:p>
            <a:pPr marL="0" lvl="0" indent="0" algn="just" rtl="0">
              <a:spcBef>
                <a:spcPts val="1500"/>
              </a:spcBef>
              <a:spcAft>
                <a:spcPts val="0"/>
              </a:spcAft>
              <a:buNone/>
            </a:pPr>
            <a:r>
              <a:rPr lang="ru" sz="1400">
                <a:solidFill>
                  <a:srgbClr val="404B55"/>
                </a:solidFill>
                <a:highlight>
                  <a:srgbClr val="FEFFFF"/>
                </a:highlight>
                <a:latin typeface="Arial"/>
                <a:ea typeface="Arial"/>
                <a:cs typeface="Arial"/>
                <a:sym typeface="Arial"/>
              </a:rPr>
              <a:t>МПС не є лише формою міжнародно-правової відповідальності, адже міжнародно-правова відповідальність – це обов’язоквідновлення порушених прав та відшкодування, а міжнародно- правові санкції – це засіб, з  допомогою  якого відновлюютьпорушені  права та домагаються відшкодування.</a:t>
            </a:r>
            <a:endParaRPr sz="1400">
              <a:solidFill>
                <a:srgbClr val="404B55"/>
              </a:solidFill>
              <a:highlight>
                <a:srgbClr val="FEFFFF"/>
              </a:highlight>
              <a:latin typeface="Arial"/>
              <a:ea typeface="Arial"/>
              <a:cs typeface="Arial"/>
              <a:sym typeface="Arial"/>
            </a:endParaRPr>
          </a:p>
          <a:p>
            <a:pPr marL="0" lvl="0" indent="0" algn="just" rtl="0">
              <a:spcBef>
                <a:spcPts val="1500"/>
              </a:spcBef>
              <a:spcAft>
                <a:spcPts val="0"/>
              </a:spcAft>
              <a:buNone/>
            </a:pPr>
            <a:r>
              <a:rPr lang="ru" sz="1400">
                <a:solidFill>
                  <a:srgbClr val="404B55"/>
                </a:solidFill>
                <a:highlight>
                  <a:srgbClr val="FEFFFF"/>
                </a:highlight>
                <a:latin typeface="Arial"/>
                <a:ea typeface="Arial"/>
                <a:cs typeface="Arial"/>
                <a:sym typeface="Arial"/>
              </a:rPr>
              <a:t>МПС є  формою дозволеного  примусу в міждержавних  стосунках</a:t>
            </a:r>
            <a:endParaRPr sz="1400">
              <a:solidFill>
                <a:srgbClr val="404B55"/>
              </a:solidFill>
              <a:highlight>
                <a:srgbClr val="FEFFFF"/>
              </a:highlight>
              <a:latin typeface="Arial"/>
              <a:ea typeface="Arial"/>
              <a:cs typeface="Arial"/>
              <a:sym typeface="Arial"/>
            </a:endParaRPr>
          </a:p>
          <a:p>
            <a:pPr marL="0" lvl="0" indent="0" algn="l" rtl="0">
              <a:spcBef>
                <a:spcPts val="1500"/>
              </a:spcBef>
              <a:spcAft>
                <a:spcPts val="1200"/>
              </a:spcAft>
              <a:buNone/>
            </a:pPr>
            <a:r>
              <a:rPr lang="ru" sz="1400">
                <a:solidFill>
                  <a:srgbClr val="404B55"/>
                </a:solidFill>
                <a:highlight>
                  <a:srgbClr val="FEFFFF"/>
                </a:highlight>
                <a:latin typeface="Arial"/>
                <a:ea typeface="Arial"/>
                <a:cs typeface="Arial"/>
                <a:sym typeface="Arial"/>
              </a:rPr>
              <a:t>Примусові  заходи можуть бути санкціоновані і несанкціоновані.</a:t>
            </a:r>
            <a:endParaRPr sz="2000"/>
          </a:p>
        </p:txBody>
      </p:sp>
      <p:pic>
        <p:nvPicPr>
          <p:cNvPr id="162" name="Google Shape;162;p31"/>
          <p:cNvPicPr preferRelativeResize="0"/>
          <p:nvPr/>
        </p:nvPicPr>
        <p:blipFill rotWithShape="1">
          <a:blip r:embed="rId3">
            <a:alphaModFix/>
          </a:blip>
          <a:srcRect l="50027" r="12710"/>
          <a:stretch/>
        </p:blipFill>
        <p:spPr>
          <a:xfrm>
            <a:off x="6727550" y="977375"/>
            <a:ext cx="1858926" cy="3741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План</a:t>
            </a:r>
            <a:endParaRPr/>
          </a:p>
        </p:txBody>
      </p:sp>
      <p:sp>
        <p:nvSpPr>
          <p:cNvPr id="62" name="Google Shape;62;p14"/>
          <p:cNvSpPr txBox="1">
            <a:spLocks noGrp="1"/>
          </p:cNvSpPr>
          <p:nvPr>
            <p:ph type="body" idx="1"/>
          </p:nvPr>
        </p:nvSpPr>
        <p:spPr>
          <a:xfrm>
            <a:off x="311700" y="1490875"/>
            <a:ext cx="8520600" cy="3078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ru"/>
              <a:t>Поняття та підстави виникнення міжнародно-правової відповідальності. </a:t>
            </a:r>
            <a:endParaRPr/>
          </a:p>
          <a:p>
            <a:pPr marL="457200" lvl="0" indent="-342900" algn="l" rtl="0">
              <a:spcBef>
                <a:spcPts val="0"/>
              </a:spcBef>
              <a:spcAft>
                <a:spcPts val="0"/>
              </a:spcAft>
              <a:buSzPts val="1800"/>
              <a:buAutoNum type="arabicPeriod"/>
            </a:pPr>
            <a:r>
              <a:rPr lang="ru"/>
              <a:t>Поняття та види міжнародних правопорушень за які настає міжнародна відповідальність. </a:t>
            </a:r>
            <a:endParaRPr/>
          </a:p>
          <a:p>
            <a:pPr marL="457200" lvl="0" indent="-342900" algn="l" rtl="0">
              <a:spcBef>
                <a:spcPts val="0"/>
              </a:spcBef>
              <a:spcAft>
                <a:spcPts val="0"/>
              </a:spcAft>
              <a:buSzPts val="1800"/>
              <a:buAutoNum type="arabicPeriod"/>
            </a:pPr>
            <a:r>
              <a:rPr lang="ru"/>
              <a:t>Види та форми відповідальності. </a:t>
            </a:r>
            <a:endParaRPr/>
          </a:p>
          <a:p>
            <a:pPr marL="457200" lvl="0" indent="-342900" algn="l" rtl="0">
              <a:spcBef>
                <a:spcPts val="0"/>
              </a:spcBef>
              <a:spcAft>
                <a:spcPts val="0"/>
              </a:spcAft>
              <a:buSzPts val="1800"/>
              <a:buAutoNum type="arabicPeriod"/>
            </a:pPr>
            <a:r>
              <a:rPr lang="ru"/>
              <a:t>Обставини, які виключають відповідальність держав. </a:t>
            </a:r>
            <a:endParaRPr/>
          </a:p>
          <a:p>
            <a:pPr marL="457200" lvl="0" indent="-342900" algn="l" rtl="0">
              <a:spcBef>
                <a:spcPts val="0"/>
              </a:spcBef>
              <a:spcAft>
                <a:spcPts val="0"/>
              </a:spcAft>
              <a:buSzPts val="1800"/>
              <a:buAutoNum type="arabicPeriod"/>
            </a:pPr>
            <a:r>
              <a:rPr lang="ru"/>
              <a:t>Міжнародно-правові санкції: класифікація та порядок застосування.</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body" idx="1"/>
          </p:nvPr>
        </p:nvSpPr>
        <p:spPr>
          <a:xfrm>
            <a:off x="3526825" y="111750"/>
            <a:ext cx="5478900" cy="492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1300">
                <a:solidFill>
                  <a:srgbClr val="404B55"/>
                </a:solidFill>
                <a:highlight>
                  <a:srgbClr val="FEFFFF"/>
                </a:highlight>
                <a:latin typeface="Arial"/>
                <a:ea typeface="Arial"/>
                <a:cs typeface="Arial"/>
                <a:sym typeface="Arial"/>
              </a:rPr>
              <a:t>Несанкціоновані примусові заходи застосовуються до виникнення міжнародно-правової відповідальності як реакція на недружні акти, ситуації, неподолану силу, конфліктні ситуації. Більшість таких правомірних заходів із виникненням міжнародно-правової відповідальності набувають характеру МПС</a:t>
            </a:r>
            <a:endParaRPr sz="1300">
              <a:solidFill>
                <a:srgbClr val="404B55"/>
              </a:solidFill>
              <a:highlight>
                <a:srgbClr val="FEFFFF"/>
              </a:highlight>
              <a:latin typeface="Arial"/>
              <a:ea typeface="Arial"/>
              <a:cs typeface="Arial"/>
              <a:sym typeface="Arial"/>
            </a:endParaRPr>
          </a:p>
          <a:p>
            <a:pPr marL="0" lvl="0" indent="0" algn="just" rtl="0">
              <a:spcBef>
                <a:spcPts val="1500"/>
              </a:spcBef>
              <a:spcAft>
                <a:spcPts val="0"/>
              </a:spcAft>
              <a:buNone/>
            </a:pPr>
            <a:r>
              <a:rPr lang="ru" sz="1300">
                <a:solidFill>
                  <a:srgbClr val="404B55"/>
                </a:solidFill>
                <a:highlight>
                  <a:srgbClr val="FEFFFF"/>
                </a:highlight>
                <a:latin typeface="Arial"/>
                <a:ea typeface="Arial"/>
                <a:cs typeface="Arial"/>
                <a:sym typeface="Arial"/>
              </a:rPr>
              <a:t>Право на примусові заходи належить кожному суб’єкту міжнародного права. Держави реалізовують це право індивідуально, колективно і за допомогою міжнародних організацій.</a:t>
            </a:r>
            <a:endParaRPr sz="1300">
              <a:solidFill>
                <a:srgbClr val="404B55"/>
              </a:solidFill>
              <a:highlight>
                <a:srgbClr val="FEFFFF"/>
              </a:highlight>
              <a:latin typeface="Arial"/>
              <a:ea typeface="Arial"/>
              <a:cs typeface="Arial"/>
              <a:sym typeface="Arial"/>
            </a:endParaRPr>
          </a:p>
          <a:p>
            <a:pPr marL="0" lvl="0" indent="0" algn="just" rtl="0">
              <a:spcBef>
                <a:spcPts val="1500"/>
              </a:spcBef>
              <a:spcAft>
                <a:spcPts val="0"/>
              </a:spcAft>
              <a:buNone/>
            </a:pPr>
            <a:r>
              <a:rPr lang="ru" sz="1300">
                <a:solidFill>
                  <a:srgbClr val="404B55"/>
                </a:solidFill>
                <a:highlight>
                  <a:srgbClr val="FEFFFF"/>
                </a:highlight>
                <a:latin typeface="Arial"/>
                <a:ea typeface="Arial"/>
                <a:cs typeface="Arial"/>
                <a:sym typeface="Arial"/>
              </a:rPr>
              <a:t>Застосування санкцій - односторонній процес. Суб’єкт, який застосовує санкцію не може бути стороною-правопорушницею.</a:t>
            </a:r>
            <a:endParaRPr sz="1300">
              <a:solidFill>
                <a:srgbClr val="404B55"/>
              </a:solidFill>
              <a:highlight>
                <a:srgbClr val="FEFFFF"/>
              </a:highlight>
              <a:latin typeface="Arial"/>
              <a:ea typeface="Arial"/>
              <a:cs typeface="Arial"/>
              <a:sym typeface="Arial"/>
            </a:endParaRPr>
          </a:p>
          <a:p>
            <a:pPr marL="0" lvl="0" indent="0" algn="just" rtl="0">
              <a:spcBef>
                <a:spcPts val="1500"/>
              </a:spcBef>
              <a:spcAft>
                <a:spcPts val="0"/>
              </a:spcAft>
              <a:buNone/>
            </a:pPr>
            <a:r>
              <a:rPr lang="ru" sz="1300">
                <a:solidFill>
                  <a:srgbClr val="404B55"/>
                </a:solidFill>
                <a:highlight>
                  <a:srgbClr val="FEFFFF"/>
                </a:highlight>
                <a:latin typeface="Arial"/>
                <a:ea typeface="Arial"/>
                <a:cs typeface="Arial"/>
                <a:sym typeface="Arial"/>
              </a:rPr>
              <a:t>МПС можуть бути застосовані лише у відповідь на правопорушення. В цьому їх різниця від неправомірного застосування сили в міжнародних відносинах і від правомірних превентивних примусових заходів.</a:t>
            </a:r>
            <a:endParaRPr sz="1300">
              <a:solidFill>
                <a:srgbClr val="404B55"/>
              </a:solidFill>
              <a:highlight>
                <a:srgbClr val="FEFFFF"/>
              </a:highlight>
              <a:latin typeface="Arial"/>
              <a:ea typeface="Arial"/>
              <a:cs typeface="Arial"/>
              <a:sym typeface="Arial"/>
            </a:endParaRPr>
          </a:p>
          <a:p>
            <a:pPr marL="0" lvl="0" indent="0" algn="just" rtl="0">
              <a:spcBef>
                <a:spcPts val="1500"/>
              </a:spcBef>
              <a:spcAft>
                <a:spcPts val="1500"/>
              </a:spcAft>
              <a:buNone/>
            </a:pPr>
            <a:r>
              <a:rPr lang="ru" sz="1300">
                <a:solidFill>
                  <a:srgbClr val="404B55"/>
                </a:solidFill>
                <a:highlight>
                  <a:srgbClr val="FEFFFF"/>
                </a:highlight>
                <a:latin typeface="Arial"/>
                <a:ea typeface="Arial"/>
                <a:cs typeface="Arial"/>
                <a:sym typeface="Arial"/>
              </a:rPr>
              <a:t>Підставою для застосування санкцій є не стільки факт міжнародного правопорушення, скільки відмова виконати міжнародні зобов’язання по ліквідації наслідків такого правопорушення.</a:t>
            </a:r>
            <a:endParaRPr sz="1900"/>
          </a:p>
        </p:txBody>
      </p:sp>
      <p:pic>
        <p:nvPicPr>
          <p:cNvPr id="168" name="Google Shape;168;p32"/>
          <p:cNvPicPr preferRelativeResize="0"/>
          <p:nvPr/>
        </p:nvPicPr>
        <p:blipFill rotWithShape="1">
          <a:blip r:embed="rId3">
            <a:alphaModFix/>
          </a:blip>
          <a:srcRect l="10986" r="10931"/>
          <a:stretch/>
        </p:blipFill>
        <p:spPr>
          <a:xfrm>
            <a:off x="116450" y="1770400"/>
            <a:ext cx="3203249" cy="30767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body" idx="1"/>
          </p:nvPr>
        </p:nvSpPr>
        <p:spPr>
          <a:xfrm>
            <a:off x="346800" y="205000"/>
            <a:ext cx="5067000" cy="455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sz="2270" b="1">
                <a:latin typeface="Arial"/>
                <a:ea typeface="Arial"/>
                <a:cs typeface="Arial"/>
                <a:sym typeface="Arial"/>
              </a:rPr>
              <a:t>Класифікація санкцій:</a:t>
            </a:r>
            <a:endParaRPr sz="2270" b="1">
              <a:latin typeface="Arial"/>
              <a:ea typeface="Arial"/>
              <a:cs typeface="Arial"/>
              <a:sym typeface="Arial"/>
            </a:endParaRPr>
          </a:p>
          <a:p>
            <a:pPr marL="457200" lvl="0" indent="-334327" algn="l" rtl="0">
              <a:spcBef>
                <a:spcPts val="1200"/>
              </a:spcBef>
              <a:spcAft>
                <a:spcPts val="0"/>
              </a:spcAft>
              <a:buSzPct val="100000"/>
              <a:buFont typeface="Arial"/>
              <a:buChar char="●"/>
            </a:pPr>
            <a:r>
              <a:rPr lang="ru">
                <a:latin typeface="Arial"/>
                <a:ea typeface="Arial"/>
                <a:cs typeface="Arial"/>
                <a:sym typeface="Arial"/>
              </a:rPr>
              <a:t>Економічні санкції: полягають у забороні на укладання нових торговельних угод, а також обмеженням на експорт імпортних товарів і послуг.</a:t>
            </a:r>
            <a:endParaRPr>
              <a:latin typeface="Arial"/>
              <a:ea typeface="Arial"/>
              <a:cs typeface="Arial"/>
              <a:sym typeface="Arial"/>
            </a:endParaRPr>
          </a:p>
          <a:p>
            <a:pPr marL="457200" lvl="0" indent="-334327" algn="l" rtl="0">
              <a:spcBef>
                <a:spcPts val="0"/>
              </a:spcBef>
              <a:spcAft>
                <a:spcPts val="0"/>
              </a:spcAft>
              <a:buSzPct val="100000"/>
              <a:buFont typeface="Arial"/>
              <a:buChar char="●"/>
            </a:pPr>
            <a:r>
              <a:rPr lang="ru">
                <a:latin typeface="Arial"/>
                <a:ea typeface="Arial"/>
                <a:cs typeface="Arial"/>
                <a:sym typeface="Arial"/>
              </a:rPr>
              <a:t>Дипломатичні санкції: полягають у припиненні дипломатичних відносин, закритті консульств і послівства.</a:t>
            </a:r>
            <a:endParaRPr>
              <a:latin typeface="Arial"/>
              <a:ea typeface="Arial"/>
              <a:cs typeface="Arial"/>
              <a:sym typeface="Arial"/>
            </a:endParaRPr>
          </a:p>
          <a:p>
            <a:pPr marL="457200" lvl="0" indent="-334327" algn="l" rtl="0">
              <a:spcBef>
                <a:spcPts val="0"/>
              </a:spcBef>
              <a:spcAft>
                <a:spcPts val="0"/>
              </a:spcAft>
              <a:buSzPct val="100000"/>
              <a:buFont typeface="Arial"/>
              <a:buChar char="●"/>
            </a:pPr>
            <a:r>
              <a:rPr lang="ru">
                <a:latin typeface="Arial"/>
                <a:ea typeface="Arial"/>
                <a:cs typeface="Arial"/>
                <a:sym typeface="Arial"/>
              </a:rPr>
              <a:t>Військові санкції: полягають у забороні на продаж зброї і обмеженні на військову допомогу.</a:t>
            </a:r>
            <a:endParaRPr>
              <a:latin typeface="Arial"/>
              <a:ea typeface="Arial"/>
              <a:cs typeface="Arial"/>
              <a:sym typeface="Arial"/>
            </a:endParaRPr>
          </a:p>
          <a:p>
            <a:pPr marL="457200" lvl="0" indent="-334327" algn="l" rtl="0">
              <a:spcBef>
                <a:spcPts val="0"/>
              </a:spcBef>
              <a:spcAft>
                <a:spcPts val="0"/>
              </a:spcAft>
              <a:buSzPct val="100000"/>
              <a:buFont typeface="Arial"/>
              <a:buChar char="●"/>
            </a:pPr>
            <a:r>
              <a:rPr lang="ru">
                <a:latin typeface="Arial"/>
                <a:ea typeface="Arial"/>
                <a:cs typeface="Arial"/>
                <a:sym typeface="Arial"/>
              </a:rPr>
              <a:t>Індивідуальні санкції: полягають у забороні на в'їзд у країну, замороженні банківських рахунків та скасуванні віз.</a:t>
            </a:r>
            <a:endParaRPr>
              <a:latin typeface="Arial"/>
              <a:ea typeface="Arial"/>
              <a:cs typeface="Arial"/>
              <a:sym typeface="Arial"/>
            </a:endParaRPr>
          </a:p>
          <a:p>
            <a:pPr marL="457200" lvl="0" indent="-334327" algn="l" rtl="0">
              <a:spcBef>
                <a:spcPts val="0"/>
              </a:spcBef>
              <a:spcAft>
                <a:spcPts val="0"/>
              </a:spcAft>
              <a:buSzPct val="100000"/>
              <a:buFont typeface="Arial"/>
              <a:buChar char="●"/>
            </a:pPr>
            <a:r>
              <a:rPr lang="ru">
                <a:latin typeface="Arial"/>
                <a:ea typeface="Arial"/>
                <a:cs typeface="Arial"/>
                <a:sym typeface="Arial"/>
              </a:rPr>
              <a:t>Санкції проти сектору: полягають у забороні на імпорт імпортних товарів і послуг у визначений сектор економіки.</a:t>
            </a:r>
            <a:endParaRPr>
              <a:latin typeface="Arial"/>
              <a:ea typeface="Arial"/>
              <a:cs typeface="Arial"/>
              <a:sym typeface="Arial"/>
            </a:endParaRPr>
          </a:p>
        </p:txBody>
      </p:sp>
      <p:pic>
        <p:nvPicPr>
          <p:cNvPr id="174" name="Google Shape;174;p33"/>
          <p:cNvPicPr preferRelativeResize="0"/>
          <p:nvPr/>
        </p:nvPicPr>
        <p:blipFill rotWithShape="1">
          <a:blip r:embed="rId3">
            <a:alphaModFix/>
          </a:blip>
          <a:srcRect l="21659" t="21936" r="22846" b="20122"/>
          <a:stretch/>
        </p:blipFill>
        <p:spPr>
          <a:xfrm>
            <a:off x="6028700" y="1393050"/>
            <a:ext cx="2770975" cy="28931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body" idx="1"/>
          </p:nvPr>
        </p:nvSpPr>
        <p:spPr>
          <a:xfrm>
            <a:off x="3177425" y="163075"/>
            <a:ext cx="5655000" cy="48780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ru" sz="2890" b="1">
                <a:latin typeface="Arial"/>
                <a:ea typeface="Arial"/>
                <a:cs typeface="Arial"/>
                <a:sym typeface="Arial"/>
              </a:rPr>
              <a:t>Порядок застосування міжнародних санкцій:</a:t>
            </a:r>
            <a:endParaRPr sz="2890" b="1">
              <a:latin typeface="Arial"/>
              <a:ea typeface="Arial"/>
              <a:cs typeface="Arial"/>
              <a:sym typeface="Arial"/>
            </a:endParaRPr>
          </a:p>
          <a:p>
            <a:pPr marL="457200" lvl="0" indent="-308392" algn="l" rtl="0">
              <a:spcBef>
                <a:spcPts val="1200"/>
              </a:spcBef>
              <a:spcAft>
                <a:spcPts val="0"/>
              </a:spcAft>
              <a:buSzPct val="100000"/>
              <a:buFont typeface="Arial"/>
              <a:buChar char="●"/>
            </a:pPr>
            <a:r>
              <a:rPr lang="ru" sz="2284">
                <a:latin typeface="Arial"/>
                <a:ea typeface="Arial"/>
                <a:cs typeface="Arial"/>
                <a:sym typeface="Arial"/>
              </a:rPr>
              <a:t>Перед застосуванням санкцій країна, яка їх застосовує, повинна надати достатню кількість доказів та аргументів, щоб переконати міжнародну спільноту в потребі застосування санкцій.</a:t>
            </a:r>
            <a:endParaRPr sz="2284">
              <a:latin typeface="Arial"/>
              <a:ea typeface="Arial"/>
              <a:cs typeface="Arial"/>
              <a:sym typeface="Arial"/>
            </a:endParaRPr>
          </a:p>
          <a:p>
            <a:pPr marL="457200" lvl="0" indent="-308392" algn="l" rtl="0">
              <a:spcBef>
                <a:spcPts val="0"/>
              </a:spcBef>
              <a:spcAft>
                <a:spcPts val="0"/>
              </a:spcAft>
              <a:buSzPct val="100000"/>
              <a:buFont typeface="Arial"/>
              <a:buChar char="●"/>
            </a:pPr>
            <a:r>
              <a:rPr lang="ru" sz="2284">
                <a:latin typeface="Arial"/>
                <a:ea typeface="Arial"/>
                <a:cs typeface="Arial"/>
                <a:sym typeface="Arial"/>
              </a:rPr>
              <a:t>Санкції можуть бути застосовані після прийняття рішення на рівні міжнародних організацій, таких як ООН або Європейський Союз.</a:t>
            </a:r>
            <a:endParaRPr sz="2284">
              <a:latin typeface="Arial"/>
              <a:ea typeface="Arial"/>
              <a:cs typeface="Arial"/>
              <a:sym typeface="Arial"/>
            </a:endParaRPr>
          </a:p>
          <a:p>
            <a:pPr marL="457200" lvl="0" indent="-308392" algn="l" rtl="0">
              <a:spcBef>
                <a:spcPts val="0"/>
              </a:spcBef>
              <a:spcAft>
                <a:spcPts val="0"/>
              </a:spcAft>
              <a:buSzPct val="100000"/>
              <a:buFont typeface="Arial"/>
              <a:buChar char="●"/>
            </a:pPr>
            <a:r>
              <a:rPr lang="ru" sz="2284">
                <a:latin typeface="Arial"/>
                <a:ea typeface="Arial"/>
                <a:cs typeface="Arial"/>
                <a:sym typeface="Arial"/>
              </a:rPr>
              <a:t>Санкції можуть бути запроваджені на необмежений час, або ж їх термін може бути обмеженим. Зазвичай, термін санкцій залежить від того, наскільки ефективною вважається їх дія.</a:t>
            </a:r>
            <a:endParaRPr sz="2284">
              <a:latin typeface="Arial"/>
              <a:ea typeface="Arial"/>
              <a:cs typeface="Arial"/>
              <a:sym typeface="Arial"/>
            </a:endParaRPr>
          </a:p>
          <a:p>
            <a:pPr marL="457200" lvl="0" indent="-308392" algn="l" rtl="0">
              <a:spcBef>
                <a:spcPts val="0"/>
              </a:spcBef>
              <a:spcAft>
                <a:spcPts val="0"/>
              </a:spcAft>
              <a:buSzPct val="100000"/>
              <a:buFont typeface="Arial"/>
              <a:buChar char="●"/>
            </a:pPr>
            <a:r>
              <a:rPr lang="ru" sz="2284">
                <a:latin typeface="Arial"/>
                <a:ea typeface="Arial"/>
                <a:cs typeface="Arial"/>
                <a:sym typeface="Arial"/>
              </a:rPr>
              <a:t>Міжнародні санкції можуть бути застосовані проти країн, що порушують міжнародне право, включаючи порушення прав людини, військову агресію, тероризм або незаконні дії в галузі збройних конфліктів.</a:t>
            </a:r>
            <a:endParaRPr sz="2284">
              <a:latin typeface="Arial"/>
              <a:ea typeface="Arial"/>
              <a:cs typeface="Arial"/>
              <a:sym typeface="Arial"/>
            </a:endParaRPr>
          </a:p>
          <a:p>
            <a:pPr marL="457200" lvl="0" indent="-308392" algn="l" rtl="0">
              <a:spcBef>
                <a:spcPts val="0"/>
              </a:spcBef>
              <a:spcAft>
                <a:spcPts val="0"/>
              </a:spcAft>
              <a:buSzPct val="100000"/>
              <a:buFont typeface="Arial"/>
              <a:buChar char="●"/>
            </a:pPr>
            <a:r>
              <a:rPr lang="ru" sz="2284">
                <a:latin typeface="Arial"/>
                <a:ea typeface="Arial"/>
                <a:cs typeface="Arial"/>
                <a:sym typeface="Arial"/>
              </a:rPr>
              <a:t>Після застосування санкцій, країна, на яку налаштовані санкції, може намагатися відновити відносини з міжнародною спільнотою, виконуючи умови, які стали передумовою застосування санкцій.</a:t>
            </a:r>
            <a:endParaRPr sz="2284">
              <a:latin typeface="Arial"/>
              <a:ea typeface="Arial"/>
              <a:cs typeface="Arial"/>
              <a:sym typeface="Arial"/>
            </a:endParaRPr>
          </a:p>
          <a:p>
            <a:pPr marL="457200" lvl="0" indent="-308392" algn="l" rtl="0">
              <a:spcBef>
                <a:spcPts val="0"/>
              </a:spcBef>
              <a:spcAft>
                <a:spcPts val="0"/>
              </a:spcAft>
              <a:buSzPct val="100000"/>
              <a:buFont typeface="Arial"/>
              <a:buChar char="●"/>
            </a:pPr>
            <a:r>
              <a:rPr lang="ru" sz="2284">
                <a:latin typeface="Arial"/>
                <a:ea typeface="Arial"/>
                <a:cs typeface="Arial"/>
                <a:sym typeface="Arial"/>
              </a:rPr>
              <a:t>Іноді санкції можуть бути ефективнім інструментом зовнішньої політики, проте їх застосування може мати негативні наслідки для народу країни, на яку налаштовані санкції. Тому важливо бути обережним при застосуванні санкцій, щоб уникнути непередбачуваних наслідків.</a:t>
            </a:r>
            <a:endParaRPr sz="2284"/>
          </a:p>
        </p:txBody>
      </p:sp>
      <p:pic>
        <p:nvPicPr>
          <p:cNvPr id="180" name="Google Shape;180;p34"/>
          <p:cNvPicPr preferRelativeResize="0"/>
          <p:nvPr/>
        </p:nvPicPr>
        <p:blipFill>
          <a:blip r:embed="rId3">
            <a:alphaModFix/>
          </a:blip>
          <a:stretch>
            <a:fillRect/>
          </a:stretch>
        </p:blipFill>
        <p:spPr>
          <a:xfrm flipH="1">
            <a:off x="304800" y="2168450"/>
            <a:ext cx="2872625" cy="28726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92850"/>
            <a:ext cx="5381700" cy="801000"/>
          </a:xfrm>
          <a:prstGeom prst="rect">
            <a:avLst/>
          </a:prstGeom>
          <a:solidFill>
            <a:schemeClr val="accen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0">
                <a:solidFill>
                  <a:schemeClr val="lt1"/>
                </a:solidFill>
              </a:rPr>
              <a:t>Право міжнародної відповідальності</a:t>
            </a:r>
            <a:endParaRPr b="0">
              <a:solidFill>
                <a:schemeClr val="lt1"/>
              </a:solidFill>
            </a:endParaRPr>
          </a:p>
        </p:txBody>
      </p:sp>
      <p:sp>
        <p:nvSpPr>
          <p:cNvPr id="68" name="Google Shape;68;p15"/>
          <p:cNvSpPr txBox="1">
            <a:spLocks noGrp="1"/>
          </p:cNvSpPr>
          <p:nvPr>
            <p:ph type="body" idx="1"/>
          </p:nvPr>
        </p:nvSpPr>
        <p:spPr>
          <a:xfrm>
            <a:off x="367625" y="1239275"/>
            <a:ext cx="5605200" cy="3675900"/>
          </a:xfrm>
          <a:prstGeom prst="rect">
            <a:avLst/>
          </a:prstGeom>
          <a:ln w="28575" cap="flat" cmpd="sng">
            <a:solidFill>
              <a:srgbClr val="00FF00"/>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sz="2440">
                <a:latin typeface="Lato"/>
                <a:ea typeface="Lato"/>
                <a:cs typeface="Lato"/>
                <a:sym typeface="Lato"/>
              </a:rPr>
              <a:t>У сучасному міжнародному праві застосування інституту міжнародноправової відповідальності бере свій початок в 1920 році, коли в Статуті Ліги Націй було вказано на можливість введення санкцій проти країн, які порушили свої міжнародно-правові зобов'язання. Але повною мірою питання фашистськими державами та їх. У 1945 році питання протидії міжнароднопротиправним діянням знайшло відображення в Статуті ООН (Глава VII «Дії у відношенні загрози миру, порушень миру й актів агресії»).</a:t>
            </a:r>
            <a:endParaRPr sz="2440">
              <a:latin typeface="Lato"/>
              <a:ea typeface="Lato"/>
              <a:cs typeface="Lato"/>
              <a:sym typeface="Lato"/>
            </a:endParaRPr>
          </a:p>
          <a:p>
            <a:pPr marL="0" lvl="0" indent="0" algn="l" rtl="0">
              <a:spcBef>
                <a:spcPts val="1200"/>
              </a:spcBef>
              <a:spcAft>
                <a:spcPts val="1200"/>
              </a:spcAft>
              <a:buNone/>
            </a:pPr>
            <a:r>
              <a:rPr lang="ru" sz="2440" b="1">
                <a:latin typeface="Lato"/>
                <a:ea typeface="Lato"/>
                <a:cs typeface="Lato"/>
                <a:sym typeface="Lato"/>
              </a:rPr>
              <a:t>Право міжнародної відповідальності</a:t>
            </a:r>
            <a:r>
              <a:rPr lang="ru" sz="2440">
                <a:latin typeface="Lato"/>
                <a:ea typeface="Lato"/>
                <a:cs typeface="Lato"/>
                <a:sym typeface="Lato"/>
              </a:rPr>
              <a:t> – галузь міжнародного права,принципи і норми якої визначають для суб'єктів міжнародного права юридичні наслідки міжнародно-протиправних діянь, а також заподіяння шкоди в результаті діяльності, не забороненої міжнародним правом.</a:t>
            </a:r>
            <a:endParaRPr/>
          </a:p>
        </p:txBody>
      </p:sp>
      <p:pic>
        <p:nvPicPr>
          <p:cNvPr id="69" name="Google Shape;69;p15"/>
          <p:cNvPicPr preferRelativeResize="0"/>
          <p:nvPr/>
        </p:nvPicPr>
        <p:blipFill>
          <a:blip r:embed="rId3">
            <a:alphaModFix/>
          </a:blip>
          <a:stretch>
            <a:fillRect/>
          </a:stretch>
        </p:blipFill>
        <p:spPr>
          <a:xfrm>
            <a:off x="6042725" y="2735575"/>
            <a:ext cx="2796474" cy="217960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270225" y="205000"/>
            <a:ext cx="8581800" cy="4528500"/>
          </a:xfrm>
          <a:prstGeom prst="rect">
            <a:avLst/>
          </a:prstGeom>
          <a:noFill/>
          <a:ln w="38100" cap="flat" cmpd="sng">
            <a:solidFill>
              <a:srgbClr val="00FF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a:solidFill>
                  <a:schemeClr val="accent1"/>
                </a:solidFill>
                <a:latin typeface="Arial"/>
                <a:ea typeface="Arial"/>
                <a:cs typeface="Arial"/>
                <a:sym typeface="Arial"/>
              </a:rPr>
              <a:t>У цьому визначенні знайшло відображення існування двох підгалузей права міжнародної відповідальності: відповідальності за протиправні дії;відповідальності за збиток, що є результатом діяльності, не забороненої міжнародним правом.</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 За своєю юридичною природою ці види відповідальності принципово різні, вони регулюються різними комплексами норм, іншими є також зміст і форми, в яких вони можуть проявлятися.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b="1">
                <a:solidFill>
                  <a:schemeClr val="accent1"/>
                </a:solidFill>
                <a:latin typeface="Arial"/>
                <a:ea typeface="Arial"/>
                <a:cs typeface="Arial"/>
                <a:sym typeface="Arial"/>
              </a:rPr>
              <a:t>Підгалузь відповідальності за протиправні дії складається з трьох основних частин: </a:t>
            </a:r>
            <a:endParaRPr b="1">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 загальна частина, </a:t>
            </a:r>
            <a:endParaRPr>
              <a:solidFill>
                <a:schemeClr val="accent1"/>
              </a:solidFill>
              <a:latin typeface="Arial"/>
              <a:ea typeface="Arial"/>
              <a:cs typeface="Arial"/>
              <a:sym typeface="Arial"/>
            </a:endParaRPr>
          </a:p>
          <a:p>
            <a:pPr marL="0" lvl="0" indent="0" algn="l" rtl="0">
              <a:spcBef>
                <a:spcPts val="1200"/>
              </a:spcBef>
              <a:spcAft>
                <a:spcPts val="0"/>
              </a:spcAft>
              <a:buNone/>
            </a:pPr>
            <a:r>
              <a:rPr lang="ru">
                <a:solidFill>
                  <a:schemeClr val="accent1"/>
                </a:solidFill>
                <a:latin typeface="Arial"/>
                <a:ea typeface="Arial"/>
                <a:cs typeface="Arial"/>
                <a:sym typeface="Arial"/>
              </a:rPr>
              <a:t>− відповідальність держав, </a:t>
            </a:r>
            <a:endParaRPr>
              <a:solidFill>
                <a:schemeClr val="accent1"/>
              </a:solidFill>
              <a:latin typeface="Arial"/>
              <a:ea typeface="Arial"/>
              <a:cs typeface="Arial"/>
              <a:sym typeface="Arial"/>
            </a:endParaRPr>
          </a:p>
          <a:p>
            <a:pPr marL="0" lvl="0" indent="0" algn="l" rtl="0">
              <a:spcBef>
                <a:spcPts val="1200"/>
              </a:spcBef>
              <a:spcAft>
                <a:spcPts val="1200"/>
              </a:spcAft>
              <a:buNone/>
            </a:pPr>
            <a:r>
              <a:rPr lang="ru">
                <a:solidFill>
                  <a:schemeClr val="accent1"/>
                </a:solidFill>
                <a:latin typeface="Arial"/>
                <a:ea typeface="Arial"/>
                <a:cs typeface="Arial"/>
                <a:sym typeface="Arial"/>
              </a:rPr>
              <a:t>− відповідальність міжнародних організацій.</a:t>
            </a:r>
            <a:endParaRPr>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284200" y="274875"/>
            <a:ext cx="5451000" cy="4724100"/>
          </a:xfrm>
          <a:prstGeom prst="rect">
            <a:avLst/>
          </a:prstGeom>
          <a:solidFill>
            <a:schemeClr val="accent2"/>
          </a:solidFill>
          <a:ln w="28575" cap="flat" cmpd="sng">
            <a:solidFill>
              <a:srgbClr val="00FF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solidFill>
                  <a:schemeClr val="lt1"/>
                </a:solidFill>
                <a:latin typeface="Arial"/>
                <a:ea typeface="Arial"/>
                <a:cs typeface="Arial"/>
                <a:sym typeface="Arial"/>
              </a:rPr>
              <a:t>Цілі права міжнародної відповідальності: </a:t>
            </a:r>
            <a:endParaRPr>
              <a:solidFill>
                <a:schemeClr val="lt1"/>
              </a:solidFill>
              <a:latin typeface="Arial"/>
              <a:ea typeface="Arial"/>
              <a:cs typeface="Arial"/>
              <a:sym typeface="Arial"/>
            </a:endParaRPr>
          </a:p>
          <a:p>
            <a:pPr marL="0" lvl="0" indent="0" algn="l" rtl="0">
              <a:spcBef>
                <a:spcPts val="1200"/>
              </a:spcBef>
              <a:spcAft>
                <a:spcPts val="0"/>
              </a:spcAft>
              <a:buNone/>
            </a:pPr>
            <a:r>
              <a:rPr lang="ru">
                <a:solidFill>
                  <a:schemeClr val="lt1"/>
                </a:solidFill>
                <a:latin typeface="Arial"/>
                <a:ea typeface="Arial"/>
                <a:cs typeface="Arial"/>
                <a:sym typeface="Arial"/>
              </a:rPr>
              <a:t>а) стримувати потенційного правопорушника (превентивна функція); </a:t>
            </a:r>
            <a:endParaRPr>
              <a:solidFill>
                <a:schemeClr val="lt1"/>
              </a:solidFill>
              <a:latin typeface="Arial"/>
              <a:ea typeface="Arial"/>
              <a:cs typeface="Arial"/>
              <a:sym typeface="Arial"/>
            </a:endParaRPr>
          </a:p>
          <a:p>
            <a:pPr marL="0" lvl="0" indent="0" algn="l" rtl="0">
              <a:spcBef>
                <a:spcPts val="1200"/>
              </a:spcBef>
              <a:spcAft>
                <a:spcPts val="0"/>
              </a:spcAft>
              <a:buNone/>
            </a:pPr>
            <a:r>
              <a:rPr lang="ru">
                <a:solidFill>
                  <a:schemeClr val="lt1"/>
                </a:solidFill>
                <a:latin typeface="Arial"/>
                <a:ea typeface="Arial"/>
                <a:cs typeface="Arial"/>
                <a:sym typeface="Arial"/>
              </a:rPr>
              <a:t>б) спонукати правопорушника виконати свої обов'язки належним чином (функція забезпечення правопорядку); </a:t>
            </a:r>
            <a:endParaRPr>
              <a:solidFill>
                <a:schemeClr val="lt1"/>
              </a:solidFill>
              <a:latin typeface="Arial"/>
              <a:ea typeface="Arial"/>
              <a:cs typeface="Arial"/>
              <a:sym typeface="Arial"/>
            </a:endParaRPr>
          </a:p>
          <a:p>
            <a:pPr marL="0" lvl="0" indent="0" algn="l" rtl="0">
              <a:spcBef>
                <a:spcPts val="1200"/>
              </a:spcBef>
              <a:spcAft>
                <a:spcPts val="0"/>
              </a:spcAft>
              <a:buNone/>
            </a:pPr>
            <a:r>
              <a:rPr lang="ru">
                <a:solidFill>
                  <a:schemeClr val="lt1"/>
                </a:solidFill>
                <a:latin typeface="Arial"/>
                <a:ea typeface="Arial"/>
                <a:cs typeface="Arial"/>
                <a:sym typeface="Arial"/>
              </a:rPr>
              <a:t>в) надати потерпілому відшкодування за заподіяну матеріальну та моральну шкоду (компенсаційна функція); </a:t>
            </a:r>
            <a:endParaRPr>
              <a:solidFill>
                <a:schemeClr val="lt1"/>
              </a:solidFill>
              <a:latin typeface="Arial"/>
              <a:ea typeface="Arial"/>
              <a:cs typeface="Arial"/>
              <a:sym typeface="Arial"/>
            </a:endParaRPr>
          </a:p>
          <a:p>
            <a:pPr marL="0" lvl="0" indent="0" algn="l" rtl="0">
              <a:spcBef>
                <a:spcPts val="1200"/>
              </a:spcBef>
              <a:spcAft>
                <a:spcPts val="0"/>
              </a:spcAft>
              <a:buNone/>
            </a:pPr>
            <a:r>
              <a:rPr lang="ru">
                <a:solidFill>
                  <a:schemeClr val="lt1"/>
                </a:solidFill>
                <a:latin typeface="Arial"/>
                <a:ea typeface="Arial"/>
                <a:cs typeface="Arial"/>
                <a:sym typeface="Arial"/>
              </a:rPr>
              <a:t>г) впливати на майбутню поведінку суб'єктів в інтересах добросовісного виконання своїх зобов'язань (превенція і підтримка правопорядку). </a:t>
            </a:r>
            <a:endParaRPr>
              <a:solidFill>
                <a:schemeClr val="lt1"/>
              </a:solidFill>
              <a:latin typeface="Arial"/>
              <a:ea typeface="Arial"/>
              <a:cs typeface="Arial"/>
              <a:sym typeface="Arial"/>
            </a:endParaRPr>
          </a:p>
          <a:p>
            <a:pPr marL="0" lvl="0" indent="0" algn="l" rtl="0">
              <a:spcBef>
                <a:spcPts val="1200"/>
              </a:spcBef>
              <a:spcAft>
                <a:spcPts val="1200"/>
              </a:spcAft>
              <a:buNone/>
            </a:pPr>
            <a:r>
              <a:rPr lang="ru" b="1">
                <a:solidFill>
                  <a:schemeClr val="lt1"/>
                </a:solidFill>
                <a:latin typeface="Arial"/>
                <a:ea typeface="Arial"/>
                <a:cs typeface="Arial"/>
                <a:sym typeface="Arial"/>
              </a:rPr>
              <a:t>Міжнародно-правова відповідальність </a:t>
            </a:r>
            <a:r>
              <a:rPr lang="ru">
                <a:solidFill>
                  <a:schemeClr val="lt1"/>
                </a:solidFill>
                <a:latin typeface="Arial"/>
                <a:ea typeface="Arial"/>
                <a:cs typeface="Arial"/>
                <a:sym typeface="Arial"/>
              </a:rPr>
              <a:t>– це юридичні наслідки, що настають для суб'єкта міжнародного права в результаті порушення ним міжнародно-правового зобов'язання, або юридичний обов'язок суб'єктаправопорушника ліквідувати наслідки шкоди, завданої іншому суб'єкту міжнародного права в результаті вчиненого міжнародно-правового делікту.</a:t>
            </a:r>
            <a:endParaRPr>
              <a:solidFill>
                <a:schemeClr val="lt1"/>
              </a:solidFill>
              <a:latin typeface="Arial"/>
              <a:ea typeface="Arial"/>
              <a:cs typeface="Arial"/>
              <a:sym typeface="Arial"/>
            </a:endParaRPr>
          </a:p>
        </p:txBody>
      </p:sp>
      <p:pic>
        <p:nvPicPr>
          <p:cNvPr id="80" name="Google Shape;80;p17"/>
          <p:cNvPicPr preferRelativeResize="0"/>
          <p:nvPr/>
        </p:nvPicPr>
        <p:blipFill>
          <a:blip r:embed="rId3">
            <a:alphaModFix/>
          </a:blip>
          <a:stretch>
            <a:fillRect/>
          </a:stretch>
        </p:blipFill>
        <p:spPr>
          <a:xfrm>
            <a:off x="5735200" y="2039500"/>
            <a:ext cx="3104000" cy="3104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297900" y="330775"/>
            <a:ext cx="8548200" cy="44307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852"/>
              <a:buNone/>
            </a:pPr>
            <a:r>
              <a:rPr lang="ru" sz="1495">
                <a:solidFill>
                  <a:schemeClr val="lt1"/>
                </a:solidFill>
                <a:latin typeface="Arial"/>
                <a:ea typeface="Arial"/>
                <a:cs typeface="Arial"/>
                <a:sym typeface="Arial"/>
              </a:rPr>
              <a:t>В основі даної галузі міжнародного права лежить принцип міжнародної відповідальності: будь яке міжнародно-протиправне діяння суб'єкта міжнародного права тягне за собою його міжнародну відповідальність. </a:t>
            </a:r>
            <a:endParaRPr sz="1495">
              <a:solidFill>
                <a:schemeClr val="lt1"/>
              </a:solidFill>
              <a:latin typeface="Arial"/>
              <a:ea typeface="Arial"/>
              <a:cs typeface="Arial"/>
              <a:sym typeface="Arial"/>
            </a:endParaRPr>
          </a:p>
          <a:p>
            <a:pPr marL="0" lvl="0" indent="0" algn="l" rtl="0">
              <a:spcBef>
                <a:spcPts val="1200"/>
              </a:spcBef>
              <a:spcAft>
                <a:spcPts val="0"/>
              </a:spcAft>
              <a:buSzPts val="852"/>
              <a:buNone/>
            </a:pPr>
            <a:r>
              <a:rPr lang="ru" sz="1495" b="1">
                <a:solidFill>
                  <a:schemeClr val="lt1"/>
                </a:solidFill>
                <a:latin typeface="Arial"/>
                <a:ea typeface="Arial"/>
                <a:cs typeface="Arial"/>
                <a:sym typeface="Arial"/>
              </a:rPr>
              <a:t>Мета міжнародно-правової відповідальності</a:t>
            </a:r>
            <a:r>
              <a:rPr lang="ru" sz="1495">
                <a:solidFill>
                  <a:schemeClr val="lt1"/>
                </a:solidFill>
                <a:latin typeface="Arial"/>
                <a:ea typeface="Arial"/>
                <a:cs typeface="Arial"/>
                <a:sym typeface="Arial"/>
              </a:rPr>
              <a:t> — це передбачення відповідного результату, а саме: виключення можливості вчинення державою нових правопорушень; вплив на інші держави, спонукання їх до добровільного додержання міжнародних зобов'язань. </a:t>
            </a:r>
            <a:endParaRPr sz="1495">
              <a:solidFill>
                <a:schemeClr val="lt1"/>
              </a:solidFill>
              <a:latin typeface="Arial"/>
              <a:ea typeface="Arial"/>
              <a:cs typeface="Arial"/>
              <a:sym typeface="Arial"/>
            </a:endParaRPr>
          </a:p>
          <a:p>
            <a:pPr marL="0" lvl="0" indent="0" algn="l" rtl="0">
              <a:spcBef>
                <a:spcPts val="1200"/>
              </a:spcBef>
              <a:spcAft>
                <a:spcPts val="0"/>
              </a:spcAft>
              <a:buSzPts val="852"/>
              <a:buNone/>
            </a:pPr>
            <a:r>
              <a:rPr lang="ru" sz="1495" b="1">
                <a:solidFill>
                  <a:schemeClr val="lt1"/>
                </a:solidFill>
                <a:latin typeface="Arial"/>
                <a:ea typeface="Arial"/>
                <a:cs typeface="Arial"/>
                <a:sym typeface="Arial"/>
              </a:rPr>
              <a:t>Функції міжнародно-правової відповідальності </a:t>
            </a:r>
            <a:r>
              <a:rPr lang="ru" sz="1495">
                <a:solidFill>
                  <a:schemeClr val="lt1"/>
                </a:solidFill>
                <a:latin typeface="Arial"/>
                <a:ea typeface="Arial"/>
                <a:cs typeface="Arial"/>
                <a:sym typeface="Arial"/>
              </a:rPr>
              <a:t>– це та чи інша спрямованість заходів, що здійснюються у межах міжнародної відповідальності. При цьому функції міжнародно-правової відповідальності мають двояке значення: </a:t>
            </a:r>
            <a:endParaRPr sz="1495">
              <a:solidFill>
                <a:schemeClr val="lt1"/>
              </a:solidFill>
              <a:latin typeface="Arial"/>
              <a:ea typeface="Arial"/>
              <a:cs typeface="Arial"/>
              <a:sym typeface="Arial"/>
            </a:endParaRPr>
          </a:p>
          <a:p>
            <a:pPr marL="0" lvl="0" indent="0" algn="l" rtl="0">
              <a:spcBef>
                <a:spcPts val="1200"/>
              </a:spcBef>
              <a:spcAft>
                <a:spcPts val="0"/>
              </a:spcAft>
              <a:buSzPts val="852"/>
              <a:buNone/>
            </a:pPr>
            <a:r>
              <a:rPr lang="ru" sz="1495">
                <a:solidFill>
                  <a:schemeClr val="lt1"/>
                </a:solidFill>
                <a:latin typeface="Arial"/>
                <a:ea typeface="Arial"/>
                <a:cs typeface="Arial"/>
                <a:sym typeface="Arial"/>
              </a:rPr>
              <a:t>1) правопоновлююче (репараційне – є засобом відновлення порушених суспільних відносин міжнародного правопорядку мирними засобами); </a:t>
            </a:r>
            <a:endParaRPr sz="1495">
              <a:solidFill>
                <a:schemeClr val="lt1"/>
              </a:solidFill>
              <a:latin typeface="Arial"/>
              <a:ea typeface="Arial"/>
              <a:cs typeface="Arial"/>
              <a:sym typeface="Arial"/>
            </a:endParaRPr>
          </a:p>
          <a:p>
            <a:pPr marL="0" lvl="0" indent="0" algn="l" rtl="0">
              <a:spcBef>
                <a:spcPts val="1200"/>
              </a:spcBef>
              <a:spcAft>
                <a:spcPts val="1200"/>
              </a:spcAft>
              <a:buSzPts val="852"/>
              <a:buNone/>
            </a:pPr>
            <a:r>
              <a:rPr lang="ru" sz="1495">
                <a:solidFill>
                  <a:schemeClr val="lt1"/>
                </a:solidFill>
                <a:latin typeface="Arial"/>
                <a:ea typeface="Arial"/>
                <a:cs typeface="Arial"/>
                <a:sym typeface="Arial"/>
              </a:rPr>
              <a:t>2) репресивне (каральне – військові дії). Зміст міжнародно-правової відповідальності полягає в осуді правопорушника й в обов'язку правопорушника понести несприятливі наслідки правопорушення. </a:t>
            </a:r>
            <a:endParaRPr sz="1495">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272100" y="223650"/>
            <a:ext cx="8599800" cy="4696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u">
                <a:solidFill>
                  <a:srgbClr val="000000"/>
                </a:solidFill>
                <a:latin typeface="Arial"/>
                <a:ea typeface="Arial"/>
                <a:cs typeface="Arial"/>
                <a:sym typeface="Arial"/>
              </a:rPr>
              <a:t>Суб'єктами права міжнародної відповідальності є суб'єкти міжнародного права: держави, міжнародні урядові організації та народи і нації, які борються за створення держави. (Резолюція А/56/83 ст. 10: "2. Поведінка повстанського чи іншого руху, якому вдається створити нову державу на частині території вже існуючої держави або на будь-якій території під її управлінням, розглядається як діяння цієї нової держави за міжнародним правом". </a:t>
            </a:r>
            <a:endParaRPr>
              <a:solidFill>
                <a:srgbClr val="000000"/>
              </a:solidFill>
              <a:latin typeface="Arial"/>
              <a:ea typeface="Arial"/>
              <a:cs typeface="Arial"/>
              <a:sym typeface="Arial"/>
            </a:endParaRPr>
          </a:p>
          <a:p>
            <a:pPr marL="0" lvl="0" indent="0" algn="l" rtl="0">
              <a:spcBef>
                <a:spcPts val="1200"/>
              </a:spcBef>
              <a:spcAft>
                <a:spcPts val="0"/>
              </a:spcAft>
              <a:buNone/>
            </a:pPr>
            <a:r>
              <a:rPr lang="ru" b="1" i="1">
                <a:solidFill>
                  <a:srgbClr val="000000"/>
                </a:solidFill>
                <a:latin typeface="Arial"/>
                <a:ea typeface="Arial"/>
                <a:cs typeface="Arial"/>
                <a:sym typeface="Arial"/>
              </a:rPr>
              <a:t>Міжнародно-правовими підставами відповідальності за міжнародні правопорушення</a:t>
            </a:r>
            <a:r>
              <a:rPr lang="ru">
                <a:solidFill>
                  <a:srgbClr val="000000"/>
                </a:solidFill>
                <a:latin typeface="Arial"/>
                <a:ea typeface="Arial"/>
                <a:cs typeface="Arial"/>
                <a:sym typeface="Arial"/>
              </a:rPr>
              <a:t> – є передбачена сукупність юридично обов'язкових приписів, міжнародно-правових актів, на підставі яких певний варіант поведінки суб'єкта кваліфікується як міжнародне правопорушення. До юридичних підстав відповідальності відносять лише юридично дійсні міжнародні зобов'язання, закріплені у правомірних міжнародно-правових актах. </a:t>
            </a:r>
            <a:endParaRPr>
              <a:solidFill>
                <a:srgbClr val="000000"/>
              </a:solidFill>
              <a:latin typeface="Arial"/>
              <a:ea typeface="Arial"/>
              <a:cs typeface="Arial"/>
              <a:sym typeface="Arial"/>
            </a:endParaRPr>
          </a:p>
          <a:p>
            <a:pPr marL="0" lvl="0" indent="0" algn="l" rtl="0">
              <a:spcBef>
                <a:spcPts val="1200"/>
              </a:spcBef>
              <a:spcAft>
                <a:spcPts val="0"/>
              </a:spcAft>
              <a:buNone/>
            </a:pPr>
            <a:r>
              <a:rPr lang="ru" b="1">
                <a:solidFill>
                  <a:srgbClr val="000000"/>
                </a:solidFill>
                <a:latin typeface="Arial"/>
                <a:ea typeface="Arial"/>
                <a:cs typeface="Arial"/>
                <a:sym typeface="Arial"/>
              </a:rPr>
              <a:t>Зокрема, юридичними підставами відповідальності є: </a:t>
            </a:r>
            <a:endParaRPr b="1">
              <a:solidFill>
                <a:srgbClr val="000000"/>
              </a:solidFill>
              <a:latin typeface="Arial"/>
              <a:ea typeface="Arial"/>
              <a:cs typeface="Arial"/>
              <a:sym typeface="Arial"/>
            </a:endParaRPr>
          </a:p>
          <a:p>
            <a:pPr marL="0" lvl="0" indent="0" algn="l" rtl="0">
              <a:spcBef>
                <a:spcPts val="1200"/>
              </a:spcBef>
              <a:spcAft>
                <a:spcPts val="0"/>
              </a:spcAft>
              <a:buNone/>
            </a:pPr>
            <a:r>
              <a:rPr lang="ru">
                <a:solidFill>
                  <a:srgbClr val="000000"/>
                </a:solidFill>
                <a:latin typeface="Arial"/>
                <a:ea typeface="Arial"/>
                <a:cs typeface="Arial"/>
                <a:sym typeface="Arial"/>
              </a:rPr>
              <a:t>− </a:t>
            </a:r>
            <a:r>
              <a:rPr lang="ru" i="1">
                <a:solidFill>
                  <a:srgbClr val="000000"/>
                </a:solidFill>
                <a:latin typeface="Arial"/>
                <a:ea typeface="Arial"/>
                <a:cs typeface="Arial"/>
                <a:sym typeface="Arial"/>
              </a:rPr>
              <a:t>міжнародний договір</a:t>
            </a:r>
            <a:r>
              <a:rPr lang="ru">
                <a:solidFill>
                  <a:srgbClr val="000000"/>
                </a:solidFill>
                <a:latin typeface="Arial"/>
                <a:ea typeface="Arial"/>
                <a:cs typeface="Arial"/>
                <a:sym typeface="Arial"/>
              </a:rPr>
              <a:t> (правомірні договори, що мають юридичну чинність); </a:t>
            </a:r>
            <a:endParaRPr>
              <a:solidFill>
                <a:srgbClr val="000000"/>
              </a:solidFill>
              <a:latin typeface="Arial"/>
              <a:ea typeface="Arial"/>
              <a:cs typeface="Arial"/>
              <a:sym typeface="Arial"/>
            </a:endParaRPr>
          </a:p>
          <a:p>
            <a:pPr marL="0" lvl="0" indent="0" algn="l" rtl="0">
              <a:spcBef>
                <a:spcPts val="1200"/>
              </a:spcBef>
              <a:spcAft>
                <a:spcPts val="0"/>
              </a:spcAft>
              <a:buNone/>
            </a:pPr>
            <a:r>
              <a:rPr lang="ru">
                <a:solidFill>
                  <a:srgbClr val="000000"/>
                </a:solidFill>
                <a:latin typeface="Arial"/>
                <a:ea typeface="Arial"/>
                <a:cs typeface="Arial"/>
                <a:sym typeface="Arial"/>
              </a:rPr>
              <a:t>− </a:t>
            </a:r>
            <a:r>
              <a:rPr lang="ru" i="1">
                <a:solidFill>
                  <a:srgbClr val="000000"/>
                </a:solidFill>
                <a:latin typeface="Arial"/>
                <a:ea typeface="Arial"/>
                <a:cs typeface="Arial"/>
                <a:sym typeface="Arial"/>
              </a:rPr>
              <a:t>міжнародний порядок</a:t>
            </a:r>
            <a:r>
              <a:rPr lang="ru">
                <a:solidFill>
                  <a:srgbClr val="000000"/>
                </a:solidFill>
                <a:latin typeface="Arial"/>
                <a:ea typeface="Arial"/>
                <a:cs typeface="Arial"/>
                <a:sym typeface="Arial"/>
              </a:rPr>
              <a:t> (особлива форма і засіб, що закріплює визнання певного способу поведінки суб'єкта МП як юридично обов'язкового правила взаємовідносин); </a:t>
            </a:r>
            <a:endParaRPr>
              <a:solidFill>
                <a:srgbClr val="000000"/>
              </a:solidFill>
              <a:latin typeface="Arial"/>
              <a:ea typeface="Arial"/>
              <a:cs typeface="Arial"/>
              <a:sym typeface="Arial"/>
            </a:endParaRPr>
          </a:p>
          <a:p>
            <a:pPr marL="0" lvl="0" indent="0" algn="l" rtl="0">
              <a:spcBef>
                <a:spcPts val="1200"/>
              </a:spcBef>
              <a:spcAft>
                <a:spcPts val="0"/>
              </a:spcAft>
              <a:buNone/>
            </a:pPr>
            <a:r>
              <a:rPr lang="ru">
                <a:solidFill>
                  <a:srgbClr val="000000"/>
                </a:solidFill>
                <a:latin typeface="Arial"/>
                <a:ea typeface="Arial"/>
                <a:cs typeface="Arial"/>
                <a:sym typeface="Arial"/>
              </a:rPr>
              <a:t>− </a:t>
            </a:r>
            <a:r>
              <a:rPr lang="ru" i="1">
                <a:solidFill>
                  <a:srgbClr val="000000"/>
                </a:solidFill>
                <a:latin typeface="Arial"/>
                <a:ea typeface="Arial"/>
                <a:cs typeface="Arial"/>
                <a:sym typeface="Arial"/>
              </a:rPr>
              <a:t>рішення міжнародних судів та організацій</a:t>
            </a:r>
            <a:r>
              <a:rPr lang="ru">
                <a:solidFill>
                  <a:srgbClr val="000000"/>
                </a:solidFill>
                <a:latin typeface="Arial"/>
                <a:ea typeface="Arial"/>
                <a:cs typeface="Arial"/>
                <a:sym typeface="Arial"/>
              </a:rPr>
              <a:t> (встановлюють права та обов'язки сторін);</a:t>
            </a:r>
            <a:endParaRPr>
              <a:solidFill>
                <a:srgbClr val="000000"/>
              </a:solidFill>
              <a:latin typeface="Arial"/>
              <a:ea typeface="Arial"/>
              <a:cs typeface="Arial"/>
              <a:sym typeface="Arial"/>
            </a:endParaRPr>
          </a:p>
          <a:p>
            <a:pPr marL="0" lvl="0" indent="0" algn="l" rtl="0">
              <a:spcBef>
                <a:spcPts val="1200"/>
              </a:spcBef>
              <a:spcAft>
                <a:spcPts val="1200"/>
              </a:spcAft>
              <a:buNone/>
            </a:pPr>
            <a:r>
              <a:rPr lang="ru">
                <a:solidFill>
                  <a:srgbClr val="000000"/>
                </a:solidFill>
                <a:latin typeface="Arial"/>
                <a:ea typeface="Arial"/>
                <a:cs typeface="Arial"/>
                <a:sym typeface="Arial"/>
              </a:rPr>
              <a:t>− </a:t>
            </a:r>
            <a:r>
              <a:rPr lang="ru" i="1">
                <a:solidFill>
                  <a:srgbClr val="000000"/>
                </a:solidFill>
                <a:latin typeface="Arial"/>
                <a:ea typeface="Arial"/>
                <a:cs typeface="Arial"/>
                <a:sym typeface="Arial"/>
              </a:rPr>
              <a:t>односторонні міжнародно-правові акти</a:t>
            </a:r>
            <a:r>
              <a:rPr lang="ru">
                <a:solidFill>
                  <a:srgbClr val="000000"/>
                </a:solidFill>
                <a:latin typeface="Arial"/>
                <a:ea typeface="Arial"/>
                <a:cs typeface="Arial"/>
                <a:sym typeface="Arial"/>
              </a:rPr>
              <a:t> (декларації, заяви ноти через які суб'єкт МП визначає конкретні правила або лінію своєї поведінки у сфері міждержавних відносин і бере на себе відповідні міжнародні зобов'язання).</a:t>
            </a:r>
            <a:endParaRPr>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2719449" y="244650"/>
            <a:ext cx="6338375" cy="4654200"/>
          </a:xfrm>
          <a:prstGeom prst="rect">
            <a:avLst/>
          </a:prstGeom>
          <a:noFill/>
          <a:ln w="38100" cap="flat" cmpd="sng">
            <a:solidFill>
              <a:schemeClr val="dk1"/>
            </a:solidFill>
            <a:prstDash val="solid"/>
            <a:round/>
            <a:headEnd type="none" w="sm" len="sm"/>
            <a:tailEnd type="none" w="sm" len="sm"/>
          </a:ln>
        </p:spPr>
        <p:txBody>
          <a:bodyPr spcFirstLastPara="1" wrap="square" lIns="0" tIns="91425" rIns="91425" bIns="91425" anchor="t" anchorCtr="0">
            <a:noAutofit/>
          </a:bodyPr>
          <a:lstStyle/>
          <a:p>
            <a:pPr marL="180000" lvl="0" indent="0" rtl="0">
              <a:lnSpc>
                <a:spcPct val="95000"/>
              </a:lnSpc>
              <a:spcBef>
                <a:spcPts val="0"/>
              </a:spcBef>
              <a:spcAft>
                <a:spcPts val="0"/>
              </a:spcAft>
              <a:buNone/>
            </a:pPr>
            <a:r>
              <a:rPr lang="ru" sz="1965" dirty="0">
                <a:solidFill>
                  <a:srgbClr val="000000"/>
                </a:solidFill>
                <a:latin typeface="Arial"/>
                <a:ea typeface="Arial"/>
                <a:cs typeface="Arial"/>
                <a:sym typeface="Arial"/>
              </a:rPr>
              <a:t>Фактичною підставою міжнародно-правової відповідальності є саме міжнародне правопорушення, тобто діяння (дія або бездіяльність) суб'єкта міжнародного права (його органів або посадових осіб), що порушують міжнародно-правові зобов'язання. </a:t>
            </a:r>
            <a:endParaRPr sz="1965" dirty="0">
              <a:solidFill>
                <a:srgbClr val="000000"/>
              </a:solidFill>
              <a:latin typeface="Arial"/>
              <a:ea typeface="Arial"/>
              <a:cs typeface="Arial"/>
              <a:sym typeface="Arial"/>
            </a:endParaRPr>
          </a:p>
          <a:p>
            <a:pPr marL="180000" lvl="0" indent="0" rtl="0">
              <a:lnSpc>
                <a:spcPct val="95000"/>
              </a:lnSpc>
              <a:spcBef>
                <a:spcPts val="1200"/>
              </a:spcBef>
              <a:spcAft>
                <a:spcPts val="1200"/>
              </a:spcAft>
              <a:buNone/>
            </a:pPr>
            <a:r>
              <a:rPr lang="ru" sz="1965" dirty="0">
                <a:solidFill>
                  <a:srgbClr val="000000"/>
                </a:solidFill>
                <a:latin typeface="Arial"/>
                <a:ea typeface="Arial"/>
                <a:cs typeface="Arial"/>
                <a:sym typeface="Arial"/>
              </a:rPr>
              <a:t>Під процесуальними підставами міжнародної відповідальності розуміють процедуру розгляду справ про правопорушення і порядок притягнення винних суб'єктів до відповідальності. В одних висадках такий процесуальний порядок детально регламентований і закріплений у міжнародно-правових актах, в інших - його вибір залишений на розсуд органу, що застосовує міри відповідальності.</a:t>
            </a:r>
            <a:endParaRPr sz="1865" dirty="0">
              <a:solidFill>
                <a:srgbClr val="000000"/>
              </a:solidFill>
              <a:latin typeface="Arial"/>
              <a:ea typeface="Arial"/>
              <a:cs typeface="Arial"/>
              <a:sym typeface="Arial"/>
            </a:endParaRPr>
          </a:p>
        </p:txBody>
      </p:sp>
      <p:pic>
        <p:nvPicPr>
          <p:cNvPr id="96" name="Google Shape;96;p20"/>
          <p:cNvPicPr preferRelativeResize="0"/>
          <p:nvPr/>
        </p:nvPicPr>
        <p:blipFill rotWithShape="1">
          <a:blip r:embed="rId3">
            <a:alphaModFix/>
          </a:blip>
          <a:srcRect l="31661" r="15206"/>
          <a:stretch/>
        </p:blipFill>
        <p:spPr>
          <a:xfrm>
            <a:off x="284175" y="1796750"/>
            <a:ext cx="2306200" cy="32551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81575" y="181050"/>
            <a:ext cx="5912700" cy="801000"/>
          </a:xfrm>
          <a:prstGeom prst="rect">
            <a:avLst/>
          </a:prstGeom>
          <a:gradFill>
            <a:gsLst>
              <a:gs pos="0">
                <a:srgbClr val="E5796F"/>
              </a:gs>
              <a:gs pos="100000">
                <a:srgbClr val="AA3227"/>
              </a:gs>
            </a:gsLst>
            <a:lin ang="5400012" scaled="0"/>
          </a:gra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3280"/>
              <a:t>Поняття та види міжнародних правопорушень.</a:t>
            </a:r>
            <a:endParaRPr sz="3280"/>
          </a:p>
        </p:txBody>
      </p:sp>
      <p:sp>
        <p:nvSpPr>
          <p:cNvPr id="102" name="Google Shape;102;p21"/>
          <p:cNvSpPr txBox="1">
            <a:spLocks noGrp="1"/>
          </p:cNvSpPr>
          <p:nvPr>
            <p:ph type="body" idx="1"/>
          </p:nvPr>
        </p:nvSpPr>
        <p:spPr>
          <a:xfrm>
            <a:off x="311700" y="1093850"/>
            <a:ext cx="5549400" cy="3751200"/>
          </a:xfrm>
          <a:prstGeom prst="rect">
            <a:avLst/>
          </a:prstGeom>
          <a:solidFill>
            <a:srgbClr val="FFD966"/>
          </a:solidFill>
          <a:ln w="38100"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ru" sz="1360" b="1">
                <a:latin typeface="Arial"/>
                <a:ea typeface="Arial"/>
                <a:cs typeface="Arial"/>
                <a:sym typeface="Arial"/>
              </a:rPr>
              <a:t>Міжнародне правопорушення </a:t>
            </a:r>
            <a:r>
              <a:rPr lang="ru" sz="1360">
                <a:latin typeface="Arial"/>
                <a:ea typeface="Arial"/>
                <a:cs typeface="Arial"/>
                <a:sym typeface="Arial"/>
              </a:rPr>
              <a:t>– це дія або бездіяльність суб'єкта міжнародного права, у результаті чого порушуються норми міжнародного права і міжнародні зобов'язання цього суб'єкта, та наносять іншому суб'єкту або групі суб'єктів міжнародного права або всьому міжнародному співтовариству в цілому шкоду матеріального або нематеріального характеру. </a:t>
            </a:r>
            <a:endParaRPr sz="1360">
              <a:latin typeface="Arial"/>
              <a:ea typeface="Arial"/>
              <a:cs typeface="Arial"/>
              <a:sym typeface="Arial"/>
            </a:endParaRPr>
          </a:p>
          <a:p>
            <a:pPr marL="0" lvl="0" indent="0" algn="l" rtl="0">
              <a:lnSpc>
                <a:spcPct val="95000"/>
              </a:lnSpc>
              <a:spcBef>
                <a:spcPts val="1200"/>
              </a:spcBef>
              <a:spcAft>
                <a:spcPts val="0"/>
              </a:spcAft>
              <a:buSzPts val="770"/>
              <a:buNone/>
            </a:pPr>
            <a:r>
              <a:rPr lang="ru" sz="1360">
                <a:latin typeface="Arial"/>
                <a:ea typeface="Arial"/>
                <a:cs typeface="Arial"/>
                <a:sym typeface="Arial"/>
              </a:rPr>
              <a:t>Таким чином, з юридичної точки зору, міжнародне правопорушення являє собою складне правове явище, та має наступні характерні основні </a:t>
            </a:r>
            <a:r>
              <a:rPr lang="ru" sz="1360" b="1">
                <a:latin typeface="Arial"/>
                <a:ea typeface="Arial"/>
                <a:cs typeface="Arial"/>
                <a:sym typeface="Arial"/>
              </a:rPr>
              <a:t>ознаки</a:t>
            </a:r>
            <a:r>
              <a:rPr lang="ru" sz="1360">
                <a:latin typeface="Arial"/>
                <a:ea typeface="Arial"/>
                <a:cs typeface="Arial"/>
                <a:sym typeface="Arial"/>
              </a:rPr>
              <a:t>: </a:t>
            </a:r>
            <a:endParaRPr sz="1360">
              <a:latin typeface="Arial"/>
              <a:ea typeface="Arial"/>
              <a:cs typeface="Arial"/>
              <a:sym typeface="Arial"/>
            </a:endParaRPr>
          </a:p>
          <a:p>
            <a:pPr marL="0" lvl="0" indent="0" algn="l" rtl="0">
              <a:lnSpc>
                <a:spcPct val="95000"/>
              </a:lnSpc>
              <a:spcBef>
                <a:spcPts val="1200"/>
              </a:spcBef>
              <a:spcAft>
                <a:spcPts val="0"/>
              </a:spcAft>
              <a:buSzPts val="770"/>
              <a:buNone/>
            </a:pPr>
            <a:r>
              <a:rPr lang="ru" sz="1360">
                <a:latin typeface="Arial"/>
                <a:ea typeface="Arial"/>
                <a:cs typeface="Arial"/>
                <a:sym typeface="Arial"/>
              </a:rPr>
              <a:t>− міжнародна суспільна небезпека; </a:t>
            </a:r>
            <a:endParaRPr sz="1360">
              <a:latin typeface="Arial"/>
              <a:ea typeface="Arial"/>
              <a:cs typeface="Arial"/>
              <a:sym typeface="Arial"/>
            </a:endParaRPr>
          </a:p>
          <a:p>
            <a:pPr marL="0" lvl="0" indent="0" algn="l" rtl="0">
              <a:lnSpc>
                <a:spcPct val="95000"/>
              </a:lnSpc>
              <a:spcBef>
                <a:spcPts val="1200"/>
              </a:spcBef>
              <a:spcAft>
                <a:spcPts val="0"/>
              </a:spcAft>
              <a:buSzPts val="770"/>
              <a:buNone/>
            </a:pPr>
            <a:r>
              <a:rPr lang="ru" sz="1360">
                <a:latin typeface="Arial"/>
                <a:ea typeface="Arial"/>
                <a:cs typeface="Arial"/>
                <a:sym typeface="Arial"/>
              </a:rPr>
              <a:t>− протиправність; </a:t>
            </a:r>
            <a:endParaRPr sz="1360">
              <a:latin typeface="Arial"/>
              <a:ea typeface="Arial"/>
              <a:cs typeface="Arial"/>
              <a:sym typeface="Arial"/>
            </a:endParaRPr>
          </a:p>
          <a:p>
            <a:pPr marL="0" lvl="0" indent="0" algn="l" rtl="0">
              <a:lnSpc>
                <a:spcPct val="95000"/>
              </a:lnSpc>
              <a:spcBef>
                <a:spcPts val="1200"/>
              </a:spcBef>
              <a:spcAft>
                <a:spcPts val="0"/>
              </a:spcAft>
              <a:buSzPts val="770"/>
              <a:buNone/>
            </a:pPr>
            <a:r>
              <a:rPr lang="ru" sz="1360">
                <a:latin typeface="Arial"/>
                <a:ea typeface="Arial"/>
                <a:cs typeface="Arial"/>
                <a:sym typeface="Arial"/>
              </a:rPr>
              <a:t>− причинно-наслідковий зв'язок між протиправним діянням і шкідливими наслідками, що наступили; </a:t>
            </a:r>
            <a:endParaRPr sz="1360">
              <a:latin typeface="Arial"/>
              <a:ea typeface="Arial"/>
              <a:cs typeface="Arial"/>
              <a:sym typeface="Arial"/>
            </a:endParaRPr>
          </a:p>
          <a:p>
            <a:pPr marL="0" lvl="0" indent="0" algn="l" rtl="0">
              <a:lnSpc>
                <a:spcPct val="95000"/>
              </a:lnSpc>
              <a:spcBef>
                <a:spcPts val="1200"/>
              </a:spcBef>
              <a:spcAft>
                <a:spcPts val="1200"/>
              </a:spcAft>
              <a:buSzPts val="770"/>
              <a:buNone/>
            </a:pPr>
            <a:r>
              <a:rPr lang="ru" sz="1360">
                <a:latin typeface="Arial"/>
                <a:ea typeface="Arial"/>
                <a:cs typeface="Arial"/>
                <a:sym typeface="Arial"/>
              </a:rPr>
              <a:t>− карність.</a:t>
            </a:r>
            <a:endParaRPr sz="1360">
              <a:latin typeface="Arial"/>
              <a:ea typeface="Arial"/>
              <a:cs typeface="Arial"/>
              <a:sym typeface="Arial"/>
            </a:endParaRPr>
          </a:p>
        </p:txBody>
      </p:sp>
      <p:pic>
        <p:nvPicPr>
          <p:cNvPr id="103" name="Google Shape;103;p21"/>
          <p:cNvPicPr preferRelativeResize="0"/>
          <p:nvPr/>
        </p:nvPicPr>
        <p:blipFill>
          <a:blip r:embed="rId3">
            <a:alphaModFix/>
          </a:blip>
          <a:stretch>
            <a:fillRect/>
          </a:stretch>
        </p:blipFill>
        <p:spPr>
          <a:xfrm>
            <a:off x="6013500" y="2859650"/>
            <a:ext cx="2978101" cy="19854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2673</Words>
  <Application>Microsoft Office PowerPoint</Application>
  <PresentationFormat>Экран (16:9)</PresentationFormat>
  <Paragraphs>104</Paragraphs>
  <Slides>22</Slides>
  <Notes>22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Amatic SC</vt:lpstr>
      <vt:lpstr>Source Code Pro</vt:lpstr>
      <vt:lpstr>Lato</vt:lpstr>
      <vt:lpstr>Beach Day</vt:lpstr>
      <vt:lpstr>Наслідки порушення міжнародно-правових зобов’язань у міжнародному праві</vt:lpstr>
      <vt:lpstr>План</vt:lpstr>
      <vt:lpstr>Право міжнародної відповідальності</vt:lpstr>
      <vt:lpstr>Слайд 4</vt:lpstr>
      <vt:lpstr>Слайд 5</vt:lpstr>
      <vt:lpstr>Слайд 6</vt:lpstr>
      <vt:lpstr>Слайд 7</vt:lpstr>
      <vt:lpstr>Слайд 8</vt:lpstr>
      <vt:lpstr>Поняття та види міжнародних правопорушень.</vt:lpstr>
      <vt:lpstr>Слайд 10</vt:lpstr>
      <vt:lpstr>Слайд 11</vt:lpstr>
      <vt:lpstr>Слайд 12</vt:lpstr>
      <vt:lpstr>Види і форми міжнародно-правової відповідальності</vt:lpstr>
      <vt:lpstr>Слайд 14</vt:lpstr>
      <vt:lpstr>Слайд 15</vt:lpstr>
      <vt:lpstr>Слайд 16</vt:lpstr>
      <vt:lpstr>Обставини, які виключають відповідальність держав.</vt:lpstr>
      <vt:lpstr>Слайд 18</vt:lpstr>
      <vt:lpstr>Міжнародно-правові санкції: класифікація та порядок застосування.</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Наслідки порушення міжнародно-правових зобов’язань у міжнародному праві.</dc:title>
  <cp:lastModifiedBy>Lina</cp:lastModifiedBy>
  <cp:revision>2</cp:revision>
  <dcterms:modified xsi:type="dcterms:W3CDTF">2023-08-15T19:52:30Z</dcterms:modified>
</cp:coreProperties>
</file>