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78" r:id="rId6"/>
    <p:sldId id="279" r:id="rId7"/>
    <p:sldId id="280" r:id="rId8"/>
    <p:sldId id="277" r:id="rId9"/>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4660"/>
  </p:normalViewPr>
  <p:slideViewPr>
    <p:cSldViewPr>
      <p:cViewPr varScale="1">
        <p:scale>
          <a:sx n="65" d="100"/>
          <a:sy n="65" d="100"/>
        </p:scale>
        <p:origin x="-1494"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8C3CDB73-5ED6-4FC1-B8F4-0AC93076C520}"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CFB4BF45-D17E-44D3-9257-EF46F8A94857}"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83CD539B-D78B-43E0-B8B2-1484021C94CC}"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02A35DAE-1D9A-4805-B3C6-420B2588DCC0}"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FD026DEF-C48E-4DBA-861E-53D88DCD6873}"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6D30DFB0-6191-42AE-B22A-701EE432CAE8}"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1735A36B-1E88-4C02-AC6A-6136069483A5}"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B8A7D1A3-919A-4C06-A859-287495B3E41E}"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2408705-7A75-4B52-BB17-8CCC5F51D48E}" type="datetimeFigureOut">
              <a:rPr lang="uk-UA"/>
              <a:pPr>
                <a:defRPr/>
              </a:pPr>
              <a:t>02.10.2023</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BB867C4C-CEC1-4C3A-9242-C155A0E4A555}"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DD1AA80E-0B50-48BF-BAF7-18DCF06280DF}" type="datetimeFigureOut">
              <a:rPr lang="uk-UA"/>
              <a:pPr>
                <a:defRPr/>
              </a:pPr>
              <a:t>02.10.2023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B1AD190F-8A33-43D8-853E-B5F0EA02AC5B}"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B89A64C9-0C61-4BB1-A2F3-E08C4EFD7B4E}" type="datetimeFigureOut">
              <a:rPr lang="uk-UA"/>
              <a:pPr>
                <a:defRPr/>
              </a:pPr>
              <a:t>02.10.2023</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DCB8E62C-5DEF-4D51-8463-6BA4C1CB9837}"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9AA2B5CD-8F7B-4814-A697-3C94ED26EDC3}" type="datetimeFigureOut">
              <a:rPr lang="uk-UA"/>
              <a:pPr>
                <a:defRPr/>
              </a:pPr>
              <a:t>02.10.2023</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F2B1D675-E5DD-4D24-AAB7-BAF398D3E326}"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6E8BB4A-4591-44D1-ABC3-816FAD57FFF8}" type="datetimeFigureOut">
              <a:rPr lang="uk-UA"/>
              <a:pPr>
                <a:defRPr/>
              </a:pPr>
              <a:t>02.10.2023</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62B76937-B655-4BC3-BB5B-9C14E1A0B6BA}"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4F20317-FD7D-4010-94F1-2BE2895BA285}" type="datetimeFigureOut">
              <a:rPr lang="uk-UA"/>
              <a:pPr>
                <a:defRPr/>
              </a:pPr>
              <a:t>02.10.2023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1280360A-DC9F-41D3-944E-C255797F8AAE}"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D52788B-E548-49E4-BD83-F9C2D5005B63}" type="datetimeFigureOut">
              <a:rPr lang="uk-UA"/>
              <a:pPr>
                <a:defRPr/>
              </a:pPr>
              <a:t>02.10.2023</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B7CA02FC-8A0B-489E-B6B5-6F585DCD5E1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19DD62C-23D5-463C-9B0A-18FD69AAC04F}" type="datetimeFigureOut">
              <a:rPr lang="uk-UA"/>
              <a:pPr>
                <a:defRPr/>
              </a:pPr>
              <a:t>02.10.2023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BDEA226-A8D4-49E3-B4D2-BAAD40073675}"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Фоны для деловой презентации"/>
          <p:cNvPicPr>
            <a:picLocks noChangeAspect="1" noChangeArrowheads="1"/>
          </p:cNvPicPr>
          <p:nvPr/>
        </p:nvPicPr>
        <p:blipFill>
          <a:blip r:embed="rId2"/>
          <a:srcRect r="10886"/>
          <a:stretch>
            <a:fillRect/>
          </a:stretch>
        </p:blipFill>
        <p:spPr bwMode="auto">
          <a:xfrm>
            <a:off x="3175" y="0"/>
            <a:ext cx="9140825" cy="6858000"/>
          </a:xfrm>
          <a:prstGeom prst="rect">
            <a:avLst/>
          </a:prstGeom>
          <a:noFill/>
          <a:ln w="9525">
            <a:noFill/>
            <a:miter lim="800000"/>
            <a:headEnd/>
            <a:tailEnd/>
          </a:ln>
        </p:spPr>
      </p:pic>
      <p:sp>
        <p:nvSpPr>
          <p:cNvPr id="13314" name="Заголовок 1"/>
          <p:cNvSpPr>
            <a:spLocks noGrp="1"/>
          </p:cNvSpPr>
          <p:nvPr>
            <p:ph type="ctrTitle"/>
          </p:nvPr>
        </p:nvSpPr>
        <p:spPr>
          <a:xfrm>
            <a:off x="827088" y="836613"/>
            <a:ext cx="7772400" cy="1470025"/>
          </a:xfrm>
        </p:spPr>
        <p:txBody>
          <a:bodyPr/>
          <a:lstStyle/>
          <a:p>
            <a:r>
              <a:rPr lang="en-US" sz="3600" smtClean="0"/>
              <a:t>State control in the sphere of justice </a:t>
            </a:r>
            <a:endParaRPr lang="uk-UA" sz="3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Акцесорні зобов&amp;#39;язання. Закон і Бізнес"/>
          <p:cNvPicPr>
            <a:picLocks noChangeAspect="1" noChangeArrowheads="1"/>
          </p:cNvPicPr>
          <p:nvPr/>
        </p:nvPicPr>
        <p:blipFill>
          <a:blip r:embed="rId2"/>
          <a:srcRect/>
          <a:stretch>
            <a:fillRect/>
          </a:stretch>
        </p:blipFill>
        <p:spPr bwMode="auto">
          <a:xfrm>
            <a:off x="0" y="-3175"/>
            <a:ext cx="9132888" cy="6858000"/>
          </a:xfrm>
          <a:prstGeom prst="rect">
            <a:avLst/>
          </a:prstGeom>
          <a:noFill/>
          <a:ln w="9525">
            <a:noFill/>
            <a:miter lim="800000"/>
            <a:headEnd/>
            <a:tailEnd/>
          </a:ln>
        </p:spPr>
      </p:pic>
      <p:sp>
        <p:nvSpPr>
          <p:cNvPr id="14338" name="Прямоугольник 2"/>
          <p:cNvSpPr>
            <a:spLocks noChangeArrowheads="1"/>
          </p:cNvSpPr>
          <p:nvPr/>
        </p:nvSpPr>
        <p:spPr bwMode="auto">
          <a:xfrm>
            <a:off x="2051050" y="3444875"/>
            <a:ext cx="4572000" cy="2308225"/>
          </a:xfrm>
          <a:prstGeom prst="rect">
            <a:avLst/>
          </a:prstGeom>
          <a:noFill/>
          <a:ln w="9525">
            <a:noFill/>
            <a:miter lim="800000"/>
            <a:headEnd/>
            <a:tailEnd/>
          </a:ln>
        </p:spPr>
        <p:txBody>
          <a:bodyPr>
            <a:spAutoFit/>
          </a:bodyPr>
          <a:lstStyle/>
          <a:p>
            <a:r>
              <a:rPr lang="en-US">
                <a:latin typeface="Calibri" pitchFamily="34" charset="0"/>
              </a:rPr>
              <a:t>Bodies of justice during the implementation of state legal policy, provision of administrative (management) services exercise state control. It is carried out both directly by the bodies of justice accountable to the Ministry of Justice of Ukraine, and by objects that are in the sphere of state administration of the bodies of justice indirectly. </a:t>
            </a:r>
            <a:endParaRPr lang="uk-UA">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Деловая презентация: 44 строгих фона и 15 шаблона в PowerPoint |  Бизнес-шаблоны"/>
          <p:cNvPicPr>
            <a:picLocks noChangeAspect="1" noChangeArrowheads="1"/>
          </p:cNvPicPr>
          <p:nvPr/>
        </p:nvPicPr>
        <p:blipFill>
          <a:blip r:embed="rId2"/>
          <a:srcRect l="28464" r="2"/>
          <a:stretch>
            <a:fillRect/>
          </a:stretch>
        </p:blipFill>
        <p:spPr bwMode="auto">
          <a:xfrm>
            <a:off x="0" y="0"/>
            <a:ext cx="9142413" cy="6858000"/>
          </a:xfrm>
          <a:prstGeom prst="rect">
            <a:avLst/>
          </a:prstGeom>
          <a:noFill/>
          <a:ln w="9525">
            <a:noFill/>
            <a:miter lim="800000"/>
            <a:headEnd/>
            <a:tailEnd/>
          </a:ln>
        </p:spPr>
      </p:pic>
      <p:sp>
        <p:nvSpPr>
          <p:cNvPr id="15362" name="Заголовок 1"/>
          <p:cNvSpPr>
            <a:spLocks noGrp="1"/>
          </p:cNvSpPr>
          <p:nvPr>
            <p:ph type="title"/>
          </p:nvPr>
        </p:nvSpPr>
        <p:spPr>
          <a:xfrm>
            <a:off x="1547813" y="404813"/>
            <a:ext cx="7077075" cy="1143000"/>
          </a:xfrm>
        </p:spPr>
        <p:txBody>
          <a:bodyPr/>
          <a:lstStyle/>
          <a:p>
            <a:r>
              <a:rPr lang="uk-UA" smtClean="0"/>
              <a:t> </a:t>
            </a:r>
            <a:endParaRPr lang="uk-UA" sz="3600" smtClean="0"/>
          </a:p>
        </p:txBody>
      </p:sp>
      <p:sp>
        <p:nvSpPr>
          <p:cNvPr id="15363" name="Объект 2"/>
          <p:cNvSpPr>
            <a:spLocks noGrp="1"/>
          </p:cNvSpPr>
          <p:nvPr>
            <p:ph idx="1"/>
          </p:nvPr>
        </p:nvSpPr>
        <p:spPr>
          <a:xfrm>
            <a:off x="2628900" y="0"/>
            <a:ext cx="6515100" cy="4568825"/>
          </a:xfrm>
        </p:spPr>
        <p:txBody>
          <a:bodyPr/>
          <a:lstStyle/>
          <a:p>
            <a:pPr marL="0" indent="0">
              <a:buFont typeface="Arial" charset="0"/>
              <a:buNone/>
            </a:pPr>
            <a:r>
              <a:rPr lang="en-US" sz="1800" smtClean="0"/>
              <a:t>In particular, the Ministry has the right to: </a:t>
            </a:r>
            <a:endParaRPr lang="uk-UA" sz="1800" smtClean="0"/>
          </a:p>
          <a:p>
            <a:pPr marL="0" indent="0">
              <a:buFont typeface="Arial" charset="0"/>
              <a:buNone/>
            </a:pPr>
            <a:r>
              <a:rPr lang="en-US" sz="1800" smtClean="0"/>
              <a:t>• bring to disciplinary responsibility the heads of justice departments, enterprises, institutions and organizations belonging to the sphere of its management; </a:t>
            </a:r>
            <a:endParaRPr lang="uk-UA" sz="1800" smtClean="0"/>
          </a:p>
          <a:p>
            <a:pPr marL="0" indent="0">
              <a:buFont typeface="Arial" charset="0"/>
              <a:buNone/>
            </a:pPr>
            <a:r>
              <a:rPr lang="en-US" sz="1800" smtClean="0"/>
              <a:t>• within the limits of their competence, cancel the acts of the administration of justice that contradict the Constitution of Ukraine, the acts of the legislation of Ukraine and the decisions of the Ministry;</a:t>
            </a:r>
            <a:endParaRPr lang="uk-UA" sz="1800" smtClean="0"/>
          </a:p>
          <a:p>
            <a:pPr marL="0" indent="0">
              <a:buFont typeface="Arial" charset="0"/>
              <a:buNone/>
            </a:pPr>
            <a:r>
              <a:rPr lang="en-US" sz="1800" smtClean="0"/>
              <a:t> • check in ministries, other central and local bodies of executive power, institutions and organizations compliance with the legislation on state registration of normative legal acts, the state of the organization of rule-making activities, make proposals for the elimination of identified shortcomings and violations and bring to justice the guilty officials; </a:t>
            </a:r>
            <a:endParaRPr lang="uk-UA" sz="1800" smtClean="0"/>
          </a:p>
          <a:p>
            <a:pPr marL="0" indent="0">
              <a:buFont typeface="Arial" charset="0"/>
              <a:buNone/>
            </a:pPr>
            <a:r>
              <a:rPr lang="en-US" sz="1800" smtClean="0"/>
              <a:t>• cancel the decision on state registration of normative legal acts of ministries, other central and local bodies of executive power, institutions and organizations; • to carry out, within the limits of their competence, together with the relevant central bodies of the executive power, control over the targeted use of state funds allocated for the implementation of projects, implementation of programs, including </a:t>
            </a:r>
            <a:r>
              <a:rPr lang="en-US" sz="2000" smtClean="0"/>
              <a:t>international ones; • to suspend or cancel the certificates issued by him on the assignment of the qualification of a forensic expert.</a:t>
            </a:r>
            <a:endParaRPr lang="uk-UA" sz="20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Шаблони для презентацій powerpoint. Як зробити класну презентацію, якщо ви  не дизайнер. Де знайти хороші шрифти"/>
          <p:cNvPicPr>
            <a:picLocks noChangeAspect="1" noChangeArrowheads="1"/>
          </p:cNvPicPr>
          <p:nvPr/>
        </p:nvPicPr>
        <p:blipFill>
          <a:blip r:embed="rId2"/>
          <a:srcRect l="6119" r="15746"/>
          <a:stretch>
            <a:fillRect/>
          </a:stretch>
        </p:blipFill>
        <p:spPr bwMode="auto">
          <a:xfrm>
            <a:off x="0" y="26988"/>
            <a:ext cx="9144000" cy="6831012"/>
          </a:xfrm>
          <a:prstGeom prst="rect">
            <a:avLst/>
          </a:prstGeom>
          <a:noFill/>
          <a:ln w="9525">
            <a:noFill/>
            <a:miter lim="800000"/>
            <a:headEnd/>
            <a:tailEnd/>
          </a:ln>
        </p:spPr>
      </p:pic>
      <p:sp>
        <p:nvSpPr>
          <p:cNvPr id="16386" name="Объект 2"/>
          <p:cNvSpPr>
            <a:spLocks noGrp="1"/>
          </p:cNvSpPr>
          <p:nvPr>
            <p:ph idx="1"/>
          </p:nvPr>
        </p:nvSpPr>
        <p:spPr>
          <a:xfrm>
            <a:off x="107950" y="404813"/>
            <a:ext cx="6202363" cy="5903912"/>
          </a:xfrm>
        </p:spPr>
        <p:txBody>
          <a:bodyPr/>
          <a:lstStyle/>
          <a:p>
            <a:pPr marL="0" indent="0">
              <a:buFont typeface="Arial" charset="0"/>
              <a:buNone/>
            </a:pPr>
            <a:r>
              <a:rPr lang="en-US" sz="2000" smtClean="0"/>
              <a:t>Bodies of justice exercise control over the activities of notaries, civil status registration bodies, as well as during the legalization of associations of citizens, registration of political parties, state registration of mass media, as well as when performing other functions. </a:t>
            </a:r>
            <a:endParaRPr lang="uk-UA" sz="2000" smtClean="0"/>
          </a:p>
          <a:p>
            <a:pPr marL="0" indent="0">
              <a:buFont typeface="Arial" charset="0"/>
              <a:buNone/>
            </a:pPr>
            <a:r>
              <a:rPr lang="en-US" sz="2000" smtClean="0"/>
              <a:t>Thus, the Ministry of Justice of Ukraine during its rule-making activities is able to ensure the implementation of control over the legality of normative legal acts both at the stage of preparation of relevant projects and at the stage of already adopted acts, including laws sent to the President of Ukraine for signature.</a:t>
            </a:r>
            <a:endParaRPr lang="uk-UA" sz="2000" smtClean="0"/>
          </a:p>
          <a:p>
            <a:pPr marL="0" indent="0">
              <a:buFont typeface="Arial" charset="0"/>
              <a:buNone/>
            </a:pPr>
            <a:r>
              <a:rPr lang="en-US" sz="2000" smtClean="0"/>
              <a:t> That is, the scope of the ministry's control powers extends to normative legal acts not only of executive authorities, but also of all state authorities. At the same time, the ministry itself plays the role of a methodological center in the sphere of rule-making activities.</a:t>
            </a:r>
            <a:endParaRPr lang="uk-UA" sz="2000" b="1" smtClean="0">
              <a:latin typeface="Cambria Math"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endParaRPr lang="en-US" smtClean="0"/>
          </a:p>
        </p:txBody>
      </p:sp>
      <p:sp>
        <p:nvSpPr>
          <p:cNvPr id="17410" name="Объект 2"/>
          <p:cNvSpPr>
            <a:spLocks noGrp="1"/>
          </p:cNvSpPr>
          <p:nvPr>
            <p:ph idx="1"/>
          </p:nvPr>
        </p:nvSpPr>
        <p:spPr/>
        <p:txBody>
          <a:bodyPr/>
          <a:lstStyle/>
          <a:p>
            <a:endParaRPr lang="en-US" smtClean="0"/>
          </a:p>
        </p:txBody>
      </p:sp>
      <p:pic>
        <p:nvPicPr>
          <p:cNvPr id="17411" name="Picture 2" descr="Деловая презентация: 44 строгих фона и 15 шаблона в PowerPoint |  Бизнес-шаблоны"/>
          <p:cNvPicPr>
            <a:picLocks noChangeAspect="1" noChangeArrowheads="1"/>
          </p:cNvPicPr>
          <p:nvPr/>
        </p:nvPicPr>
        <p:blipFill>
          <a:blip r:embed="rId2"/>
          <a:srcRect l="18877"/>
          <a:stretch>
            <a:fillRect/>
          </a:stretch>
        </p:blipFill>
        <p:spPr bwMode="auto">
          <a:xfrm>
            <a:off x="0" y="0"/>
            <a:ext cx="9142413" cy="6858000"/>
          </a:xfrm>
          <a:prstGeom prst="rect">
            <a:avLst/>
          </a:prstGeom>
          <a:noFill/>
          <a:ln w="9525">
            <a:noFill/>
            <a:miter lim="800000"/>
            <a:headEnd/>
            <a:tailEnd/>
          </a:ln>
        </p:spPr>
      </p:pic>
      <p:sp>
        <p:nvSpPr>
          <p:cNvPr id="5" name="Прямоугольник 4"/>
          <p:cNvSpPr/>
          <p:nvPr/>
        </p:nvSpPr>
        <p:spPr>
          <a:xfrm>
            <a:off x="4067175" y="766763"/>
            <a:ext cx="4572000" cy="5324475"/>
          </a:xfrm>
          <a:prstGeom prst="rect">
            <a:avLst/>
          </a:prstGeom>
        </p:spPr>
        <p:txBody>
          <a:bodyPr>
            <a:spAutoFit/>
          </a:bodyPr>
          <a:lstStyle/>
          <a:p>
            <a:pPr fontAlgn="auto">
              <a:spcBef>
                <a:spcPts val="0"/>
              </a:spcBef>
              <a:spcAft>
                <a:spcPts val="0"/>
              </a:spcAft>
              <a:defRPr/>
            </a:pPr>
            <a:r>
              <a:rPr lang="en-US" sz="2000" dirty="0">
                <a:latin typeface="+mn-lt"/>
                <a:cs typeface="+mn-cs"/>
              </a:rPr>
              <a:t>The Ministry of Justice and its local bodies prevent the adoption of illegal legal norms during the state registration of normative legal acts adopted by authorized rulemaking subjects</a:t>
            </a:r>
            <a:r>
              <a:rPr lang="en-US" sz="2000" dirty="0">
                <a:latin typeface="+mn-lt"/>
                <a:cs typeface="+mn-cs"/>
              </a:rPr>
              <a:t>.</a:t>
            </a:r>
            <a:endParaRPr lang="uk-UA" sz="2000" dirty="0">
              <a:latin typeface="+mn-lt"/>
              <a:cs typeface="+mn-cs"/>
            </a:endParaRPr>
          </a:p>
          <a:p>
            <a:pPr fontAlgn="auto">
              <a:spcBef>
                <a:spcPts val="0"/>
              </a:spcBef>
              <a:spcAft>
                <a:spcPts val="0"/>
              </a:spcAft>
              <a:defRPr/>
            </a:pPr>
            <a:endParaRPr lang="uk-UA" sz="2000" dirty="0">
              <a:latin typeface="+mn-lt"/>
              <a:cs typeface="+mn-cs"/>
            </a:endParaRPr>
          </a:p>
          <a:p>
            <a:pPr fontAlgn="auto">
              <a:spcBef>
                <a:spcPts val="0"/>
              </a:spcBef>
              <a:spcAft>
                <a:spcPts val="0"/>
              </a:spcAft>
              <a:defRPr/>
            </a:pPr>
            <a:r>
              <a:rPr lang="en-US" sz="2000" dirty="0">
                <a:latin typeface="+mn-lt"/>
                <a:cs typeface="+mn-cs"/>
              </a:rPr>
              <a:t> </a:t>
            </a:r>
            <a:r>
              <a:rPr lang="en-US" sz="2000" dirty="0">
                <a:latin typeface="+mn-lt"/>
                <a:cs typeface="+mn-cs"/>
              </a:rPr>
              <a:t>Currently, justice bodies have only the following means of influence on violators of current legislation, in particular, the right: </a:t>
            </a:r>
            <a:endParaRPr lang="uk-UA" sz="2000" dirty="0">
              <a:latin typeface="+mn-lt"/>
              <a:cs typeface="+mn-cs"/>
            </a:endParaRPr>
          </a:p>
          <a:p>
            <a:pPr marL="285750" indent="-285750" fontAlgn="auto">
              <a:spcBef>
                <a:spcPts val="0"/>
              </a:spcBef>
              <a:spcAft>
                <a:spcPts val="0"/>
              </a:spcAft>
              <a:buFont typeface="Arial" pitchFamily="34" charset="0"/>
              <a:buChar char="•"/>
              <a:defRPr/>
            </a:pPr>
            <a:r>
              <a:rPr lang="en-US" sz="2000" dirty="0">
                <a:latin typeface="+mn-lt"/>
                <a:cs typeface="+mn-cs"/>
              </a:rPr>
              <a:t>to </a:t>
            </a:r>
            <a:r>
              <a:rPr lang="en-US" sz="2000" dirty="0">
                <a:latin typeface="+mn-lt"/>
                <a:cs typeface="+mn-cs"/>
              </a:rPr>
              <a:t>refuse state registration of a normative-legal act of the subject of rule-making; </a:t>
            </a:r>
            <a:endParaRPr lang="uk-UA" sz="2000" dirty="0">
              <a:latin typeface="+mn-lt"/>
              <a:cs typeface="+mn-cs"/>
            </a:endParaRPr>
          </a:p>
          <a:p>
            <a:pPr marL="285750" indent="-285750" fontAlgn="auto">
              <a:spcBef>
                <a:spcPts val="0"/>
              </a:spcBef>
              <a:spcAft>
                <a:spcPts val="0"/>
              </a:spcAft>
              <a:buFont typeface="Arial" pitchFamily="34" charset="0"/>
              <a:buChar char="•"/>
              <a:defRPr/>
            </a:pPr>
            <a:r>
              <a:rPr lang="en-US" sz="2000" dirty="0">
                <a:latin typeface="+mn-lt"/>
                <a:cs typeface="+mn-cs"/>
              </a:rPr>
              <a:t>to </a:t>
            </a:r>
            <a:r>
              <a:rPr lang="en-US" sz="2000" dirty="0">
                <a:latin typeface="+mn-lt"/>
                <a:cs typeface="+mn-cs"/>
              </a:rPr>
              <a:t>return the normative legal act for revision; </a:t>
            </a:r>
            <a:endParaRPr lang="uk-UA" sz="2000" dirty="0">
              <a:latin typeface="+mn-lt"/>
              <a:cs typeface="+mn-cs"/>
            </a:endParaRPr>
          </a:p>
          <a:p>
            <a:pPr marL="285750" indent="-285750" fontAlgn="auto">
              <a:spcBef>
                <a:spcPts val="0"/>
              </a:spcBef>
              <a:spcAft>
                <a:spcPts val="0"/>
              </a:spcAft>
              <a:buFont typeface="Arial" pitchFamily="34" charset="0"/>
              <a:buChar char="•"/>
              <a:defRPr/>
            </a:pPr>
            <a:r>
              <a:rPr lang="en-US" sz="2000" dirty="0">
                <a:latin typeface="+mn-lt"/>
                <a:cs typeface="+mn-cs"/>
              </a:rPr>
              <a:t>cancel </a:t>
            </a:r>
            <a:r>
              <a:rPr lang="en-US" sz="2000" dirty="0">
                <a:latin typeface="+mn-lt"/>
                <a:cs typeface="+mn-cs"/>
              </a:rPr>
              <a:t>the decision on the state registration of a normative legal act.</a:t>
            </a:r>
            <a:endParaRPr lang="uk-UA" sz="2000" dirty="0">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endParaRPr lang="en-US" smtClean="0"/>
          </a:p>
        </p:txBody>
      </p:sp>
      <p:sp>
        <p:nvSpPr>
          <p:cNvPr id="18434" name="Объект 2"/>
          <p:cNvSpPr>
            <a:spLocks noGrp="1"/>
          </p:cNvSpPr>
          <p:nvPr>
            <p:ph idx="1"/>
          </p:nvPr>
        </p:nvSpPr>
        <p:spPr/>
        <p:txBody>
          <a:bodyPr/>
          <a:lstStyle/>
          <a:p>
            <a:endParaRPr lang="en-US" smtClean="0"/>
          </a:p>
        </p:txBody>
      </p:sp>
      <p:pic>
        <p:nvPicPr>
          <p:cNvPr id="18435" name="Picture 2" descr="Акцесорні зобов&amp;#39;язання. Закон і Бізнес"/>
          <p:cNvPicPr>
            <a:picLocks noChangeAspect="1" noChangeArrowheads="1"/>
          </p:cNvPicPr>
          <p:nvPr/>
        </p:nvPicPr>
        <p:blipFill>
          <a:blip r:embed="rId2"/>
          <a:srcRect/>
          <a:stretch>
            <a:fillRect/>
          </a:stretch>
        </p:blipFill>
        <p:spPr bwMode="auto">
          <a:xfrm>
            <a:off x="0" y="-3175"/>
            <a:ext cx="9132888" cy="6858000"/>
          </a:xfrm>
          <a:prstGeom prst="rect">
            <a:avLst/>
          </a:prstGeom>
          <a:noFill/>
          <a:ln w="9525">
            <a:noFill/>
            <a:miter lim="800000"/>
            <a:headEnd/>
            <a:tailEnd/>
          </a:ln>
        </p:spPr>
      </p:pic>
      <p:sp>
        <p:nvSpPr>
          <p:cNvPr id="18436" name="Прямоугольник 4"/>
          <p:cNvSpPr>
            <a:spLocks noChangeArrowheads="1"/>
          </p:cNvSpPr>
          <p:nvPr/>
        </p:nvSpPr>
        <p:spPr bwMode="auto">
          <a:xfrm>
            <a:off x="1671638" y="471488"/>
            <a:ext cx="4572000" cy="5908675"/>
          </a:xfrm>
          <a:prstGeom prst="rect">
            <a:avLst/>
          </a:prstGeom>
          <a:noFill/>
          <a:ln w="9525">
            <a:noFill/>
            <a:miter lim="800000"/>
            <a:headEnd/>
            <a:tailEnd/>
          </a:ln>
        </p:spPr>
        <p:txBody>
          <a:bodyPr>
            <a:spAutoFit/>
          </a:bodyPr>
          <a:lstStyle/>
          <a:p>
            <a:r>
              <a:rPr lang="en-US">
                <a:latin typeface="Calibri" pitchFamily="34" charset="0"/>
              </a:rPr>
              <a:t>Control is also ensured by conducting inspections of the state of compliance by the subjects of rule-making legislation on state registration of regulatory legal acts and making proposals for the elimination of detected violations, in particular directing the implementation of unregistered (invalid) regulatory legal acts. </a:t>
            </a:r>
            <a:endParaRPr lang="uk-UA">
              <a:latin typeface="Calibri" pitchFamily="34" charset="0"/>
            </a:endParaRPr>
          </a:p>
          <a:p>
            <a:r>
              <a:rPr lang="en-US">
                <a:latin typeface="Calibri" pitchFamily="34" charset="0"/>
              </a:rPr>
              <a:t>Inspections carried out by the ministry and its territorial bodies testify to a still significant number of violations committed by notaries when performing notarial acts and, accordingly, to violations of the rights and legitimate interests of individuals and legal entities.</a:t>
            </a:r>
            <a:endParaRPr lang="uk-UA">
              <a:latin typeface="Calibri" pitchFamily="34" charset="0"/>
            </a:endParaRPr>
          </a:p>
          <a:p>
            <a:r>
              <a:rPr lang="en-US">
                <a:latin typeface="Calibri" pitchFamily="34" charset="0"/>
              </a:rPr>
              <a:t> These violations can be eliminated by court decisions, but it is known that not all citizens, knowing about such violations, have the desire to go to court. It is undisputed that only a court can make a final conclusion regarding the legality of a notarial act.</a:t>
            </a:r>
            <a:endParaRPr lang="uk-UA">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endParaRPr lang="en-US" smtClean="0"/>
          </a:p>
        </p:txBody>
      </p:sp>
      <p:sp>
        <p:nvSpPr>
          <p:cNvPr id="19458" name="Объект 2"/>
          <p:cNvSpPr>
            <a:spLocks noGrp="1"/>
          </p:cNvSpPr>
          <p:nvPr>
            <p:ph idx="1"/>
          </p:nvPr>
        </p:nvSpPr>
        <p:spPr/>
        <p:txBody>
          <a:bodyPr/>
          <a:lstStyle/>
          <a:p>
            <a:endParaRPr lang="en-US" smtClean="0"/>
          </a:p>
        </p:txBody>
      </p:sp>
      <p:pic>
        <p:nvPicPr>
          <p:cNvPr id="19459" name="Picture 2" descr="Деловая презентация: 44 строгих фона и 15 шаблона в PowerPoint |  Бизнес-шаблоны"/>
          <p:cNvPicPr>
            <a:picLocks noChangeAspect="1" noChangeArrowheads="1"/>
          </p:cNvPicPr>
          <p:nvPr/>
        </p:nvPicPr>
        <p:blipFill>
          <a:blip r:embed="rId2"/>
          <a:srcRect l="28464" r="2"/>
          <a:stretch>
            <a:fillRect/>
          </a:stretch>
        </p:blipFill>
        <p:spPr bwMode="auto">
          <a:xfrm>
            <a:off x="0" y="0"/>
            <a:ext cx="9142413" cy="6858000"/>
          </a:xfrm>
          <a:prstGeom prst="rect">
            <a:avLst/>
          </a:prstGeom>
          <a:noFill/>
          <a:ln w="9525">
            <a:noFill/>
            <a:miter lim="800000"/>
            <a:headEnd/>
            <a:tailEnd/>
          </a:ln>
        </p:spPr>
      </p:pic>
      <p:sp>
        <p:nvSpPr>
          <p:cNvPr id="19460" name="Прямоугольник 4"/>
          <p:cNvSpPr>
            <a:spLocks noChangeArrowheads="1"/>
          </p:cNvSpPr>
          <p:nvPr/>
        </p:nvSpPr>
        <p:spPr bwMode="auto">
          <a:xfrm>
            <a:off x="3059113" y="463550"/>
            <a:ext cx="5959475" cy="5910263"/>
          </a:xfrm>
          <a:prstGeom prst="rect">
            <a:avLst/>
          </a:prstGeom>
          <a:noFill/>
          <a:ln w="9525">
            <a:noFill/>
            <a:miter lim="800000"/>
            <a:headEnd/>
            <a:tailEnd/>
          </a:ln>
        </p:spPr>
        <p:txBody>
          <a:bodyPr>
            <a:spAutoFit/>
          </a:bodyPr>
          <a:lstStyle/>
          <a:p>
            <a:r>
              <a:rPr lang="en-US">
                <a:latin typeface="Calibri" pitchFamily="34" charset="0"/>
              </a:rPr>
              <a:t>It should not be forgotten that it is the state that authorizes notaries to perform notarial acts, therefore, through certain mechanisms, it should have the right to monitor the compliance of their actions with the law. </a:t>
            </a:r>
            <a:endParaRPr lang="uk-UA">
              <a:latin typeface="Calibri" pitchFamily="34" charset="0"/>
            </a:endParaRPr>
          </a:p>
          <a:p>
            <a:endParaRPr lang="uk-UA">
              <a:latin typeface="Calibri" pitchFamily="34" charset="0"/>
            </a:endParaRPr>
          </a:p>
          <a:p>
            <a:r>
              <a:rPr lang="en-US">
                <a:latin typeface="Calibri" pitchFamily="34" charset="0"/>
              </a:rPr>
              <a:t>State control should be in the form of both administrative (by the ministry, financial authorities, etc.) and judicial (in the case of a person going to court). In addition, in certain forms, control should be carried out by a professional self-governing organization. Organizations that act to solve issues of professional self-governance have a different legal nature from public organizations. </a:t>
            </a:r>
            <a:endParaRPr lang="uk-UA">
              <a:latin typeface="Calibri" pitchFamily="34" charset="0"/>
            </a:endParaRPr>
          </a:p>
          <a:p>
            <a:r>
              <a:rPr lang="en-US">
                <a:latin typeface="Calibri" pitchFamily="34" charset="0"/>
              </a:rPr>
              <a:t>The main difference is that the state provides them with certain functions, the decisions of these organizations are binding for all participants. </a:t>
            </a:r>
            <a:endParaRPr lang="uk-UA">
              <a:latin typeface="Calibri" pitchFamily="34" charset="0"/>
            </a:endParaRPr>
          </a:p>
          <a:p>
            <a:r>
              <a:rPr lang="en-US">
                <a:latin typeface="Calibri" pitchFamily="34" charset="0"/>
              </a:rPr>
              <a:t>Only being a member of this organization gives the right to engage in a certain type of professional activity. In addition, the bodies of these organizations have the right to apply so-called professional penalties to their members. There are other differences that require not only practical understanding, but also theoretical research.</a:t>
            </a:r>
            <a:endParaRPr lang="uk-UA">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Фон для презентации менеджмента - 31 фото для презентаций и картинок на  рабочий стол"/>
          <p:cNvPicPr>
            <a:picLocks noChangeAspect="1" noChangeArrowheads="1"/>
          </p:cNvPicPr>
          <p:nvPr/>
        </p:nvPicPr>
        <p:blipFill>
          <a:blip r:embed="rId2"/>
          <a:srcRect/>
          <a:stretch>
            <a:fillRect/>
          </a:stretch>
        </p:blipFill>
        <p:spPr bwMode="auto">
          <a:xfrm>
            <a:off x="0" y="0"/>
            <a:ext cx="9137650" cy="6858000"/>
          </a:xfrm>
          <a:prstGeom prst="rect">
            <a:avLst/>
          </a:prstGeom>
          <a:noFill/>
          <a:ln w="9525">
            <a:noFill/>
            <a:miter lim="800000"/>
            <a:headEnd/>
            <a:tailEnd/>
          </a:ln>
        </p:spPr>
      </p:pic>
      <p:sp>
        <p:nvSpPr>
          <p:cNvPr id="20482" name="Объект 2"/>
          <p:cNvSpPr>
            <a:spLocks noGrp="1"/>
          </p:cNvSpPr>
          <p:nvPr>
            <p:ph idx="1"/>
          </p:nvPr>
        </p:nvSpPr>
        <p:spPr>
          <a:xfrm>
            <a:off x="395288" y="2708275"/>
            <a:ext cx="6130925" cy="5302250"/>
          </a:xfrm>
        </p:spPr>
        <p:txBody>
          <a:bodyPr/>
          <a:lstStyle/>
          <a:p>
            <a:pPr marL="0" indent="0" algn="ctr">
              <a:buFont typeface="Arial" charset="0"/>
              <a:buNone/>
            </a:pPr>
            <a:r>
              <a:rPr lang="en-US" sz="6000" smtClean="0"/>
              <a:t>Thank you for attention!!!</a:t>
            </a:r>
            <a:endParaRPr lang="uk-UA" sz="6000" b="1" smtClean="0">
              <a:latin typeface="Cambria Math"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774</Words>
  <Application>Microsoft Office PowerPoint</Application>
  <PresentationFormat>Экран (4:3)</PresentationFormat>
  <Paragraphs>26</Paragraphs>
  <Slides>8</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8</vt:i4>
      </vt:variant>
    </vt:vector>
  </HeadingPairs>
  <TitlesOfParts>
    <vt:vector size="12" baseType="lpstr">
      <vt:lpstr>Calibri</vt:lpstr>
      <vt:lpstr>Arial</vt:lpstr>
      <vt:lpstr>Cambria Math</vt:lpstr>
      <vt:lpstr>Тема Office</vt:lpstr>
      <vt:lpstr>State control in the sphere of justice </vt:lpstr>
      <vt:lpstr>Слайд 2</vt:lpstr>
      <vt:lpstr> </vt:lpstr>
      <vt:lpstr>Слайд 4</vt:lpstr>
      <vt:lpstr>Слайд 5</vt:lpstr>
      <vt:lpstr>Слайд 6</vt:lpstr>
      <vt:lpstr>Слайд 7</vt:lpstr>
      <vt:lpstr>Слайд 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Забезпечення виконання зобов*язань</dc:title>
  <dc:creator>Админ</dc:creator>
  <cp:lastModifiedBy>Anastasiya</cp:lastModifiedBy>
  <cp:revision>20</cp:revision>
  <dcterms:created xsi:type="dcterms:W3CDTF">2021-09-26T17:31:48Z</dcterms:created>
  <dcterms:modified xsi:type="dcterms:W3CDTF">2023-10-02T17:49:20Z</dcterms:modified>
</cp:coreProperties>
</file>