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84" r:id="rId5"/>
    <p:sldId id="259" r:id="rId6"/>
    <p:sldId id="261" r:id="rId7"/>
    <p:sldId id="262" r:id="rId8"/>
    <p:sldId id="275" r:id="rId9"/>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18" autoAdjust="0"/>
    <p:restoredTop sz="94660"/>
  </p:normalViewPr>
  <p:slideViewPr>
    <p:cSldViewPr snapToGrid="0">
      <p:cViewPr varScale="1">
        <p:scale>
          <a:sx n="71" d="100"/>
          <a:sy n="71" d="100"/>
        </p:scale>
        <p:origin x="-84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3C96CE7-C7A5-407E-9744-87FBC02A27A2}" type="datetimeFigureOut">
              <a:rPr lang="ru-RU"/>
              <a:pPr>
                <a:defRPr/>
              </a:pPr>
              <a:t>02.10.2023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ED92B68-ACC1-4D23-9E7F-53AD04DE860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ED2BCD1-2A7E-43A0-AC1A-CEFCBAA8E8A5}" type="datetimeFigureOut">
              <a:rPr lang="ru-RU"/>
              <a:pPr>
                <a:defRPr/>
              </a:pPr>
              <a:t>02.10.2023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E22F90-7F74-4B54-B8D0-093D51C418D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58DF84-BC79-42AD-B8A5-B4FC6EEEC452}" type="datetimeFigureOut">
              <a:rPr lang="ru-RU"/>
              <a:pPr>
                <a:defRPr/>
              </a:pPr>
              <a:t>02.10.2023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7653C5-3267-49D8-BC1A-193E5F88E4C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B6B7657-2AC3-48D3-846D-E718C3E15108}" type="datetimeFigureOut">
              <a:rPr lang="ru-RU"/>
              <a:pPr>
                <a:defRPr/>
              </a:pPr>
              <a:t>02.10.2023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3A3AE5-ABD9-49DB-B366-A3A6CE70168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21189B9-DB5A-4AEB-BA33-DFFD43C4CCD7}" type="datetimeFigureOut">
              <a:rPr lang="ru-RU"/>
              <a:pPr>
                <a:defRPr/>
              </a:pPr>
              <a:t>02.10.2023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385FE8-4A95-45B7-8926-C68D4DBD024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692D1E3-15F7-4C3A-A68A-BFF3DC0D8928}" type="datetimeFigureOut">
              <a:rPr lang="ru-RU"/>
              <a:pPr>
                <a:defRPr/>
              </a:pPr>
              <a:t>02.10.2023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11278BF-E0AE-4275-A98B-42F1D4899AD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36A10B3-CFD9-42A6-BB7D-4B26443FFA73}" type="datetimeFigureOut">
              <a:rPr lang="ru-RU"/>
              <a:pPr>
                <a:defRPr/>
              </a:pPr>
              <a:t>02.10.2023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C6EF729-8F85-44CD-959C-A147BED909B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D025768-98A4-47F2-A596-DADEEA0EB78A}" type="datetimeFigureOut">
              <a:rPr lang="ru-RU"/>
              <a:pPr>
                <a:defRPr/>
              </a:pPr>
              <a:t>02.10.2023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6554AA2-565B-4863-BBB0-9B438815B80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06FD31-26A6-4A15-85FB-665E773E58E6}" type="datetimeFigureOut">
              <a:rPr lang="ru-RU"/>
              <a:pPr>
                <a:defRPr/>
              </a:pPr>
              <a:t>02.10.2023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9437A73-3C61-4B0C-898F-B5C0BFDBA02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F46A564-DC3E-4486-B6C0-2147B8CC2C13}" type="datetimeFigureOut">
              <a:rPr lang="ru-RU"/>
              <a:pPr>
                <a:defRPr/>
              </a:pPr>
              <a:t>02.10.2023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9091123-A5B3-4522-8A7B-0D17F94EF87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5AA7315-40E1-45AA-A931-FFF28CC39808}" type="datetimeFigureOut">
              <a:rPr lang="ru-RU"/>
              <a:pPr>
                <a:defRPr/>
              </a:pPr>
              <a:t>02.10.2023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6ECA6EE-D9B6-4AD3-A2E1-E1570482666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20F3ED2-67A7-45CB-825B-EAED7764E374}" type="datetimeFigureOut">
              <a:rPr lang="ru-RU"/>
              <a:pPr>
                <a:defRPr/>
              </a:pPr>
              <a:t>02.10.2023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77DF890-4156-4E40-BB22-8FB654612A7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endParaRPr lang="en-US" smtClean="0"/>
          </a:p>
        </p:txBody>
      </p:sp>
      <p:pic>
        <p:nvPicPr>
          <p:cNvPr id="13314" name="Рисунок 3"/>
          <p:cNvPicPr>
            <a:picLocks noChangeAspect="1"/>
          </p:cNvPicPr>
          <p:nvPr/>
        </p:nvPicPr>
        <p:blipFill>
          <a:blip r:embed="rId2"/>
          <a:srcRect b="6737"/>
          <a:stretch>
            <a:fillRect/>
          </a:stretch>
        </p:blipFill>
        <p:spPr bwMode="auto">
          <a:xfrm>
            <a:off x="0" y="0"/>
            <a:ext cx="12192000" cy="6858000"/>
          </a:xfrm>
          <a:prstGeom prst="rect">
            <a:avLst/>
          </a:prstGeom>
          <a:noFill/>
          <a:ln w="9525">
            <a:noFill/>
            <a:miter lim="800000"/>
            <a:headEnd/>
            <a:tailEnd/>
          </a:ln>
        </p:spPr>
      </p:pic>
      <p:pic>
        <p:nvPicPr>
          <p:cNvPr id="13315" name="Рисунок 5"/>
          <p:cNvPicPr>
            <a:picLocks noChangeAspect="1"/>
          </p:cNvPicPr>
          <p:nvPr/>
        </p:nvPicPr>
        <p:blipFill>
          <a:blip r:embed="rId2"/>
          <a:srcRect t="50742" r="69318" b="2"/>
          <a:stretch>
            <a:fillRect/>
          </a:stretch>
        </p:blipFill>
        <p:spPr bwMode="auto">
          <a:xfrm>
            <a:off x="609600" y="392113"/>
            <a:ext cx="4262438" cy="2719387"/>
          </a:xfrm>
          <a:prstGeom prst="rect">
            <a:avLst/>
          </a:prstGeom>
          <a:noFill/>
          <a:ln w="9525">
            <a:noFill/>
            <a:miter lim="800000"/>
            <a:headEnd/>
            <a:tailEnd/>
          </a:ln>
        </p:spPr>
      </p:pic>
      <p:sp>
        <p:nvSpPr>
          <p:cNvPr id="13316" name="Подзаголовок 2"/>
          <p:cNvSpPr>
            <a:spLocks noGrp="1"/>
          </p:cNvSpPr>
          <p:nvPr>
            <p:ph type="subTitle" idx="1"/>
          </p:nvPr>
        </p:nvSpPr>
        <p:spPr>
          <a:xfrm>
            <a:off x="782638" y="874713"/>
            <a:ext cx="4089400" cy="1754187"/>
          </a:xfrm>
        </p:spPr>
        <p:txBody>
          <a:bodyPr/>
          <a:lstStyle/>
          <a:p>
            <a:r>
              <a:rPr lang="en-US" sz="2800" b="1" smtClean="0"/>
              <a:t>General characteristics of the foundations of national security of Ukraine</a:t>
            </a:r>
            <a:endParaRPr lang="uk-UA" sz="2800" b="1" smtClean="0">
              <a:latin typeface="Monotype Corsiva" pitchFamily="66"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Объект 3"/>
          <p:cNvPicPr>
            <a:picLocks noGrp="1" noChangeAspect="1"/>
          </p:cNvPicPr>
          <p:nvPr>
            <p:ph idx="1"/>
          </p:nvPr>
        </p:nvPicPr>
        <p:blipFill>
          <a:blip r:embed="rId2"/>
          <a:srcRect/>
          <a:stretch>
            <a:fillRect/>
          </a:stretch>
        </p:blipFill>
        <p:spPr>
          <a:xfrm>
            <a:off x="0" y="0"/>
            <a:ext cx="12192000" cy="6858000"/>
          </a:xfrm>
        </p:spPr>
      </p:pic>
      <p:sp>
        <p:nvSpPr>
          <p:cNvPr id="14338" name="Прямоугольник 6"/>
          <p:cNvSpPr>
            <a:spLocks noChangeArrowheads="1"/>
          </p:cNvSpPr>
          <p:nvPr/>
        </p:nvSpPr>
        <p:spPr bwMode="auto">
          <a:xfrm>
            <a:off x="3048000" y="3105150"/>
            <a:ext cx="7161213"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14339" name="Прямоугольник 2"/>
          <p:cNvSpPr>
            <a:spLocks noChangeArrowheads="1"/>
          </p:cNvSpPr>
          <p:nvPr/>
        </p:nvSpPr>
        <p:spPr bwMode="auto">
          <a:xfrm>
            <a:off x="2446338" y="2016125"/>
            <a:ext cx="7123112" cy="3048000"/>
          </a:xfrm>
          <a:prstGeom prst="rect">
            <a:avLst/>
          </a:prstGeom>
          <a:noFill/>
          <a:ln w="9525">
            <a:noFill/>
            <a:miter lim="800000"/>
            <a:headEnd/>
            <a:tailEnd/>
          </a:ln>
        </p:spPr>
        <p:txBody>
          <a:bodyPr>
            <a:spAutoFit/>
          </a:bodyPr>
          <a:lstStyle/>
          <a:p>
            <a:r>
              <a:rPr lang="en-US" sz="2400">
                <a:latin typeface="Calibri" pitchFamily="34" charset="0"/>
              </a:rPr>
              <a:t>National security of Ukraine - protection of state sovereignty, territorial integrity, democratic constitutional system and other national interests of Ukraine from real and potential threats.</a:t>
            </a:r>
            <a:endParaRPr lang="uk-UA" sz="2400">
              <a:latin typeface="Calibri" pitchFamily="34" charset="0"/>
            </a:endParaRPr>
          </a:p>
          <a:p>
            <a:r>
              <a:rPr lang="en-US" sz="2400">
                <a:latin typeface="Calibri" pitchFamily="34" charset="0"/>
              </a:rPr>
              <a:t> National security is a complex, multifaceted phenomenon that includes state, economic, environmental, public, informational, defense and other types of security. </a:t>
            </a:r>
            <a:endParaRPr lang="uk-UA" sz="2400">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r>
              <a:rPr lang="uk-UA" smtClean="0"/>
              <a:t>мм</a:t>
            </a:r>
          </a:p>
        </p:txBody>
      </p:sp>
      <p:sp>
        <p:nvSpPr>
          <p:cNvPr id="15362" name="Объект 2"/>
          <p:cNvSpPr>
            <a:spLocks noGrp="1"/>
          </p:cNvSpPr>
          <p:nvPr>
            <p:ph idx="1"/>
          </p:nvPr>
        </p:nvSpPr>
        <p:spPr/>
        <p:txBody>
          <a:bodyPr/>
          <a:lstStyle/>
          <a:p>
            <a:endParaRPr lang="uk-UA" smtClean="0"/>
          </a:p>
        </p:txBody>
      </p:sp>
      <p:sp>
        <p:nvSpPr>
          <p:cNvPr id="15363" name="AutoShape 2" descr="Фон для презентации о поэте - фото и картинки abrakadabra.fu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latin typeface="Calibri" pitchFamily="34" charset="0"/>
            </a:endParaRPr>
          </a:p>
        </p:txBody>
      </p:sp>
      <p:sp>
        <p:nvSpPr>
          <p:cNvPr id="15364" name="AutoShape 4" descr="Фон для презентации о поэте - фото и картинки abrakadabra.fu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uk-UA">
              <a:latin typeface="Calibri" pitchFamily="34" charset="0"/>
            </a:endParaRPr>
          </a:p>
        </p:txBody>
      </p:sp>
      <p:sp>
        <p:nvSpPr>
          <p:cNvPr id="15365" name="AutoShape 6" descr="Фон для презентации о поэте - фото и картинки abrakadabra.fun"/>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uk-UA">
              <a:latin typeface="Calibri" pitchFamily="34" charset="0"/>
            </a:endParaRPr>
          </a:p>
        </p:txBody>
      </p:sp>
      <p:sp>
        <p:nvSpPr>
          <p:cNvPr id="15366" name="AutoShape 8" descr="Фон для презентации о поэте - фото и картинки abrakadabra.fun"/>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uk-UA">
              <a:latin typeface="Calibri" pitchFamily="34" charset="0"/>
            </a:endParaRPr>
          </a:p>
        </p:txBody>
      </p:sp>
      <p:sp>
        <p:nvSpPr>
          <p:cNvPr id="15367" name="AutoShape 10" descr="Фон для презентации о поэте - фото и картинки abrakadabra.fun"/>
          <p:cNvSpPr>
            <a:spLocks noChangeAspect="1" noChangeArrowheads="1"/>
          </p:cNvSpPr>
          <p:nvPr/>
        </p:nvSpPr>
        <p:spPr bwMode="auto">
          <a:xfrm>
            <a:off x="765175" y="465138"/>
            <a:ext cx="304800" cy="304800"/>
          </a:xfrm>
          <a:prstGeom prst="rect">
            <a:avLst/>
          </a:prstGeom>
          <a:noFill/>
          <a:ln w="9525">
            <a:noFill/>
            <a:miter lim="800000"/>
            <a:headEnd/>
            <a:tailEnd/>
          </a:ln>
        </p:spPr>
        <p:txBody>
          <a:bodyPr/>
          <a:lstStyle/>
          <a:p>
            <a:endParaRPr lang="uk-UA">
              <a:latin typeface="Calibri" pitchFamily="34" charset="0"/>
            </a:endParaRPr>
          </a:p>
        </p:txBody>
      </p:sp>
      <p:sp>
        <p:nvSpPr>
          <p:cNvPr id="15368" name="AutoShape 12" descr="Фон для презентации о поэте - фото и картинки abrakadabra.fun"/>
          <p:cNvSpPr>
            <a:spLocks noChangeAspect="1" noChangeArrowheads="1"/>
          </p:cNvSpPr>
          <p:nvPr/>
        </p:nvSpPr>
        <p:spPr bwMode="auto">
          <a:xfrm>
            <a:off x="917575" y="617538"/>
            <a:ext cx="304800" cy="304800"/>
          </a:xfrm>
          <a:prstGeom prst="rect">
            <a:avLst/>
          </a:prstGeom>
          <a:noFill/>
          <a:ln w="9525">
            <a:noFill/>
            <a:miter lim="800000"/>
            <a:headEnd/>
            <a:tailEnd/>
          </a:ln>
        </p:spPr>
        <p:txBody>
          <a:bodyPr/>
          <a:lstStyle/>
          <a:p>
            <a:endParaRPr lang="uk-UA">
              <a:latin typeface="Calibri" pitchFamily="34" charset="0"/>
            </a:endParaRPr>
          </a:p>
        </p:txBody>
      </p:sp>
      <p:sp>
        <p:nvSpPr>
          <p:cNvPr id="15369" name="AutoShape 14" descr="Фон для презентации о поэте - фото и картинки abrakadabra.fun"/>
          <p:cNvSpPr>
            <a:spLocks noChangeAspect="1" noChangeArrowheads="1"/>
          </p:cNvSpPr>
          <p:nvPr/>
        </p:nvSpPr>
        <p:spPr bwMode="auto">
          <a:xfrm>
            <a:off x="1069975" y="769938"/>
            <a:ext cx="304800" cy="304800"/>
          </a:xfrm>
          <a:prstGeom prst="rect">
            <a:avLst/>
          </a:prstGeom>
          <a:noFill/>
          <a:ln w="9525">
            <a:noFill/>
            <a:miter lim="800000"/>
            <a:headEnd/>
            <a:tailEnd/>
          </a:ln>
        </p:spPr>
        <p:txBody>
          <a:bodyPr/>
          <a:lstStyle/>
          <a:p>
            <a:endParaRPr lang="uk-UA">
              <a:latin typeface="Calibri" pitchFamily="34" charset="0"/>
            </a:endParaRPr>
          </a:p>
        </p:txBody>
      </p:sp>
      <p:sp>
        <p:nvSpPr>
          <p:cNvPr id="15370" name="AutoShape 16" descr="Фон для презентации о поэте - фото и картинки abrakadabra.fun"/>
          <p:cNvSpPr>
            <a:spLocks noChangeAspect="1" noChangeArrowheads="1"/>
          </p:cNvSpPr>
          <p:nvPr/>
        </p:nvSpPr>
        <p:spPr bwMode="auto">
          <a:xfrm>
            <a:off x="1222375" y="922338"/>
            <a:ext cx="304800" cy="304800"/>
          </a:xfrm>
          <a:prstGeom prst="rect">
            <a:avLst/>
          </a:prstGeom>
          <a:noFill/>
          <a:ln w="9525">
            <a:noFill/>
            <a:miter lim="800000"/>
            <a:headEnd/>
            <a:tailEnd/>
          </a:ln>
        </p:spPr>
        <p:txBody>
          <a:bodyPr/>
          <a:lstStyle/>
          <a:p>
            <a:endParaRPr lang="uk-UA">
              <a:latin typeface="Calibri" pitchFamily="34" charset="0"/>
            </a:endParaRPr>
          </a:p>
        </p:txBody>
      </p:sp>
      <p:pic>
        <p:nvPicPr>
          <p:cNvPr id="15371" name="Picture 18" descr="Рамка с пером"/>
          <p:cNvPicPr>
            <a:picLocks noChangeAspect="1" noChangeArrowheads="1"/>
          </p:cNvPicPr>
          <p:nvPr/>
        </p:nvPicPr>
        <p:blipFill>
          <a:blip r:embed="rId2"/>
          <a:srcRect/>
          <a:stretch>
            <a:fillRect/>
          </a:stretch>
        </p:blipFill>
        <p:spPr bwMode="auto">
          <a:xfrm>
            <a:off x="-12700" y="0"/>
            <a:ext cx="12204700" cy="6858000"/>
          </a:xfrm>
          <a:prstGeom prst="rect">
            <a:avLst/>
          </a:prstGeom>
          <a:noFill/>
          <a:ln w="9525">
            <a:noFill/>
            <a:miter lim="800000"/>
            <a:headEnd/>
            <a:tailEnd/>
          </a:ln>
        </p:spPr>
      </p:pic>
      <p:sp>
        <p:nvSpPr>
          <p:cNvPr id="15372" name="Прямоугольник 11"/>
          <p:cNvSpPr>
            <a:spLocks noChangeArrowheads="1"/>
          </p:cNvSpPr>
          <p:nvPr/>
        </p:nvSpPr>
        <p:spPr bwMode="auto">
          <a:xfrm>
            <a:off x="3821113" y="2925763"/>
            <a:ext cx="6096000" cy="2030412"/>
          </a:xfrm>
          <a:prstGeom prst="rect">
            <a:avLst/>
          </a:prstGeom>
          <a:noFill/>
          <a:ln w="9525">
            <a:noFill/>
            <a:miter lim="800000"/>
            <a:headEnd/>
            <a:tailEnd/>
          </a:ln>
        </p:spPr>
        <p:txBody>
          <a:bodyPr>
            <a:spAutoFit/>
          </a:bodyPr>
          <a:lstStyle/>
          <a:p>
            <a:r>
              <a:rPr lang="en-US">
                <a:latin typeface="Calibri" pitchFamily="34" charset="0"/>
              </a:rPr>
              <a:t>The main directions of the state policy regarding the national security of Ukraine are:</a:t>
            </a:r>
            <a:endParaRPr lang="uk-UA">
              <a:latin typeface="Calibri" pitchFamily="34" charset="0"/>
            </a:endParaRPr>
          </a:p>
          <a:p>
            <a:r>
              <a:rPr lang="en-US">
                <a:latin typeface="Calibri" pitchFamily="34" charset="0"/>
              </a:rPr>
              <a:t> • in the political sphere — formation of a mechanism for the protection of citizens' rights, prevention and elimination of attempts to interfere in the internal affairs of Ukraine; adaptation of Ukrainian legislation to EU legislation;</a:t>
            </a:r>
            <a:endParaRPr lang="uk-UA">
              <a:latin typeface="Calibri" pitchFamily="34" charset="0"/>
            </a:endParaRPr>
          </a:p>
          <a:p>
            <a:r>
              <a:rPr lang="en-US">
                <a:latin typeface="Calibri" pitchFamily="34" charset="0"/>
              </a:rPr>
              <a:t> </a:t>
            </a:r>
            <a:endParaRPr lang="uk-UA">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endParaRPr lang="uk-UA" smtClean="0"/>
          </a:p>
        </p:txBody>
      </p:sp>
      <p:sp>
        <p:nvSpPr>
          <p:cNvPr id="16386" name="Объект 2"/>
          <p:cNvSpPr>
            <a:spLocks noGrp="1"/>
          </p:cNvSpPr>
          <p:nvPr>
            <p:ph idx="1"/>
          </p:nvPr>
        </p:nvSpPr>
        <p:spPr/>
        <p:txBody>
          <a:bodyPr/>
          <a:lstStyle/>
          <a:p>
            <a:endParaRPr lang="uk-UA" smtClean="0"/>
          </a:p>
        </p:txBody>
      </p:sp>
      <p:pic>
        <p:nvPicPr>
          <p:cNvPr id="16387" name="Picture 2" descr="Стопка книг"/>
          <p:cNvPicPr>
            <a:picLocks noChangeAspect="1" noChangeArrowheads="1"/>
          </p:cNvPicPr>
          <p:nvPr/>
        </p:nvPicPr>
        <p:blipFill>
          <a:blip r:embed="rId2"/>
          <a:srcRect/>
          <a:stretch>
            <a:fillRect/>
          </a:stretch>
        </p:blipFill>
        <p:spPr bwMode="auto">
          <a:xfrm>
            <a:off x="0" y="-1588"/>
            <a:ext cx="12192000" cy="6859588"/>
          </a:xfrm>
          <a:prstGeom prst="rect">
            <a:avLst/>
          </a:prstGeom>
          <a:noFill/>
          <a:ln w="9525">
            <a:noFill/>
            <a:miter lim="800000"/>
            <a:headEnd/>
            <a:tailEnd/>
          </a:ln>
        </p:spPr>
      </p:pic>
      <p:sp>
        <p:nvSpPr>
          <p:cNvPr id="16388" name="Прямоугольник 3"/>
          <p:cNvSpPr>
            <a:spLocks noChangeArrowheads="1"/>
          </p:cNvSpPr>
          <p:nvPr/>
        </p:nvSpPr>
        <p:spPr bwMode="auto">
          <a:xfrm>
            <a:off x="1450975" y="1951038"/>
            <a:ext cx="6096000" cy="1477962"/>
          </a:xfrm>
          <a:prstGeom prst="rect">
            <a:avLst/>
          </a:prstGeom>
          <a:noFill/>
          <a:ln w="9525">
            <a:noFill/>
            <a:miter lim="800000"/>
            <a:headEnd/>
            <a:tailEnd/>
          </a:ln>
        </p:spPr>
        <p:txBody>
          <a:bodyPr>
            <a:spAutoFit/>
          </a:bodyPr>
          <a:lstStyle/>
          <a:p>
            <a:r>
              <a:rPr lang="en-US">
                <a:latin typeface="Calibri" pitchFamily="34" charset="0"/>
              </a:rPr>
              <a:t>• in the social sphere — creation of an effective system of social protection of a person, protection and restoration of his physical and spiritual health, elimination of alcoholism, drug addiction, and other negative phenomena, application of timely measures to counter demographic crisis processes; </a:t>
            </a:r>
            <a:endParaRPr lang="uk-UA">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Объект 3"/>
          <p:cNvPicPr>
            <a:picLocks noGrp="1" noChangeAspect="1"/>
          </p:cNvPicPr>
          <p:nvPr>
            <p:ph idx="1"/>
          </p:nvPr>
        </p:nvPicPr>
        <p:blipFill>
          <a:blip r:embed="rId2"/>
          <a:srcRect/>
          <a:stretch>
            <a:fillRect/>
          </a:stretch>
        </p:blipFill>
        <p:spPr>
          <a:xfrm>
            <a:off x="150813" y="0"/>
            <a:ext cx="12041187" cy="6858000"/>
          </a:xfrm>
        </p:spPr>
      </p:pic>
      <p:sp>
        <p:nvSpPr>
          <p:cNvPr id="17410" name="Заголовок 1"/>
          <p:cNvSpPr>
            <a:spLocks noGrp="1"/>
          </p:cNvSpPr>
          <p:nvPr>
            <p:ph type="title"/>
          </p:nvPr>
        </p:nvSpPr>
        <p:spPr>
          <a:xfrm>
            <a:off x="2085975" y="2151063"/>
            <a:ext cx="8113713" cy="1774825"/>
          </a:xfrm>
        </p:spPr>
        <p:txBody>
          <a:bodyPr/>
          <a:lstStyle/>
          <a:p>
            <a:r>
              <a:rPr lang="ru-RU" sz="2400" b="1" smtClean="0"/>
              <a:t/>
            </a:r>
            <a:br>
              <a:rPr lang="ru-RU" sz="2400" b="1" smtClean="0"/>
            </a:br>
            <a:endParaRPr lang="ru-RU" sz="2400" b="1" smtClean="0"/>
          </a:p>
        </p:txBody>
      </p:sp>
      <p:sp>
        <p:nvSpPr>
          <p:cNvPr id="17411" name="Прямоугольник 1"/>
          <p:cNvSpPr>
            <a:spLocks noChangeArrowheads="1"/>
          </p:cNvSpPr>
          <p:nvPr/>
        </p:nvSpPr>
        <p:spPr bwMode="auto">
          <a:xfrm>
            <a:off x="2536825" y="1562100"/>
            <a:ext cx="7715250" cy="3416300"/>
          </a:xfrm>
          <a:prstGeom prst="rect">
            <a:avLst/>
          </a:prstGeom>
          <a:noFill/>
          <a:ln w="9525">
            <a:noFill/>
            <a:miter lim="800000"/>
            <a:headEnd/>
            <a:tailEnd/>
          </a:ln>
        </p:spPr>
        <p:txBody>
          <a:bodyPr>
            <a:spAutoFit/>
          </a:bodyPr>
          <a:lstStyle/>
          <a:p>
            <a:r>
              <a:rPr lang="en-US">
                <a:latin typeface="Calibri" pitchFamily="34" charset="0"/>
              </a:rPr>
              <a:t>• in the sphere of state security and in the military sphere — reforming the law enforcement system with the aim of increasing the efficiency of its activities, strengthening control over the state of weapons and the security of military facilities; intensification of weapons disposal works; </a:t>
            </a:r>
            <a:endParaRPr lang="uk-UA">
              <a:latin typeface="Calibri" pitchFamily="34" charset="0"/>
            </a:endParaRPr>
          </a:p>
          <a:p>
            <a:r>
              <a:rPr lang="en-US">
                <a:latin typeface="Calibri" pitchFamily="34" charset="0"/>
              </a:rPr>
              <a:t>• in the economic sphere — ensuring the conditions for sustainable economic growth, improving antimonopoly policy, overcoming the "shading" of the economy through reforming the tax system, control over export-import activities; </a:t>
            </a:r>
            <a:endParaRPr lang="uk-UA">
              <a:latin typeface="Calibri" pitchFamily="34" charset="0"/>
            </a:endParaRPr>
          </a:p>
          <a:p>
            <a:r>
              <a:rPr lang="en-US">
                <a:latin typeface="Calibri" pitchFamily="34" charset="0"/>
              </a:rPr>
              <a:t>• in the scientific and technological sphere — the application of complex measures for the protection and development of the natural environment, control over its condition;</a:t>
            </a:r>
            <a:endParaRPr lang="uk-UA">
              <a:latin typeface="Calibri" pitchFamily="34" charset="0"/>
            </a:endParaRPr>
          </a:p>
          <a:p>
            <a:r>
              <a:rPr lang="en-US">
                <a:latin typeface="Calibri" pitchFamily="34" charset="0"/>
              </a:rPr>
              <a:t> </a:t>
            </a:r>
            <a:endParaRPr lang="uk-UA">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endParaRPr lang="en-US" smtClean="0"/>
          </a:p>
        </p:txBody>
      </p:sp>
      <p:pic>
        <p:nvPicPr>
          <p:cNvPr id="18434" name="Объект 3"/>
          <p:cNvPicPr>
            <a:picLocks noGrp="1" noChangeAspect="1"/>
          </p:cNvPicPr>
          <p:nvPr>
            <p:ph idx="1"/>
          </p:nvPr>
        </p:nvPicPr>
        <p:blipFill>
          <a:blip r:embed="rId2"/>
          <a:srcRect/>
          <a:stretch>
            <a:fillRect/>
          </a:stretch>
        </p:blipFill>
        <p:spPr>
          <a:xfrm>
            <a:off x="0" y="0"/>
            <a:ext cx="12192000" cy="6858000"/>
          </a:xfrm>
        </p:spPr>
      </p:pic>
      <p:sp>
        <p:nvSpPr>
          <p:cNvPr id="18435" name="Прямоугольник 2"/>
          <p:cNvSpPr>
            <a:spLocks noChangeArrowheads="1"/>
          </p:cNvSpPr>
          <p:nvPr/>
        </p:nvSpPr>
        <p:spPr bwMode="auto">
          <a:xfrm>
            <a:off x="2854325" y="1733550"/>
            <a:ext cx="7023100" cy="369888"/>
          </a:xfrm>
          <a:prstGeom prst="rect">
            <a:avLst/>
          </a:prstGeom>
          <a:noFill/>
          <a:ln w="9525">
            <a:noFill/>
            <a:miter lim="800000"/>
            <a:headEnd/>
            <a:tailEnd/>
          </a:ln>
        </p:spPr>
        <p:txBody>
          <a:bodyPr>
            <a:spAutoFit/>
          </a:bodyPr>
          <a:lstStyle/>
          <a:p>
            <a:r>
              <a:rPr lang="uk-UA">
                <a:latin typeface="Monotype Corsiva" pitchFamily="66" charset="0"/>
              </a:rPr>
              <a:t>.</a:t>
            </a:r>
          </a:p>
        </p:txBody>
      </p:sp>
      <p:sp>
        <p:nvSpPr>
          <p:cNvPr id="18436" name="Прямоугольник 5"/>
          <p:cNvSpPr>
            <a:spLocks noChangeArrowheads="1"/>
          </p:cNvSpPr>
          <p:nvPr/>
        </p:nvSpPr>
        <p:spPr bwMode="auto">
          <a:xfrm>
            <a:off x="3201988" y="1241425"/>
            <a:ext cx="7023100" cy="368300"/>
          </a:xfrm>
          <a:prstGeom prst="rect">
            <a:avLst/>
          </a:prstGeom>
          <a:noFill/>
          <a:ln w="9525">
            <a:noFill/>
            <a:miter lim="800000"/>
            <a:headEnd/>
            <a:tailEnd/>
          </a:ln>
        </p:spPr>
        <p:txBody>
          <a:bodyPr>
            <a:spAutoFit/>
          </a:bodyPr>
          <a:lstStyle/>
          <a:p>
            <a:r>
              <a:rPr lang="uk-UA">
                <a:latin typeface="Calibri" pitchFamily="34" charset="0"/>
              </a:rPr>
              <a:t>.</a:t>
            </a:r>
          </a:p>
        </p:txBody>
      </p:sp>
      <p:sp>
        <p:nvSpPr>
          <p:cNvPr id="18437" name="Прямоугольник 4"/>
          <p:cNvSpPr>
            <a:spLocks noChangeArrowheads="1"/>
          </p:cNvSpPr>
          <p:nvPr/>
        </p:nvSpPr>
        <p:spPr bwMode="auto">
          <a:xfrm>
            <a:off x="3048000" y="2274888"/>
            <a:ext cx="6096000" cy="2308225"/>
          </a:xfrm>
          <a:prstGeom prst="rect">
            <a:avLst/>
          </a:prstGeom>
          <a:noFill/>
          <a:ln w="9525">
            <a:noFill/>
            <a:miter lim="800000"/>
            <a:headEnd/>
            <a:tailEnd/>
          </a:ln>
        </p:spPr>
        <p:txBody>
          <a:bodyPr>
            <a:spAutoFit/>
          </a:bodyPr>
          <a:lstStyle/>
          <a:p>
            <a:r>
              <a:rPr lang="en-US">
                <a:latin typeface="Calibri" pitchFamily="34" charset="0"/>
              </a:rPr>
              <a:t>• in the information sphere — the application of comprehensive measures to protect the information space, ensure the information sovereignty of Ukraine, and actively involve the mass media in the fight against corruption. Ensuring security is achieved by a set of measures of an economic, political, organizational, legal and other nature, adequate to threats to the vital interests of the individual, society and the state.</a:t>
            </a:r>
            <a:endParaRPr lang="uk-UA">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Объект 3"/>
          <p:cNvPicPr>
            <a:picLocks noGrp="1" noChangeAspect="1"/>
          </p:cNvPicPr>
          <p:nvPr>
            <p:ph idx="1"/>
          </p:nvPr>
        </p:nvPicPr>
        <p:blipFill>
          <a:blip r:embed="rId2"/>
          <a:srcRect/>
          <a:stretch>
            <a:fillRect/>
          </a:stretch>
        </p:blipFill>
        <p:spPr>
          <a:xfrm>
            <a:off x="0" y="0"/>
            <a:ext cx="12192000" cy="6858000"/>
          </a:xfrm>
        </p:spPr>
      </p:pic>
      <p:pic>
        <p:nvPicPr>
          <p:cNvPr id="19458" name="Picture 2" descr="Стопка книг"/>
          <p:cNvPicPr>
            <a:picLocks noChangeAspect="1" noChangeArrowheads="1"/>
          </p:cNvPicPr>
          <p:nvPr/>
        </p:nvPicPr>
        <p:blipFill>
          <a:blip r:embed="rId3"/>
          <a:srcRect/>
          <a:stretch>
            <a:fillRect/>
          </a:stretch>
        </p:blipFill>
        <p:spPr bwMode="auto">
          <a:xfrm>
            <a:off x="0" y="-1588"/>
            <a:ext cx="12192000" cy="6859588"/>
          </a:xfrm>
          <a:prstGeom prst="rect">
            <a:avLst/>
          </a:prstGeom>
          <a:noFill/>
          <a:ln w="9525">
            <a:noFill/>
            <a:miter lim="800000"/>
            <a:headEnd/>
            <a:tailEnd/>
          </a:ln>
        </p:spPr>
      </p:pic>
      <p:sp>
        <p:nvSpPr>
          <p:cNvPr id="19459" name="Прямоугольник 1"/>
          <p:cNvSpPr>
            <a:spLocks noChangeArrowheads="1"/>
          </p:cNvSpPr>
          <p:nvPr/>
        </p:nvSpPr>
        <p:spPr bwMode="auto">
          <a:xfrm>
            <a:off x="1682750" y="1425575"/>
            <a:ext cx="6096000" cy="4154488"/>
          </a:xfrm>
          <a:prstGeom prst="rect">
            <a:avLst/>
          </a:prstGeom>
          <a:noFill/>
          <a:ln w="9525">
            <a:noFill/>
            <a:miter lim="800000"/>
            <a:headEnd/>
            <a:tailEnd/>
          </a:ln>
        </p:spPr>
        <p:txBody>
          <a:bodyPr>
            <a:spAutoFit/>
          </a:bodyPr>
          <a:lstStyle/>
          <a:p>
            <a:r>
              <a:rPr lang="en-US" sz="2400" b="1">
                <a:latin typeface="Calibri" pitchFamily="34" charset="0"/>
              </a:rPr>
              <a:t>The main subject of security is the state, which performs functions in this area through legislative, executive and judicial authorities. The state not only ensures the safety of every citizen on the territory of the country, but also guarantees protection to citizens of Ukraine who are outside its borders. </a:t>
            </a:r>
            <a:endParaRPr lang="uk-UA" sz="2400" b="1">
              <a:latin typeface="Calibri" pitchFamily="34" charset="0"/>
            </a:endParaRPr>
          </a:p>
          <a:p>
            <a:r>
              <a:rPr lang="uk-UA" sz="2400" b="1">
                <a:latin typeface="Calibri" pitchFamily="34" charset="0"/>
              </a:rPr>
              <a:t>   </a:t>
            </a:r>
            <a:r>
              <a:rPr lang="en-US" sz="2400" b="1">
                <a:latin typeface="Calibri" pitchFamily="34" charset="0"/>
              </a:rPr>
              <a:t>Subjects of security, creating a security system and being its interdependent elements, act on the basis of a strict separation of powers.</a:t>
            </a:r>
            <a:endParaRPr lang="uk-UA" sz="2400" b="1">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endParaRPr lang="en-US" smtClean="0"/>
          </a:p>
        </p:txBody>
      </p:sp>
      <p:pic>
        <p:nvPicPr>
          <p:cNvPr id="20482" name="Picture 2" descr="Старинный свиток - фон для презентации | Забавные поделки, Забавности,  Шаблоны"/>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0483" name="Объект 2"/>
          <p:cNvSpPr>
            <a:spLocks noGrp="1"/>
          </p:cNvSpPr>
          <p:nvPr>
            <p:ph idx="1"/>
          </p:nvPr>
        </p:nvSpPr>
        <p:spPr>
          <a:xfrm>
            <a:off x="1450975" y="1306513"/>
            <a:ext cx="8774113" cy="5551487"/>
          </a:xfrm>
        </p:spPr>
        <p:txBody>
          <a:bodyPr/>
          <a:lstStyle/>
          <a:p>
            <a:pPr marL="0" indent="0">
              <a:buFont typeface="Arial" charset="0"/>
              <a:buNone/>
            </a:pPr>
            <a:r>
              <a:rPr lang="ru-RU" smtClean="0">
                <a:latin typeface="Monotype Corsiva" pitchFamily="66" charset="0"/>
              </a:rPr>
              <a:t> </a:t>
            </a:r>
          </a:p>
        </p:txBody>
      </p:sp>
      <p:sp>
        <p:nvSpPr>
          <p:cNvPr id="5" name="Прямоугольник 4"/>
          <p:cNvSpPr/>
          <p:nvPr/>
        </p:nvSpPr>
        <p:spPr>
          <a:xfrm>
            <a:off x="1571625" y="1028700"/>
            <a:ext cx="9015413" cy="4246563"/>
          </a:xfrm>
          <a:prstGeom prst="rect">
            <a:avLst/>
          </a:prstGeom>
        </p:spPr>
        <p:txBody>
          <a:bodyPr>
            <a:spAutoFit/>
          </a:bodyPr>
          <a:lstStyle/>
          <a:p>
            <a:pPr fontAlgn="auto">
              <a:spcBef>
                <a:spcPts val="0"/>
              </a:spcBef>
              <a:spcAft>
                <a:spcPts val="0"/>
              </a:spcAft>
              <a:defRPr/>
            </a:pPr>
            <a:r>
              <a:rPr lang="en-US" dirty="0">
                <a:latin typeface="+mn-lt"/>
                <a:cs typeface="+mn-cs"/>
              </a:rPr>
              <a:t>The main functions of the security system are: </a:t>
            </a:r>
            <a:endParaRPr lang="uk-UA"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creation </a:t>
            </a:r>
            <a:r>
              <a:rPr lang="en-US" dirty="0">
                <a:latin typeface="+mn-lt"/>
                <a:cs typeface="+mn-cs"/>
              </a:rPr>
              <a:t>of the regulatory and legal framework necessary for the effective functioning of the national security system; </a:t>
            </a:r>
            <a:endParaRPr lang="uk-UA"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identification </a:t>
            </a:r>
            <a:r>
              <a:rPr lang="en-US" dirty="0">
                <a:latin typeface="+mn-lt"/>
                <a:cs typeface="+mn-cs"/>
              </a:rPr>
              <a:t>and forecasting of internal and external threats to the vital interests of security objects, implementation of a complex of operational and long-term measures for their prevention and neutralization; </a:t>
            </a:r>
            <a:endParaRPr lang="uk-UA"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creating </a:t>
            </a:r>
            <a:r>
              <a:rPr lang="en-US" dirty="0">
                <a:latin typeface="+mn-lt"/>
                <a:cs typeface="+mn-cs"/>
              </a:rPr>
              <a:t>and maintaining the readiness of security forces and means</a:t>
            </a:r>
            <a:r>
              <a:rPr lang="en-US" dirty="0">
                <a:latin typeface="+mn-lt"/>
                <a:cs typeface="+mn-cs"/>
              </a:rPr>
              <a:t>;</a:t>
            </a:r>
            <a:endParaRPr lang="uk-UA"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 </a:t>
            </a:r>
            <a:r>
              <a:rPr lang="en-US" dirty="0">
                <a:latin typeface="+mn-lt"/>
                <a:cs typeface="+mn-cs"/>
              </a:rPr>
              <a:t>management of forces and means of ensuring security in everyday conditions and during emergency situations</a:t>
            </a:r>
            <a:r>
              <a:rPr lang="en-US" dirty="0">
                <a:latin typeface="+mn-lt"/>
                <a:cs typeface="+mn-cs"/>
              </a:rPr>
              <a:t>;</a:t>
            </a:r>
            <a:endParaRPr lang="uk-UA"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 </a:t>
            </a:r>
            <a:r>
              <a:rPr lang="en-US" dirty="0">
                <a:latin typeface="+mn-lt"/>
                <a:cs typeface="+mn-cs"/>
              </a:rPr>
              <a:t>implementation of a system of measures to restore the normal functioning of security facilities in the regions affected by the emergence of an emergency situation</a:t>
            </a:r>
            <a:r>
              <a:rPr lang="en-US" dirty="0">
                <a:latin typeface="+mn-lt"/>
                <a:cs typeface="+mn-cs"/>
              </a:rPr>
              <a:t>;</a:t>
            </a:r>
            <a:endParaRPr lang="uk-UA"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 </a:t>
            </a:r>
            <a:r>
              <a:rPr lang="en-US" dirty="0">
                <a:latin typeface="+mn-lt"/>
                <a:cs typeface="+mn-cs"/>
              </a:rPr>
              <a:t>participation in measures to ensure security outside of Ukraine in accordance with international treaties and agreements, 2 concluded or recognized by Ukraine</a:t>
            </a:r>
            <a:r>
              <a:rPr lang="en-US" dirty="0">
                <a:latin typeface="+mn-lt"/>
                <a:cs typeface="+mn-cs"/>
              </a:rPr>
              <a:t>;</a:t>
            </a:r>
            <a:endParaRPr lang="uk-UA" dirty="0">
              <a:latin typeface="+mn-lt"/>
              <a:cs typeface="+mn-cs"/>
            </a:endParaRPr>
          </a:p>
          <a:p>
            <a:pPr marL="285750" indent="-285750" fontAlgn="auto">
              <a:spcBef>
                <a:spcPts val="0"/>
              </a:spcBef>
              <a:spcAft>
                <a:spcPts val="0"/>
              </a:spcAft>
              <a:buFont typeface="Arial" pitchFamily="34" charset="0"/>
              <a:buChar char="•"/>
              <a:defRPr/>
            </a:pPr>
            <a:r>
              <a:rPr lang="en-US" dirty="0">
                <a:latin typeface="+mn-lt"/>
                <a:cs typeface="+mn-cs"/>
              </a:rPr>
              <a:t> </a:t>
            </a:r>
            <a:r>
              <a:rPr lang="en-US" dirty="0">
                <a:latin typeface="+mn-lt"/>
                <a:cs typeface="+mn-cs"/>
              </a:rPr>
              <a:t>systematic monitoring of the state and manifestations of international and other types of terrorism.</a:t>
            </a:r>
            <a:endParaRPr lang="uk-UA" dirty="0">
              <a:latin typeface="+mn-lt"/>
              <a:cs typeface="+mn-cs"/>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516</Words>
  <Application>Microsoft Office PowerPoint</Application>
  <PresentationFormat>Произвольный</PresentationFormat>
  <Paragraphs>27</Paragraphs>
  <Slides>8</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8</vt:i4>
      </vt:variant>
    </vt:vector>
  </HeadingPairs>
  <TitlesOfParts>
    <vt:vector size="13" baseType="lpstr">
      <vt:lpstr>Calibri</vt:lpstr>
      <vt:lpstr>Arial</vt:lpstr>
      <vt:lpstr>Calibri Light</vt:lpstr>
      <vt:lpstr>Monotype Corsiva</vt:lpstr>
      <vt:lpstr>Тема Office</vt:lpstr>
      <vt:lpstr>Слайд 1</vt:lpstr>
      <vt:lpstr>Слайд 2</vt:lpstr>
      <vt:lpstr>мм</vt:lpstr>
      <vt:lpstr>Слайд 4</vt:lpstr>
      <vt:lpstr> </vt:lpstr>
      <vt:lpstr>Слайд 6</vt:lpstr>
      <vt:lpstr>Слайд 7</vt:lpstr>
      <vt:lpstr>Слайд 8</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Петрівська</dc:creator>
  <cp:lastModifiedBy>Anastasiya</cp:lastModifiedBy>
  <cp:revision>36</cp:revision>
  <dcterms:created xsi:type="dcterms:W3CDTF">2020-11-19T11:02:41Z</dcterms:created>
  <dcterms:modified xsi:type="dcterms:W3CDTF">2023-10-02T17:41:55Z</dcterms:modified>
</cp:coreProperties>
</file>