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</p:sldMasterIdLst>
  <p:notesMasterIdLst>
    <p:notesMasterId r:id="rId17"/>
  </p:notesMasterIdLst>
  <p:sldIdLst>
    <p:sldId id="256" r:id="rId2"/>
    <p:sldId id="262" r:id="rId3"/>
    <p:sldId id="263" r:id="rId4"/>
    <p:sldId id="264" r:id="rId5"/>
    <p:sldId id="266" r:id="rId6"/>
    <p:sldId id="268" r:id="rId7"/>
    <p:sldId id="270" r:id="rId8"/>
    <p:sldId id="271" r:id="rId9"/>
    <p:sldId id="272" r:id="rId10"/>
    <p:sldId id="274" r:id="rId11"/>
    <p:sldId id="275" r:id="rId12"/>
    <p:sldId id="277" r:id="rId13"/>
    <p:sldId id="278" r:id="rId14"/>
    <p:sldId id="279" r:id="rId15"/>
    <p:sldId id="280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hdphoto1.wdp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4/6/2020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7CB169-872E-4218-8244-9DA33911C2B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714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06.04.2020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ÐÐ¾Ð²âÑÐ·Ð°Ð½Ðµ Ð·Ð¾Ð±ÑÐ°Ð¶ÐµÐ½Ð½Ñ"/>
          <p:cNvPicPr>
            <a:picLocks noChangeAspect="1" noChangeArrowheads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sharpenSoften amount="-32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46" y="-7736"/>
            <a:ext cx="9132854" cy="686573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4588" y="404664"/>
            <a:ext cx="8709939" cy="5616625"/>
          </a:xfrm>
          <a:solidFill>
            <a:schemeClr val="lt1">
              <a:alpha val="15000"/>
            </a:schemeClr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R="995680" indent="-1925320" algn="ctr">
              <a:spcBef>
                <a:spcPts val="0"/>
              </a:spcBef>
              <a:spcAft>
                <a:spcPts val="0"/>
              </a:spcAft>
            </a:pPr>
            <a:r>
              <a:rPr lang="uk-UA" sz="6000" b="1" kern="0" dirty="0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 і </a:t>
            </a:r>
            <a:r>
              <a:rPr lang="uk-UA" sz="6000" b="1" kern="0" dirty="0" err="1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організпція</a:t>
            </a:r>
            <a:r>
              <a:rPr lang="uk-UA" sz="6000" b="1" kern="0" dirty="0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наукових досліджень з основами інтелектуальної власності</a:t>
            </a:r>
            <a:endParaRPr lang="en-US" sz="6000" b="1" kern="0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4523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260648"/>
            <a:ext cx="8640960" cy="6597352"/>
          </a:xfrm>
        </p:spPr>
        <p:txBody>
          <a:bodyPr>
            <a:normAutofit fontScale="92500"/>
          </a:bodyPr>
          <a:lstStyle/>
          <a:p>
            <a:pPr marL="0" marR="541020" indent="353060" algn="just">
              <a:lnSpc>
                <a:spcPct val="150000"/>
              </a:lnSpc>
              <a:spcBef>
                <a:spcPts val="0"/>
              </a:spcBef>
            </a:pPr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 емпіричному рівні науковець отримує нові знання на основі досліду за допомогою спостереження, експерименту та опису: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4670" lvl="1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955675" algn="l"/>
              </a:tabLst>
            </a:pPr>
            <a:r>
              <a:rPr lang="uk-UA" sz="24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Спостереження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це спосіб пізнання об'єктивного світу на основі безпосереднього сприйняття предметів і явищ за допомогою чуттєвості. Воно дозволяє отримати первинний матеріал для вивчення. Спостереження ведеться за планом і підпорядковується певній</a:t>
            </a:r>
            <a:r>
              <a:rPr lang="uk-UA" sz="2400" spc="-3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тактиці.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5940" lvl="1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990600" algn="l"/>
              </a:tabLst>
            </a:pPr>
            <a:r>
              <a:rPr lang="uk-UA" sz="24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це система операцій, впливу або спостережень, спрямованих на одержання інформації про об'єкт при дослідницьких випробуваннях, які можуть проводитись у природних і штучних умовах при зміні характеру проходження</a:t>
            </a:r>
            <a:r>
              <a:rPr lang="uk-UA" sz="2400" spc="-2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процесу.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12614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88640"/>
            <a:ext cx="7920879" cy="6192688"/>
          </a:xfrm>
        </p:spPr>
        <p:txBody>
          <a:bodyPr>
            <a:noAutofit/>
          </a:bodyPr>
          <a:lstStyle/>
          <a:p>
            <a:pPr marL="793750" algn="just">
              <a:spcBef>
                <a:spcPts val="10"/>
              </a:spcBef>
            </a:pPr>
            <a:r>
              <a:rPr lang="uk-UA" sz="40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 експерименту включає такі основні етапи:</a:t>
            </a:r>
            <a:endParaRPr lang="en-US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810"/>
              </a:spcBef>
              <a:buSzPts val="1400"/>
              <a:buFont typeface="Times New Roman" panose="02020603050405020304" pitchFamily="18" charset="0"/>
              <a:buAutoNum type="arabicPeriod"/>
              <a:tabLst>
                <a:tab pos="1243330" algn="l"/>
              </a:tabLst>
            </a:pP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розробка плану-програми</a:t>
            </a:r>
            <a:r>
              <a:rPr lang="uk-UA" sz="40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експерименту;</a:t>
            </a:r>
            <a:endParaRPr lang="en-US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805"/>
              </a:spcBef>
              <a:buSzPts val="1400"/>
              <a:buFont typeface="Times New Roman" panose="02020603050405020304" pitchFamily="18" charset="0"/>
              <a:buAutoNum type="arabicPeriod"/>
              <a:tabLst>
                <a:tab pos="1243330" algn="l"/>
              </a:tabLst>
            </a:pP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оцінка виміру і вибір засобів для проведення</a:t>
            </a:r>
            <a:r>
              <a:rPr lang="uk-UA" sz="4000" spc="-7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експерименту;</a:t>
            </a:r>
            <a:endParaRPr lang="en-US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805"/>
              </a:spcBef>
              <a:buSzPts val="1400"/>
              <a:buFont typeface="Times New Roman" panose="02020603050405020304" pitchFamily="18" charset="0"/>
              <a:buAutoNum type="arabicPeriod"/>
              <a:tabLst>
                <a:tab pos="1243330" algn="l"/>
              </a:tabLst>
            </a:pP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проведення</a:t>
            </a:r>
            <a:r>
              <a:rPr lang="uk-UA" sz="40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експерименту;</a:t>
            </a:r>
            <a:endParaRPr lang="en-US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800"/>
              </a:spcBef>
              <a:buSzPts val="1400"/>
              <a:buFont typeface="Times New Roman" panose="02020603050405020304" pitchFamily="18" charset="0"/>
              <a:buAutoNum type="arabicPeriod"/>
              <a:tabLst>
                <a:tab pos="1243330" algn="l"/>
              </a:tabLst>
            </a:pP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обробка та аналіз експериментальних</a:t>
            </a:r>
            <a:r>
              <a:rPr lang="uk-UA" sz="40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4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даних.</a:t>
            </a:r>
            <a:endParaRPr lang="en-US" sz="4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3937372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332656"/>
            <a:ext cx="7202761" cy="5708707"/>
          </a:xfrm>
        </p:spPr>
        <p:txBody>
          <a:bodyPr/>
          <a:lstStyle/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До 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пізнавальних прийомів </a:t>
            </a: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належать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: </a:t>
            </a:r>
            <a:endParaRPr lang="uk-UA" sz="28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моделювання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endParaRPr lang="uk-UA" sz="28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ідеалізація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endParaRPr lang="uk-UA" sz="28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абстракція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endParaRPr lang="uk-UA" sz="28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узагальнення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endParaRPr lang="uk-UA" sz="28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7845" indent="0" algn="ctr">
              <a:lnSpc>
                <a:spcPct val="150000"/>
              </a:lnSpc>
              <a:spcBef>
                <a:spcPts val="815"/>
              </a:spcBef>
              <a:buNone/>
            </a:pPr>
            <a:r>
              <a:rPr lang="uk-UA" sz="28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уявний </a:t>
            </a:r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експеримент.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85185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404664"/>
            <a:ext cx="8208912" cy="6453336"/>
          </a:xfrm>
        </p:spPr>
        <p:txBody>
          <a:bodyPr>
            <a:normAutofit/>
          </a:bodyPr>
          <a:lstStyle/>
          <a:p>
            <a:pPr marL="440055" marR="538480" indent="353060" algn="just">
              <a:lnSpc>
                <a:spcPct val="150000"/>
              </a:lnSpc>
            </a:pPr>
            <a:r>
              <a:rPr lang="uk-UA" sz="2400" i="1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Модель</a:t>
            </a:r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 широкому розумінні - це матеріальне або розумове уявлення об'єкта дослідження в образі більш доступному і сприятливому для вивчення, ніж сам оригінал.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6575" indent="353060" algn="just">
              <a:lnSpc>
                <a:spcPct val="150000"/>
              </a:lnSpc>
            </a:pPr>
            <a:r>
              <a:rPr lang="uk-UA" sz="24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Між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моделлю та оригіналом має бути певна відповідність, яка може бути подібною за фізичними характеристиками моделі і оригіналом або в подібності функцій, які виконують модель, і оригінал, або в математичному описі «поведінки» моделі і оригіналу.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510795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76672"/>
            <a:ext cx="8712968" cy="6120680"/>
          </a:xfrm>
        </p:spPr>
        <p:txBody>
          <a:bodyPr>
            <a:normAutofit/>
          </a:bodyPr>
          <a:lstStyle/>
          <a:p>
            <a:pPr marL="440055" marR="534670" indent="353060" algn="just">
              <a:lnSpc>
                <a:spcPct val="150000"/>
              </a:lnSpc>
            </a:pPr>
            <a:r>
              <a:rPr lang="uk-UA" sz="20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Ідеалізація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є пізнавальним прийомом, у процесі якого дослідник в думках конструює так званий ідеальний об'єкт, якого немає в дійсності, спираючись на реально існуючий прообраз, і надає такі ознаки і властивості, які в принципі не можуть належати його реальному прообразу.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5305" algn="just">
              <a:lnSpc>
                <a:spcPct val="150000"/>
              </a:lnSpc>
              <a:spcBef>
                <a:spcPts val="335"/>
              </a:spcBef>
            </a:pPr>
            <a:r>
              <a:rPr lang="uk-UA" sz="20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Абстрагування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метод наукового пізнання, суть якого полягає у виділенні кількох ознак або властивостей об'єкта, що досліджується, при означеному розумовому відключенні інших властивостей, </a:t>
            </a:r>
            <a:r>
              <a:rPr lang="uk-UA" sz="2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зв'язків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і відносин предмета. </a:t>
            </a:r>
            <a:r>
              <a:rPr lang="uk-UA" sz="20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 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абстрагування здійснюється в два прийоми: перший - виділення в об'єкті, який вивчається, найбільш важливого і встановлення неіснуючих фактів; другий -</a:t>
            </a:r>
            <a:r>
              <a:rPr lang="uk-UA" sz="2000" spc="30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 </a:t>
            </a:r>
            <a:r>
              <a:rPr lang="uk-UA" sz="20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реалізації 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можливостей абстрагування і заміни реального об'єкта більш простим - моделлю.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5940" indent="353060" algn="just">
              <a:lnSpc>
                <a:spcPct val="150000"/>
              </a:lnSpc>
              <a:spcBef>
                <a:spcPts val="5"/>
              </a:spcBef>
            </a:pP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51987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7920879" cy="6192688"/>
          </a:xfrm>
        </p:spPr>
        <p:txBody>
          <a:bodyPr>
            <a:normAutofit/>
          </a:bodyPr>
          <a:lstStyle/>
          <a:p>
            <a:pPr marL="440055" marR="535305" indent="353060" algn="just">
              <a:lnSpc>
                <a:spcPct val="150000"/>
              </a:lnSpc>
            </a:pPr>
            <a:r>
              <a:rPr lang="uk-UA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Характерною 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особливістю теоретичних досліджень є широке застосування </a:t>
            </a:r>
            <a:r>
              <a:rPr lang="uk-UA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узагальнень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прийомів здобуття нових знань шляхом розумового (уявний) переходу від конкретних висновків і заключень до більш загальних, які в найбільшій мірі відображають суть дослідницького процесу. Ідеалізація, абстрагування, узагальнення є основою загальної форми науково-дослідного евристичного мислення – уявного експерименту.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40055" marR="535940" indent="353060" algn="just">
              <a:lnSpc>
                <a:spcPct val="150000"/>
              </a:lnSpc>
            </a:pPr>
            <a:r>
              <a:rPr lang="uk-UA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Розумовий </a:t>
            </a:r>
            <a:r>
              <a:rPr lang="uk-UA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(уявний) експеримент 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 даний момент набрав важливого значення в формуванні, розширенні і обґрунтуванні основних понять і принципів теоретичного характеру в природничих науках. В основі будь-якого уявного (розумового) експерименту явно чи неявно є запитання: «Що зміниться, якщо..?». Без такої постановки питання експеримент втрачає цінність.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03235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620688"/>
            <a:ext cx="8064895" cy="5976664"/>
          </a:xfrm>
        </p:spPr>
        <p:txBody>
          <a:bodyPr>
            <a:normAutofit lnSpcReduction="10000"/>
          </a:bodyPr>
          <a:lstStyle/>
          <a:p>
            <a:pPr marL="436880" marR="535305" indent="356235" algn="ctr">
              <a:lnSpc>
                <a:spcPct val="150000"/>
              </a:lnSpc>
              <a:spcBef>
                <a:spcPts val="5"/>
              </a:spcBef>
            </a:pPr>
            <a:r>
              <a:rPr lang="uk-UA" sz="240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</a:t>
            </a:r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це сукупність правил визначення понять у всіх галузях науки і на всіх етапах дослідження</a:t>
            </a:r>
            <a:r>
              <a:rPr lang="uk-UA" sz="24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pPr marL="436880" marR="535305" indent="356235" algn="ctr">
              <a:lnSpc>
                <a:spcPct val="150000"/>
              </a:lnSpc>
              <a:spcBef>
                <a:spcPts val="5"/>
              </a:spcBef>
            </a:pPr>
            <a:r>
              <a:rPr lang="uk-UA" sz="2400" b="1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- це вчення про систему наукових принципів і способів дослідницької діяльності: вона включає фундаментальні, загальнонаукові принципи </a:t>
            </a:r>
            <a:r>
              <a:rPr lang="uk-UA" sz="2400" spc="1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(є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її основою), конкретно наукові принципи (лежать в основі теорії тієї чи іншої дисципліни або наукової галузі), систему конкретних методів і технік (застосовуються для вирішення спеціальних дослідницьких</a:t>
            </a:r>
            <a:r>
              <a:rPr lang="uk-UA" sz="2400" spc="-1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завдань).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53525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324544" y="188640"/>
            <a:ext cx="8352927" cy="6192688"/>
          </a:xfrm>
        </p:spPr>
        <p:txBody>
          <a:bodyPr>
            <a:normAutofit/>
          </a:bodyPr>
          <a:lstStyle/>
          <a:p>
            <a:pPr marL="0" algn="ctr">
              <a:lnSpc>
                <a:spcPct val="150000"/>
              </a:lnSpc>
              <a:spcBef>
                <a:spcPts val="0"/>
              </a:spcBef>
            </a:pP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Осмисленням методів наукового пізнання, розробкою його методології займались видатні вчені </a:t>
            </a: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минулого: </a:t>
            </a:r>
            <a:r>
              <a:rPr lang="uk-UA" sz="36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Арістотель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Ф. Бекон, Г. Галілей,  </a:t>
            </a:r>
            <a:endParaRPr lang="uk-UA" sz="36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algn="ctr">
              <a:lnSpc>
                <a:spcPct val="150000"/>
              </a:lnSpc>
              <a:spcBef>
                <a:spcPts val="0"/>
              </a:spcBef>
            </a:pP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І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Ньютон,  Г. </a:t>
            </a:r>
            <a:r>
              <a:rPr lang="uk-UA" sz="36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Лейбніц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 М.  Ломоносов,  Ч. Дарвін, Д. Менделєєв, </a:t>
            </a:r>
            <a:endParaRPr lang="uk-UA" sz="36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algn="ctr">
              <a:lnSpc>
                <a:spcPct val="150000"/>
              </a:lnSpc>
              <a:spcBef>
                <a:spcPts val="0"/>
              </a:spcBef>
            </a:pP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І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Павлов, А. Ейнштейн, Н. Бор та інші.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300589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332656"/>
            <a:ext cx="8208912" cy="6336704"/>
          </a:xfrm>
        </p:spPr>
        <p:txBody>
          <a:bodyPr>
            <a:normAutofit/>
          </a:bodyPr>
          <a:lstStyle/>
          <a:p>
            <a:pPr marL="0" algn="just">
              <a:lnSpc>
                <a:spcPct val="150000"/>
              </a:lnSpc>
              <a:spcBef>
                <a:spcPts val="0"/>
              </a:spcBef>
            </a:pPr>
            <a:r>
              <a:rPr lang="uk-UA" sz="22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 </a:t>
            </a:r>
            <a:r>
              <a:rPr lang="uk-UA" sz="22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функції методології</a:t>
            </a:r>
            <a:r>
              <a:rPr lang="uk-UA" sz="2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які зводяться до наступного: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4035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895350" algn="l"/>
                <a:tab pos="895985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визначення способів отримання наукових знань, які відображають динамічні процеси та</a:t>
            </a:r>
            <a:r>
              <a:rPr lang="uk-UA" sz="2200" spc="-1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явища;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5305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807720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визначення певного шляху, на якому досягається науково-дослідна мета;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42290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852170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забезпечення всебічності отримання інформації щодо процесу чи явища, що</a:t>
            </a:r>
            <a:r>
              <a:rPr lang="uk-UA" sz="2200" spc="-1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вивчається;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852170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введення нової інформації до фонду теорії</a:t>
            </a:r>
            <a:r>
              <a:rPr lang="uk-UA" sz="2200" spc="-4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науки;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853440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уточнення, збагачення, систематизація термінів і понять у</a:t>
            </a:r>
            <a:r>
              <a:rPr lang="uk-UA" sz="2200" spc="-7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науці;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5940" lvl="0" algn="just">
              <a:lnSpc>
                <a:spcPct val="150000"/>
              </a:lnSpc>
              <a:spcBef>
                <a:spcPts val="0"/>
              </a:spcBef>
              <a:buSzPts val="1400"/>
              <a:buFont typeface="Times New Roman" panose="02020603050405020304" pitchFamily="18" charset="0"/>
              <a:buChar char="-"/>
              <a:tabLst>
                <a:tab pos="909320" algn="l"/>
                <a:tab pos="909955" algn="l"/>
              </a:tabLst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створення системи наукової інформації, яка базується на об'єктивних фактах, і логіко-аналітичного інструменту наукового</a:t>
            </a:r>
            <a:r>
              <a:rPr lang="uk-UA" sz="2200" spc="-6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пізнання.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24099379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6632"/>
            <a:ext cx="8532440" cy="6741368"/>
          </a:xfrm>
        </p:spPr>
        <p:txBody>
          <a:bodyPr>
            <a:noAutofit/>
          </a:bodyPr>
          <a:lstStyle/>
          <a:p>
            <a:pPr algn="just"/>
            <a:r>
              <a:rPr lang="uk-UA" sz="320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Методика</a:t>
            </a:r>
            <a:r>
              <a:rPr lang="uk-UA" sz="3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</a:t>
            </a: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це вчення про особливості застосування окремого методу чи системи методів  дослідження</a:t>
            </a:r>
            <a:r>
              <a:rPr lang="uk-UA" sz="32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pPr algn="just"/>
            <a:r>
              <a:rPr lang="uk-UA" sz="3200" b="1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Методи </a:t>
            </a:r>
            <a:r>
              <a:rPr lang="uk-UA" sz="320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дослідження</a:t>
            </a:r>
            <a:r>
              <a:rPr lang="uk-UA" sz="32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3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це впорядкована система, в якій визначається їх місце відповідно до конкретного етапу дослідження, використання технічних прийомів і проведення операцій з теоретичним і практичним матеріалом у визначеній послідовності. Вибір конкретних методів дослідження диктується характером матеріалу, умовами і метою конкретного дослідження.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0937405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8170976" cy="6552728"/>
          </a:xfrm>
        </p:spPr>
        <p:txBody>
          <a:bodyPr>
            <a:noAutofit/>
          </a:bodyPr>
          <a:lstStyle/>
          <a:p>
            <a:pPr marL="440055" marR="535305" indent="353060" algn="just">
              <a:lnSpc>
                <a:spcPct val="150000"/>
              </a:lnSpc>
              <a:spcBef>
                <a:spcPts val="780"/>
              </a:spcBef>
            </a:pP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 теоретичному рівні дослідження використовуються такі </a:t>
            </a:r>
            <a:r>
              <a:rPr lang="uk-UA" sz="2200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загальнонаукові методи</a:t>
            </a:r>
            <a:r>
              <a:rPr lang="uk-UA" sz="2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: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5305" lvl="0" algn="just">
              <a:lnSpc>
                <a:spcPct val="150000"/>
              </a:lnSpc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2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ідеалізація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(це уявне створення об'єктів і умов, які не існують в дійсності, і не можуть бути практично створені. Вона дає можливість реальним об'єктам уявно надати гіпотетичних нереальних ознак, що дозволяє вирішити завдання в закінченому</a:t>
            </a:r>
            <a:r>
              <a:rPr lang="uk-UA" sz="2200" spc="-3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виді);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6575" lvl="0" algn="just">
              <a:lnSpc>
                <a:spcPct val="150000"/>
              </a:lnSpc>
              <a:spcBef>
                <a:spcPts val="335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2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формалізація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(це метод вивчення різних об'єктів, при якому основні закономірності явищ і процесів відображаються в знаковій формі за допомогою формул або спеціальних</a:t>
            </a:r>
            <a:r>
              <a:rPr lang="uk-UA" sz="22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символів);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5305" lvl="0" algn="just">
              <a:lnSpc>
                <a:spcPct val="150000"/>
              </a:lnSpc>
              <a:spcBef>
                <a:spcPts val="5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22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аналіз (</a:t>
            </a:r>
            <a:r>
              <a:rPr lang="uk-UA" sz="2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спосіб наукового дослідження, за яким явище поділяється на складові);</a:t>
            </a:r>
            <a:endParaRPr lang="en-US" sz="2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485414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30590"/>
            <a:ext cx="7848872" cy="6710777"/>
          </a:xfrm>
        </p:spPr>
        <p:txBody>
          <a:bodyPr/>
          <a:lstStyle/>
          <a:p>
            <a:pPr marL="0" marR="538480" indent="43815" algn="ctr">
              <a:spcBef>
                <a:spcPts val="0"/>
              </a:spcBef>
            </a:pPr>
            <a:endParaRPr lang="uk-UA" sz="3600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marR="538480" indent="43815" algn="ctr">
              <a:spcBef>
                <a:spcPts val="0"/>
              </a:spcBef>
            </a:pPr>
            <a:r>
              <a:rPr lang="uk-UA" sz="36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Теоретичні </a:t>
            </a:r>
            <a:r>
              <a:rPr lang="uk-UA" sz="36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розробки наукового дослідження складають такі основні розділи</a:t>
            </a:r>
            <a:r>
              <a:rPr lang="uk-UA" sz="36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:</a:t>
            </a:r>
          </a:p>
          <a:p>
            <a:pPr marL="0" lvl="0" algn="just">
              <a:spcBef>
                <a:spcPts val="0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вивчення 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фізичної або економічної суті </a:t>
            </a: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процесу;</a:t>
            </a:r>
            <a:endParaRPr lang="en-US" sz="36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algn="just">
              <a:spcBef>
                <a:spcPts val="0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3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формування 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гіпотези</a:t>
            </a:r>
            <a:r>
              <a:rPr lang="uk-UA" sz="36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дослідження;</a:t>
            </a:r>
            <a:endParaRPr lang="en-US" sz="36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algn="just">
              <a:spcBef>
                <a:spcPts val="0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вибір, обґрунтування і розробка моделі</a:t>
            </a:r>
            <a:r>
              <a:rPr lang="uk-UA" sz="3600" spc="-4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дослідження;</a:t>
            </a:r>
            <a:endParaRPr lang="en-US" sz="36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lvl="0" algn="just">
              <a:spcBef>
                <a:spcPts val="0"/>
              </a:spcBef>
              <a:buSzPts val="1000"/>
              <a:buFont typeface="Times New Roman" panose="02020603050405020304" pitchFamily="18" charset="0"/>
              <a:buAutoNum type="arabicPeriod"/>
              <a:tabLst>
                <a:tab pos="801370" algn="l"/>
              </a:tabLst>
            </a:pP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аналіз теоретичних рішень, формулювання</a:t>
            </a:r>
            <a:r>
              <a:rPr lang="uk-UA" sz="3600" spc="-1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висновків.</a:t>
            </a:r>
            <a:endParaRPr lang="en-US" sz="36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algn="just">
              <a:spcBef>
                <a:spcPts val="0"/>
              </a:spcBef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99036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252536" y="116632"/>
            <a:ext cx="7920880" cy="6552728"/>
          </a:xfrm>
        </p:spPr>
        <p:txBody>
          <a:bodyPr>
            <a:noAutofit/>
          </a:bodyPr>
          <a:lstStyle/>
          <a:p>
            <a:pPr marL="793750" algn="just">
              <a:spcBef>
                <a:spcPts val="800"/>
              </a:spcBef>
            </a:pPr>
            <a:r>
              <a:rPr lang="uk-UA" sz="24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Важливими </a:t>
            </a:r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методами наукового пізнання є: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8480" lvl="1" algn="just">
              <a:spcBef>
                <a:spcPts val="805"/>
              </a:spcBef>
              <a:buSzPts val="1400"/>
              <a:buFont typeface="Times New Roman" panose="02020603050405020304" pitchFamily="18" charset="0"/>
              <a:buChar char="-"/>
              <a:tabLst>
                <a:tab pos="975360" algn="l"/>
              </a:tabLst>
            </a:pPr>
            <a:r>
              <a:rPr lang="uk-UA" sz="24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 </a:t>
            </a:r>
            <a:r>
              <a:rPr lang="uk-UA" sz="24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абстрагування,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тобто відмова від другорядних фактів з метою зосередження на важливих особливостях явища, яке</a:t>
            </a:r>
            <a:r>
              <a:rPr lang="uk-UA" sz="2400" spc="-2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вивчається;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8480" lvl="1" algn="just">
              <a:buSzPts val="1400"/>
              <a:buFont typeface="Times New Roman" panose="02020603050405020304" pitchFamily="18" charset="0"/>
              <a:buChar char="-"/>
              <a:tabLst>
                <a:tab pos="909955" algn="l"/>
              </a:tabLst>
            </a:pPr>
            <a:r>
              <a:rPr lang="uk-UA" sz="2400" u="sng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Аксіоматичний </a:t>
            </a:r>
            <a:r>
              <a:rPr lang="uk-UA" sz="24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спосіб побудови наукової теорії, за яким деякі аксіоми (постулати) приймаються без доказів і потім використовуються </a:t>
            </a:r>
            <a:r>
              <a:rPr lang="uk-UA" sz="2400" spc="-1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для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отримання подальших знань за певним логічним</a:t>
            </a:r>
            <a:r>
              <a:rPr lang="uk-UA" sz="2400" spc="-3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правилом;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6575" lvl="1" algn="just">
              <a:buSzPts val="1400"/>
              <a:buFont typeface="Times New Roman" panose="02020603050405020304" pitchFamily="18" charset="0"/>
              <a:buChar char="-"/>
              <a:tabLst>
                <a:tab pos="854075" algn="l"/>
              </a:tabLst>
            </a:pPr>
            <a:r>
              <a:rPr lang="uk-UA" sz="2400" u="sng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Аналогія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за якої одержують нові знання про об'єкти чи явища на основі того, що вони є подібні до інших. Міра достовірності за аналогією залежить від кількості подібних ознак у порівняльних явищах (чим їх більше, тим більшу ймовірність має заключення). Аналогія тісно пов'язана з моделюванням або модельним</a:t>
            </a:r>
            <a:r>
              <a:rPr lang="uk-UA" sz="2400" spc="-2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експериментом.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4299003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260648"/>
            <a:ext cx="8676455" cy="6336704"/>
          </a:xfrm>
        </p:spPr>
        <p:txBody>
          <a:bodyPr>
            <a:normAutofit/>
          </a:bodyPr>
          <a:lstStyle/>
          <a:p>
            <a:pPr marR="534670" lvl="1" algn="just">
              <a:lnSpc>
                <a:spcPct val="150000"/>
              </a:lnSpc>
              <a:buSzPts val="1400"/>
              <a:buFont typeface="Times New Roman" panose="02020603050405020304" pitchFamily="18" charset="0"/>
              <a:buChar char="-"/>
              <a:tabLst>
                <a:tab pos="914400" algn="l"/>
              </a:tabLst>
            </a:pP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</a:t>
            </a:r>
            <a:r>
              <a:rPr lang="uk-UA" sz="18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іпотетичний метод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пізнання передбачає розробку наукової гіпотези, наукового передбачення, які мають елементи новизни та оригінальності на базі всіх основних методів. У прикладних науках цей метод є основним. Акцентується увага студентів: </a:t>
            </a:r>
            <a:r>
              <a:rPr lang="uk-UA" sz="1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методологія гіпотетичного методу включає наступне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: вивчення фізичної, економічної та інших сторін суті явища, яке досліджується за допомогою методів моделювання, аналізу, синтезу</a:t>
            </a:r>
            <a:r>
              <a:rPr lang="uk-UA" sz="1800" spc="-105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тощо.</a:t>
            </a:r>
            <a:endParaRPr lang="en-US" sz="1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534670" lvl="1" algn="just">
              <a:lnSpc>
                <a:spcPct val="150000"/>
              </a:lnSpc>
              <a:buSzPts val="1400"/>
              <a:buFont typeface="Times New Roman" panose="02020603050405020304" pitchFamily="18" charset="0"/>
              <a:buChar char="-"/>
              <a:tabLst>
                <a:tab pos="897890" algn="l"/>
              </a:tabLst>
            </a:pPr>
            <a:r>
              <a:rPr lang="uk-UA" sz="1800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Системний аналіз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при вивченні складних, взаємопов'язаних проблем. В основі системного аналізу лежить </a:t>
            </a:r>
            <a:r>
              <a:rPr lang="uk-UA" sz="1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поняття</a:t>
            </a:r>
            <a:r>
              <a:rPr lang="uk-UA" sz="1800" i="1" u="sng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системи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під якою розуміють сукупність багатьох об'єктів, які характеризуються раніше визначеними властивостями з фіксованими між ними відносинами. На основі цього поняття враховують зв'язки, проводиться кількісне порівняння всіх альтернатив, для того щоб усвідомлено вибрати найліпше рішення, яке оцінюється за будь-яким</a:t>
            </a:r>
            <a:r>
              <a:rPr lang="uk-UA" sz="1800" spc="-4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1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критерієм.</a:t>
            </a:r>
            <a:endParaRPr lang="en-US" sz="1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125200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20488</TotalTime>
  <Words>1060</Words>
  <Application>Microsoft Office PowerPoint</Application>
  <PresentationFormat>Экран (4:3)</PresentationFormat>
  <Paragraphs>52</Paragraphs>
  <Slides>15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21" baseType="lpstr">
      <vt:lpstr>Arial</vt:lpstr>
      <vt:lpstr>Calibri</vt:lpstr>
      <vt:lpstr>Times New Roman</vt:lpstr>
      <vt:lpstr>Trebuchet MS</vt:lpstr>
      <vt:lpstr>Wingdings 3</vt:lpstr>
      <vt:lpstr>Аспект</vt:lpstr>
      <vt:lpstr>Методологія і організпція наукових досліджень з основами інтелектуальної власності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29</cp:revision>
  <dcterms:created xsi:type="dcterms:W3CDTF">2018-04-17T05:53:14Z</dcterms:created>
  <dcterms:modified xsi:type="dcterms:W3CDTF">2020-04-06T10:12:17Z</dcterms:modified>
</cp:coreProperties>
</file>

<file path=docProps/thumbnail.jpeg>
</file>