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33"/>
  </p:notesMasterIdLst>
  <p:sldIdLst>
    <p:sldId id="292" r:id="rId3"/>
    <p:sldId id="294" r:id="rId4"/>
    <p:sldId id="295" r:id="rId5"/>
    <p:sldId id="257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3" r:id="rId28"/>
    <p:sldId id="324" r:id="rId29"/>
    <p:sldId id="322" r:id="rId30"/>
    <p:sldId id="325" r:id="rId31"/>
    <p:sldId id="32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69" d="100"/>
          <a:sy n="69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064896" cy="6192688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sz="2400" dirty="0" err="1" smtClean="0"/>
              <a:t>Отже</a:t>
            </a:r>
            <a:r>
              <a:rPr lang="ru-RU" sz="2400" dirty="0"/>
              <a:t>,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добування</a:t>
            </a:r>
            <a:r>
              <a:rPr lang="ru-RU" sz="2400" dirty="0"/>
              <a:t> і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і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в </a:t>
            </a:r>
            <a:r>
              <a:rPr lang="ru-RU" sz="2400" dirty="0" err="1"/>
              <a:t>інтересах</a:t>
            </a:r>
            <a:r>
              <a:rPr lang="ru-RU" sz="2400" dirty="0"/>
              <a:t>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ru-RU" sz="2400" dirty="0" err="1"/>
              <a:t>матеріальних</a:t>
            </a:r>
            <a:r>
              <a:rPr lang="ru-RU" sz="2400" dirty="0"/>
              <a:t> і </a:t>
            </a:r>
            <a:r>
              <a:rPr lang="ru-RU" sz="2400" dirty="0" err="1"/>
              <a:t>духовних</a:t>
            </a:r>
            <a:r>
              <a:rPr lang="ru-RU" sz="2400" dirty="0"/>
              <a:t> потреб </a:t>
            </a:r>
            <a:r>
              <a:rPr lang="ru-RU" sz="2400" dirty="0" err="1"/>
              <a:t>суспільства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Основна</a:t>
            </a:r>
            <a:r>
              <a:rPr lang="ru-RU" sz="2400" dirty="0" smtClean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науково-технічного</a:t>
            </a:r>
            <a:r>
              <a:rPr lang="ru-RU" sz="2400" dirty="0"/>
              <a:t> </a:t>
            </a:r>
            <a:r>
              <a:rPr lang="ru-RU" sz="2400" dirty="0" err="1"/>
              <a:t>прогресу</a:t>
            </a:r>
            <a:r>
              <a:rPr lang="ru-RU" sz="2400" dirty="0"/>
              <a:t> —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виробництво</a:t>
            </a:r>
            <a:r>
              <a:rPr lang="ru-RU" sz="2400" dirty="0"/>
              <a:t> та </a:t>
            </a:r>
            <a:r>
              <a:rPr lang="ru-RU" sz="2400" dirty="0" err="1"/>
              <a:t>іншу</a:t>
            </a:r>
            <a:r>
              <a:rPr lang="ru-RU" sz="2400" dirty="0"/>
              <a:t> </a:t>
            </a:r>
            <a:r>
              <a:rPr lang="ru-RU" sz="2400" dirty="0" err="1"/>
              <a:t>доцільну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оптимальними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, способами, </a:t>
            </a:r>
            <a:r>
              <a:rPr lang="ru-RU" sz="2400" dirty="0" err="1"/>
              <a:t>матеріалами</a:t>
            </a:r>
            <a:r>
              <a:rPr lang="ru-RU" sz="2400" dirty="0"/>
              <a:t>, методами </a:t>
            </a:r>
            <a:r>
              <a:rPr lang="ru-RU" sz="2400" dirty="0" err="1"/>
              <a:t>тощо</a:t>
            </a:r>
            <a:r>
              <a:rPr lang="ru-RU" sz="2400" dirty="0"/>
              <a:t> для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цілей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53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7056784" cy="5492683"/>
          </a:xfrm>
        </p:spPr>
        <p:txBody>
          <a:bodyPr>
            <a:normAutofit/>
          </a:bodyPr>
          <a:lstStyle/>
          <a:p>
            <a:r>
              <a:rPr lang="ru-RU" sz="2800" dirty="0" err="1"/>
              <a:t>Водночас</a:t>
            </a:r>
            <a:r>
              <a:rPr lang="ru-RU" sz="2800" dirty="0"/>
              <a:t>, як </a:t>
            </a:r>
            <a:r>
              <a:rPr lang="ru-RU" sz="2800" dirty="0" err="1"/>
              <a:t>зазначалося</a:t>
            </a:r>
            <a:r>
              <a:rPr lang="ru-RU" sz="2800" dirty="0"/>
              <a:t> </a:t>
            </a:r>
            <a:r>
              <a:rPr lang="ru-RU" sz="2800" dirty="0" err="1"/>
              <a:t>вище</a:t>
            </a:r>
            <a:r>
              <a:rPr lang="ru-RU" sz="2800" dirty="0"/>
              <a:t>, </a:t>
            </a:r>
            <a:r>
              <a:rPr lang="ru-RU" sz="2800" dirty="0" err="1"/>
              <a:t>поняття</a:t>
            </a:r>
            <a:r>
              <a:rPr lang="ru-RU" sz="2800" dirty="0"/>
              <a:t> </a:t>
            </a:r>
            <a:r>
              <a:rPr lang="ru-RU" sz="2800" dirty="0" err="1"/>
              <a:t>науково-технічного</a:t>
            </a:r>
            <a:r>
              <a:rPr lang="ru-RU" sz="2800" dirty="0"/>
              <a:t> </a:t>
            </a:r>
            <a:r>
              <a:rPr lang="ru-RU" sz="2800" dirty="0" err="1"/>
              <a:t>прогресу</a:t>
            </a:r>
            <a:r>
              <a:rPr lang="ru-RU" sz="2800" dirty="0"/>
              <a:t> не </a:t>
            </a:r>
            <a:r>
              <a:rPr lang="ru-RU" sz="2800" dirty="0" err="1"/>
              <a:t>охоплює</a:t>
            </a:r>
            <a:r>
              <a:rPr lang="ru-RU" sz="2800" dirty="0"/>
              <a:t> </a:t>
            </a:r>
            <a:r>
              <a:rPr lang="ru-RU" sz="2800" dirty="0" err="1"/>
              <a:t>цілу</a:t>
            </a:r>
            <a:r>
              <a:rPr lang="ru-RU" sz="2800" dirty="0"/>
              <a:t> сферу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а </a:t>
            </a:r>
            <a:r>
              <a:rPr lang="ru-RU" sz="2800" dirty="0" err="1"/>
              <a:t>саме</a:t>
            </a:r>
            <a:r>
              <a:rPr lang="ru-RU" sz="2800" dirty="0"/>
              <a:t>: </a:t>
            </a:r>
            <a:r>
              <a:rPr lang="ru-RU" sz="2800" dirty="0" err="1"/>
              <a:t>літературу</a:t>
            </a:r>
            <a:r>
              <a:rPr lang="ru-RU" sz="2800" dirty="0"/>
              <a:t>, культуру і </a:t>
            </a:r>
            <a:r>
              <a:rPr lang="ru-RU" sz="2800" dirty="0" err="1"/>
              <a:t>мистецтво</a:t>
            </a:r>
            <a:r>
              <a:rPr lang="ru-RU" sz="2800" dirty="0"/>
              <a:t>.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поняття</a:t>
            </a:r>
            <a:r>
              <a:rPr lang="ru-RU" sz="2800" dirty="0"/>
              <a:t>, як </a:t>
            </a:r>
            <a:r>
              <a:rPr lang="ru-RU" sz="2800" dirty="0" err="1"/>
              <a:t>інтелектуальна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, </a:t>
            </a:r>
            <a:r>
              <a:rPr lang="ru-RU" sz="2800" dirty="0" err="1"/>
              <a:t>творча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просто </a:t>
            </a:r>
            <a:r>
              <a:rPr lang="ru-RU" sz="2800" dirty="0" err="1"/>
              <a:t>творчість</a:t>
            </a:r>
            <a:r>
              <a:rPr lang="ru-RU" sz="2800" dirty="0"/>
              <a:t> та </a:t>
            </a:r>
            <a:r>
              <a:rPr lang="ru-RU" sz="2800" dirty="0" err="1" smtClean="0"/>
              <a:t>науково</a:t>
            </a:r>
            <a:r>
              <a:rPr lang="en-US" sz="2800" dirty="0" smtClean="0"/>
              <a:t>-</a:t>
            </a:r>
            <a:r>
              <a:rPr lang="ru-RU" sz="2800" dirty="0" err="1" smtClean="0"/>
              <a:t>технічний</a:t>
            </a:r>
            <a:r>
              <a:rPr lang="ru-RU" sz="2800" dirty="0" smtClean="0"/>
              <a:t> </a:t>
            </a:r>
            <a:r>
              <a:rPr lang="ru-RU" sz="2800" dirty="0" err="1"/>
              <a:t>прогрес</a:t>
            </a:r>
            <a:r>
              <a:rPr lang="ru-RU" sz="2800" dirty="0"/>
              <a:t>, </a:t>
            </a:r>
            <a:r>
              <a:rPr lang="ru-RU" sz="2800" dirty="0" err="1"/>
              <a:t>перехрещуються</a:t>
            </a:r>
            <a:r>
              <a:rPr lang="ru-RU" sz="2800" dirty="0"/>
              <a:t>, </a:t>
            </a:r>
            <a:r>
              <a:rPr lang="ru-RU" sz="2800" dirty="0" err="1"/>
              <a:t>переплітаються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smtClean="0"/>
              <a:t>собою.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15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6525344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ru-RU" sz="2000" dirty="0" err="1"/>
              <a:t>Творча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просто </a:t>
            </a:r>
            <a:r>
              <a:rPr lang="ru-RU" sz="2000" dirty="0" err="1"/>
              <a:t>творчість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,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народжується</a:t>
            </a:r>
            <a:r>
              <a:rPr lang="ru-RU" sz="2000" dirty="0"/>
              <a:t> </a:t>
            </a:r>
            <a:r>
              <a:rPr lang="ru-RU" sz="2000" dirty="0" err="1"/>
              <a:t>щось</a:t>
            </a:r>
            <a:r>
              <a:rPr lang="ru-RU" sz="2000" dirty="0"/>
              <a:t> </a:t>
            </a:r>
            <a:r>
              <a:rPr lang="ru-RU" sz="2000" dirty="0" err="1"/>
              <a:t>якісно</a:t>
            </a:r>
            <a:r>
              <a:rPr lang="ru-RU" sz="2000" dirty="0"/>
              <a:t> </a:t>
            </a:r>
            <a:r>
              <a:rPr lang="ru-RU" sz="2000" dirty="0" err="1"/>
              <a:t>нове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вирізняється</a:t>
            </a:r>
            <a:r>
              <a:rPr lang="ru-RU" sz="2000" dirty="0"/>
              <a:t> </a:t>
            </a:r>
            <a:r>
              <a:rPr lang="ru-RU" sz="2000" dirty="0" err="1"/>
              <a:t>неповторністю</a:t>
            </a:r>
            <a:r>
              <a:rPr lang="ru-RU" sz="2000" dirty="0"/>
              <a:t>, </a:t>
            </a:r>
            <a:r>
              <a:rPr lang="ru-RU" sz="2000" dirty="0" err="1"/>
              <a:t>оригінальністю</a:t>
            </a:r>
            <a:r>
              <a:rPr lang="ru-RU" sz="2000" dirty="0"/>
              <a:t> і </a:t>
            </a:r>
            <a:r>
              <a:rPr lang="ru-RU" sz="2000" dirty="0" err="1"/>
              <a:t>суспільно-історичною</a:t>
            </a:r>
            <a:r>
              <a:rPr lang="ru-RU" sz="2000" dirty="0"/>
              <a:t> </a:t>
            </a:r>
            <a:r>
              <a:rPr lang="ru-RU" sz="2000" dirty="0" err="1"/>
              <a:t>унікальністю</a:t>
            </a:r>
            <a:r>
              <a:rPr lang="ru-RU" sz="2000" dirty="0"/>
              <a:t>. </a:t>
            </a:r>
            <a:r>
              <a:rPr lang="ru-RU" sz="2000" dirty="0" err="1"/>
              <a:t>Творчість</a:t>
            </a:r>
            <a:r>
              <a:rPr lang="ru-RU" sz="2000" dirty="0"/>
              <a:t> </a:t>
            </a:r>
            <a:r>
              <a:rPr lang="ru-RU" sz="2000" dirty="0" err="1"/>
              <a:t>властива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людині</a:t>
            </a:r>
            <a:r>
              <a:rPr lang="ru-RU" sz="2000" dirty="0"/>
              <a:t>, </a:t>
            </a:r>
            <a:r>
              <a:rPr lang="ru-RU" sz="2000" dirty="0" err="1"/>
              <a:t>адже</a:t>
            </a:r>
            <a:r>
              <a:rPr lang="ru-RU" sz="2000" dirty="0"/>
              <a:t> </a:t>
            </a:r>
            <a:r>
              <a:rPr lang="ru-RU" sz="2000" dirty="0" err="1"/>
              <a:t>творити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, яка і є </a:t>
            </a:r>
            <a:r>
              <a:rPr lang="ru-RU" sz="2000" dirty="0" err="1"/>
              <a:t>єдиним</a:t>
            </a:r>
            <a:r>
              <a:rPr lang="ru-RU" sz="2000" dirty="0"/>
              <a:t> </a:t>
            </a:r>
            <a:r>
              <a:rPr lang="ru-RU" sz="2000" dirty="0" err="1"/>
              <a:t>суб'єктом</a:t>
            </a:r>
            <a:r>
              <a:rPr lang="ru-RU" sz="2000" dirty="0"/>
              <a:t> </a:t>
            </a:r>
            <a:r>
              <a:rPr lang="ru-RU" sz="2000" dirty="0" err="1"/>
              <a:t>творчої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Природа </a:t>
            </a:r>
            <a:r>
              <a:rPr lang="ru-RU" sz="2000" dirty="0" err="1"/>
              <a:t>інколи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створює</a:t>
            </a:r>
            <a:r>
              <a:rPr lang="ru-RU" sz="2000" dirty="0"/>
              <a:t> </a:t>
            </a:r>
            <a:r>
              <a:rPr lang="ru-RU" sz="2000" dirty="0" err="1"/>
              <a:t>унікальні</a:t>
            </a:r>
            <a:r>
              <a:rPr lang="ru-RU" sz="2000" dirty="0"/>
              <a:t> </a:t>
            </a:r>
            <a:r>
              <a:rPr lang="ru-RU" sz="2000" dirty="0" err="1"/>
              <a:t>шедеври</a:t>
            </a:r>
            <a:r>
              <a:rPr lang="ru-RU" sz="2000" dirty="0"/>
              <a:t>, але в </a:t>
            </a:r>
            <a:r>
              <a:rPr lang="ru-RU" sz="2000" dirty="0" err="1"/>
              <a:t>природі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, а не </a:t>
            </a:r>
            <a:r>
              <a:rPr lang="ru-RU" sz="2000" dirty="0" err="1"/>
              <a:t>творчості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Творчість</a:t>
            </a:r>
            <a:r>
              <a:rPr lang="ru-RU" sz="2000" dirty="0" smtClean="0"/>
              <a:t> </a:t>
            </a:r>
            <a:r>
              <a:rPr lang="ru-RU" sz="2000" dirty="0"/>
              <a:t>—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усвідомлений</a:t>
            </a:r>
            <a:r>
              <a:rPr lang="ru-RU" sz="2000" dirty="0"/>
              <a:t>, </a:t>
            </a:r>
            <a:r>
              <a:rPr lang="ru-RU" sz="2000" dirty="0" err="1"/>
              <a:t>цілеспрямований</a:t>
            </a:r>
            <a:r>
              <a:rPr lang="ru-RU" sz="2000" dirty="0"/>
              <a:t> і, як правило, </a:t>
            </a:r>
            <a:r>
              <a:rPr lang="ru-RU" sz="2000" dirty="0" err="1"/>
              <a:t>передбачуваний</a:t>
            </a:r>
            <a:r>
              <a:rPr lang="ru-RU" sz="2000" dirty="0"/>
              <a:t>. </a:t>
            </a:r>
            <a:r>
              <a:rPr lang="ru-RU" sz="2000" dirty="0" err="1"/>
              <a:t>Отже</a:t>
            </a:r>
            <a:r>
              <a:rPr lang="ru-RU" sz="2000" dirty="0"/>
              <a:t>, результатом </a:t>
            </a:r>
            <a:r>
              <a:rPr lang="ru-RU" sz="2000" dirty="0" err="1"/>
              <a:t>творчої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є </a:t>
            </a:r>
            <a:r>
              <a:rPr lang="ru-RU" sz="2000" dirty="0" err="1"/>
              <a:t>щось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,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не </a:t>
            </a:r>
            <a:r>
              <a:rPr lang="ru-RU" sz="2000" dirty="0" err="1"/>
              <a:t>було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є </a:t>
            </a:r>
            <a:r>
              <a:rPr lang="ru-RU" sz="2000" dirty="0" err="1"/>
              <a:t>суспільно-історичною</a:t>
            </a:r>
            <a:r>
              <a:rPr lang="ru-RU" sz="2000" dirty="0"/>
              <a:t> </a:t>
            </a:r>
            <a:r>
              <a:rPr lang="ru-RU" sz="2000" dirty="0" err="1"/>
              <a:t>унікальністю</a:t>
            </a:r>
            <a:r>
              <a:rPr lang="ru-RU" sz="2000" dirty="0"/>
              <a:t>. </a:t>
            </a:r>
            <a:r>
              <a:rPr lang="ru-RU" sz="2000" dirty="0" err="1"/>
              <a:t>Цей</a:t>
            </a:r>
            <a:r>
              <a:rPr lang="ru-RU" sz="2000" dirty="0"/>
              <a:t> результат </a:t>
            </a:r>
            <a:r>
              <a:rPr lang="ru-RU" sz="2000" dirty="0" err="1"/>
              <a:t>має</a:t>
            </a:r>
            <a:r>
              <a:rPr lang="ru-RU" sz="2000" dirty="0"/>
              <a:t> бути </a:t>
            </a:r>
            <a:r>
              <a:rPr lang="ru-RU" sz="2000" dirty="0" err="1"/>
              <a:t>новим</a:t>
            </a:r>
            <a:r>
              <a:rPr lang="ru-RU" sz="2000" dirty="0"/>
              <a:t>, </a:t>
            </a:r>
            <a:r>
              <a:rPr lang="ru-RU" sz="2000" dirty="0" err="1"/>
              <a:t>оригінальним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повторенням</a:t>
            </a:r>
            <a:r>
              <a:rPr lang="ru-RU" sz="2000" dirty="0"/>
              <a:t> уже </a:t>
            </a:r>
            <a:r>
              <a:rPr lang="ru-RU" sz="2000" dirty="0" err="1"/>
              <a:t>відомого</a:t>
            </a:r>
            <a:r>
              <a:rPr lang="ru-RU" sz="2000" dirty="0"/>
              <a:t>.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з'явитися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творчої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аспекті</a:t>
            </a:r>
            <a:r>
              <a:rPr lang="ru-RU" sz="2000" dirty="0"/>
              <a:t> </a:t>
            </a:r>
            <a:r>
              <a:rPr lang="ru-RU" sz="2000" dirty="0" err="1"/>
              <a:t>специфічною</a:t>
            </a:r>
            <a:r>
              <a:rPr lang="ru-RU" sz="2000" dirty="0"/>
              <a:t> </a:t>
            </a:r>
            <a:r>
              <a:rPr lang="ru-RU" sz="2000" dirty="0" err="1"/>
              <a:t>рисою</a:t>
            </a:r>
            <a:r>
              <a:rPr lang="ru-RU" sz="2000" dirty="0"/>
              <a:t> </a:t>
            </a:r>
            <a:r>
              <a:rPr lang="ru-RU" sz="2000" dirty="0" err="1"/>
              <a:t>творчості</a:t>
            </a:r>
            <a:r>
              <a:rPr lang="ru-RU" sz="2000" dirty="0"/>
              <a:t> є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творча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повторенням</a:t>
            </a:r>
            <a:r>
              <a:rPr lang="ru-RU" sz="2000" dirty="0"/>
              <a:t> </a:t>
            </a:r>
            <a:r>
              <a:rPr lang="ru-RU" sz="2000" dirty="0" err="1"/>
              <a:t>відомого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результату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властива</a:t>
            </a:r>
            <a:r>
              <a:rPr lang="ru-RU" sz="2000" dirty="0"/>
              <a:t> новизна. </a:t>
            </a:r>
            <a:r>
              <a:rPr lang="ru-RU" sz="2000" dirty="0" err="1"/>
              <a:t>Творчість</a:t>
            </a:r>
            <a:r>
              <a:rPr lang="ru-RU" sz="2000" dirty="0"/>
              <a:t> </a:t>
            </a:r>
            <a:r>
              <a:rPr lang="ru-RU" sz="2000" dirty="0" err="1"/>
              <a:t>властива</a:t>
            </a:r>
            <a:r>
              <a:rPr lang="ru-RU" sz="2000" dirty="0"/>
              <a:t> </a:t>
            </a:r>
            <a:r>
              <a:rPr lang="ru-RU" sz="2000" dirty="0" err="1"/>
              <a:t>людині</a:t>
            </a:r>
            <a:r>
              <a:rPr lang="ru-RU" sz="2000" dirty="0"/>
              <a:t> у будь-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доцільної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</a:t>
            </a:r>
            <a:r>
              <a:rPr lang="ru-RU" sz="2000" dirty="0" err="1"/>
              <a:t>Конституція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проголошує</a:t>
            </a:r>
            <a:r>
              <a:rPr lang="ru-RU" sz="2000" dirty="0"/>
              <a:t> свободу </a:t>
            </a:r>
            <a:r>
              <a:rPr lang="ru-RU" sz="2000" dirty="0" err="1"/>
              <a:t>творчості</a:t>
            </a:r>
            <a:r>
              <a:rPr lang="ru-RU" sz="2000" dirty="0"/>
              <a:t> у ст. 54.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творити</a:t>
            </a:r>
            <a:r>
              <a:rPr lang="ru-RU" sz="2000" dirty="0"/>
              <a:t> у будь-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галузі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все,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забажається</a:t>
            </a:r>
            <a:r>
              <a:rPr lang="ru-RU" sz="2000" dirty="0"/>
              <a:t>. </a:t>
            </a:r>
            <a:r>
              <a:rPr lang="ru-RU" sz="2000" dirty="0" err="1"/>
              <a:t>Проте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творчості</a:t>
            </a:r>
            <a:r>
              <a:rPr lang="ru-RU" sz="2000" dirty="0"/>
              <a:t> </a:t>
            </a:r>
            <a:r>
              <a:rPr lang="ru-RU" sz="2000" dirty="0" err="1"/>
              <a:t>встановлюються</a:t>
            </a:r>
            <a:r>
              <a:rPr lang="ru-RU" sz="2000" dirty="0"/>
              <a:t> законом: </a:t>
            </a:r>
            <a:r>
              <a:rPr lang="ru-RU" sz="2000" dirty="0" err="1"/>
              <a:t>творчість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антисуспільною</a:t>
            </a:r>
            <a:r>
              <a:rPr lang="ru-RU" sz="2000" dirty="0"/>
              <a:t>, аморальною, </a:t>
            </a:r>
            <a:r>
              <a:rPr lang="ru-RU" sz="2000" dirty="0" err="1"/>
              <a:t>спрямованою</a:t>
            </a:r>
            <a:r>
              <a:rPr lang="ru-RU" sz="2000" dirty="0"/>
              <a:t> </a:t>
            </a:r>
            <a:r>
              <a:rPr lang="ru-RU" sz="2000" dirty="0" err="1"/>
              <a:t>проти</a:t>
            </a:r>
            <a:r>
              <a:rPr lang="ru-RU" sz="2000" dirty="0"/>
              <a:t> </a:t>
            </a:r>
            <a:r>
              <a:rPr lang="ru-RU" sz="2000" dirty="0" err="1"/>
              <a:t>людства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563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2"/>
            <a:ext cx="6347714" cy="388077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2. </a:t>
            </a:r>
            <a:r>
              <a:rPr lang="ru-RU" sz="3600" dirty="0" err="1" smtClean="0"/>
              <a:t>Поняття</a:t>
            </a:r>
            <a:r>
              <a:rPr lang="ru-RU" sz="3600" dirty="0" smtClean="0"/>
              <a:t> </a:t>
            </a:r>
            <a:r>
              <a:rPr lang="ru-RU" sz="3600" dirty="0"/>
              <a:t>та структура </a:t>
            </a:r>
            <a:r>
              <a:rPr lang="ru-RU" sz="3600" dirty="0" err="1"/>
              <a:t>інтелектуальної</a:t>
            </a:r>
            <a:r>
              <a:rPr lang="ru-RU" sz="3600" dirty="0"/>
              <a:t> </a:t>
            </a:r>
            <a:r>
              <a:rPr lang="ru-RU" sz="3600" dirty="0" err="1"/>
              <a:t>власності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438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5060635"/>
          </a:xfrm>
        </p:spPr>
        <p:txBody>
          <a:bodyPr>
            <a:normAutofit fontScale="92500"/>
          </a:bodyPr>
          <a:lstStyle/>
          <a:p>
            <a:r>
              <a:rPr lang="ru-RU" sz="2800" dirty="0" err="1"/>
              <a:t>Об'єкти</a:t>
            </a:r>
            <a:r>
              <a:rPr lang="ru-RU" sz="2800" dirty="0"/>
              <a:t>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власності</a:t>
            </a:r>
            <a:r>
              <a:rPr lang="ru-RU" sz="2800" dirty="0"/>
              <a:t> є результатом </a:t>
            </a:r>
            <a:r>
              <a:rPr lang="ru-RU" sz="2800" dirty="0" err="1"/>
              <a:t>розумової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(</a:t>
            </a:r>
            <a:r>
              <a:rPr lang="ru-RU" sz="2800" dirty="0" err="1"/>
              <a:t>інтелектуальна</a:t>
            </a:r>
            <a:r>
              <a:rPr lang="ru-RU" sz="2800" dirty="0"/>
              <a:t> — </a:t>
            </a:r>
            <a:r>
              <a:rPr lang="ru-RU" sz="2800" dirty="0" err="1"/>
              <a:t>від</a:t>
            </a:r>
            <a:r>
              <a:rPr lang="ru-RU" sz="2800" dirty="0"/>
              <a:t> лат. </a:t>
            </a:r>
            <a:r>
              <a:rPr lang="en-US" sz="2800" dirty="0" err="1"/>
              <a:t>intellectus</a:t>
            </a:r>
            <a:r>
              <a:rPr lang="en-US" sz="2800" dirty="0"/>
              <a:t> — </a:t>
            </a:r>
            <a:r>
              <a:rPr lang="ru-RU" sz="2800" dirty="0" err="1"/>
              <a:t>розум</a:t>
            </a:r>
            <a:r>
              <a:rPr lang="ru-RU" sz="2800" dirty="0"/>
              <a:t>). Не </a:t>
            </a:r>
            <a:r>
              <a:rPr lang="ru-RU" sz="2800" dirty="0" err="1"/>
              <a:t>викликає</a:t>
            </a:r>
            <a:r>
              <a:rPr lang="ru-RU" sz="2800" dirty="0"/>
              <a:t> </a:t>
            </a:r>
            <a:r>
              <a:rPr lang="ru-RU" sz="2800" dirty="0" err="1"/>
              <a:t>сумнівів</a:t>
            </a:r>
            <a:r>
              <a:rPr lang="ru-RU" sz="2800" dirty="0"/>
              <a:t> той факт,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творчість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не </a:t>
            </a:r>
            <a:r>
              <a:rPr lang="ru-RU" sz="2800" dirty="0" err="1"/>
              <a:t>має</a:t>
            </a:r>
            <a:r>
              <a:rPr lang="ru-RU" sz="2800" dirty="0"/>
              <a:t> меж і </a:t>
            </a:r>
            <a:r>
              <a:rPr lang="ru-RU" sz="2800" dirty="0" err="1"/>
              <a:t>наявний</a:t>
            </a:r>
            <a:r>
              <a:rPr lang="ru-RU" sz="2800" dirty="0"/>
              <a:t> на </a:t>
            </a:r>
            <a:r>
              <a:rPr lang="ru-RU" sz="2800" dirty="0" err="1"/>
              <a:t>сьогодні</a:t>
            </a:r>
            <a:r>
              <a:rPr lang="ru-RU" sz="2800" dirty="0"/>
              <a:t> </a:t>
            </a:r>
            <a:r>
              <a:rPr lang="ru-RU" sz="2800" dirty="0" err="1"/>
              <a:t>перелік</a:t>
            </a:r>
            <a:r>
              <a:rPr lang="ru-RU" sz="2800" dirty="0"/>
              <a:t>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творчості</a:t>
            </a:r>
            <a:r>
              <a:rPr lang="ru-RU" sz="2800" dirty="0"/>
              <a:t> завтра </a:t>
            </a:r>
            <a:r>
              <a:rPr lang="ru-RU" sz="2800" dirty="0" err="1" smtClean="0"/>
              <a:t>поповниться</a:t>
            </a:r>
            <a:r>
              <a:rPr lang="ru-RU" sz="2800" dirty="0" smtClean="0"/>
              <a:t> </a:t>
            </a:r>
            <a:r>
              <a:rPr lang="ru-RU" sz="2800" dirty="0" err="1"/>
              <a:t>новими</a:t>
            </a:r>
            <a:r>
              <a:rPr lang="ru-RU" sz="2800" dirty="0"/>
              <a:t> видами. </a:t>
            </a:r>
            <a:endParaRPr lang="ru-RU" sz="2800" dirty="0" smtClean="0"/>
          </a:p>
          <a:p>
            <a:r>
              <a:rPr lang="ru-RU" sz="2800" dirty="0" err="1" smtClean="0"/>
              <a:t>Творчість</a:t>
            </a:r>
            <a:r>
              <a:rPr lang="ru-RU" sz="2800" dirty="0" smtClean="0"/>
              <a:t> </a:t>
            </a:r>
            <a:r>
              <a:rPr lang="ru-RU" sz="2800" dirty="0"/>
              <a:t>— не </a:t>
            </a:r>
            <a:r>
              <a:rPr lang="ru-RU" sz="2800" dirty="0" err="1"/>
              <a:t>статичне</a:t>
            </a:r>
            <a:r>
              <a:rPr lang="ru-RU" sz="2800" dirty="0"/>
              <a:t> </a:t>
            </a:r>
            <a:r>
              <a:rPr lang="ru-RU" sz="2800" dirty="0" err="1"/>
              <a:t>явище</a:t>
            </a:r>
            <a:r>
              <a:rPr lang="ru-RU" sz="2800" dirty="0"/>
              <a:t>, а </a:t>
            </a:r>
            <a:r>
              <a:rPr lang="ru-RU" sz="2800" dirty="0" err="1"/>
              <a:t>постійний</a:t>
            </a:r>
            <a:r>
              <a:rPr lang="ru-RU" sz="2800" dirty="0"/>
              <a:t> </a:t>
            </a:r>
            <a:r>
              <a:rPr lang="ru-RU" sz="2800" dirty="0" err="1"/>
              <a:t>динамічний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.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, а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затиснути</a:t>
            </a:r>
            <a:r>
              <a:rPr lang="ru-RU" sz="2800" dirty="0"/>
              <a:t> в </a:t>
            </a:r>
            <a:r>
              <a:rPr lang="ru-RU" sz="2800" dirty="0" err="1"/>
              <a:t>якісь</a:t>
            </a:r>
            <a:r>
              <a:rPr lang="ru-RU" sz="2800" dirty="0"/>
              <a:t> рамки, </a:t>
            </a:r>
            <a:r>
              <a:rPr lang="ru-RU" sz="2800" dirty="0" err="1"/>
              <a:t>перерахувати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прояви просто </a:t>
            </a:r>
            <a:r>
              <a:rPr lang="ru-RU" sz="2800" dirty="0" err="1"/>
              <a:t>неможливо</a:t>
            </a:r>
            <a:r>
              <a:rPr lang="ru-RU" sz="2800" dirty="0"/>
              <a:t>. </a:t>
            </a:r>
            <a:r>
              <a:rPr lang="ru-RU" sz="2800" dirty="0" err="1"/>
              <a:t>Відповідно</a:t>
            </a:r>
            <a:r>
              <a:rPr lang="ru-RU" sz="2800" dirty="0"/>
              <a:t>, навряд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перерахувати</a:t>
            </a:r>
            <a:r>
              <a:rPr lang="ru-RU" sz="2800" dirty="0"/>
              <a:t> все,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належить</a:t>
            </a:r>
            <a:r>
              <a:rPr lang="ru-RU" sz="2800" dirty="0"/>
              <a:t> до </a:t>
            </a:r>
            <a:r>
              <a:rPr lang="ru-RU" sz="2800" dirty="0" err="1"/>
              <a:t>інтелектуальної</a:t>
            </a:r>
            <a:r>
              <a:rPr lang="ru-RU" sz="2800" dirty="0"/>
              <a:t>, </a:t>
            </a:r>
            <a:r>
              <a:rPr lang="ru-RU" sz="2800" dirty="0" err="1"/>
              <a:t>творчої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09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08712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ru-RU" sz="2400" dirty="0" err="1"/>
              <a:t>Поняття</a:t>
            </a:r>
            <a:r>
              <a:rPr lang="ru-RU" sz="2400" dirty="0"/>
              <a:t> «</a:t>
            </a:r>
            <a:r>
              <a:rPr lang="ru-RU" sz="2400" dirty="0" err="1"/>
              <a:t>інтелектуальна</a:t>
            </a:r>
            <a:r>
              <a:rPr lang="ru-RU" sz="2400" dirty="0"/>
              <a:t> </a:t>
            </a:r>
            <a:r>
              <a:rPr lang="ru-RU" sz="2400" dirty="0" err="1"/>
              <a:t>власність</a:t>
            </a:r>
            <a:r>
              <a:rPr lang="ru-RU" sz="2400" dirty="0"/>
              <a:t>»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у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значеннях</a:t>
            </a:r>
            <a:r>
              <a:rPr lang="ru-RU" sz="2400" dirty="0"/>
              <a:t>. </a:t>
            </a:r>
            <a:r>
              <a:rPr lang="ru-RU" sz="2400" dirty="0" err="1"/>
              <a:t>Його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, </a:t>
            </a:r>
            <a:r>
              <a:rPr lang="ru-RU" sz="2400" dirty="0" err="1"/>
              <a:t>застосовують</a:t>
            </a:r>
            <a:r>
              <a:rPr lang="ru-RU" sz="2400" dirty="0"/>
              <a:t> для </a:t>
            </a:r>
            <a:r>
              <a:rPr lang="ru-RU" sz="2400" dirty="0" err="1"/>
              <a:t>позначення</a:t>
            </a:r>
            <a:r>
              <a:rPr lang="ru-RU" sz="2400" dirty="0"/>
              <a:t> </a:t>
            </a:r>
            <a:r>
              <a:rPr lang="ru-RU" sz="2400" dirty="0" err="1"/>
              <a:t>сукупності</a:t>
            </a:r>
            <a:r>
              <a:rPr lang="ru-RU" sz="2400" dirty="0"/>
              <a:t> </a:t>
            </a:r>
            <a:r>
              <a:rPr lang="ru-RU" sz="2400" dirty="0" err="1"/>
              <a:t>виключних</a:t>
            </a:r>
            <a:r>
              <a:rPr lang="ru-RU" sz="2400" dirty="0"/>
              <a:t> прав як </a:t>
            </a:r>
            <a:r>
              <a:rPr lang="ru-RU" sz="2400" dirty="0" err="1"/>
              <a:t>особистого</a:t>
            </a:r>
            <a:r>
              <a:rPr lang="ru-RU" sz="2400" dirty="0"/>
              <a:t> (морального), так й </a:t>
            </a:r>
            <a:r>
              <a:rPr lang="ru-RU" sz="2400" dirty="0" err="1"/>
              <a:t>майнового</a:t>
            </a:r>
            <a:r>
              <a:rPr lang="ru-RU" sz="2400" dirty="0"/>
              <a:t> характеру на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,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Так</a:t>
            </a:r>
            <a:r>
              <a:rPr lang="ru-RU" sz="2400" dirty="0"/>
              <a:t>, у </a:t>
            </a:r>
            <a:r>
              <a:rPr lang="ru-RU" sz="2400" dirty="0" err="1"/>
              <a:t>Конвенції</a:t>
            </a:r>
            <a:r>
              <a:rPr lang="ru-RU" sz="2400" dirty="0"/>
              <a:t> про </a:t>
            </a:r>
            <a:r>
              <a:rPr lang="ru-RU" sz="2400" dirty="0" err="1"/>
              <a:t>заснування</a:t>
            </a:r>
            <a:r>
              <a:rPr lang="ru-RU" sz="2400" dirty="0"/>
              <a:t> </a:t>
            </a:r>
            <a:r>
              <a:rPr lang="ru-RU" sz="2400" dirty="0" err="1"/>
              <a:t>Всесвітньої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(ВОІВ), </a:t>
            </a:r>
            <a:r>
              <a:rPr lang="ru-RU" sz="2400" dirty="0" err="1"/>
              <a:t>прийнятій</a:t>
            </a:r>
            <a:r>
              <a:rPr lang="ru-RU" sz="2400" dirty="0"/>
              <a:t> 14 </a:t>
            </a:r>
            <a:r>
              <a:rPr lang="ru-RU" sz="2400" dirty="0" err="1"/>
              <a:t>липня</a:t>
            </a:r>
            <a:r>
              <a:rPr lang="ru-RU" sz="2400" dirty="0"/>
              <a:t> 1967 р., </a:t>
            </a:r>
            <a:r>
              <a:rPr lang="ru-RU" sz="2400" dirty="0" err="1"/>
              <a:t>зазначено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термін</a:t>
            </a:r>
            <a:r>
              <a:rPr lang="ru-RU" sz="2400" dirty="0"/>
              <a:t> «</a:t>
            </a:r>
            <a:r>
              <a:rPr lang="ru-RU" sz="2400" dirty="0" err="1"/>
              <a:t>інтелектуальна</a:t>
            </a:r>
            <a:r>
              <a:rPr lang="ru-RU" sz="2400" dirty="0"/>
              <a:t> </a:t>
            </a:r>
            <a:r>
              <a:rPr lang="ru-RU" sz="2400" dirty="0" err="1"/>
              <a:t>власність</a:t>
            </a:r>
            <a:r>
              <a:rPr lang="ru-RU" sz="2400" dirty="0"/>
              <a:t>» </a:t>
            </a:r>
            <a:r>
              <a:rPr lang="ru-RU" sz="2400" dirty="0" err="1"/>
              <a:t>охоплює</a:t>
            </a:r>
            <a:r>
              <a:rPr lang="ru-RU" sz="2400" dirty="0"/>
              <a:t> права,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літературних</a:t>
            </a:r>
            <a:r>
              <a:rPr lang="ru-RU" sz="2400" dirty="0"/>
              <a:t>, </a:t>
            </a:r>
            <a:r>
              <a:rPr lang="ru-RU" sz="2400" dirty="0" err="1"/>
              <a:t>художніх</a:t>
            </a:r>
            <a:r>
              <a:rPr lang="ru-RU" sz="2400" dirty="0"/>
              <a:t> і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;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артистів</a:t>
            </a:r>
            <a:r>
              <a:rPr lang="ru-RU" sz="2400" dirty="0"/>
              <a:t>, </a:t>
            </a:r>
            <a:r>
              <a:rPr lang="ru-RU" sz="2400" dirty="0" err="1"/>
              <a:t>звукозапису</a:t>
            </a:r>
            <a:r>
              <a:rPr lang="ru-RU" sz="2400" dirty="0"/>
              <a:t>, </a:t>
            </a:r>
            <a:r>
              <a:rPr lang="ru-RU" sz="2400" dirty="0" err="1"/>
              <a:t>радіо</a:t>
            </a:r>
            <a:r>
              <a:rPr lang="ru-RU" sz="2400" dirty="0"/>
              <a:t>- і </a:t>
            </a:r>
            <a:r>
              <a:rPr lang="ru-RU" sz="2400" dirty="0" err="1"/>
              <a:t>телевізійних</a:t>
            </a:r>
            <a:r>
              <a:rPr lang="ru-RU" sz="2400" dirty="0"/>
              <a:t> передач; </a:t>
            </a:r>
            <a:r>
              <a:rPr lang="ru-RU" sz="2400" dirty="0" err="1"/>
              <a:t>винаходів</a:t>
            </a:r>
            <a:r>
              <a:rPr lang="ru-RU" sz="2400" dirty="0"/>
              <a:t> в </a:t>
            </a:r>
            <a:r>
              <a:rPr lang="ru-RU" sz="2400" dirty="0" err="1"/>
              <a:t>усіх</a:t>
            </a:r>
            <a:r>
              <a:rPr lang="ru-RU" sz="2400" dirty="0"/>
              <a:t> сферах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;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відкриттів</a:t>
            </a:r>
            <a:r>
              <a:rPr lang="ru-RU" sz="2400" dirty="0"/>
              <a:t>; </a:t>
            </a:r>
            <a:r>
              <a:rPr lang="ru-RU" sz="2400" dirty="0" err="1"/>
              <a:t>промислових</a:t>
            </a:r>
            <a:r>
              <a:rPr lang="ru-RU" sz="2400" dirty="0"/>
              <a:t> </a:t>
            </a:r>
            <a:r>
              <a:rPr lang="ru-RU" sz="2400" dirty="0" err="1"/>
              <a:t>зразків</a:t>
            </a:r>
            <a:r>
              <a:rPr lang="ru-RU" sz="2400" dirty="0"/>
              <a:t>; </a:t>
            </a:r>
            <a:r>
              <a:rPr lang="ru-RU" sz="2400" dirty="0" err="1"/>
              <a:t>товарних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, </a:t>
            </a:r>
            <a:r>
              <a:rPr lang="ru-RU" sz="2400" dirty="0" err="1"/>
              <a:t>знаків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, </a:t>
            </a:r>
            <a:r>
              <a:rPr lang="ru-RU" sz="2400" dirty="0" err="1"/>
              <a:t>фірмових</a:t>
            </a:r>
            <a:r>
              <a:rPr lang="ru-RU" sz="2400" dirty="0"/>
              <a:t> </a:t>
            </a:r>
            <a:r>
              <a:rPr lang="ru-RU" sz="2400" dirty="0" err="1"/>
              <a:t>найменувань</a:t>
            </a:r>
            <a:r>
              <a:rPr lang="ru-RU" sz="2400" dirty="0"/>
              <a:t> та </a:t>
            </a:r>
            <a:r>
              <a:rPr lang="ru-RU" sz="2400" dirty="0" err="1"/>
              <a:t>комерційних</a:t>
            </a:r>
            <a:r>
              <a:rPr lang="ru-RU" sz="2400" dirty="0"/>
              <a:t> </a:t>
            </a:r>
            <a:r>
              <a:rPr lang="ru-RU" sz="2400" dirty="0" err="1"/>
              <a:t>позначень</a:t>
            </a:r>
            <a:r>
              <a:rPr lang="ru-RU" sz="2400" dirty="0"/>
              <a:t>;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недобросовісної</a:t>
            </a:r>
            <a:r>
              <a:rPr lang="ru-RU" sz="2400" dirty="0"/>
              <a:t> </a:t>
            </a:r>
            <a:r>
              <a:rPr lang="ru-RU" sz="2400" dirty="0" err="1"/>
              <a:t>конкуренції</a:t>
            </a:r>
            <a:r>
              <a:rPr lang="ru-RU" sz="2400" dirty="0"/>
              <a:t>;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у </a:t>
            </a:r>
            <a:r>
              <a:rPr lang="ru-RU" sz="2400" dirty="0" err="1"/>
              <a:t>виробничій</a:t>
            </a:r>
            <a:r>
              <a:rPr lang="ru-RU" sz="2400" dirty="0"/>
              <a:t>, </a:t>
            </a:r>
            <a:r>
              <a:rPr lang="ru-RU" sz="2400" dirty="0" err="1"/>
              <a:t>науковій</a:t>
            </a:r>
            <a:r>
              <a:rPr lang="ru-RU" sz="2400" dirty="0"/>
              <a:t>, </a:t>
            </a:r>
            <a:r>
              <a:rPr lang="ru-RU" sz="2400" dirty="0" err="1"/>
              <a:t>літературній</a:t>
            </a:r>
            <a:r>
              <a:rPr lang="ru-RU" sz="2400" dirty="0"/>
              <a:t>, </a:t>
            </a:r>
            <a:r>
              <a:rPr lang="ru-RU" sz="2400" dirty="0" err="1"/>
              <a:t>художній</a:t>
            </a:r>
            <a:r>
              <a:rPr lang="ru-RU" sz="2400" dirty="0"/>
              <a:t> сферах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835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36712"/>
            <a:ext cx="7778825" cy="5204651"/>
          </a:xfrm>
        </p:spPr>
        <p:txBody>
          <a:bodyPr>
            <a:noAutofit/>
          </a:bodyPr>
          <a:lstStyle/>
          <a:p>
            <a:r>
              <a:rPr lang="ru-RU" sz="2400" dirty="0" err="1"/>
              <a:t>Іншою</a:t>
            </a:r>
            <a:r>
              <a:rPr lang="ru-RU" sz="2400" dirty="0"/>
              <a:t> </a:t>
            </a:r>
            <a:r>
              <a:rPr lang="ru-RU" sz="2400" dirty="0" err="1"/>
              <a:t>поширеною</a:t>
            </a:r>
            <a:r>
              <a:rPr lang="ru-RU" sz="2400" dirty="0"/>
              <a:t> точкою </a:t>
            </a:r>
            <a:r>
              <a:rPr lang="ru-RU" sz="2400" dirty="0" err="1"/>
              <a:t>зору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, є </a:t>
            </a:r>
            <a:r>
              <a:rPr lang="ru-RU" sz="2400" dirty="0" err="1"/>
              <a:t>визначення</a:t>
            </a:r>
            <a:r>
              <a:rPr lang="ru-RU" sz="2400" dirty="0"/>
              <a:t> «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» як </a:t>
            </a:r>
            <a:r>
              <a:rPr lang="ru-RU" sz="2400" dirty="0" err="1"/>
              <a:t>сукупності</a:t>
            </a:r>
            <a:r>
              <a:rPr lang="ru-RU" sz="2400" dirty="0"/>
              <a:t>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/>
              <a:t>об’єктів</a:t>
            </a:r>
            <a:r>
              <a:rPr lang="ru-RU" sz="2400" dirty="0"/>
              <a:t> –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,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 smtClean="0"/>
              <a:t>діяльності</a:t>
            </a:r>
            <a:endParaRPr lang="ru-RU" sz="2400" dirty="0" smtClean="0"/>
          </a:p>
          <a:p>
            <a:r>
              <a:rPr lang="ru-RU" sz="2400" dirty="0" err="1" smtClean="0"/>
              <a:t>Виходячи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точки </a:t>
            </a:r>
            <a:r>
              <a:rPr lang="ru-RU" sz="2400" dirty="0" err="1"/>
              <a:t>зору</a:t>
            </a:r>
            <a:r>
              <a:rPr lang="ru-RU" sz="2400" dirty="0"/>
              <a:t>, </a:t>
            </a:r>
            <a:r>
              <a:rPr lang="ru-RU" sz="2400" dirty="0" err="1"/>
              <a:t>інтелектуальна</a:t>
            </a:r>
            <a:r>
              <a:rPr lang="ru-RU" sz="2400" dirty="0"/>
              <a:t> </a:t>
            </a:r>
            <a:r>
              <a:rPr lang="ru-RU" sz="2400" dirty="0" err="1"/>
              <a:t>власність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,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у </a:t>
            </a:r>
            <a:r>
              <a:rPr lang="ru-RU" sz="2400" dirty="0" err="1"/>
              <a:t>виробничій</a:t>
            </a:r>
            <a:r>
              <a:rPr lang="ru-RU" sz="2400" dirty="0"/>
              <a:t>, </a:t>
            </a:r>
            <a:r>
              <a:rPr lang="ru-RU" sz="2400" dirty="0" err="1"/>
              <a:t>науковій</a:t>
            </a:r>
            <a:r>
              <a:rPr lang="ru-RU" sz="2400" dirty="0"/>
              <a:t>, </a:t>
            </a:r>
            <a:r>
              <a:rPr lang="ru-RU" sz="2400" dirty="0" err="1"/>
              <a:t>літературній</a:t>
            </a:r>
            <a:r>
              <a:rPr lang="ru-RU" sz="2400" dirty="0"/>
              <a:t>, </a:t>
            </a:r>
            <a:r>
              <a:rPr lang="ru-RU" sz="2400" dirty="0" err="1"/>
              <a:t>художній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сферах, права на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охороняються</a:t>
            </a:r>
            <a:r>
              <a:rPr lang="ru-RU" sz="2400" dirty="0"/>
              <a:t> законом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об’єкти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поділити</a:t>
            </a:r>
            <a:r>
              <a:rPr lang="ru-RU" sz="2400" dirty="0"/>
              <a:t> на три </a:t>
            </a:r>
            <a:r>
              <a:rPr lang="ru-RU" sz="2400" dirty="0" err="1"/>
              <a:t>види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й </a:t>
            </a:r>
            <a:r>
              <a:rPr lang="ru-RU" sz="2400" dirty="0" err="1"/>
              <a:t>становлять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структуру: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22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50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5688632"/>
          </a:xfrm>
        </p:spPr>
        <p:txBody>
          <a:bodyPr>
            <a:noAutofit/>
          </a:bodyPr>
          <a:lstStyle/>
          <a:p>
            <a:r>
              <a:rPr lang="ru-RU" sz="2800" dirty="0"/>
              <a:t>До </a:t>
            </a:r>
            <a:r>
              <a:rPr lang="ru-RU" sz="2800" dirty="0" err="1"/>
              <a:t>об’єктів</a:t>
            </a:r>
            <a:r>
              <a:rPr lang="ru-RU" sz="2800" dirty="0"/>
              <a:t> </a:t>
            </a:r>
            <a:r>
              <a:rPr lang="ru-RU" sz="2800" dirty="0" err="1"/>
              <a:t>авторських</a:t>
            </a:r>
            <a:r>
              <a:rPr lang="ru-RU" sz="2800" dirty="0"/>
              <a:t> прав належать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духовної</a:t>
            </a:r>
            <a:r>
              <a:rPr lang="ru-RU" sz="2800" dirty="0"/>
              <a:t> та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творчості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– твори науки, </a:t>
            </a:r>
            <a:r>
              <a:rPr lang="ru-RU" sz="2800" dirty="0" err="1"/>
              <a:t>літератури</a:t>
            </a:r>
            <a:r>
              <a:rPr lang="ru-RU" sz="2800" dirty="0"/>
              <a:t>, </a:t>
            </a:r>
            <a:r>
              <a:rPr lang="ru-RU" sz="2800" dirty="0" err="1"/>
              <a:t>мистецтва</a:t>
            </a:r>
            <a:r>
              <a:rPr lang="ru-RU" sz="2800" dirty="0"/>
              <a:t>, не </a:t>
            </a:r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мети, жанру, тематики, способу </a:t>
            </a:r>
            <a:r>
              <a:rPr lang="ru-RU" sz="2800" dirty="0" err="1"/>
              <a:t>відтворення</a:t>
            </a:r>
            <a:r>
              <a:rPr lang="ru-RU" sz="2800" dirty="0"/>
              <a:t> (в </a:t>
            </a:r>
            <a:r>
              <a:rPr lang="ru-RU" sz="2800" dirty="0" err="1"/>
              <a:t>усній</a:t>
            </a:r>
            <a:r>
              <a:rPr lang="ru-RU" sz="2800" dirty="0"/>
              <a:t>, </a:t>
            </a:r>
            <a:r>
              <a:rPr lang="ru-RU" sz="2800" dirty="0" err="1"/>
              <a:t>письмовій</a:t>
            </a:r>
            <a:r>
              <a:rPr lang="ru-RU" sz="2800" dirty="0"/>
              <a:t>, </a:t>
            </a:r>
            <a:r>
              <a:rPr lang="ru-RU" sz="2800" dirty="0" err="1"/>
              <a:t>об’ємно-просторовій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іншій</a:t>
            </a:r>
            <a:r>
              <a:rPr lang="ru-RU" sz="2800" dirty="0"/>
              <a:t> </a:t>
            </a:r>
            <a:r>
              <a:rPr lang="ru-RU" sz="2800" dirty="0" err="1"/>
              <a:t>формі</a:t>
            </a:r>
            <a:r>
              <a:rPr lang="ru-RU" sz="2800" dirty="0"/>
              <a:t>) </a:t>
            </a:r>
            <a:r>
              <a:rPr lang="ru-RU" sz="2800" dirty="0" err="1"/>
              <a:t>тощо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Авторським</a:t>
            </a:r>
            <a:r>
              <a:rPr lang="ru-RU" sz="2800" dirty="0"/>
              <a:t> правом </a:t>
            </a:r>
            <a:r>
              <a:rPr lang="ru-RU" sz="2800" dirty="0" err="1"/>
              <a:t>охороняється</a:t>
            </a:r>
            <a:r>
              <a:rPr lang="ru-RU" sz="2800" dirty="0"/>
              <a:t> результат </a:t>
            </a:r>
            <a:r>
              <a:rPr lang="ru-RU" sz="2800" dirty="0" err="1"/>
              <a:t>інтелектуальної</a:t>
            </a:r>
            <a:r>
              <a:rPr lang="ru-RU" sz="2800" dirty="0"/>
              <a:t>, </a:t>
            </a:r>
            <a:r>
              <a:rPr lang="ru-RU" sz="2800" dirty="0" err="1"/>
              <a:t>творчої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незалежно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можливості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промислового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іншого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незалежно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визнання</a:t>
            </a:r>
            <a:r>
              <a:rPr lang="ru-RU" sz="2800" dirty="0"/>
              <a:t> факту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існування</a:t>
            </a:r>
            <a:r>
              <a:rPr lang="ru-RU" sz="2800" dirty="0"/>
              <a:t> органом </a:t>
            </a:r>
            <a:r>
              <a:rPr lang="ru-RU" sz="2800" dirty="0" err="1"/>
              <a:t>державної</a:t>
            </a:r>
            <a:r>
              <a:rPr lang="ru-RU" sz="2800" dirty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175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336704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літературних</a:t>
            </a:r>
            <a:r>
              <a:rPr lang="ru-RU" sz="2400" dirty="0"/>
              <a:t> та </a:t>
            </a:r>
            <a:r>
              <a:rPr lang="ru-RU" sz="2400" dirty="0" err="1"/>
              <a:t>художніх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 (</a:t>
            </a:r>
            <a:r>
              <a:rPr lang="ru-RU" sz="2400" dirty="0" err="1"/>
              <a:t>романів</a:t>
            </a:r>
            <a:r>
              <a:rPr lang="ru-RU" sz="2400" dirty="0"/>
              <a:t>, поем, </a:t>
            </a:r>
            <a:r>
              <a:rPr lang="ru-RU" sz="2400" dirty="0" err="1"/>
              <a:t>повістей</a:t>
            </a:r>
            <a:r>
              <a:rPr lang="ru-RU" sz="2400" dirty="0"/>
              <a:t>, статей, </a:t>
            </a:r>
            <a:r>
              <a:rPr lang="ru-RU" sz="2400" dirty="0" err="1"/>
              <a:t>брошур</a:t>
            </a:r>
            <a:r>
              <a:rPr lang="ru-RU" sz="2400" dirty="0"/>
              <a:t>, книг, </a:t>
            </a:r>
            <a:r>
              <a:rPr lang="ru-RU" sz="2400" dirty="0" err="1"/>
              <a:t>музичних</a:t>
            </a:r>
            <a:r>
              <a:rPr lang="ru-RU" sz="2400" dirty="0"/>
              <a:t>, </a:t>
            </a:r>
            <a:r>
              <a:rPr lang="ru-RU" sz="2400" dirty="0" err="1"/>
              <a:t>музично-драматичних</a:t>
            </a:r>
            <a:r>
              <a:rPr lang="ru-RU" sz="2400" dirty="0"/>
              <a:t>, </a:t>
            </a:r>
            <a:r>
              <a:rPr lang="ru-RU" sz="2400" dirty="0" err="1"/>
              <a:t>хореографічних</a:t>
            </a:r>
            <a:r>
              <a:rPr lang="ru-RU" sz="2400" dirty="0"/>
              <a:t>, </a:t>
            </a:r>
            <a:r>
              <a:rPr lang="ru-RU" sz="2400" dirty="0" err="1"/>
              <a:t>аудіовізуальних</a:t>
            </a:r>
            <a:r>
              <a:rPr lang="ru-RU" sz="2400" dirty="0"/>
              <a:t>, </a:t>
            </a:r>
            <a:r>
              <a:rPr lang="ru-RU" sz="2400" dirty="0" err="1"/>
              <a:t>фотографічних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, картин </a:t>
            </a:r>
            <a:r>
              <a:rPr lang="ru-RU" sz="2400" dirty="0" err="1"/>
              <a:t>тощо</a:t>
            </a:r>
            <a:r>
              <a:rPr lang="ru-RU" sz="2400" dirty="0"/>
              <a:t>), до </a:t>
            </a:r>
            <a:r>
              <a:rPr lang="ru-RU" sz="2400" dirty="0" err="1"/>
              <a:t>об’єктів</a:t>
            </a:r>
            <a:r>
              <a:rPr lang="ru-RU" sz="2400" dirty="0"/>
              <a:t> </a:t>
            </a:r>
            <a:r>
              <a:rPr lang="ru-RU" sz="2400" dirty="0" err="1"/>
              <a:t>авторського</a:t>
            </a:r>
            <a:r>
              <a:rPr lang="ru-RU" sz="2400" dirty="0"/>
              <a:t> права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комп’ютерні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 та </a:t>
            </a:r>
            <a:r>
              <a:rPr lang="ru-RU" sz="2400" dirty="0" err="1"/>
              <a:t>компіляції</a:t>
            </a:r>
            <a:r>
              <a:rPr lang="ru-RU" sz="2400" dirty="0"/>
              <a:t> (</a:t>
            </a:r>
            <a:r>
              <a:rPr lang="ru-RU" sz="2400" dirty="0" err="1"/>
              <a:t>бази</a:t>
            </a:r>
            <a:r>
              <a:rPr lang="ru-RU" sz="2400" dirty="0"/>
              <a:t>)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вони за добором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упорядкуванням</a:t>
            </a:r>
            <a:r>
              <a:rPr lang="ru-RU" sz="2400" dirty="0"/>
              <a:t> </a:t>
            </a:r>
            <a:r>
              <a:rPr lang="ru-RU" sz="2400" dirty="0" err="1" smtClean="0"/>
              <a:t>їхніх</a:t>
            </a:r>
            <a:r>
              <a:rPr lang="ru-RU" sz="2400" dirty="0" smtClean="0"/>
              <a:t> </a:t>
            </a:r>
            <a:r>
              <a:rPr lang="ru-RU" sz="2400" dirty="0" err="1"/>
              <a:t>складових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 є результатом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твори (ст. 433 </a:t>
            </a:r>
            <a:r>
              <a:rPr lang="ru-RU" sz="2400" dirty="0" err="1"/>
              <a:t>Цивільного</a:t>
            </a:r>
            <a:r>
              <a:rPr lang="ru-RU" sz="2400" dirty="0"/>
              <a:t> кодексу </a:t>
            </a:r>
            <a:r>
              <a:rPr lang="ru-RU" sz="2400" dirty="0" err="1"/>
              <a:t>України</a:t>
            </a:r>
            <a:r>
              <a:rPr lang="ru-RU" sz="2400" dirty="0"/>
              <a:t>). </a:t>
            </a:r>
            <a:endParaRPr lang="ru-RU" sz="2400" dirty="0" smtClean="0"/>
          </a:p>
          <a:p>
            <a:r>
              <a:rPr lang="ru-RU" sz="2400" dirty="0" smtClean="0"/>
              <a:t>До </a:t>
            </a:r>
            <a:r>
              <a:rPr lang="ru-RU" sz="2400" dirty="0" err="1"/>
              <a:t>об’єктів</a:t>
            </a:r>
            <a:r>
              <a:rPr lang="ru-RU" sz="2400" dirty="0"/>
              <a:t> </a:t>
            </a:r>
            <a:r>
              <a:rPr lang="ru-RU" sz="2400" dirty="0" err="1"/>
              <a:t>суміжних</a:t>
            </a:r>
            <a:r>
              <a:rPr lang="ru-RU" sz="2400" dirty="0"/>
              <a:t> прав, </a:t>
            </a:r>
            <a:r>
              <a:rPr lang="ru-RU" sz="2400" dirty="0" err="1"/>
              <a:t>згідно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ст. 35 Закону </a:t>
            </a:r>
            <a:r>
              <a:rPr lang="ru-RU" sz="2400" dirty="0" err="1"/>
              <a:t>України</a:t>
            </a:r>
            <a:r>
              <a:rPr lang="ru-RU" sz="2400" dirty="0"/>
              <a:t> «Про </a:t>
            </a:r>
            <a:r>
              <a:rPr lang="ru-RU" sz="2400" dirty="0" err="1"/>
              <a:t>авторське</a:t>
            </a:r>
            <a:r>
              <a:rPr lang="ru-RU" sz="2400" dirty="0"/>
              <a:t> право і </a:t>
            </a:r>
            <a:r>
              <a:rPr lang="ru-RU" sz="2400" dirty="0" err="1"/>
              <a:t>суміжні</a:t>
            </a:r>
            <a:r>
              <a:rPr lang="ru-RU" sz="2400" dirty="0"/>
              <a:t> права»,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літературних</a:t>
            </a:r>
            <a:r>
              <a:rPr lang="ru-RU" sz="2400" dirty="0"/>
              <a:t>, </a:t>
            </a:r>
            <a:r>
              <a:rPr lang="ru-RU" sz="2400" dirty="0" err="1"/>
              <a:t>драматичних</a:t>
            </a:r>
            <a:r>
              <a:rPr lang="ru-RU" sz="2400" dirty="0"/>
              <a:t>, </a:t>
            </a:r>
            <a:r>
              <a:rPr lang="ru-RU" sz="2400" dirty="0" err="1"/>
              <a:t>музичних</a:t>
            </a:r>
            <a:r>
              <a:rPr lang="ru-RU" sz="2400" dirty="0"/>
              <a:t>, </a:t>
            </a:r>
            <a:r>
              <a:rPr lang="ru-RU" sz="2400" dirty="0" err="1"/>
              <a:t>музично-драматичних</a:t>
            </a:r>
            <a:r>
              <a:rPr lang="ru-RU" sz="2400" dirty="0"/>
              <a:t>, </a:t>
            </a:r>
            <a:r>
              <a:rPr lang="ru-RU" sz="2400" dirty="0" err="1"/>
              <a:t>хореографічних</a:t>
            </a:r>
            <a:r>
              <a:rPr lang="ru-RU" sz="2400" dirty="0"/>
              <a:t>, </a:t>
            </a:r>
            <a:r>
              <a:rPr lang="ru-RU" sz="2400" dirty="0" err="1"/>
              <a:t>фольклорних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, </a:t>
            </a:r>
            <a:r>
              <a:rPr lang="ru-RU" sz="2400" dirty="0" err="1"/>
              <a:t>фонограми</a:t>
            </a:r>
            <a:r>
              <a:rPr lang="ru-RU" sz="2400" dirty="0"/>
              <a:t> (</a:t>
            </a:r>
            <a:r>
              <a:rPr lang="ru-RU" sz="2400" dirty="0" err="1"/>
              <a:t>тобто</a:t>
            </a:r>
            <a:r>
              <a:rPr lang="ru-RU" sz="2400" dirty="0"/>
              <a:t> звукозаписи </a:t>
            </a:r>
            <a:r>
              <a:rPr lang="ru-RU" sz="2400" dirty="0" err="1"/>
              <a:t>виконань</a:t>
            </a:r>
            <a:r>
              <a:rPr lang="ru-RU" sz="2400" dirty="0"/>
              <a:t>), </a:t>
            </a:r>
            <a:r>
              <a:rPr lang="ru-RU" sz="2400" dirty="0" err="1"/>
              <a:t>відеограми</a:t>
            </a:r>
            <a:r>
              <a:rPr lang="ru-RU" sz="2400" dirty="0"/>
              <a:t> (</a:t>
            </a:r>
            <a:r>
              <a:rPr lang="ru-RU" sz="2400" dirty="0" err="1"/>
              <a:t>відеозаписи</a:t>
            </a:r>
            <a:r>
              <a:rPr lang="ru-RU" sz="2400" dirty="0"/>
              <a:t> </a:t>
            </a:r>
            <a:r>
              <a:rPr lang="ru-RU" sz="2400" dirty="0" err="1"/>
              <a:t>виконань</a:t>
            </a:r>
            <a:r>
              <a:rPr lang="ru-RU" sz="2400" dirty="0"/>
              <a:t>), </a:t>
            </a:r>
            <a:r>
              <a:rPr lang="ru-RU" sz="2400" dirty="0" err="1"/>
              <a:t>програми</a:t>
            </a:r>
            <a:r>
              <a:rPr lang="ru-RU" sz="2400" dirty="0"/>
              <a:t> та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організацій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995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752528"/>
          </a:xfrm>
          <a:solidFill>
            <a:schemeClr val="accent2"/>
          </a:solidFill>
        </p:spPr>
        <p:txBody>
          <a:bodyPr/>
          <a:lstStyle/>
          <a:p>
            <a:pPr marL="0" marR="34290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uk-UA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поняття інтелектуальної власності</a:t>
            </a: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 прав на об'єкти інтелектуальної власності 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9820" marR="930275" indent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n-U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920880" cy="5204651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sz="2400" dirty="0" err="1"/>
              <a:t>Об’єкти</a:t>
            </a:r>
            <a:r>
              <a:rPr lang="ru-RU" sz="2400" dirty="0"/>
              <a:t> </a:t>
            </a:r>
            <a:r>
              <a:rPr lang="ru-RU" sz="2400" dirty="0" err="1"/>
              <a:t>промислової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</a:t>
            </a:r>
            <a:r>
              <a:rPr lang="ru-RU" sz="2400" dirty="0" err="1"/>
              <a:t>отримали</a:t>
            </a:r>
            <a:r>
              <a:rPr lang="ru-RU" sz="2400" dirty="0"/>
              <a:t> </a:t>
            </a:r>
            <a:r>
              <a:rPr lang="ru-RU" sz="2400" dirty="0" err="1"/>
              <a:t>таку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 у </a:t>
            </a:r>
            <a:r>
              <a:rPr lang="ru-RU" sz="2400" dirty="0" err="1"/>
              <a:t>зв’язку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вони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здебільшого</a:t>
            </a:r>
            <a:r>
              <a:rPr lang="ru-RU" sz="2400" dirty="0"/>
              <a:t> у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«</a:t>
            </a:r>
            <a:r>
              <a:rPr lang="ru-RU" sz="2400" dirty="0" err="1"/>
              <a:t>промислова</a:t>
            </a:r>
            <a:r>
              <a:rPr lang="ru-RU" sz="2400" dirty="0"/>
              <a:t> </a:t>
            </a:r>
            <a:r>
              <a:rPr lang="ru-RU" sz="2400" dirty="0" err="1"/>
              <a:t>власність</a:t>
            </a:r>
            <a:r>
              <a:rPr lang="ru-RU" sz="2400" dirty="0"/>
              <a:t>» </a:t>
            </a:r>
            <a:r>
              <a:rPr lang="ru-RU" sz="2400" dirty="0" err="1"/>
              <a:t>окреслюється</a:t>
            </a:r>
            <a:r>
              <a:rPr lang="ru-RU" sz="2400" dirty="0"/>
              <a:t> в </a:t>
            </a:r>
            <a:r>
              <a:rPr lang="ru-RU" sz="2400" dirty="0" err="1"/>
              <a:t>Паризькій</a:t>
            </a:r>
            <a:r>
              <a:rPr lang="ru-RU" sz="2400" dirty="0"/>
              <a:t> </a:t>
            </a:r>
            <a:r>
              <a:rPr lang="ru-RU" sz="2400" dirty="0" err="1"/>
              <a:t>конвенції</a:t>
            </a:r>
            <a:r>
              <a:rPr lang="ru-RU" sz="2400" dirty="0"/>
              <a:t> про </a:t>
            </a:r>
            <a:r>
              <a:rPr lang="ru-RU" sz="2400" dirty="0" err="1"/>
              <a:t>охорону</a:t>
            </a:r>
            <a:r>
              <a:rPr lang="ru-RU" sz="2400" dirty="0"/>
              <a:t> </a:t>
            </a:r>
            <a:r>
              <a:rPr lang="ru-RU" sz="2400" dirty="0" err="1"/>
              <a:t>промислової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1883 р. </a:t>
            </a:r>
            <a:r>
              <a:rPr lang="ru-RU" sz="2400" dirty="0" err="1"/>
              <a:t>Відповідно</a:t>
            </a:r>
            <a:r>
              <a:rPr lang="ru-RU" sz="2400" dirty="0"/>
              <a:t> до ст. 1 </a:t>
            </a:r>
            <a:r>
              <a:rPr lang="ru-RU" sz="2400" dirty="0" err="1"/>
              <a:t>конвенції</a:t>
            </a:r>
            <a:r>
              <a:rPr lang="ru-RU" sz="2400" dirty="0"/>
              <a:t>, </a:t>
            </a:r>
            <a:r>
              <a:rPr lang="ru-RU" sz="2400" dirty="0" err="1"/>
              <a:t>об’єктами</a:t>
            </a:r>
            <a:r>
              <a:rPr lang="ru-RU" sz="2400" dirty="0"/>
              <a:t> </a:t>
            </a:r>
            <a:r>
              <a:rPr lang="ru-RU" sz="2400" dirty="0" err="1"/>
              <a:t>охорони</a:t>
            </a:r>
            <a:r>
              <a:rPr lang="ru-RU" sz="2400" dirty="0"/>
              <a:t> </a:t>
            </a:r>
            <a:r>
              <a:rPr lang="ru-RU" sz="2400" dirty="0" err="1"/>
              <a:t>промислової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є </a:t>
            </a:r>
            <a:r>
              <a:rPr lang="ru-RU" sz="2400" dirty="0" err="1"/>
              <a:t>патенти</a:t>
            </a:r>
            <a:r>
              <a:rPr lang="ru-RU" sz="2400" dirty="0"/>
              <a:t> на </a:t>
            </a:r>
            <a:r>
              <a:rPr lang="ru-RU" sz="2400" dirty="0" err="1"/>
              <a:t>винаходи</a:t>
            </a:r>
            <a:r>
              <a:rPr lang="ru-RU" sz="2400" dirty="0"/>
              <a:t>, </a:t>
            </a:r>
            <a:r>
              <a:rPr lang="ru-RU" sz="2400" dirty="0" err="1"/>
              <a:t>корисні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, </a:t>
            </a:r>
            <a:r>
              <a:rPr lang="ru-RU" sz="2400" dirty="0" err="1"/>
              <a:t>промислові</a:t>
            </a:r>
            <a:r>
              <a:rPr lang="ru-RU" sz="2400" dirty="0"/>
              <a:t> </a:t>
            </a:r>
            <a:r>
              <a:rPr lang="ru-RU" sz="2400" dirty="0" err="1"/>
              <a:t>зразки</a:t>
            </a:r>
            <a:r>
              <a:rPr lang="ru-RU" sz="2400" dirty="0"/>
              <a:t>, </a:t>
            </a:r>
            <a:r>
              <a:rPr lang="ru-RU" sz="2400" dirty="0" err="1"/>
              <a:t>товарні</a:t>
            </a:r>
            <a:r>
              <a:rPr lang="ru-RU" sz="2400" dirty="0"/>
              <a:t> знаки, знаки </a:t>
            </a:r>
            <a:r>
              <a:rPr lang="ru-RU" sz="2400" dirty="0" err="1"/>
              <a:t>обслуговування</a:t>
            </a:r>
            <a:r>
              <a:rPr lang="ru-RU" sz="2400" dirty="0"/>
              <a:t>, </a:t>
            </a:r>
            <a:r>
              <a:rPr lang="ru-RU" sz="2400" dirty="0" err="1"/>
              <a:t>фірмове</a:t>
            </a:r>
            <a:r>
              <a:rPr lang="ru-RU" sz="2400" dirty="0"/>
              <a:t> </a:t>
            </a:r>
            <a:r>
              <a:rPr lang="ru-RU" sz="2400" dirty="0" err="1"/>
              <a:t>найменування</a:t>
            </a:r>
            <a:r>
              <a:rPr lang="ru-RU" sz="2400" dirty="0"/>
              <a:t> та </a:t>
            </a:r>
            <a:r>
              <a:rPr lang="ru-RU" sz="2400" dirty="0" err="1"/>
              <a:t>вказівки</a:t>
            </a:r>
            <a:r>
              <a:rPr lang="ru-RU" sz="2400" dirty="0"/>
              <a:t> про </a:t>
            </a:r>
            <a:r>
              <a:rPr lang="ru-RU" sz="2400" dirty="0" err="1"/>
              <a:t>походження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найменування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 smtClean="0"/>
              <a:t>походження</a:t>
            </a:r>
            <a:r>
              <a:rPr lang="ru-RU" sz="2400" dirty="0" smtClean="0"/>
              <a:t>, </a:t>
            </a:r>
            <a:r>
              <a:rPr lang="ru-RU" sz="2400" dirty="0"/>
              <a:t>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припинення</a:t>
            </a:r>
            <a:r>
              <a:rPr lang="ru-RU" sz="2400" dirty="0"/>
              <a:t> </a:t>
            </a:r>
            <a:r>
              <a:rPr lang="ru-RU" sz="2400" dirty="0" err="1"/>
              <a:t>недобросовісної</a:t>
            </a:r>
            <a:r>
              <a:rPr lang="ru-RU" sz="2400" dirty="0"/>
              <a:t> </a:t>
            </a:r>
            <a:r>
              <a:rPr lang="ru-RU" sz="2400" dirty="0" err="1" smtClean="0"/>
              <a:t>конкуренції</a:t>
            </a:r>
            <a:r>
              <a:rPr lang="ru-RU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891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36712"/>
            <a:ext cx="8138866" cy="5204651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ru-RU" sz="2800" dirty="0"/>
              <a:t>До </a:t>
            </a:r>
            <a:r>
              <a:rPr lang="ru-RU" sz="2800" dirty="0" err="1"/>
              <a:t>інших</a:t>
            </a:r>
            <a:r>
              <a:rPr lang="ru-RU" sz="2800" dirty="0"/>
              <a:t> (</a:t>
            </a:r>
            <a:r>
              <a:rPr lang="ru-RU" sz="2800" dirty="0" err="1"/>
              <a:t>нетрадиційних</a:t>
            </a:r>
            <a:r>
              <a:rPr lang="ru-RU" sz="2800" dirty="0"/>
              <a:t>) </a:t>
            </a:r>
            <a:r>
              <a:rPr lang="ru-RU" sz="2800" dirty="0" err="1"/>
              <a:t>об’єктів</a:t>
            </a:r>
            <a:r>
              <a:rPr lang="ru-RU" sz="2800" dirty="0"/>
              <a:t> права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власності</a:t>
            </a:r>
            <a:r>
              <a:rPr lang="ru-RU" sz="2800" dirty="0"/>
              <a:t> належать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інтелектуальної</a:t>
            </a:r>
            <a:r>
              <a:rPr lang="ru-RU" sz="2800" dirty="0"/>
              <a:t>, </a:t>
            </a:r>
            <a:r>
              <a:rPr lang="ru-RU" sz="2800" dirty="0" err="1"/>
              <a:t>творчої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використовуються</a:t>
            </a:r>
            <a:r>
              <a:rPr lang="ru-RU" sz="2800" dirty="0"/>
              <a:t> не </a:t>
            </a:r>
            <a:r>
              <a:rPr lang="ru-RU" sz="2800" dirty="0" err="1"/>
              <a:t>лише</a:t>
            </a:r>
            <a:r>
              <a:rPr lang="ru-RU" sz="2800" dirty="0"/>
              <a:t> у </a:t>
            </a:r>
            <a:r>
              <a:rPr lang="ru-RU" sz="2800" dirty="0" err="1"/>
              <a:t>промисловості</a:t>
            </a:r>
            <a:r>
              <a:rPr lang="ru-RU" sz="2800" dirty="0"/>
              <a:t>, але й в </a:t>
            </a:r>
            <a:r>
              <a:rPr lang="ru-RU" sz="2800" dirty="0" err="1"/>
              <a:t>інших</a:t>
            </a:r>
            <a:r>
              <a:rPr lang="ru-RU" sz="2800" dirty="0"/>
              <a:t> сферах </a:t>
            </a:r>
            <a:r>
              <a:rPr lang="ru-RU" sz="2800" dirty="0" err="1"/>
              <a:t>людської</a:t>
            </a:r>
            <a:r>
              <a:rPr lang="ru-RU" sz="2800" dirty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. </a:t>
            </a:r>
            <a:r>
              <a:rPr lang="ru-RU" sz="2800" dirty="0"/>
              <a:t>До </a:t>
            </a:r>
            <a:r>
              <a:rPr lang="ru-RU" sz="2800" dirty="0" err="1"/>
              <a:t>цієї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належать </a:t>
            </a:r>
            <a:r>
              <a:rPr lang="ru-RU" sz="2800" dirty="0" err="1"/>
              <a:t>селекційні</a:t>
            </a:r>
            <a:r>
              <a:rPr lang="ru-RU" sz="2800" dirty="0"/>
              <a:t> </a:t>
            </a:r>
            <a:r>
              <a:rPr lang="ru-RU" sz="2800" dirty="0" err="1"/>
              <a:t>досягнення</a:t>
            </a:r>
            <a:r>
              <a:rPr lang="ru-RU" sz="2800" dirty="0"/>
              <a:t> (</a:t>
            </a:r>
            <a:r>
              <a:rPr lang="ru-RU" sz="2800" dirty="0" err="1"/>
              <a:t>нові</a:t>
            </a:r>
            <a:r>
              <a:rPr lang="ru-RU" sz="2800" dirty="0"/>
              <a:t> </a:t>
            </a:r>
            <a:r>
              <a:rPr lang="ru-RU" sz="2800" dirty="0" err="1"/>
              <a:t>сорти</a:t>
            </a:r>
            <a:r>
              <a:rPr lang="ru-RU" sz="2800" dirty="0"/>
              <a:t> </a:t>
            </a:r>
            <a:r>
              <a:rPr lang="ru-RU" sz="2800" dirty="0" err="1"/>
              <a:t>рослин</a:t>
            </a:r>
            <a:r>
              <a:rPr lang="ru-RU" sz="2800" dirty="0"/>
              <a:t> та породи </a:t>
            </a:r>
            <a:r>
              <a:rPr lang="ru-RU" sz="2800" dirty="0" err="1"/>
              <a:t>тварин</a:t>
            </a:r>
            <a:r>
              <a:rPr lang="ru-RU" sz="2800" dirty="0"/>
              <a:t>), </a:t>
            </a:r>
            <a:r>
              <a:rPr lang="ru-RU" sz="2800" dirty="0" err="1"/>
              <a:t>компонування</a:t>
            </a:r>
            <a:r>
              <a:rPr lang="ru-RU" sz="2800" dirty="0"/>
              <a:t> (</a:t>
            </a:r>
            <a:r>
              <a:rPr lang="ru-RU" sz="2800" dirty="0" err="1"/>
              <a:t>топографії</a:t>
            </a:r>
            <a:r>
              <a:rPr lang="ru-RU" sz="2800" dirty="0"/>
              <a:t>) </a:t>
            </a:r>
            <a:r>
              <a:rPr lang="ru-RU" sz="2800" dirty="0" err="1"/>
              <a:t>інтегральних</a:t>
            </a:r>
            <a:r>
              <a:rPr lang="ru-RU" sz="2800" dirty="0"/>
              <a:t> </a:t>
            </a:r>
            <a:r>
              <a:rPr lang="ru-RU" sz="2800" dirty="0" err="1" smtClean="0"/>
              <a:t>мікросхем</a:t>
            </a:r>
            <a:r>
              <a:rPr lang="ru-RU" sz="2800" dirty="0" smtClean="0"/>
              <a:t>, </a:t>
            </a:r>
            <a:r>
              <a:rPr lang="ru-RU" sz="2800" dirty="0" err="1"/>
              <a:t>комерційні</a:t>
            </a:r>
            <a:r>
              <a:rPr lang="ru-RU" sz="2800" dirty="0"/>
              <a:t> </a:t>
            </a:r>
            <a:r>
              <a:rPr lang="ru-RU" sz="2800" dirty="0" err="1"/>
              <a:t>таємниці</a:t>
            </a:r>
            <a:r>
              <a:rPr lang="ru-RU" sz="2800" dirty="0"/>
              <a:t> (у тому </a:t>
            </a:r>
            <a:r>
              <a:rPr lang="ru-RU" sz="2800" dirty="0" err="1"/>
              <a:t>числі</a:t>
            </a:r>
            <a:r>
              <a:rPr lang="ru-RU" sz="2800" dirty="0"/>
              <a:t> ноу-хау), </a:t>
            </a:r>
            <a:r>
              <a:rPr lang="ru-RU" sz="2800" dirty="0" err="1"/>
              <a:t>наукові</a:t>
            </a:r>
            <a:r>
              <a:rPr lang="ru-RU" sz="2800" dirty="0"/>
              <a:t> </a:t>
            </a:r>
            <a:r>
              <a:rPr lang="ru-RU" sz="2800" dirty="0" err="1"/>
              <a:t>відкриття</a:t>
            </a:r>
            <a:r>
              <a:rPr lang="ru-RU" sz="2800" dirty="0"/>
              <a:t> та </a:t>
            </a:r>
            <a:r>
              <a:rPr lang="ru-RU" sz="2800" dirty="0" err="1"/>
              <a:t>раціоналізаторські</a:t>
            </a:r>
            <a:r>
              <a:rPr lang="ru-RU" sz="2800" dirty="0"/>
              <a:t> </a:t>
            </a:r>
            <a:r>
              <a:rPr lang="ru-RU" sz="2800" dirty="0" err="1" smtClean="0"/>
              <a:t>пропозиції</a:t>
            </a:r>
            <a:r>
              <a:rPr lang="ru-RU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7366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347714" cy="388077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3. </a:t>
            </a:r>
            <a:r>
              <a:rPr lang="ru-RU" sz="3600" dirty="0" err="1" smtClean="0"/>
              <a:t>Об’єктивне</a:t>
            </a:r>
            <a:r>
              <a:rPr lang="ru-RU" sz="3600" dirty="0" smtClean="0"/>
              <a:t> </a:t>
            </a:r>
            <a:r>
              <a:rPr lang="ru-RU" sz="3600" dirty="0"/>
              <a:t>право </a:t>
            </a:r>
            <a:r>
              <a:rPr lang="ru-RU" sz="3600" dirty="0" err="1"/>
              <a:t>інтелектуальної</a:t>
            </a:r>
            <a:r>
              <a:rPr lang="ru-RU" sz="3600" dirty="0"/>
              <a:t> </a:t>
            </a:r>
            <a:r>
              <a:rPr lang="ru-RU" sz="3600" dirty="0" err="1"/>
              <a:t>власності</a:t>
            </a:r>
            <a:r>
              <a:rPr lang="ru-RU" sz="3600" dirty="0"/>
              <a:t>: </a:t>
            </a:r>
            <a:r>
              <a:rPr lang="ru-RU" sz="3600" dirty="0" err="1"/>
              <a:t>поняття</a:t>
            </a:r>
            <a:r>
              <a:rPr lang="ru-RU" sz="3600" dirty="0"/>
              <a:t>, </a:t>
            </a:r>
            <a:r>
              <a:rPr lang="ru-RU" sz="3600" dirty="0" err="1"/>
              <a:t>загальна</a:t>
            </a:r>
            <a:r>
              <a:rPr lang="ru-RU" sz="3600" dirty="0"/>
              <a:t> характеристика, </a:t>
            </a:r>
            <a:r>
              <a:rPr lang="ru-RU" sz="3600" dirty="0" err="1"/>
              <a:t>джерела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4789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8138866" cy="5420675"/>
          </a:xfrm>
        </p:spPr>
        <p:txBody>
          <a:bodyPr>
            <a:noAutofit/>
          </a:bodyPr>
          <a:lstStyle/>
          <a:p>
            <a:r>
              <a:rPr lang="ru-RU" sz="2400" dirty="0" err="1"/>
              <a:t>Поряд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поняттям</a:t>
            </a:r>
            <a:r>
              <a:rPr lang="ru-RU" sz="2400" dirty="0"/>
              <a:t> «</a:t>
            </a:r>
            <a:r>
              <a:rPr lang="ru-RU" sz="2400" dirty="0" err="1"/>
              <a:t>інтелектуальна</a:t>
            </a:r>
            <a:r>
              <a:rPr lang="ru-RU" sz="2400" dirty="0"/>
              <a:t> </a:t>
            </a:r>
            <a:r>
              <a:rPr lang="ru-RU" sz="2400" dirty="0" err="1"/>
              <a:t>власність</a:t>
            </a:r>
            <a:r>
              <a:rPr lang="ru-RU" sz="2400" dirty="0"/>
              <a:t>» в </a:t>
            </a:r>
            <a:r>
              <a:rPr lang="ru-RU" sz="2400" dirty="0" err="1"/>
              <a:t>українському</a:t>
            </a:r>
            <a:r>
              <a:rPr lang="ru-RU" sz="2400" dirty="0"/>
              <a:t> </a:t>
            </a:r>
            <a:r>
              <a:rPr lang="ru-RU" sz="2400" dirty="0" err="1"/>
              <a:t>цивільному</a:t>
            </a:r>
            <a:r>
              <a:rPr lang="ru-RU" sz="2400" dirty="0"/>
              <a:t> </a:t>
            </a:r>
            <a:r>
              <a:rPr lang="ru-RU" sz="2400" dirty="0" err="1"/>
              <a:t>законодавстві</a:t>
            </a:r>
            <a:r>
              <a:rPr lang="ru-RU" sz="2400" dirty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«право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», яке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розглядати</a:t>
            </a:r>
            <a:r>
              <a:rPr lang="ru-RU" sz="2400" dirty="0"/>
              <a:t> у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значеннях</a:t>
            </a:r>
            <a:r>
              <a:rPr lang="ru-RU" sz="2400" dirty="0"/>
              <a:t> – </a:t>
            </a:r>
            <a:r>
              <a:rPr lang="ru-RU" sz="2400" dirty="0" err="1"/>
              <a:t>об’єктивному</a:t>
            </a:r>
            <a:r>
              <a:rPr lang="ru-RU" sz="2400" dirty="0"/>
              <a:t> (як </a:t>
            </a:r>
            <a:r>
              <a:rPr lang="ru-RU" sz="2400" dirty="0" err="1"/>
              <a:t>підгалузь</a:t>
            </a:r>
            <a:r>
              <a:rPr lang="ru-RU" sz="2400" dirty="0"/>
              <a:t> </a:t>
            </a:r>
            <a:r>
              <a:rPr lang="ru-RU" sz="2400" dirty="0" err="1"/>
              <a:t>цивільного</a:t>
            </a:r>
            <a:r>
              <a:rPr lang="ru-RU" sz="2400" dirty="0"/>
              <a:t> права) та </a:t>
            </a:r>
            <a:r>
              <a:rPr lang="ru-RU" sz="2400" dirty="0" err="1"/>
              <a:t>суб’єктивному</a:t>
            </a:r>
            <a:r>
              <a:rPr lang="ru-RU" sz="2400" dirty="0"/>
              <a:t> (як </a:t>
            </a:r>
            <a:r>
              <a:rPr lang="ru-RU" sz="2400" dirty="0" err="1"/>
              <a:t>можливість</a:t>
            </a:r>
            <a:r>
              <a:rPr lang="ru-RU" sz="2400" dirty="0"/>
              <a:t> особи). </a:t>
            </a:r>
            <a:endParaRPr lang="ru-RU" sz="2400" dirty="0" smtClean="0"/>
          </a:p>
          <a:p>
            <a:r>
              <a:rPr lang="ru-RU" sz="2400" dirty="0" err="1" smtClean="0"/>
              <a:t>Об’єктивне</a:t>
            </a:r>
            <a:r>
              <a:rPr lang="ru-RU" sz="2400" dirty="0" smtClean="0"/>
              <a:t> </a:t>
            </a:r>
            <a:r>
              <a:rPr lang="ru-RU" sz="2400" dirty="0"/>
              <a:t>право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наступними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: - </a:t>
            </a:r>
            <a:r>
              <a:rPr lang="ru-RU" sz="2400" dirty="0" err="1"/>
              <a:t>воно</a:t>
            </a:r>
            <a:r>
              <a:rPr lang="ru-RU" sz="2400" dirty="0"/>
              <a:t> є системою </a:t>
            </a:r>
            <a:r>
              <a:rPr lang="ru-RU" sz="2400" dirty="0" err="1"/>
              <a:t>правових</a:t>
            </a:r>
            <a:r>
              <a:rPr lang="ru-RU" sz="2400" dirty="0"/>
              <a:t> норм; - </a:t>
            </a:r>
            <a:r>
              <a:rPr lang="ru-RU" sz="2400" dirty="0" err="1"/>
              <a:t>норми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права </a:t>
            </a:r>
            <a:r>
              <a:rPr lang="ru-RU" sz="2400" dirty="0" err="1"/>
              <a:t>регулюють</a:t>
            </a:r>
            <a:r>
              <a:rPr lang="ru-RU" sz="2400" dirty="0"/>
              <a:t> </a:t>
            </a:r>
            <a:r>
              <a:rPr lang="ru-RU" sz="2400" dirty="0" err="1"/>
              <a:t>однорідні</a:t>
            </a:r>
            <a:r>
              <a:rPr lang="ru-RU" sz="2400" dirty="0"/>
              <a:t>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; -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регулюються</a:t>
            </a:r>
            <a:r>
              <a:rPr lang="ru-RU" sz="2400" dirty="0"/>
              <a:t> </a:t>
            </a:r>
            <a:r>
              <a:rPr lang="ru-RU" sz="2400" dirty="0" err="1"/>
              <a:t>згаданими</a:t>
            </a:r>
            <a:r>
              <a:rPr lang="ru-RU" sz="2400" dirty="0"/>
              <a:t> </a:t>
            </a:r>
            <a:r>
              <a:rPr lang="ru-RU" sz="2400" dirty="0" err="1"/>
              <a:t>правовими</a:t>
            </a:r>
            <a:r>
              <a:rPr lang="ru-RU" sz="2400" dirty="0"/>
              <a:t> нормами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,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охорони</a:t>
            </a:r>
            <a:r>
              <a:rPr lang="ru-RU" sz="2400" dirty="0"/>
              <a:t> та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,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644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8210874" cy="5976664"/>
          </a:xfrm>
        </p:spPr>
        <p:txBody>
          <a:bodyPr>
            <a:noAutofit/>
          </a:bodyPr>
          <a:lstStyle/>
          <a:p>
            <a:r>
              <a:rPr lang="ru-RU" sz="2400" dirty="0" err="1"/>
              <a:t>Враховуючи</a:t>
            </a:r>
            <a:r>
              <a:rPr lang="ru-RU" sz="2400" dirty="0"/>
              <a:t> </a:t>
            </a:r>
            <a:r>
              <a:rPr lang="ru-RU" sz="2400" dirty="0" err="1"/>
              <a:t>зазначені</a:t>
            </a:r>
            <a:r>
              <a:rPr lang="ru-RU" sz="2400" dirty="0"/>
              <a:t> </a:t>
            </a:r>
            <a:r>
              <a:rPr lang="ru-RU" sz="2400" dirty="0" err="1"/>
              <a:t>ознаки</a:t>
            </a:r>
            <a:r>
              <a:rPr lang="ru-RU" sz="2400" dirty="0"/>
              <a:t>, право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в </a:t>
            </a:r>
            <a:r>
              <a:rPr lang="ru-RU" sz="2400" dirty="0" err="1"/>
              <a:t>об’єктивному</a:t>
            </a:r>
            <a:r>
              <a:rPr lang="ru-RU" sz="2400" dirty="0"/>
              <a:t> </a:t>
            </a:r>
            <a:r>
              <a:rPr lang="ru-RU" sz="2400" dirty="0" err="1"/>
              <a:t>значенні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розглядати</a:t>
            </a:r>
            <a:r>
              <a:rPr lang="ru-RU" sz="2400" dirty="0"/>
              <a:t> як систему </a:t>
            </a:r>
            <a:r>
              <a:rPr lang="ru-RU" sz="2400" dirty="0" err="1"/>
              <a:t>правових</a:t>
            </a:r>
            <a:r>
              <a:rPr lang="ru-RU" sz="2400" dirty="0"/>
              <a:t> норм,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регулюють</a:t>
            </a:r>
            <a:r>
              <a:rPr lang="ru-RU" sz="2400" dirty="0"/>
              <a:t>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,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охорони</a:t>
            </a:r>
            <a:r>
              <a:rPr lang="ru-RU" sz="2400" dirty="0"/>
              <a:t> та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,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</a:t>
            </a:r>
            <a:r>
              <a:rPr lang="ru-RU" sz="2400" dirty="0" err="1"/>
              <a:t>Норми</a:t>
            </a:r>
            <a:r>
              <a:rPr lang="ru-RU" sz="2400" dirty="0"/>
              <a:t> </a:t>
            </a:r>
            <a:r>
              <a:rPr lang="ru-RU" sz="2400" dirty="0" err="1"/>
              <a:t>об’єктивного</a:t>
            </a:r>
            <a:r>
              <a:rPr lang="ru-RU" sz="2400" dirty="0"/>
              <a:t> права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</a:t>
            </a:r>
            <a:r>
              <a:rPr lang="ru-RU" sz="2400" dirty="0" err="1"/>
              <a:t>знаходять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у </a:t>
            </a:r>
            <a:r>
              <a:rPr lang="ru-RU" sz="2400" dirty="0" err="1"/>
              <a:t>джерелах</a:t>
            </a:r>
            <a:r>
              <a:rPr lang="ru-RU" sz="2400" dirty="0"/>
              <a:t> права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 smtClean="0"/>
              <a:t>власності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умовно</a:t>
            </a:r>
            <a:r>
              <a:rPr lang="ru-RU" sz="2400" dirty="0"/>
              <a:t> </a:t>
            </a:r>
            <a:r>
              <a:rPr lang="ru-RU" sz="2400" dirty="0" err="1"/>
              <a:t>поділити</a:t>
            </a:r>
            <a:r>
              <a:rPr lang="ru-RU" sz="2400" dirty="0"/>
              <a:t> на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. До </a:t>
            </a:r>
            <a:r>
              <a:rPr lang="ru-RU" sz="2400" dirty="0" err="1"/>
              <a:t>першої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входять</a:t>
            </a:r>
            <a:r>
              <a:rPr lang="ru-RU" sz="2400" dirty="0"/>
              <a:t> </a:t>
            </a:r>
            <a:r>
              <a:rPr lang="ru-RU" sz="2400" dirty="0" err="1"/>
              <a:t>міжнародні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права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– договори, угоди, </a:t>
            </a:r>
            <a:r>
              <a:rPr lang="ru-RU" sz="2400" dirty="0" err="1"/>
              <a:t>конвенції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, </a:t>
            </a:r>
            <a:r>
              <a:rPr lang="ru-RU" sz="2400" dirty="0" err="1"/>
              <a:t>згода</a:t>
            </a:r>
            <a:r>
              <a:rPr lang="ru-RU" sz="2400" dirty="0"/>
              <a:t> на </a:t>
            </a:r>
            <a:r>
              <a:rPr lang="ru-RU" sz="2400" dirty="0" err="1"/>
              <a:t>обов’язковість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надана</a:t>
            </a:r>
            <a:r>
              <a:rPr lang="ru-RU" sz="2400" dirty="0"/>
              <a:t> Верховною Радою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r>
              <a:rPr lang="ru-RU" sz="2400" dirty="0" err="1"/>
              <a:t>Згідно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ст. 9 </a:t>
            </a:r>
            <a:r>
              <a:rPr lang="ru-RU" sz="2400" dirty="0" err="1"/>
              <a:t>Конституції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</a:t>
            </a:r>
            <a:r>
              <a:rPr lang="ru-RU" sz="2400" dirty="0" err="1"/>
              <a:t>такі</a:t>
            </a:r>
            <a:r>
              <a:rPr lang="ru-RU" sz="2400" dirty="0"/>
              <a:t> договори є </a:t>
            </a:r>
            <a:r>
              <a:rPr lang="ru-RU" sz="2400" dirty="0" err="1"/>
              <a:t>частиною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законодавства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43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7922842" cy="5636699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/>
              <a:t>договорів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належать до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err="1"/>
              <a:t>джерел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згадати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 err="1"/>
              <a:t>Паризька</a:t>
            </a:r>
            <a:r>
              <a:rPr lang="ru-RU" sz="2000" dirty="0"/>
              <a:t> </a:t>
            </a:r>
            <a:r>
              <a:rPr lang="ru-RU" sz="2000" dirty="0" err="1"/>
              <a:t>конвенція</a:t>
            </a:r>
            <a:r>
              <a:rPr lang="ru-RU" sz="2000" dirty="0"/>
              <a:t> про </a:t>
            </a:r>
            <a:r>
              <a:rPr lang="ru-RU" sz="2000" dirty="0" err="1"/>
              <a:t>охорону</a:t>
            </a:r>
            <a:r>
              <a:rPr lang="ru-RU" sz="2000" dirty="0"/>
              <a:t> </a:t>
            </a:r>
            <a:r>
              <a:rPr lang="ru-RU" sz="2000" dirty="0" err="1"/>
              <a:t>промислової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20 </a:t>
            </a:r>
            <a:r>
              <a:rPr lang="ru-RU" sz="2000" dirty="0" err="1"/>
              <a:t>березня</a:t>
            </a:r>
            <a:r>
              <a:rPr lang="ru-RU" sz="2000" dirty="0"/>
              <a:t> 1883 р</a:t>
            </a:r>
            <a:r>
              <a:rPr lang="ru-RU" sz="2000" dirty="0" smtClean="0"/>
              <a:t>.;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Бернська</a:t>
            </a:r>
            <a:r>
              <a:rPr lang="ru-RU" sz="2000" dirty="0"/>
              <a:t> </a:t>
            </a:r>
            <a:r>
              <a:rPr lang="ru-RU" sz="2000" dirty="0" err="1"/>
              <a:t>конвенція</a:t>
            </a:r>
            <a:r>
              <a:rPr lang="ru-RU" sz="2000" dirty="0"/>
              <a:t> про </a:t>
            </a:r>
            <a:r>
              <a:rPr lang="ru-RU" sz="2000" dirty="0" err="1"/>
              <a:t>охорону</a:t>
            </a:r>
            <a:r>
              <a:rPr lang="ru-RU" sz="2000" dirty="0"/>
              <a:t> </a:t>
            </a:r>
            <a:r>
              <a:rPr lang="ru-RU" sz="2000" dirty="0" err="1"/>
              <a:t>літературних</a:t>
            </a:r>
            <a:r>
              <a:rPr lang="ru-RU" sz="2000" dirty="0"/>
              <a:t> і </a:t>
            </a:r>
            <a:r>
              <a:rPr lang="ru-RU" sz="2000" dirty="0" err="1"/>
              <a:t>художніх</a:t>
            </a:r>
            <a:r>
              <a:rPr lang="ru-RU" sz="2000" dirty="0"/>
              <a:t> </a:t>
            </a:r>
            <a:r>
              <a:rPr lang="ru-RU" sz="2000" dirty="0" err="1"/>
              <a:t>творів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9 </a:t>
            </a:r>
            <a:r>
              <a:rPr lang="ru-RU" sz="2000" dirty="0" err="1"/>
              <a:t>вересня</a:t>
            </a:r>
            <a:r>
              <a:rPr lang="ru-RU" sz="2000" dirty="0"/>
              <a:t> 1886 р.; 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 err="1"/>
              <a:t>Мадридська</a:t>
            </a:r>
            <a:r>
              <a:rPr lang="ru-RU" sz="2000" dirty="0"/>
              <a:t> угода про </a:t>
            </a:r>
            <a:r>
              <a:rPr lang="ru-RU" sz="2000" dirty="0" err="1"/>
              <a:t>міжнародну</a:t>
            </a:r>
            <a:r>
              <a:rPr lang="ru-RU" sz="2000" dirty="0"/>
              <a:t> </a:t>
            </a:r>
            <a:r>
              <a:rPr lang="ru-RU" sz="2000" dirty="0" err="1"/>
              <a:t>реєстрацію</a:t>
            </a:r>
            <a:r>
              <a:rPr lang="ru-RU" sz="2000" dirty="0"/>
              <a:t> </a:t>
            </a:r>
            <a:r>
              <a:rPr lang="ru-RU" sz="2000" dirty="0" err="1"/>
              <a:t>знаків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14 </a:t>
            </a:r>
            <a:r>
              <a:rPr lang="ru-RU" sz="2000" dirty="0" err="1"/>
              <a:t>квітня</a:t>
            </a:r>
            <a:r>
              <a:rPr lang="ru-RU" sz="2000" dirty="0"/>
              <a:t> 1981 р.; 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 err="1"/>
              <a:t>Договір</a:t>
            </a:r>
            <a:r>
              <a:rPr lang="ru-RU" sz="2000" dirty="0"/>
              <a:t> про </a:t>
            </a:r>
            <a:r>
              <a:rPr lang="ru-RU" sz="2000" dirty="0" err="1"/>
              <a:t>патентну</a:t>
            </a:r>
            <a:r>
              <a:rPr lang="ru-RU" sz="2000" dirty="0"/>
              <a:t> </a:t>
            </a:r>
            <a:r>
              <a:rPr lang="ru-RU" sz="2000" dirty="0" err="1"/>
              <a:t>кооперацію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19 </a:t>
            </a:r>
            <a:r>
              <a:rPr lang="ru-RU" sz="2000" dirty="0" err="1"/>
              <a:t>червня</a:t>
            </a:r>
            <a:r>
              <a:rPr lang="ru-RU" sz="2000" dirty="0"/>
              <a:t> 1970 р.; 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 err="1"/>
              <a:t>Договір</a:t>
            </a:r>
            <a:r>
              <a:rPr lang="ru-RU" sz="2000" dirty="0"/>
              <a:t> </a:t>
            </a:r>
            <a:r>
              <a:rPr lang="ru-RU" sz="2000" dirty="0" err="1"/>
              <a:t>Всесвітньої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про </a:t>
            </a:r>
            <a:r>
              <a:rPr lang="ru-RU" sz="2000" dirty="0" err="1"/>
              <a:t>авторське</a:t>
            </a:r>
            <a:r>
              <a:rPr lang="ru-RU" sz="2000" dirty="0"/>
              <a:t> право, </a:t>
            </a:r>
            <a:r>
              <a:rPr lang="ru-RU" sz="2000" dirty="0" err="1"/>
              <a:t>прийнятий</a:t>
            </a:r>
            <a:r>
              <a:rPr lang="ru-RU" sz="2000" dirty="0"/>
              <a:t> Дипломатичною </a:t>
            </a:r>
            <a:r>
              <a:rPr lang="ru-RU" sz="2000" dirty="0" err="1"/>
              <a:t>конференцією</a:t>
            </a:r>
            <a:r>
              <a:rPr lang="ru-RU" sz="2000" dirty="0"/>
              <a:t> 20 </a:t>
            </a:r>
            <a:r>
              <a:rPr lang="ru-RU" sz="2000" dirty="0" err="1"/>
              <a:t>грудня</a:t>
            </a:r>
            <a:r>
              <a:rPr lang="ru-RU" sz="2000" dirty="0"/>
              <a:t> 1996 р.; 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 err="1"/>
              <a:t>Міжнародна</a:t>
            </a:r>
            <a:r>
              <a:rPr lang="ru-RU" sz="2000" dirty="0"/>
              <a:t> (</a:t>
            </a:r>
            <a:r>
              <a:rPr lang="ru-RU" sz="2000" dirty="0" err="1"/>
              <a:t>римська</a:t>
            </a:r>
            <a:r>
              <a:rPr lang="ru-RU" sz="2000" dirty="0"/>
              <a:t>) </a:t>
            </a:r>
            <a:r>
              <a:rPr lang="ru-RU" sz="2000" dirty="0" err="1"/>
              <a:t>конвенція</a:t>
            </a:r>
            <a:r>
              <a:rPr lang="ru-RU" sz="2000" dirty="0"/>
              <a:t> про </a:t>
            </a:r>
            <a:r>
              <a:rPr lang="ru-RU" sz="2000" dirty="0" err="1"/>
              <a:t>охорону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</a:t>
            </a:r>
            <a:r>
              <a:rPr lang="ru-RU" sz="2000" dirty="0" err="1"/>
              <a:t>виконавців</a:t>
            </a:r>
            <a:r>
              <a:rPr lang="ru-RU" sz="2000" dirty="0"/>
              <a:t>, </a:t>
            </a:r>
            <a:r>
              <a:rPr lang="ru-RU" sz="2000" dirty="0" err="1"/>
              <a:t>виробників</a:t>
            </a:r>
            <a:r>
              <a:rPr lang="ru-RU" sz="2000" dirty="0"/>
              <a:t> </a:t>
            </a:r>
            <a:r>
              <a:rPr lang="ru-RU" sz="2000" dirty="0" err="1"/>
              <a:t>фонограм</a:t>
            </a:r>
            <a:r>
              <a:rPr lang="ru-RU" sz="2000" dirty="0"/>
              <a:t> та </a:t>
            </a:r>
            <a:r>
              <a:rPr lang="ru-RU" sz="2000" dirty="0" err="1"/>
              <a:t>організацій</a:t>
            </a:r>
            <a:r>
              <a:rPr lang="ru-RU" sz="2000" dirty="0"/>
              <a:t> </a:t>
            </a:r>
            <a:r>
              <a:rPr lang="ru-RU" sz="2000" dirty="0" err="1"/>
              <a:t>мовлення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26 </a:t>
            </a:r>
            <a:r>
              <a:rPr lang="ru-RU" sz="2000" dirty="0" err="1"/>
              <a:t>жовтня</a:t>
            </a:r>
            <a:r>
              <a:rPr lang="ru-RU" sz="2000" dirty="0"/>
              <a:t> 1961 р.; - та </a:t>
            </a:r>
            <a:r>
              <a:rPr lang="ru-RU" sz="2000" dirty="0" err="1"/>
              <a:t>інші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247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346777" cy="4628587"/>
          </a:xfrm>
        </p:spPr>
        <p:txBody>
          <a:bodyPr>
            <a:normAutofit/>
          </a:bodyPr>
          <a:lstStyle/>
          <a:p>
            <a:r>
              <a:rPr lang="ru-RU" sz="2400" dirty="0"/>
              <a:t>До </a:t>
            </a:r>
            <a:r>
              <a:rPr lang="ru-RU" sz="2400" dirty="0" err="1"/>
              <a:t>другої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належать </a:t>
            </a:r>
            <a:r>
              <a:rPr lang="ru-RU" sz="2400" dirty="0" err="1"/>
              <a:t>внутрішньодержавні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права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за </a:t>
            </a:r>
            <a:r>
              <a:rPr lang="ru-RU" sz="2400" dirty="0" err="1"/>
              <a:t>юридичною</a:t>
            </a:r>
            <a:r>
              <a:rPr lang="ru-RU" sz="2400" dirty="0"/>
              <a:t> силою </a:t>
            </a:r>
            <a:r>
              <a:rPr lang="ru-RU" sz="2400" dirty="0" err="1"/>
              <a:t>поділяються</a:t>
            </a:r>
            <a:r>
              <a:rPr lang="ru-RU" sz="2400" dirty="0"/>
              <a:t> на </a:t>
            </a:r>
            <a:r>
              <a:rPr lang="ru-RU" sz="2400" dirty="0" err="1"/>
              <a:t>закони</a:t>
            </a:r>
            <a:r>
              <a:rPr lang="ru-RU" sz="2400" dirty="0"/>
              <a:t> та </a:t>
            </a:r>
            <a:r>
              <a:rPr lang="ru-RU" sz="2400" dirty="0" err="1"/>
              <a:t>підзаконні</a:t>
            </a:r>
            <a:r>
              <a:rPr lang="ru-RU" sz="2400" dirty="0"/>
              <a:t> нормативно-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акти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 </a:t>
            </a:r>
            <a:r>
              <a:rPr lang="ru-RU" sz="2400" dirty="0" err="1"/>
              <a:t>найвищу</a:t>
            </a:r>
            <a:r>
              <a:rPr lang="ru-RU" sz="2400" dirty="0"/>
              <a:t> </a:t>
            </a:r>
            <a:r>
              <a:rPr lang="ru-RU" sz="2400" dirty="0" err="1"/>
              <a:t>юридичну</a:t>
            </a:r>
            <a:r>
              <a:rPr lang="ru-RU" sz="2400" dirty="0"/>
              <a:t> силу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Конституція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яка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загальні</a:t>
            </a:r>
            <a:r>
              <a:rPr lang="ru-RU" sz="2400" dirty="0"/>
              <a:t> засади </a:t>
            </a:r>
            <a:r>
              <a:rPr lang="ru-RU" sz="2400" dirty="0" err="1"/>
              <a:t>реалізації</a:t>
            </a:r>
            <a:r>
              <a:rPr lang="ru-RU" sz="2400" dirty="0"/>
              <a:t> та </a:t>
            </a:r>
            <a:r>
              <a:rPr lang="ru-RU" sz="2400" dirty="0" err="1"/>
              <a:t>охорони</a:t>
            </a:r>
            <a:r>
              <a:rPr lang="ru-RU" sz="2400" dirty="0"/>
              <a:t> права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8583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Autofit/>
          </a:bodyPr>
          <a:lstStyle/>
          <a:p>
            <a:r>
              <a:rPr lang="ru-RU" sz="2000" dirty="0" err="1"/>
              <a:t>Найважливішим</a:t>
            </a:r>
            <a:r>
              <a:rPr lang="ru-RU" sz="2000" dirty="0"/>
              <a:t> </a:t>
            </a:r>
            <a:r>
              <a:rPr lang="ru-RU" sz="2000" dirty="0" err="1"/>
              <a:t>кодифікованим</a:t>
            </a:r>
            <a:r>
              <a:rPr lang="ru-RU" sz="2000" dirty="0"/>
              <a:t> законом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джерел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є </a:t>
            </a:r>
            <a:r>
              <a:rPr lang="ru-RU" sz="2000" dirty="0" err="1"/>
              <a:t>Цивільний</a:t>
            </a:r>
            <a:r>
              <a:rPr lang="ru-RU" sz="2000" dirty="0"/>
              <a:t> кодекс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16 </a:t>
            </a:r>
            <a:r>
              <a:rPr lang="ru-RU" sz="2000" dirty="0" err="1"/>
              <a:t>січня</a:t>
            </a:r>
            <a:r>
              <a:rPr lang="ru-RU" sz="2000" dirty="0"/>
              <a:t> 2003 р. (набрав </a:t>
            </a:r>
            <a:r>
              <a:rPr lang="ru-RU" sz="2000" dirty="0" err="1"/>
              <a:t>чинності</a:t>
            </a:r>
            <a:r>
              <a:rPr lang="ru-RU" sz="2000" dirty="0"/>
              <a:t> з 1 </a:t>
            </a:r>
            <a:r>
              <a:rPr lang="ru-RU" sz="2000" dirty="0" err="1"/>
              <a:t>січня</a:t>
            </a:r>
            <a:r>
              <a:rPr lang="ru-RU" sz="2000" dirty="0"/>
              <a:t> 2004 р.). Правовому </a:t>
            </a:r>
            <a:r>
              <a:rPr lang="ru-RU" sz="2000" dirty="0" err="1"/>
              <a:t>регулюванню</a:t>
            </a:r>
            <a:r>
              <a:rPr lang="ru-RU" sz="2000" dirty="0"/>
              <a:t>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у </a:t>
            </a:r>
            <a:r>
              <a:rPr lang="ru-RU" sz="2000" dirty="0" err="1"/>
              <a:t>кодексі</a:t>
            </a:r>
            <a:r>
              <a:rPr lang="ru-RU" sz="2000" dirty="0"/>
              <a:t> </a:t>
            </a:r>
            <a:r>
              <a:rPr lang="ru-RU" sz="2000" dirty="0" err="1"/>
              <a:t>присвячені</a:t>
            </a:r>
            <a:r>
              <a:rPr lang="ru-RU" sz="2000" dirty="0"/>
              <a:t> книга </a:t>
            </a:r>
            <a:r>
              <a:rPr lang="ru-RU" sz="2000" dirty="0" err="1"/>
              <a:t>четверта</a:t>
            </a:r>
            <a:r>
              <a:rPr lang="ru-RU" sz="2000" dirty="0"/>
              <a:t> «Право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», глава 75 «</a:t>
            </a:r>
            <a:r>
              <a:rPr lang="ru-RU" sz="2000" dirty="0" err="1"/>
              <a:t>Розпоряджання</a:t>
            </a:r>
            <a:r>
              <a:rPr lang="ru-RU" sz="2000" dirty="0"/>
              <a:t> </a:t>
            </a:r>
            <a:r>
              <a:rPr lang="ru-RU" sz="2000" dirty="0" err="1"/>
              <a:t>майновими</a:t>
            </a:r>
            <a:r>
              <a:rPr lang="ru-RU" sz="2000" dirty="0"/>
              <a:t> правами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» та 76 «</a:t>
            </a:r>
            <a:r>
              <a:rPr lang="ru-RU" sz="2000" dirty="0" err="1"/>
              <a:t>Комерційна</a:t>
            </a:r>
            <a:r>
              <a:rPr lang="ru-RU" sz="2000" dirty="0"/>
              <a:t> </a:t>
            </a:r>
            <a:r>
              <a:rPr lang="ru-RU" sz="2000" dirty="0" err="1"/>
              <a:t>концесія</a:t>
            </a:r>
            <a:r>
              <a:rPr lang="ru-RU" sz="2000" dirty="0"/>
              <a:t>» книги </a:t>
            </a:r>
            <a:r>
              <a:rPr lang="ru-RU" sz="2000" dirty="0" err="1"/>
              <a:t>п’ятої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Окрім</a:t>
            </a:r>
            <a:r>
              <a:rPr lang="ru-RU" sz="2000" dirty="0" smtClean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кодексу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правовідносини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регулюють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закони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Закони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авторське</a:t>
            </a:r>
            <a:r>
              <a:rPr lang="ru-RU" sz="2000" dirty="0"/>
              <a:t> право і </a:t>
            </a:r>
            <a:r>
              <a:rPr lang="ru-RU" sz="2000" dirty="0" err="1"/>
              <a:t>суміжні</a:t>
            </a:r>
            <a:r>
              <a:rPr lang="ru-RU" sz="2000" dirty="0"/>
              <a:t> права» </a:t>
            </a:r>
            <a:r>
              <a:rPr lang="ru-RU" sz="2000" dirty="0" err="1"/>
              <a:t>від</a:t>
            </a:r>
            <a:r>
              <a:rPr lang="ru-RU" sz="2000" dirty="0"/>
              <a:t> 23 </a:t>
            </a:r>
            <a:r>
              <a:rPr lang="ru-RU" sz="2000" dirty="0" err="1"/>
              <a:t>грудня</a:t>
            </a:r>
            <a:r>
              <a:rPr lang="ru-RU" sz="2000" dirty="0"/>
              <a:t> 1993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</a:t>
            </a:r>
            <a:r>
              <a:rPr lang="ru-RU" sz="2000" dirty="0" err="1"/>
              <a:t>винаходи</a:t>
            </a:r>
            <a:r>
              <a:rPr lang="ru-RU" sz="2000" dirty="0"/>
              <a:t> і </a:t>
            </a:r>
            <a:r>
              <a:rPr lang="ru-RU" sz="2000" dirty="0" err="1"/>
              <a:t>корисні</a:t>
            </a:r>
            <a:r>
              <a:rPr lang="ru-RU" sz="2000" dirty="0"/>
              <a:t> </a:t>
            </a:r>
            <a:r>
              <a:rPr lang="ru-RU" sz="2000" dirty="0" err="1"/>
              <a:t>моделі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15 </a:t>
            </a:r>
            <a:r>
              <a:rPr lang="ru-RU" sz="2000" dirty="0" err="1"/>
              <a:t>грудня</a:t>
            </a:r>
            <a:r>
              <a:rPr lang="ru-RU" sz="2000" dirty="0"/>
              <a:t> 1993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</a:t>
            </a:r>
            <a:r>
              <a:rPr lang="ru-RU" sz="2000" dirty="0" err="1"/>
              <a:t>промислові</a:t>
            </a:r>
            <a:r>
              <a:rPr lang="ru-RU" sz="2000" dirty="0"/>
              <a:t> </a:t>
            </a:r>
            <a:r>
              <a:rPr lang="ru-RU" sz="2000" dirty="0" err="1"/>
              <a:t>зразки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15 </a:t>
            </a:r>
            <a:r>
              <a:rPr lang="ru-RU" sz="2000" dirty="0" err="1"/>
              <a:t>грудня</a:t>
            </a:r>
            <a:r>
              <a:rPr lang="ru-RU" sz="2000" dirty="0"/>
              <a:t> 1993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знаки для </a:t>
            </a:r>
            <a:r>
              <a:rPr lang="ru-RU" sz="2000" dirty="0" err="1"/>
              <a:t>товарів</a:t>
            </a:r>
            <a:r>
              <a:rPr lang="ru-RU" sz="2000" dirty="0"/>
              <a:t> і </a:t>
            </a:r>
            <a:r>
              <a:rPr lang="ru-RU" sz="2000" dirty="0" err="1"/>
              <a:t>послуг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15 </a:t>
            </a:r>
            <a:r>
              <a:rPr lang="ru-RU" sz="2000" dirty="0" err="1"/>
              <a:t>грудня</a:t>
            </a:r>
            <a:r>
              <a:rPr lang="ru-RU" sz="2000" dirty="0"/>
              <a:t> 1993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</a:t>
            </a:r>
            <a:r>
              <a:rPr lang="ru-RU" sz="2000" dirty="0" err="1"/>
              <a:t>зазначення</a:t>
            </a:r>
            <a:r>
              <a:rPr lang="ru-RU" sz="2000" dirty="0"/>
              <a:t> </a:t>
            </a:r>
            <a:r>
              <a:rPr lang="ru-RU" sz="2000" dirty="0" err="1"/>
              <a:t>походження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16 </a:t>
            </a:r>
            <a:r>
              <a:rPr lang="ru-RU" sz="2000" dirty="0" err="1"/>
              <a:t>червня</a:t>
            </a:r>
            <a:r>
              <a:rPr lang="ru-RU" sz="2000" dirty="0"/>
              <a:t> 1999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</a:t>
            </a:r>
            <a:r>
              <a:rPr lang="ru-RU" sz="2000" dirty="0" err="1"/>
              <a:t>сорти</a:t>
            </a:r>
            <a:r>
              <a:rPr lang="ru-RU" sz="2000" dirty="0"/>
              <a:t> </a:t>
            </a:r>
            <a:r>
              <a:rPr lang="ru-RU" sz="2000" dirty="0" err="1"/>
              <a:t>рослин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21 </a:t>
            </a:r>
            <a:r>
              <a:rPr lang="ru-RU" sz="2000" dirty="0" err="1"/>
              <a:t>квітня</a:t>
            </a:r>
            <a:r>
              <a:rPr lang="ru-RU" sz="2000" dirty="0"/>
              <a:t> 1993 р., «Про </a:t>
            </a:r>
            <a:r>
              <a:rPr lang="ru-RU" sz="2000" dirty="0" err="1"/>
              <a:t>охорону</a:t>
            </a:r>
            <a:r>
              <a:rPr lang="ru-RU" sz="2000" dirty="0"/>
              <a:t> прав на </a:t>
            </a:r>
            <a:r>
              <a:rPr lang="ru-RU" sz="2000" dirty="0" err="1"/>
              <a:t>топографії</a:t>
            </a:r>
            <a:r>
              <a:rPr lang="ru-RU" sz="2000" dirty="0"/>
              <a:t> </a:t>
            </a:r>
            <a:r>
              <a:rPr lang="ru-RU" sz="2000" dirty="0" err="1"/>
              <a:t>інтегральних</a:t>
            </a:r>
            <a:r>
              <a:rPr lang="ru-RU" sz="2000" dirty="0"/>
              <a:t> </a:t>
            </a:r>
            <a:r>
              <a:rPr lang="ru-RU" sz="2000" dirty="0" err="1"/>
              <a:t>мікросхем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5 листопада 1997 р.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9430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4. </a:t>
            </a:r>
            <a:r>
              <a:rPr lang="ru-RU" sz="3600" dirty="0" err="1" smtClean="0"/>
              <a:t>Суб’єктивне</a:t>
            </a:r>
            <a:r>
              <a:rPr lang="ru-RU" sz="3600" dirty="0" smtClean="0"/>
              <a:t> </a:t>
            </a:r>
            <a:r>
              <a:rPr lang="ru-RU" sz="3600" dirty="0"/>
              <a:t>право </a:t>
            </a:r>
            <a:r>
              <a:rPr lang="ru-RU" sz="3600" dirty="0" err="1"/>
              <a:t>інтелектуальної</a:t>
            </a:r>
            <a:r>
              <a:rPr lang="ru-RU" sz="3600" dirty="0"/>
              <a:t> </a:t>
            </a:r>
            <a:r>
              <a:rPr lang="ru-RU" sz="3600" dirty="0" err="1"/>
              <a:t>власності</a:t>
            </a:r>
            <a:r>
              <a:rPr lang="ru-RU" sz="3600" dirty="0"/>
              <a:t>: </a:t>
            </a:r>
            <a:r>
              <a:rPr lang="ru-RU" sz="3600" dirty="0" err="1"/>
              <a:t>поняття</a:t>
            </a:r>
            <a:r>
              <a:rPr lang="ru-RU" sz="3600" dirty="0"/>
              <a:t>, </a:t>
            </a:r>
            <a:r>
              <a:rPr lang="ru-RU" sz="3600" dirty="0" err="1"/>
              <a:t>зміст</a:t>
            </a:r>
            <a:r>
              <a:rPr lang="ru-RU" sz="3600" dirty="0"/>
              <a:t> та </a:t>
            </a:r>
            <a:r>
              <a:rPr lang="ru-RU" sz="3600" dirty="0" err="1"/>
              <a:t>юридичні</a:t>
            </a:r>
            <a:r>
              <a:rPr lang="ru-RU" sz="3600" dirty="0"/>
              <a:t> </a:t>
            </a:r>
            <a:r>
              <a:rPr lang="ru-RU" sz="3600" dirty="0" err="1"/>
              <a:t>властивості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5766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634809" cy="4196539"/>
          </a:xfrm>
        </p:spPr>
        <p:txBody>
          <a:bodyPr>
            <a:noAutofit/>
          </a:bodyPr>
          <a:lstStyle/>
          <a:p>
            <a:r>
              <a:rPr lang="ru-RU" sz="3200" dirty="0" err="1"/>
              <a:t>Суб’єктивне</a:t>
            </a:r>
            <a:r>
              <a:rPr lang="ru-RU" sz="3200" dirty="0"/>
              <a:t> право </a:t>
            </a:r>
            <a:r>
              <a:rPr lang="ru-RU" sz="3200" dirty="0" err="1"/>
              <a:t>інтелектуальної</a:t>
            </a:r>
            <a:r>
              <a:rPr lang="ru-RU" sz="3200" dirty="0"/>
              <a:t> </a:t>
            </a:r>
            <a:r>
              <a:rPr lang="ru-RU" sz="3200" dirty="0" err="1"/>
              <a:t>власності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право особи на результат </a:t>
            </a:r>
            <a:r>
              <a:rPr lang="ru-RU" sz="3200" dirty="0" err="1"/>
              <a:t>інтелектуальної</a:t>
            </a:r>
            <a:r>
              <a:rPr lang="ru-RU" sz="3200" dirty="0"/>
              <a:t>, </a:t>
            </a:r>
            <a:r>
              <a:rPr lang="ru-RU" sz="3200" dirty="0" err="1"/>
              <a:t>творчої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на </a:t>
            </a:r>
            <a:r>
              <a:rPr lang="ru-RU" sz="3200" dirty="0" err="1"/>
              <a:t>інший</a:t>
            </a:r>
            <a:r>
              <a:rPr lang="ru-RU" sz="3200" dirty="0"/>
              <a:t> </a:t>
            </a:r>
            <a:r>
              <a:rPr lang="ru-RU" sz="3200" dirty="0" err="1"/>
              <a:t>об’єкт</a:t>
            </a:r>
            <a:r>
              <a:rPr lang="ru-RU" sz="3200" dirty="0"/>
              <a:t> права </a:t>
            </a:r>
            <a:r>
              <a:rPr lang="ru-RU" sz="3200" dirty="0" err="1"/>
              <a:t>інтелектуальної</a:t>
            </a:r>
            <a:r>
              <a:rPr lang="ru-RU" sz="3200" dirty="0"/>
              <a:t> </a:t>
            </a:r>
            <a:r>
              <a:rPr lang="ru-RU" sz="3200" dirty="0" err="1"/>
              <a:t>власності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охороняється</a:t>
            </a:r>
            <a:r>
              <a:rPr lang="ru-RU" sz="3200" dirty="0"/>
              <a:t> законом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120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/>
              <a:t>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: Акад. курс: </a:t>
            </a:r>
            <a:r>
              <a:rPr lang="ru-RU" dirty="0" err="1"/>
              <a:t>Підруч</a:t>
            </a:r>
            <a:r>
              <a:rPr lang="ru-RU" dirty="0"/>
              <a:t>. для студ.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/>
              <a:t>/ О. П. </a:t>
            </a:r>
            <a:r>
              <a:rPr lang="ru-RU" dirty="0" err="1"/>
              <a:t>Орлюк</a:t>
            </a:r>
            <a:r>
              <a:rPr lang="ru-RU" dirty="0"/>
              <a:t>, Г. О. </a:t>
            </a:r>
            <a:r>
              <a:rPr lang="ru-RU" dirty="0" err="1"/>
              <a:t>Андрощук</a:t>
            </a:r>
            <a:r>
              <a:rPr lang="ru-RU" dirty="0"/>
              <a:t>, О. Б. </a:t>
            </a:r>
            <a:r>
              <a:rPr lang="ru-RU" dirty="0" err="1"/>
              <a:t>Бутнік-Сіверський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 За ред. О. П. </a:t>
            </a:r>
            <a:r>
              <a:rPr lang="ru-RU" dirty="0" err="1"/>
              <a:t>Орлюк</a:t>
            </a:r>
            <a:r>
              <a:rPr lang="ru-RU" dirty="0"/>
              <a:t>, О. Д. </a:t>
            </a:r>
            <a:r>
              <a:rPr lang="ru-RU" dirty="0" err="1"/>
              <a:t>Святоцького</a:t>
            </a:r>
            <a:r>
              <a:rPr lang="ru-RU" dirty="0"/>
              <a:t>. — К.: </a:t>
            </a:r>
            <a:r>
              <a:rPr lang="ru-RU" dirty="0" err="1"/>
              <a:t>Видавничий</a:t>
            </a:r>
            <a:r>
              <a:rPr lang="ru-RU" dirty="0"/>
              <a:t> </a:t>
            </a:r>
            <a:r>
              <a:rPr lang="ru-RU" dirty="0" err="1"/>
              <a:t>Дім</a:t>
            </a:r>
            <a:r>
              <a:rPr lang="ru-RU" dirty="0"/>
              <a:t> «</a:t>
            </a:r>
            <a:r>
              <a:rPr lang="ru-RU" dirty="0" err="1"/>
              <a:t>Ін</a:t>
            </a:r>
            <a:r>
              <a:rPr lang="ru-RU" dirty="0"/>
              <a:t> Юре», 2007. — 696 с</a:t>
            </a:r>
            <a:r>
              <a:rPr lang="ru-RU" dirty="0" smtClean="0"/>
              <a:t>.</a:t>
            </a:r>
          </a:p>
          <a:p>
            <a:r>
              <a:rPr lang="ru-RU" dirty="0" err="1"/>
              <a:t>Аксютіна</a:t>
            </a:r>
            <a:r>
              <a:rPr lang="ru-RU" dirty="0"/>
              <a:t> А.В., </a:t>
            </a:r>
            <a:r>
              <a:rPr lang="ru-RU" dirty="0" err="1"/>
              <a:t>Нестерцова-Собакарь</a:t>
            </a:r>
            <a:r>
              <a:rPr lang="ru-RU" dirty="0"/>
              <a:t> О.В., </a:t>
            </a:r>
            <a:r>
              <a:rPr lang="ru-RU" dirty="0" err="1"/>
              <a:t>Тропін</a:t>
            </a:r>
            <a:r>
              <a:rPr lang="ru-RU" dirty="0"/>
              <a:t> В.В.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 smtClean="0"/>
              <a:t>Інтелектуальна</a:t>
            </a:r>
            <a:r>
              <a:rPr lang="ru-RU" dirty="0" smtClean="0"/>
              <a:t> </a:t>
            </a:r>
            <a:r>
              <a:rPr lang="ru-RU" dirty="0" err="1"/>
              <a:t>власність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[для студ. </a:t>
            </a:r>
            <a:r>
              <a:rPr lang="ru-RU" dirty="0" err="1"/>
              <a:t>вищ</a:t>
            </a:r>
            <a:r>
              <a:rPr lang="ru-RU" dirty="0"/>
              <a:t>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.] / За </a:t>
            </a:r>
            <a:r>
              <a:rPr lang="ru-RU" dirty="0" err="1"/>
              <a:t>заг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канд. </a:t>
            </a:r>
            <a:r>
              <a:rPr lang="ru-RU" dirty="0" err="1"/>
              <a:t>юрид</a:t>
            </a:r>
            <a:r>
              <a:rPr lang="ru-RU" dirty="0"/>
              <a:t>. наук, доц. </a:t>
            </a:r>
            <a:r>
              <a:rPr lang="ru-RU" dirty="0" err="1"/>
              <a:t>НестерцовоїСобакарь</a:t>
            </a:r>
            <a:r>
              <a:rPr lang="ru-RU" dirty="0"/>
              <a:t> О.В. – </a:t>
            </a:r>
            <a:r>
              <a:rPr lang="ru-RU" dirty="0" err="1"/>
              <a:t>Дніпро</a:t>
            </a:r>
            <a:r>
              <a:rPr lang="ru-RU" dirty="0"/>
              <a:t>: </a:t>
            </a:r>
            <a:r>
              <a:rPr lang="ru-RU" dirty="0" err="1"/>
              <a:t>Дніпроп</a:t>
            </a:r>
            <a:r>
              <a:rPr lang="ru-RU" dirty="0"/>
              <a:t>. </a:t>
            </a:r>
            <a:r>
              <a:rPr lang="ru-RU" dirty="0" err="1"/>
              <a:t>держ</a:t>
            </a:r>
            <a:r>
              <a:rPr lang="ru-RU" dirty="0"/>
              <a:t>. ун-т </a:t>
            </a:r>
            <a:r>
              <a:rPr lang="ru-RU" dirty="0" err="1"/>
              <a:t>внутр</a:t>
            </a:r>
            <a:r>
              <a:rPr lang="ru-RU" dirty="0"/>
              <a:t>. справ, 2017. – 140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: </a:t>
            </a:r>
            <a:r>
              <a:rPr lang="ru-RU" dirty="0" err="1"/>
              <a:t>підручник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неюридичних</a:t>
            </a:r>
            <a:r>
              <a:rPr lang="ru-RU" dirty="0"/>
              <a:t> </a:t>
            </a:r>
            <a:r>
              <a:rPr lang="ru-RU" dirty="0" err="1"/>
              <a:t>факультетів</a:t>
            </a:r>
            <a:r>
              <a:rPr lang="ru-RU" dirty="0"/>
              <a:t> / В. О. </a:t>
            </a:r>
            <a:r>
              <a:rPr lang="ru-RU" dirty="0" err="1"/>
              <a:t>Семків</a:t>
            </a:r>
            <a:r>
              <a:rPr lang="ru-RU" dirty="0"/>
              <a:t>, Р. С. </a:t>
            </a:r>
            <a:r>
              <a:rPr lang="ru-RU" dirty="0" err="1"/>
              <a:t>Шандра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: </a:t>
            </a:r>
            <a:r>
              <a:rPr lang="ru-RU" dirty="0" err="1"/>
              <a:t>Галицький</a:t>
            </a:r>
            <a:r>
              <a:rPr lang="ru-RU" dirty="0"/>
              <a:t> </a:t>
            </a:r>
            <a:r>
              <a:rPr lang="ru-RU" dirty="0" err="1"/>
              <a:t>друкар</a:t>
            </a:r>
            <a:r>
              <a:rPr lang="ru-RU" dirty="0"/>
              <a:t>, 2015. – 280 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19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344816" cy="4888885"/>
          </a:xfrm>
        </p:spPr>
        <p:txBody>
          <a:bodyPr>
            <a:noAutofit/>
          </a:bodyPr>
          <a:lstStyle/>
          <a:p>
            <a:r>
              <a:rPr lang="ru-RU" sz="2800" dirty="0"/>
              <a:t>На </a:t>
            </a:r>
            <a:r>
              <a:rPr lang="ru-RU" sz="2800" dirty="0" err="1"/>
              <a:t>відміну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права </a:t>
            </a:r>
            <a:r>
              <a:rPr lang="ru-RU" sz="2800" dirty="0" err="1"/>
              <a:t>власності</a:t>
            </a:r>
            <a:r>
              <a:rPr lang="ru-RU" sz="2800" dirty="0"/>
              <a:t>, </a:t>
            </a:r>
            <a:r>
              <a:rPr lang="ru-RU" sz="2800" dirty="0" err="1"/>
              <a:t>змістом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є право </a:t>
            </a:r>
            <a:r>
              <a:rPr lang="ru-RU" sz="2800" dirty="0" err="1"/>
              <a:t>володіння</a:t>
            </a:r>
            <a:r>
              <a:rPr lang="ru-RU" sz="2800" dirty="0"/>
              <a:t>, </a:t>
            </a:r>
            <a:r>
              <a:rPr lang="ru-RU" sz="2800" dirty="0" err="1"/>
              <a:t>користування</a:t>
            </a:r>
            <a:r>
              <a:rPr lang="ru-RU" sz="2800" dirty="0"/>
              <a:t> та </a:t>
            </a:r>
            <a:r>
              <a:rPr lang="ru-RU" sz="2800" dirty="0" err="1"/>
              <a:t>розпорядження</a:t>
            </a:r>
            <a:r>
              <a:rPr lang="ru-RU" sz="2800" dirty="0"/>
              <a:t> </a:t>
            </a:r>
            <a:r>
              <a:rPr lang="ru-RU" sz="2800" dirty="0" err="1"/>
              <a:t>річчю</a:t>
            </a:r>
            <a:r>
              <a:rPr lang="ru-RU" sz="2800" dirty="0"/>
              <a:t>, </a:t>
            </a:r>
            <a:r>
              <a:rPr lang="ru-RU" sz="2800" dirty="0" err="1"/>
              <a:t>зміст</a:t>
            </a:r>
            <a:r>
              <a:rPr lang="ru-RU" sz="2800" dirty="0"/>
              <a:t> права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власності</a:t>
            </a:r>
            <a:r>
              <a:rPr lang="ru-RU" sz="2800" dirty="0"/>
              <a:t> становить комплекс </a:t>
            </a:r>
            <a:r>
              <a:rPr lang="ru-RU" sz="2800" dirty="0" err="1"/>
              <a:t>особистих</a:t>
            </a:r>
            <a:r>
              <a:rPr lang="ru-RU" sz="2800" dirty="0"/>
              <a:t> </a:t>
            </a:r>
            <a:r>
              <a:rPr lang="ru-RU" sz="2800" dirty="0" err="1"/>
              <a:t>немайнових</a:t>
            </a:r>
            <a:r>
              <a:rPr lang="ru-RU" sz="2800" dirty="0"/>
              <a:t> (</a:t>
            </a:r>
            <a:r>
              <a:rPr lang="ru-RU" sz="2800" dirty="0" err="1"/>
              <a:t>які</a:t>
            </a:r>
            <a:r>
              <a:rPr lang="ru-RU" sz="2800" dirty="0"/>
              <a:t> в </a:t>
            </a:r>
            <a:r>
              <a:rPr lang="ru-RU" sz="2800" dirty="0" err="1"/>
              <a:t>іноземній</a:t>
            </a:r>
            <a:r>
              <a:rPr lang="ru-RU" sz="2800" dirty="0"/>
              <a:t> </a:t>
            </a:r>
            <a:r>
              <a:rPr lang="ru-RU" sz="2800" dirty="0" err="1"/>
              <a:t>науковій</a:t>
            </a:r>
            <a:r>
              <a:rPr lang="ru-RU" sz="2800" dirty="0"/>
              <a:t> </a:t>
            </a:r>
            <a:r>
              <a:rPr lang="ru-RU" sz="2800" dirty="0" err="1"/>
              <a:t>літературі</a:t>
            </a:r>
            <a:r>
              <a:rPr lang="ru-RU" sz="2800" dirty="0"/>
              <a:t> </a:t>
            </a:r>
            <a:r>
              <a:rPr lang="ru-RU" sz="2800" dirty="0" err="1"/>
              <a:t>називаються</a:t>
            </a:r>
            <a:r>
              <a:rPr lang="ru-RU" sz="2800" dirty="0"/>
              <a:t> </a:t>
            </a:r>
            <a:r>
              <a:rPr lang="ru-RU" sz="2800" dirty="0" err="1" smtClean="0"/>
              <a:t>моральними</a:t>
            </a:r>
            <a:r>
              <a:rPr lang="ru-RU" sz="2800" dirty="0" smtClean="0"/>
              <a:t>) </a:t>
            </a:r>
            <a:r>
              <a:rPr lang="ru-RU" sz="2800" dirty="0"/>
              <a:t>та </a:t>
            </a:r>
            <a:r>
              <a:rPr lang="ru-RU" sz="2800" dirty="0" err="1"/>
              <a:t>майнових</a:t>
            </a:r>
            <a:r>
              <a:rPr lang="ru-RU" sz="2800" dirty="0"/>
              <a:t> прав особи на результат </a:t>
            </a:r>
            <a:r>
              <a:rPr lang="ru-RU" sz="2800" dirty="0" err="1"/>
              <a:t>інтелектуальної</a:t>
            </a:r>
            <a:r>
              <a:rPr lang="ru-RU" sz="2800" dirty="0"/>
              <a:t>, </a:t>
            </a:r>
            <a:r>
              <a:rPr lang="ru-RU" sz="2800" dirty="0" err="1"/>
              <a:t>творчої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(</a:t>
            </a:r>
            <a:r>
              <a:rPr lang="ru-RU" sz="2800" dirty="0" err="1"/>
              <a:t>тобто</a:t>
            </a:r>
            <a:r>
              <a:rPr lang="ru-RU" sz="2800" dirty="0"/>
              <a:t>, на </a:t>
            </a:r>
            <a:r>
              <a:rPr lang="ru-RU" sz="2800" dirty="0" err="1"/>
              <a:t>нематеріальний</a:t>
            </a:r>
            <a:r>
              <a:rPr lang="ru-RU" sz="2800" dirty="0"/>
              <a:t> </a:t>
            </a:r>
            <a:r>
              <a:rPr lang="ru-RU" sz="2800" dirty="0" err="1"/>
              <a:t>об’єкт</a:t>
            </a:r>
            <a:r>
              <a:rPr lang="ru-RU" sz="2800" dirty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191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43815" marR="443230" indent="0" algn="just">
              <a:buNone/>
            </a:pPr>
            <a:r>
              <a:rPr lang="uk-UA" sz="48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План:</a:t>
            </a:r>
          </a:p>
          <a:p>
            <a:pPr marL="558165" marR="443230" indent="-514350" algn="just">
              <a:buAutoNum type="arabicPeriod"/>
            </a:pPr>
            <a:r>
              <a:rPr lang="uk-UA" sz="3200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Сутність науково-технічного прогресу</a:t>
            </a:r>
          </a:p>
          <a:p>
            <a:pPr marL="558165" marR="443230" indent="-514350" algn="just">
              <a:buAutoNum type="arabicPeriod"/>
            </a:pP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структура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інтелектуальної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8165" marR="443230" indent="-514350" algn="just">
              <a:buAutoNum type="arabicPeriod"/>
            </a:pP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Об’єктивне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інтелектуальної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загальна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характеристика, </a:t>
            </a: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</a:t>
            </a:r>
            <a:endParaRPr lang="uk-UA" sz="3200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8165" marR="443230" indent="-514350" algn="just">
              <a:buAutoNum type="arabicPeriod"/>
            </a:pP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Суб’єктивне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інтелектуальної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юридичні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8165" marR="443230" indent="-514350" algn="just">
              <a:buAutoNum type="arabicPeriod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7848872" cy="5112568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науки, </a:t>
            </a:r>
            <a:r>
              <a:rPr lang="ru-RU" sz="2400" dirty="0" err="1"/>
              <a:t>культури</a:t>
            </a:r>
            <a:r>
              <a:rPr lang="ru-RU" sz="2400" dirty="0"/>
              <a:t>, </a:t>
            </a:r>
            <a:r>
              <a:rPr lang="ru-RU" sz="2400" dirty="0" err="1"/>
              <a:t>техніки</a:t>
            </a:r>
            <a:r>
              <a:rPr lang="ru-RU" sz="2400" dirty="0"/>
              <a:t> і </a:t>
            </a:r>
            <a:r>
              <a:rPr lang="ru-RU" sz="2400" dirty="0" err="1"/>
              <a:t>виробництва</a:t>
            </a:r>
            <a:r>
              <a:rPr lang="ru-RU" sz="2400" dirty="0"/>
              <a:t>, особливо у </a:t>
            </a:r>
            <a:r>
              <a:rPr lang="ru-RU" sz="2400" dirty="0" err="1"/>
              <a:t>другій</a:t>
            </a:r>
            <a:r>
              <a:rPr lang="ru-RU" sz="2400" dirty="0"/>
              <a:t> </a:t>
            </a:r>
            <a:r>
              <a:rPr lang="ru-RU" sz="2400" dirty="0" err="1"/>
              <a:t>половині</a:t>
            </a:r>
            <a:r>
              <a:rPr lang="ru-RU" sz="2400" dirty="0"/>
              <a:t> </a:t>
            </a:r>
            <a:r>
              <a:rPr lang="en-US" sz="2400" dirty="0"/>
              <a:t>XX </a:t>
            </a:r>
            <a:r>
              <a:rPr lang="ru-RU" sz="2400" dirty="0"/>
              <a:t>ст. та на початку </a:t>
            </a:r>
            <a:r>
              <a:rPr lang="en-US" sz="2400" dirty="0"/>
              <a:t>XXI </a:t>
            </a:r>
            <a:r>
              <a:rPr lang="ru-RU" sz="2400" dirty="0"/>
              <a:t>ст., </a:t>
            </a:r>
            <a:r>
              <a:rPr lang="ru-RU" sz="2400" dirty="0" err="1"/>
              <a:t>свідчать</a:t>
            </a:r>
            <a:r>
              <a:rPr lang="ru-RU" sz="2400" dirty="0"/>
              <a:t> про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людство</a:t>
            </a:r>
            <a:r>
              <a:rPr lang="ru-RU" sz="2400" dirty="0"/>
              <a:t> у </a:t>
            </a:r>
            <a:r>
              <a:rPr lang="ru-RU" sz="2400" dirty="0" err="1"/>
              <a:t>своєму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підійшло</a:t>
            </a:r>
            <a:r>
              <a:rPr lang="ru-RU" sz="2400" dirty="0"/>
              <a:t> до </a:t>
            </a:r>
            <a:r>
              <a:rPr lang="ru-RU" sz="2400" dirty="0" err="1"/>
              <a:t>тієї</a:t>
            </a:r>
            <a:r>
              <a:rPr lang="ru-RU" sz="2400" dirty="0"/>
              <a:t> </a:t>
            </a:r>
            <a:r>
              <a:rPr lang="ru-RU" sz="2400" dirty="0" err="1"/>
              <a:t>межі</a:t>
            </a:r>
            <a:r>
              <a:rPr lang="ru-RU" sz="2400" dirty="0"/>
              <a:t>, коли </a:t>
            </a:r>
            <a:r>
              <a:rPr lang="ru-RU" sz="2400" dirty="0" err="1"/>
              <a:t>подальший</a:t>
            </a:r>
            <a:r>
              <a:rPr lang="ru-RU" sz="2400" dirty="0"/>
              <a:t> </a:t>
            </a:r>
            <a:r>
              <a:rPr lang="ru-RU" sz="2400" dirty="0" err="1"/>
              <a:t>прогрес</a:t>
            </a:r>
            <a:r>
              <a:rPr lang="ru-RU" sz="2400" dirty="0"/>
              <a:t> буде </a:t>
            </a:r>
            <a:r>
              <a:rPr lang="ru-RU" sz="2400" dirty="0" err="1"/>
              <a:t>зумовлюватися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розумовою</a:t>
            </a:r>
            <a:r>
              <a:rPr lang="ru-RU" sz="2400" dirty="0"/>
              <a:t> </a:t>
            </a:r>
            <a:r>
              <a:rPr lang="ru-RU" sz="2400" dirty="0" err="1"/>
              <a:t>діяльністю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розумової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за </a:t>
            </a:r>
            <a:r>
              <a:rPr lang="ru-RU" sz="2400" dirty="0" err="1"/>
              <a:t>теперішньою</a:t>
            </a:r>
            <a:r>
              <a:rPr lang="ru-RU" sz="2400" dirty="0"/>
              <a:t> </a:t>
            </a:r>
            <a:r>
              <a:rPr lang="ru-RU" sz="2400" dirty="0" err="1"/>
              <a:t>термінологією</a:t>
            </a:r>
            <a:r>
              <a:rPr lang="ru-RU" sz="2400" dirty="0"/>
              <a:t> —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будуть</a:t>
            </a:r>
            <a:r>
              <a:rPr lang="ru-RU" sz="2400" dirty="0"/>
              <a:t> </a:t>
            </a:r>
            <a:r>
              <a:rPr lang="ru-RU" sz="2400" dirty="0" err="1"/>
              <a:t>визначати</a:t>
            </a:r>
            <a:r>
              <a:rPr lang="ru-RU" sz="2400" dirty="0"/>
              <a:t> </a:t>
            </a:r>
            <a:r>
              <a:rPr lang="ru-RU" sz="2400" dirty="0" err="1"/>
              <a:t>стратегію</a:t>
            </a:r>
            <a:r>
              <a:rPr lang="ru-RU" sz="2400" dirty="0"/>
              <a:t> і тактику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будь-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країни</a:t>
            </a:r>
            <a:r>
              <a:rPr lang="ru-RU" sz="2400" dirty="0"/>
              <a:t>. Уже </a:t>
            </a:r>
            <a:r>
              <a:rPr lang="ru-RU" sz="2400" dirty="0" err="1"/>
              <a:t>тепер</a:t>
            </a:r>
            <a:r>
              <a:rPr lang="ru-RU" sz="2400" dirty="0"/>
              <a:t> видно,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високий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інтелектуальної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у </a:t>
            </a:r>
            <a:r>
              <a:rPr lang="ru-RU" sz="2400" dirty="0" err="1"/>
              <a:t>тій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іншій</a:t>
            </a:r>
            <a:r>
              <a:rPr lang="ru-RU" sz="2400" dirty="0"/>
              <a:t> </a:t>
            </a:r>
            <a:r>
              <a:rPr lang="ru-RU" sz="2400" dirty="0" err="1"/>
              <a:t>країні</a:t>
            </a:r>
            <a:r>
              <a:rPr lang="ru-RU" sz="2400" dirty="0"/>
              <a:t> </a:t>
            </a:r>
            <a:r>
              <a:rPr lang="ru-RU" sz="2400" dirty="0" err="1"/>
              <a:t>зумовлює</a:t>
            </a:r>
            <a:r>
              <a:rPr lang="ru-RU" sz="2400" dirty="0"/>
              <a:t> </a:t>
            </a:r>
            <a:r>
              <a:rPr lang="ru-RU" sz="2400" dirty="0" err="1"/>
              <a:t>високий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добробуту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народу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97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r>
              <a:rPr lang="ru-RU" sz="2000" dirty="0"/>
              <a:t>Там, де </a:t>
            </a:r>
            <a:r>
              <a:rPr lang="ru-RU" sz="2000" dirty="0" err="1"/>
              <a:t>поважають</a:t>
            </a:r>
            <a:r>
              <a:rPr lang="ru-RU" sz="2000" dirty="0"/>
              <a:t> науку, культуру і </a:t>
            </a:r>
            <a:r>
              <a:rPr lang="ru-RU" sz="2000" dirty="0" err="1"/>
              <a:t>мистецтво</a:t>
            </a:r>
            <a:r>
              <a:rPr lang="ru-RU" sz="2000" dirty="0"/>
              <a:t>, люди </a:t>
            </a:r>
            <a:r>
              <a:rPr lang="ru-RU" sz="2000" dirty="0" err="1"/>
              <a:t>живуть</a:t>
            </a:r>
            <a:r>
              <a:rPr lang="ru-RU" sz="2000" dirty="0"/>
              <a:t> </a:t>
            </a:r>
            <a:r>
              <a:rPr lang="ru-RU" sz="2000" dirty="0" err="1"/>
              <a:t>краще</a:t>
            </a:r>
            <a:r>
              <a:rPr lang="ru-RU" sz="2000" dirty="0"/>
              <a:t>, </a:t>
            </a:r>
            <a:r>
              <a:rPr lang="ru-RU" sz="2000" dirty="0" err="1"/>
              <a:t>адже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зумовлюють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</a:t>
            </a:r>
            <a:r>
              <a:rPr lang="ru-RU" sz="2000" dirty="0" err="1"/>
              <a:t>культури</a:t>
            </a:r>
            <a:r>
              <a:rPr lang="ru-RU" sz="2000" dirty="0"/>
              <a:t>,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r>
              <a:rPr lang="ru-RU" sz="2000" dirty="0" err="1"/>
              <a:t>Зазначені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, </a:t>
            </a:r>
            <a:r>
              <a:rPr lang="ru-RU" sz="2000" dirty="0" err="1"/>
              <a:t>безперечно</a:t>
            </a:r>
            <a:r>
              <a:rPr lang="ru-RU" sz="2000" dirty="0"/>
              <a:t>,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визначати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стане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способом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здобутків</a:t>
            </a:r>
            <a:r>
              <a:rPr lang="ru-RU" sz="2000" dirty="0"/>
              <a:t> науки, </a:t>
            </a:r>
            <a:r>
              <a:rPr lang="ru-RU" sz="2000" dirty="0" err="1"/>
              <a:t>культури</a:t>
            </a:r>
            <a:r>
              <a:rPr lang="ru-RU" sz="2000" dirty="0"/>
              <a:t>, </a:t>
            </a:r>
            <a:r>
              <a:rPr lang="ru-RU" sz="2000" dirty="0" err="1"/>
              <a:t>техніки</a:t>
            </a:r>
            <a:r>
              <a:rPr lang="ru-RU" sz="2000" dirty="0"/>
              <a:t>. Не </a:t>
            </a:r>
            <a:r>
              <a:rPr lang="ru-RU" sz="2000" dirty="0" err="1"/>
              <a:t>викликає</a:t>
            </a:r>
            <a:r>
              <a:rPr lang="ru-RU" sz="2000" dirty="0"/>
              <a:t> </a:t>
            </a:r>
            <a:r>
              <a:rPr lang="ru-RU" sz="2000" dirty="0" err="1"/>
              <a:t>сумніву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науки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пріоритетне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і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використані</a:t>
            </a:r>
            <a:r>
              <a:rPr lang="ru-RU" sz="2000" dirty="0"/>
              <a:t> у будь-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людей. </a:t>
            </a:r>
            <a:endParaRPr lang="ru-RU" sz="2000" dirty="0" smtClean="0"/>
          </a:p>
          <a:p>
            <a:r>
              <a:rPr lang="ru-RU" sz="2000" dirty="0" err="1" smtClean="0"/>
              <a:t>Науково-технічні</a:t>
            </a:r>
            <a:r>
              <a:rPr lang="ru-RU" sz="2000" dirty="0" smtClean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формують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і характер </a:t>
            </a:r>
            <a:r>
              <a:rPr lang="ru-RU" sz="2000" dirty="0" err="1"/>
              <a:t>виробництва</a:t>
            </a:r>
            <a:r>
              <a:rPr lang="ru-RU" sz="2000" dirty="0"/>
              <a:t>. </a:t>
            </a:r>
            <a:r>
              <a:rPr lang="ru-RU" sz="2000" dirty="0" err="1"/>
              <a:t>Інтелектуальні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художньої</a:t>
            </a:r>
            <a:r>
              <a:rPr lang="ru-RU" sz="2000" dirty="0"/>
              <a:t> </a:t>
            </a:r>
            <a:r>
              <a:rPr lang="ru-RU" sz="2000" dirty="0" err="1"/>
              <a:t>літератури</a:t>
            </a:r>
            <a:r>
              <a:rPr lang="ru-RU" sz="2000" dirty="0"/>
              <a:t>, </a:t>
            </a:r>
            <a:r>
              <a:rPr lang="ru-RU" sz="2000" dirty="0" err="1"/>
              <a:t>мистецтва</a:t>
            </a:r>
            <a:r>
              <a:rPr lang="ru-RU" sz="2000" dirty="0"/>
              <a:t> і </a:t>
            </a:r>
            <a:r>
              <a:rPr lang="ru-RU" sz="2000" dirty="0" err="1"/>
              <a:t>культури</a:t>
            </a:r>
            <a:r>
              <a:rPr lang="ru-RU" sz="2000" dirty="0"/>
              <a:t> в </a:t>
            </a:r>
            <a:r>
              <a:rPr lang="ru-RU" sz="2000" dirty="0" err="1"/>
              <a:t>цілому</a:t>
            </a:r>
            <a:r>
              <a:rPr lang="ru-RU" sz="2000" dirty="0"/>
              <a:t> </a:t>
            </a:r>
            <a:r>
              <a:rPr lang="ru-RU" sz="2000" dirty="0" err="1"/>
              <a:t>формують</a:t>
            </a:r>
            <a:r>
              <a:rPr lang="ru-RU" sz="2000" dirty="0"/>
              <a:t> </a:t>
            </a:r>
            <a:r>
              <a:rPr lang="ru-RU" sz="2000" dirty="0" err="1"/>
              <a:t>моральні</a:t>
            </a:r>
            <a:r>
              <a:rPr lang="ru-RU" sz="2000" dirty="0"/>
              <a:t> засади </a:t>
            </a:r>
            <a:r>
              <a:rPr lang="ru-RU" sz="2000" dirty="0" err="1"/>
              <a:t>суспільства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світогляд</a:t>
            </a:r>
            <a:r>
              <a:rPr lang="ru-RU" sz="2000" dirty="0"/>
              <a:t>, </a:t>
            </a:r>
            <a:r>
              <a:rPr lang="ru-RU" sz="2000" dirty="0" err="1"/>
              <a:t>ставлення</a:t>
            </a:r>
            <a:r>
              <a:rPr lang="ru-RU" sz="2000" dirty="0"/>
              <a:t> до </a:t>
            </a:r>
            <a:r>
              <a:rPr lang="ru-RU" sz="2000" dirty="0" err="1"/>
              <a:t>навколишнього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бачення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ті</a:t>
            </a:r>
            <a:r>
              <a:rPr lang="ru-RU" sz="2000" dirty="0"/>
              <a:t> засади, </a:t>
            </a:r>
            <a:r>
              <a:rPr lang="ru-RU" sz="2000" dirty="0" err="1"/>
              <a:t>які</a:t>
            </a:r>
            <a:r>
              <a:rPr lang="ru-RU" sz="2000" dirty="0"/>
              <a:t> ми </a:t>
            </a:r>
            <a:r>
              <a:rPr lang="ru-RU" sz="2000" dirty="0" err="1"/>
              <a:t>називаємо</a:t>
            </a:r>
            <a:r>
              <a:rPr lang="ru-RU" sz="2000" dirty="0"/>
              <a:t> </a:t>
            </a:r>
            <a:r>
              <a:rPr lang="ru-RU" sz="2000" dirty="0" err="1"/>
              <a:t>людськими</a:t>
            </a:r>
            <a:r>
              <a:rPr lang="ru-RU" sz="2000" dirty="0"/>
              <a:t> </a:t>
            </a:r>
            <a:r>
              <a:rPr lang="ru-RU" sz="2000" dirty="0" err="1"/>
              <a:t>цінностями</a:t>
            </a:r>
            <a:r>
              <a:rPr lang="ru-RU" sz="2000" dirty="0"/>
              <a:t> і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визначають</a:t>
            </a:r>
            <a:r>
              <a:rPr lang="ru-RU" sz="2000" dirty="0"/>
              <a:t> </a:t>
            </a:r>
            <a:r>
              <a:rPr lang="ru-RU" sz="2000" dirty="0" err="1"/>
              <a:t>духовний</a:t>
            </a:r>
            <a:r>
              <a:rPr lang="ru-RU" sz="2000" dirty="0"/>
              <a:t> </a:t>
            </a:r>
            <a:r>
              <a:rPr lang="ru-RU" sz="2000" dirty="0" err="1"/>
              <a:t>світ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і </a:t>
            </a:r>
            <a:r>
              <a:rPr lang="ru-RU" sz="2000" dirty="0" err="1"/>
              <a:t>суспільства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засади є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важливими</a:t>
            </a:r>
            <a:r>
              <a:rPr lang="ru-RU" sz="2000" dirty="0"/>
              <a:t> у </a:t>
            </a:r>
            <a:r>
              <a:rPr lang="ru-RU" sz="2000" dirty="0" err="1"/>
              <a:t>формуванні</a:t>
            </a:r>
            <a:r>
              <a:rPr lang="ru-RU" sz="2000" dirty="0"/>
              <a:t> </a:t>
            </a:r>
            <a:r>
              <a:rPr lang="ru-RU" sz="2000" dirty="0" err="1"/>
              <a:t>світогляду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і кожного </a:t>
            </a:r>
            <a:r>
              <a:rPr lang="ru-RU" sz="2000" dirty="0" err="1"/>
              <a:t>окремого</a:t>
            </a:r>
            <a:r>
              <a:rPr lang="ru-RU" sz="2000" dirty="0"/>
              <a:t> </a:t>
            </a:r>
            <a:r>
              <a:rPr lang="ru-RU" sz="2000" dirty="0" err="1"/>
              <a:t>індивіда</a:t>
            </a:r>
            <a:r>
              <a:rPr lang="ru-RU" sz="2000" dirty="0"/>
              <a:t>. </a:t>
            </a:r>
            <a:endParaRPr lang="en-US" sz="2000" dirty="0" smtClean="0"/>
          </a:p>
          <a:p>
            <a:r>
              <a:rPr lang="ru-RU" sz="2000" dirty="0" err="1" smtClean="0"/>
              <a:t>Духовний</a:t>
            </a:r>
            <a:r>
              <a:rPr lang="ru-RU" sz="2000" dirty="0" smtClean="0"/>
              <a:t> </a:t>
            </a:r>
            <a:r>
              <a:rPr lang="ru-RU" sz="2000" dirty="0"/>
              <a:t>характер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/>
              <a:t>формують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діячі</a:t>
            </a:r>
            <a:r>
              <a:rPr lang="ru-RU" sz="2000" dirty="0"/>
              <a:t> </a:t>
            </a:r>
            <a:r>
              <a:rPr lang="ru-RU" sz="2000" dirty="0" err="1"/>
              <a:t>художньої</a:t>
            </a:r>
            <a:r>
              <a:rPr lang="ru-RU" sz="2000" dirty="0"/>
              <a:t> </a:t>
            </a:r>
            <a:r>
              <a:rPr lang="ru-RU" sz="2000" dirty="0" err="1"/>
              <a:t>літератури</a:t>
            </a:r>
            <a:r>
              <a:rPr lang="ru-RU" sz="2000" dirty="0"/>
              <a:t>, </a:t>
            </a:r>
            <a:r>
              <a:rPr lang="ru-RU" sz="2000" dirty="0" err="1"/>
              <a:t>культури</a:t>
            </a:r>
            <a:r>
              <a:rPr lang="ru-RU" sz="2000" dirty="0"/>
              <a:t> і </a:t>
            </a:r>
            <a:r>
              <a:rPr lang="ru-RU" sz="2000" dirty="0" err="1"/>
              <a:t>мистецтва</a:t>
            </a:r>
            <a:r>
              <a:rPr lang="ru-RU" sz="2000" dirty="0"/>
              <a:t>, особливо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видатні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представники</a:t>
            </a:r>
            <a:r>
              <a:rPr lang="ru-RU" sz="2000" dirty="0"/>
              <a:t>. </a:t>
            </a:r>
            <a:r>
              <a:rPr lang="ru-RU" sz="2000" dirty="0" err="1"/>
              <a:t>Від</a:t>
            </a:r>
            <a:r>
              <a:rPr lang="ru-RU" sz="2000" dirty="0"/>
              <a:t> характеру духовного </a:t>
            </a:r>
            <a:r>
              <a:rPr lang="ru-RU" sz="2000" dirty="0" err="1"/>
              <a:t>світосприйняття</a:t>
            </a:r>
            <a:r>
              <a:rPr lang="ru-RU" sz="2000" dirty="0"/>
              <a:t> </a:t>
            </a:r>
            <a:r>
              <a:rPr lang="ru-RU" sz="2000" dirty="0" err="1"/>
              <a:t>залежать</a:t>
            </a:r>
            <a:r>
              <a:rPr lang="ru-RU" sz="2000" dirty="0"/>
              <a:t> характер і </a:t>
            </a:r>
            <a:r>
              <a:rPr lang="ru-RU" sz="2000" dirty="0" err="1"/>
              <a:t>напрями</a:t>
            </a:r>
            <a:r>
              <a:rPr lang="ru-RU" sz="2000" dirty="0"/>
              <a:t> </a:t>
            </a:r>
            <a:r>
              <a:rPr lang="ru-RU" sz="2000" dirty="0" err="1"/>
              <a:t>науково-технічного</a:t>
            </a:r>
            <a:r>
              <a:rPr lang="ru-RU" sz="2000" dirty="0"/>
              <a:t> </a:t>
            </a:r>
            <a:r>
              <a:rPr lang="ru-RU" sz="2000" dirty="0" err="1"/>
              <a:t>прогресу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440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352928" cy="6264696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sz="2000" i="1" dirty="0" err="1"/>
              <a:t>Науково-технічний</a:t>
            </a:r>
            <a:r>
              <a:rPr lang="ru-RU" sz="2000" i="1" dirty="0"/>
              <a:t> </a:t>
            </a:r>
            <a:r>
              <a:rPr lang="ru-RU" sz="2000" i="1" dirty="0" err="1"/>
              <a:t>прогрес</a:t>
            </a:r>
            <a:r>
              <a:rPr lang="ru-RU" sz="2000" i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складний</a:t>
            </a:r>
            <a:r>
              <a:rPr lang="ru-RU" sz="2000" dirty="0"/>
              <a:t> </a:t>
            </a:r>
            <a:r>
              <a:rPr lang="ru-RU" sz="2000" dirty="0" err="1"/>
              <a:t>механізм</a:t>
            </a:r>
            <a:r>
              <a:rPr lang="ru-RU" sz="2000" dirty="0"/>
              <a:t>, у тому </a:t>
            </a:r>
            <a:r>
              <a:rPr lang="ru-RU" sz="2000" dirty="0" err="1"/>
              <a:t>числі</a:t>
            </a:r>
            <a:r>
              <a:rPr lang="ru-RU" sz="2000" dirty="0"/>
              <a:t> і з </a:t>
            </a:r>
            <a:r>
              <a:rPr lang="ru-RU" sz="2000" dirty="0" err="1"/>
              <a:t>позицій</a:t>
            </a:r>
            <a:r>
              <a:rPr lang="ru-RU" sz="2000" dirty="0"/>
              <a:t> правового </a:t>
            </a:r>
            <a:r>
              <a:rPr lang="ru-RU" sz="2000" dirty="0" err="1"/>
              <a:t>регулювання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аспекті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нас </a:t>
            </a:r>
            <a:r>
              <a:rPr lang="ru-RU" sz="2000" dirty="0" err="1"/>
              <a:t>цікавить</a:t>
            </a:r>
            <a:r>
              <a:rPr lang="ru-RU" sz="2000" dirty="0"/>
              <a:t>. </a:t>
            </a:r>
            <a:r>
              <a:rPr lang="ru-RU" sz="2000" dirty="0" err="1"/>
              <a:t>Науково-технічний</a:t>
            </a:r>
            <a:r>
              <a:rPr lang="ru-RU" sz="2000" dirty="0"/>
              <a:t> </a:t>
            </a:r>
            <a:r>
              <a:rPr lang="ru-RU" sz="2000" dirty="0" err="1"/>
              <a:t>прогрес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поступальний</a:t>
            </a:r>
            <a:r>
              <a:rPr lang="ru-RU" sz="2000" dirty="0"/>
              <a:t> </a:t>
            </a:r>
            <a:r>
              <a:rPr lang="ru-RU" sz="2000" dirty="0" err="1"/>
              <a:t>рух</a:t>
            </a:r>
            <a:r>
              <a:rPr lang="ru-RU" sz="2000" dirty="0"/>
              <a:t> у </a:t>
            </a:r>
            <a:r>
              <a:rPr lang="ru-RU" sz="2000" dirty="0" err="1"/>
              <a:t>розвитку</a:t>
            </a:r>
            <a:r>
              <a:rPr lang="ru-RU" sz="2000" dirty="0"/>
              <a:t> науки і </a:t>
            </a:r>
            <a:r>
              <a:rPr lang="ru-RU" sz="2000" dirty="0" err="1"/>
              <a:t>техніки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стадій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разом </a:t>
            </a:r>
            <a:r>
              <a:rPr lang="ru-RU" sz="2000" dirty="0" err="1"/>
              <a:t>утворюють</a:t>
            </a:r>
            <a:r>
              <a:rPr lang="ru-RU" sz="2000" dirty="0"/>
              <a:t>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діалектичний</a:t>
            </a:r>
            <a:r>
              <a:rPr lang="ru-RU" sz="2000" dirty="0"/>
              <a:t> виток по </a:t>
            </a:r>
            <a:r>
              <a:rPr lang="ru-RU" sz="2000" dirty="0" err="1"/>
              <a:t>спіралі</a:t>
            </a:r>
            <a:r>
              <a:rPr lang="ru-RU" sz="2000" dirty="0"/>
              <a:t>. </a:t>
            </a:r>
            <a:endParaRPr lang="en-US" sz="2000" dirty="0" smtClean="0"/>
          </a:p>
          <a:p>
            <a:r>
              <a:rPr lang="ru-RU" sz="2000" dirty="0" smtClean="0"/>
              <a:t>Перша </a:t>
            </a:r>
            <a:r>
              <a:rPr lang="ru-RU" sz="2000" dirty="0" err="1"/>
              <a:t>стадія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— </a:t>
            </a:r>
            <a:r>
              <a:rPr lang="ru-RU" sz="2000" dirty="0" err="1"/>
              <a:t>виявлення</a:t>
            </a:r>
            <a:r>
              <a:rPr lang="ru-RU" sz="2000" dirty="0"/>
              <a:t>,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формулювання</a:t>
            </a:r>
            <a:r>
              <a:rPr lang="ru-RU" sz="2000" dirty="0"/>
              <a:t> </a:t>
            </a:r>
            <a:r>
              <a:rPr lang="ru-RU" sz="2000" dirty="0" err="1"/>
              <a:t>суспільних</a:t>
            </a:r>
            <a:r>
              <a:rPr lang="ru-RU" sz="2000" dirty="0"/>
              <a:t> потреб у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засобах</a:t>
            </a:r>
            <a:r>
              <a:rPr lang="ru-RU" sz="2000" dirty="0"/>
              <a:t> і </a:t>
            </a:r>
            <a:r>
              <a:rPr lang="ru-RU" sz="2000" dirty="0" err="1"/>
              <a:t>знаряддях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, </a:t>
            </a:r>
            <a:r>
              <a:rPr lang="ru-RU" sz="2000" dirty="0" err="1"/>
              <a:t>матеріалах</a:t>
            </a:r>
            <a:r>
              <a:rPr lang="ru-RU" sz="2000" dirty="0"/>
              <a:t> і </a:t>
            </a:r>
            <a:r>
              <a:rPr lang="ru-RU" sz="2000" dirty="0" err="1"/>
              <a:t>технологіях</a:t>
            </a:r>
            <a:r>
              <a:rPr lang="ru-RU" sz="2000" dirty="0"/>
              <a:t>, у </a:t>
            </a:r>
            <a:r>
              <a:rPr lang="ru-RU" sz="2000" dirty="0" err="1"/>
              <a:t>новій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Науково-технічний</a:t>
            </a:r>
            <a:r>
              <a:rPr lang="ru-RU" sz="2000" dirty="0" smtClean="0"/>
              <a:t> </a:t>
            </a:r>
            <a:r>
              <a:rPr lang="ru-RU" sz="2000" dirty="0" err="1"/>
              <a:t>прогрес</a:t>
            </a:r>
            <a:r>
              <a:rPr lang="ru-RU" sz="2000" dirty="0"/>
              <a:t> </a:t>
            </a:r>
            <a:r>
              <a:rPr lang="ru-RU" sz="2000" dirty="0" err="1"/>
              <a:t>визначався</a:t>
            </a:r>
            <a:r>
              <a:rPr lang="ru-RU" sz="2000" dirty="0"/>
              <a:t> і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поки</a:t>
            </a:r>
            <a:r>
              <a:rPr lang="ru-RU" sz="2000" dirty="0"/>
              <a:t>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виробництвом</a:t>
            </a:r>
            <a:r>
              <a:rPr lang="ru-RU" sz="2000" dirty="0"/>
              <a:t>, </a:t>
            </a:r>
            <a:r>
              <a:rPr lang="ru-RU" sz="2000" dirty="0" err="1"/>
              <a:t>доцільною</a:t>
            </a:r>
            <a:r>
              <a:rPr lang="ru-RU" sz="2000" dirty="0"/>
              <a:t> </a:t>
            </a:r>
            <a:r>
              <a:rPr lang="ru-RU" sz="2000" dirty="0" err="1"/>
              <a:t>діяльністю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практична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передусім</a:t>
            </a:r>
            <a:r>
              <a:rPr lang="ru-RU" sz="2000" dirty="0"/>
              <a:t> </a:t>
            </a:r>
            <a:r>
              <a:rPr lang="ru-RU" sz="2000" dirty="0" err="1"/>
              <a:t>виробнича</a:t>
            </a:r>
            <a:r>
              <a:rPr lang="ru-RU" sz="2000" dirty="0"/>
              <a:t>, є </a:t>
            </a:r>
            <a:r>
              <a:rPr lang="ru-RU" sz="2000" dirty="0" err="1"/>
              <a:t>першочерговим</a:t>
            </a:r>
            <a:r>
              <a:rPr lang="ru-RU" sz="2000" dirty="0"/>
              <a:t> </a:t>
            </a:r>
            <a:r>
              <a:rPr lang="ru-RU" sz="2000" dirty="0" err="1"/>
              <a:t>джерелом</a:t>
            </a:r>
            <a:r>
              <a:rPr lang="ru-RU" sz="2000" dirty="0"/>
              <a:t>, </a:t>
            </a:r>
            <a:r>
              <a:rPr lang="ru-RU" sz="2000" dirty="0" err="1"/>
              <a:t>поштовхом</a:t>
            </a:r>
            <a:r>
              <a:rPr lang="ru-RU" sz="2000" dirty="0"/>
              <a:t> </a:t>
            </a:r>
            <a:r>
              <a:rPr lang="ru-RU" sz="2000" dirty="0" err="1"/>
              <a:t>науково-технічного</a:t>
            </a:r>
            <a:r>
              <a:rPr lang="ru-RU" sz="2000" dirty="0"/>
              <a:t> </a:t>
            </a:r>
            <a:r>
              <a:rPr lang="ru-RU" sz="2000" dirty="0" err="1"/>
              <a:t>прогресу</a:t>
            </a:r>
            <a:r>
              <a:rPr lang="ru-RU" sz="2000" dirty="0"/>
              <a:t> і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кінцевою</a:t>
            </a:r>
            <a:r>
              <a:rPr lang="ru-RU" sz="2000" dirty="0"/>
              <a:t> метою. </a:t>
            </a:r>
            <a:r>
              <a:rPr lang="ru-RU" sz="2000" dirty="0" err="1"/>
              <a:t>Виробнича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,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якою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розуміти</a:t>
            </a:r>
            <a:r>
              <a:rPr lang="ru-RU" sz="2000" dirty="0"/>
              <a:t> будь-яку </a:t>
            </a:r>
            <a:r>
              <a:rPr lang="ru-RU" sz="2000" dirty="0" err="1"/>
              <a:t>доцільну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разом з </a:t>
            </a:r>
            <a:r>
              <a:rPr lang="ru-RU" sz="2000" dirty="0" err="1"/>
              <a:t>науково-технічною</a:t>
            </a:r>
            <a:r>
              <a:rPr lang="ru-RU" sz="2000" dirty="0"/>
              <a:t> </a:t>
            </a:r>
            <a:r>
              <a:rPr lang="ru-RU" sz="2000" dirty="0" err="1"/>
              <a:t>діяльністю</a:t>
            </a:r>
            <a:r>
              <a:rPr lang="ru-RU" sz="2000" dirty="0"/>
              <a:t> </a:t>
            </a:r>
            <a:r>
              <a:rPr lang="ru-RU" sz="2000" dirty="0" err="1"/>
              <a:t>утворюють</a:t>
            </a:r>
            <a:r>
              <a:rPr lang="ru-RU" sz="2000" dirty="0"/>
              <a:t> </a:t>
            </a:r>
            <a:r>
              <a:rPr lang="ru-RU" sz="2000" dirty="0" err="1"/>
              <a:t>єдиний</a:t>
            </a:r>
            <a:r>
              <a:rPr lang="ru-RU" sz="2000" dirty="0"/>
              <a:t> </a:t>
            </a:r>
            <a:r>
              <a:rPr lang="ru-RU" sz="2000" dirty="0" err="1"/>
              <a:t>діалектичний</a:t>
            </a:r>
            <a:r>
              <a:rPr lang="ru-RU" sz="2000" dirty="0"/>
              <a:t> цикл, </a:t>
            </a:r>
            <a:r>
              <a:rPr lang="ru-RU" sz="2000" dirty="0" err="1"/>
              <a:t>спіральний</a:t>
            </a:r>
            <a:r>
              <a:rPr lang="ru-RU" sz="2000" dirty="0"/>
              <a:t> виток, де </a:t>
            </a:r>
            <a:r>
              <a:rPr lang="ru-RU" sz="2000" dirty="0" err="1"/>
              <a:t>виробництво</a:t>
            </a:r>
            <a:r>
              <a:rPr lang="ru-RU" sz="2000" dirty="0"/>
              <a:t> </a:t>
            </a:r>
            <a:r>
              <a:rPr lang="ru-RU" sz="2000" dirty="0" err="1"/>
              <a:t>посідає</a:t>
            </a:r>
            <a:r>
              <a:rPr lang="ru-RU" sz="2000" dirty="0"/>
              <a:t> </a:t>
            </a:r>
            <a:r>
              <a:rPr lang="ru-RU" sz="2000" dirty="0" err="1"/>
              <a:t>визначальне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. У свою </a:t>
            </a:r>
            <a:r>
              <a:rPr lang="ru-RU" sz="2000" dirty="0" err="1"/>
              <a:t>чергу</a:t>
            </a:r>
            <a:r>
              <a:rPr lang="ru-RU" sz="2000" dirty="0"/>
              <a:t> </a:t>
            </a:r>
            <a:r>
              <a:rPr lang="ru-RU" sz="2000" dirty="0" err="1"/>
              <a:t>виробництво</a:t>
            </a:r>
            <a:r>
              <a:rPr lang="ru-RU" sz="2000" dirty="0"/>
              <a:t> </a:t>
            </a:r>
            <a:r>
              <a:rPr lang="ru-RU" sz="2000" dirty="0" err="1"/>
              <a:t>зумовлюється</a:t>
            </a:r>
            <a:r>
              <a:rPr lang="ru-RU" sz="2000" dirty="0"/>
              <a:t> потребами </a:t>
            </a:r>
            <a:r>
              <a:rPr lang="ru-RU" sz="2000" dirty="0" err="1"/>
              <a:t>суспільства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436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480720"/>
          </a:xfrm>
        </p:spPr>
        <p:txBody>
          <a:bodyPr>
            <a:noAutofit/>
          </a:bodyPr>
          <a:lstStyle/>
          <a:p>
            <a:r>
              <a:rPr lang="ru-RU" sz="2800" dirty="0" err="1"/>
              <a:t>Важливою</a:t>
            </a:r>
            <a:r>
              <a:rPr lang="ru-RU" sz="2800" dirty="0"/>
              <a:t> </a:t>
            </a:r>
            <a:r>
              <a:rPr lang="ru-RU" sz="2800" dirty="0" err="1"/>
              <a:t>складовою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 </a:t>
            </a:r>
            <a:r>
              <a:rPr lang="ru-RU" sz="2800" dirty="0" err="1"/>
              <a:t>інтелектуальної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є </a:t>
            </a:r>
            <a:r>
              <a:rPr lang="ru-RU" sz="2800" dirty="0" err="1"/>
              <a:t>освіта</a:t>
            </a:r>
            <a:r>
              <a:rPr lang="ru-RU" sz="2800" dirty="0"/>
              <a:t>, </a:t>
            </a:r>
            <a:r>
              <a:rPr lang="ru-RU" sz="2800" dirty="0" err="1"/>
              <a:t>зміст</a:t>
            </a:r>
            <a:r>
              <a:rPr lang="ru-RU" sz="2800" dirty="0"/>
              <a:t>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визначається</a:t>
            </a:r>
            <a:r>
              <a:rPr lang="ru-RU" sz="2800" dirty="0"/>
              <a:t> </a:t>
            </a:r>
            <a:r>
              <a:rPr lang="ru-RU" sz="2800" dirty="0" err="1"/>
              <a:t>рівнем</a:t>
            </a:r>
            <a:r>
              <a:rPr lang="ru-RU" sz="2800" dirty="0"/>
              <a:t> науки, </a:t>
            </a:r>
            <a:r>
              <a:rPr lang="ru-RU" sz="2800" dirty="0" err="1"/>
              <a:t>культури</a:t>
            </a:r>
            <a:r>
              <a:rPr lang="ru-RU" sz="2800" dirty="0"/>
              <a:t> і </a:t>
            </a:r>
            <a:r>
              <a:rPr lang="ru-RU" sz="2800" dirty="0" err="1"/>
              <a:t>мистецтва</a:t>
            </a:r>
            <a:r>
              <a:rPr lang="ru-RU" sz="2800" dirty="0"/>
              <a:t>. </a:t>
            </a:r>
            <a:r>
              <a:rPr lang="ru-RU" sz="2800" dirty="0" err="1"/>
              <a:t>Сьогодні</a:t>
            </a:r>
            <a:r>
              <a:rPr lang="ru-RU" sz="2800" dirty="0"/>
              <a:t> </a:t>
            </a:r>
            <a:r>
              <a:rPr lang="ru-RU" sz="2800" dirty="0" err="1"/>
              <a:t>переважна</a:t>
            </a:r>
            <a:r>
              <a:rPr lang="ru-RU" sz="2800" dirty="0"/>
              <a:t> </a:t>
            </a:r>
            <a:r>
              <a:rPr lang="ru-RU" sz="2800" dirty="0" err="1"/>
              <a:t>більшість</a:t>
            </a:r>
            <a:r>
              <a:rPr lang="ru-RU" sz="2800" dirty="0"/>
              <a:t> </a:t>
            </a:r>
            <a:r>
              <a:rPr lang="ru-RU" sz="2800" dirty="0" err="1"/>
              <a:t>країн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усвідомлення</a:t>
            </a:r>
            <a:r>
              <a:rPr lang="ru-RU" sz="2800" dirty="0"/>
              <a:t> того, </a:t>
            </a:r>
            <a:r>
              <a:rPr lang="ru-RU" sz="2800" dirty="0" err="1"/>
              <a:t>що</a:t>
            </a:r>
            <a:r>
              <a:rPr lang="ru-RU" sz="2800" dirty="0"/>
              <a:t> держава </a:t>
            </a:r>
            <a:r>
              <a:rPr lang="ru-RU" sz="2800" dirty="0" err="1"/>
              <a:t>зацікавлена</a:t>
            </a:r>
            <a:r>
              <a:rPr lang="ru-RU" sz="2800" dirty="0"/>
              <a:t> у </a:t>
            </a:r>
            <a:r>
              <a:rPr lang="ru-RU" sz="2800" dirty="0" err="1"/>
              <a:t>розвиткові</a:t>
            </a:r>
            <a:r>
              <a:rPr lang="ru-RU" sz="2800" dirty="0"/>
              <a:t> науки і, </a:t>
            </a:r>
            <a:r>
              <a:rPr lang="ru-RU" sz="2800" dirty="0" err="1"/>
              <a:t>відповідно</a:t>
            </a:r>
            <a:r>
              <a:rPr lang="ru-RU" sz="2800" dirty="0"/>
              <a:t>, повинна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підтримувати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err="1" smtClean="0"/>
              <a:t>Така</a:t>
            </a:r>
            <a:r>
              <a:rPr lang="ru-RU" sz="2800" dirty="0" smtClean="0"/>
              <a:t> </a:t>
            </a:r>
            <a:r>
              <a:rPr lang="ru-RU" sz="2800" dirty="0" err="1"/>
              <a:t>підтримка</a:t>
            </a:r>
            <a:r>
              <a:rPr lang="ru-RU" sz="2800" dirty="0"/>
              <a:t> науки та </a:t>
            </a:r>
            <a:r>
              <a:rPr lang="ru-RU" sz="2800" dirty="0" err="1"/>
              <a:t>інновацій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включати</a:t>
            </a:r>
            <a:r>
              <a:rPr lang="ru-RU" sz="2800" dirty="0"/>
              <a:t> </a:t>
            </a:r>
            <a:r>
              <a:rPr lang="ru-RU" sz="2800" dirty="0" err="1"/>
              <a:t>пряме</a:t>
            </a:r>
            <a:r>
              <a:rPr lang="ru-RU" sz="2800" dirty="0"/>
              <a:t> </a:t>
            </a:r>
            <a:r>
              <a:rPr lang="ru-RU" sz="2800" dirty="0" err="1"/>
              <a:t>бюджетне</a:t>
            </a:r>
            <a:r>
              <a:rPr lang="ru-RU" sz="2800" dirty="0"/>
              <a:t> </a:t>
            </a:r>
            <a:r>
              <a:rPr lang="ru-RU" sz="2800" dirty="0" err="1"/>
              <a:t>фінансування</a:t>
            </a:r>
            <a:r>
              <a:rPr lang="ru-RU" sz="2800" dirty="0"/>
              <a:t> науки,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податкові</a:t>
            </a:r>
            <a:r>
              <a:rPr lang="ru-RU" sz="2800" dirty="0"/>
              <a:t> </a:t>
            </a:r>
            <a:r>
              <a:rPr lang="ru-RU" sz="2800" dirty="0" err="1"/>
              <a:t>пільги</a:t>
            </a:r>
            <a:r>
              <a:rPr lang="ru-RU" sz="2800" dirty="0"/>
              <a:t> для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 та </a:t>
            </a:r>
            <a:r>
              <a:rPr lang="ru-RU" sz="2800" dirty="0" err="1"/>
              <a:t>інноваційних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, </a:t>
            </a:r>
            <a:r>
              <a:rPr lang="ru-RU" sz="2800" dirty="0" err="1"/>
              <a:t>технопарків</a:t>
            </a:r>
            <a:r>
              <a:rPr lang="ru-RU" sz="2800" dirty="0"/>
              <a:t> і </a:t>
            </a:r>
            <a:r>
              <a:rPr lang="ru-RU" sz="2800" dirty="0" err="1"/>
              <a:t>технополісів</a:t>
            </a:r>
            <a:r>
              <a:rPr lang="ru-RU" sz="2800" dirty="0"/>
              <a:t>, систему </a:t>
            </a:r>
            <a:r>
              <a:rPr lang="ru-RU" sz="2800" dirty="0" err="1"/>
              <a:t>стимулювання</a:t>
            </a:r>
            <a:r>
              <a:rPr lang="ru-RU" sz="2800" dirty="0"/>
              <a:t> </a:t>
            </a:r>
            <a:r>
              <a:rPr lang="ru-RU" sz="2800" dirty="0" err="1"/>
              <a:t>інвестицій</a:t>
            </a:r>
            <a:r>
              <a:rPr lang="ru-RU" sz="2800" dirty="0"/>
              <a:t> у </a:t>
            </a:r>
            <a:r>
              <a:rPr lang="ru-RU" sz="2800" dirty="0" err="1"/>
              <a:t>наукові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 та </a:t>
            </a:r>
            <a:r>
              <a:rPr lang="ru-RU" sz="2800" dirty="0" err="1"/>
              <a:t>розробки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42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634809" cy="446449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Сутність</a:t>
            </a:r>
            <a:r>
              <a:rPr lang="ru-RU" sz="2800" dirty="0" smtClean="0"/>
              <a:t> </a:t>
            </a:r>
            <a:r>
              <a:rPr lang="ru-RU" sz="2800" i="1" dirty="0" err="1"/>
              <a:t>науково-технічного</a:t>
            </a:r>
            <a:r>
              <a:rPr lang="ru-RU" sz="2800" i="1" dirty="0"/>
              <a:t> </a:t>
            </a:r>
            <a:r>
              <a:rPr lang="ru-RU" sz="2800" i="1" dirty="0" err="1"/>
              <a:t>прогресу</a:t>
            </a:r>
            <a:r>
              <a:rPr lang="ru-RU" sz="2800" i="1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визначити</a:t>
            </a:r>
            <a:r>
              <a:rPr lang="ru-RU" sz="2800" dirty="0"/>
              <a:t> як </a:t>
            </a:r>
            <a:r>
              <a:rPr lang="ru-RU" sz="2800" dirty="0" err="1"/>
              <a:t>безперервний</a:t>
            </a:r>
            <a:r>
              <a:rPr lang="ru-RU" sz="2800" dirty="0"/>
              <a:t> і </a:t>
            </a:r>
            <a:r>
              <a:rPr lang="ru-RU" sz="2800" dirty="0" err="1"/>
              <a:t>поступальний</a:t>
            </a:r>
            <a:r>
              <a:rPr lang="ru-RU" sz="2800" dirty="0"/>
              <a:t>, </a:t>
            </a:r>
            <a:r>
              <a:rPr lang="ru-RU" sz="2800" dirty="0" err="1"/>
              <a:t>такий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постійно</a:t>
            </a:r>
            <a:r>
              <a:rPr lang="ru-RU" sz="2800" dirty="0"/>
              <a:t> </a:t>
            </a:r>
            <a:r>
              <a:rPr lang="ru-RU" sz="2800" dirty="0" err="1"/>
              <a:t>вдосконалюється</a:t>
            </a:r>
            <a:r>
              <a:rPr lang="ru-RU" sz="2800" dirty="0"/>
              <a:t>, </a:t>
            </a:r>
            <a:r>
              <a:rPr lang="ru-RU" sz="2800" dirty="0" err="1"/>
              <a:t>взаємозумовлений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 </a:t>
            </a:r>
            <a:r>
              <a:rPr lang="ru-RU" sz="2800" dirty="0" err="1"/>
              <a:t>пізнання</a:t>
            </a:r>
            <a:r>
              <a:rPr lang="ru-RU" sz="2800" dirty="0"/>
              <a:t> </a:t>
            </a:r>
            <a:r>
              <a:rPr lang="ru-RU" sz="2800" dirty="0" err="1"/>
              <a:t>закономірностей</a:t>
            </a:r>
            <a:r>
              <a:rPr lang="ru-RU" sz="2800" dirty="0"/>
              <a:t>, </a:t>
            </a:r>
            <a:r>
              <a:rPr lang="ru-RU" sz="2800" dirty="0" err="1"/>
              <a:t>властивостей</a:t>
            </a:r>
            <a:r>
              <a:rPr lang="ru-RU" sz="2800" dirty="0"/>
              <a:t> і </a:t>
            </a:r>
            <a:r>
              <a:rPr lang="ru-RU" sz="2800" dirty="0" err="1"/>
              <a:t>явищ</a:t>
            </a:r>
            <a:r>
              <a:rPr lang="ru-RU" sz="2800" dirty="0"/>
              <a:t> </a:t>
            </a:r>
            <a:r>
              <a:rPr lang="ru-RU" sz="2800" dirty="0" err="1"/>
              <a:t>матеріального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перетворення</a:t>
            </a:r>
            <a:r>
              <a:rPr lang="ru-RU" sz="2800" dirty="0"/>
              <a:t> (</a:t>
            </a:r>
            <a:r>
              <a:rPr lang="ru-RU" sz="2800" dirty="0" err="1"/>
              <a:t>матеріалізація</a:t>
            </a:r>
            <a:r>
              <a:rPr lang="ru-RU" sz="2800" dirty="0"/>
              <a:t>) і </a:t>
            </a:r>
            <a:r>
              <a:rPr lang="ru-RU" sz="2800" dirty="0" err="1"/>
              <a:t>використання</a:t>
            </a:r>
            <a:r>
              <a:rPr lang="ru-RU" sz="2800" dirty="0"/>
              <a:t> в </a:t>
            </a:r>
            <a:r>
              <a:rPr lang="ru-RU" sz="2800" dirty="0" err="1"/>
              <a:t>доцільній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1680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21096</TotalTime>
  <Words>2336</Words>
  <Application>Microsoft Office PowerPoint</Application>
  <PresentationFormat>Экран (4:3)</PresentationFormat>
  <Paragraphs>66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65</cp:revision>
  <dcterms:created xsi:type="dcterms:W3CDTF">2018-04-17T05:53:14Z</dcterms:created>
  <dcterms:modified xsi:type="dcterms:W3CDTF">2021-10-18T19:58:50Z</dcterms:modified>
</cp:coreProperties>
</file>