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06" r:id="rId2"/>
  </p:sldMasterIdLst>
  <p:notesMasterIdLst>
    <p:notesMasterId r:id="rId24"/>
  </p:notesMasterIdLst>
  <p:sldIdLst>
    <p:sldId id="292" r:id="rId3"/>
    <p:sldId id="294" r:id="rId4"/>
    <p:sldId id="257" r:id="rId5"/>
    <p:sldId id="261" r:id="rId6"/>
    <p:sldId id="293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307" r:id="rId20"/>
    <p:sldId id="308" r:id="rId21"/>
    <p:sldId id="309" r:id="rId22"/>
    <p:sldId id="31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D09C71-E3CE-48A0-A0B8-4C05E3105516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CB169-872E-4218-8244-9DA33911C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87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B5DB2C-FF36-4D8A-B10A-2719A8414BCF}" type="slidenum">
              <a:rPr kumimoji="0" lang="uk-UA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uk-UA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53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809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9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9975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725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9284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650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684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571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8C03AB-7EA1-4DA5-BF76-80545EE9847D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05.10.2020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EE67A09-342F-4E3B-8AE5-A19141380AF6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5367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BB2AB8-7BC6-47B6-85B2-5BA4F6BA16CE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05.10.2020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F27C5B-560B-4DAD-93E4-A45A0AAFAF72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282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BD9B4C-A93E-4AE5-B79D-3ECFA6E94859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05.10.2020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FFBA4D5-1930-477F-85FA-65740858CD07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51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4606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DA7A96-04FB-48B8-B648-3A670E1341A2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05.10.2020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A8BDBE-FD75-4EFE-9C16-F2AA08BA7114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2922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21F87D-7D1F-467F-9FED-3C59C1123125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05.10.2020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E38B0D-60D4-4E3D-972E-035172091801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3305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803756-572F-4D56-AEE4-C4C3CE980506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05.10.2020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7731CEB-3F13-4BBD-BB33-AE088821AE8A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9569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5D6F26-534B-4B66-A248-23C5B663B67D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05.10.2020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F5C070-904B-40CC-9BA8-55D4F5F01236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3172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6149256-05E4-4883-AE92-CE9514E8EF6B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05.10.2020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04A6DC-8098-40D8-B220-56EA0E0F6BFF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1673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630151B-9918-448F-A4EB-1610A3CAA0AF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05.10.2020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F1227D1-CBAB-468F-93A1-0469177486C1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2505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7723FC-F0A2-47D2-B31F-4937E7538E09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05.10.2020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F685B6-9DE2-4D8E-BACD-06F1E63A24C0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8900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4BC7EB-783B-4215-86BB-FDF21231D72C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05.10.2020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30B025-A3A8-49AD-9C24-EF35CF588C84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191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901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919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84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729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486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999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23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033C4-D71F-445E-A06F-3352C25319F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03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FFFCF2"/>
            </a:gs>
            <a:gs pos="58000">
              <a:srgbClr val="FFE38C"/>
            </a:gs>
            <a:gs pos="94000">
              <a:srgbClr val="FFE38C"/>
            </a:gs>
            <a:gs pos="99001">
              <a:srgbClr val="00B0F0"/>
            </a:gs>
            <a:gs pos="100000">
              <a:srgbClr val="00B0F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33413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3413" y="1828800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08559C3-E1B5-479B-9004-7698832EC294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05.10.2020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20B50EA-7358-474F-B46F-C21AAEF27F42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88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98813" y="692696"/>
            <a:ext cx="8785225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Дисципліна: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Методологія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та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організація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наукових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досліджень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з основами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інтелектуальної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власності</a:t>
            </a: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09120" y="4797152"/>
            <a:ext cx="8964612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Викладач: </a:t>
            </a:r>
            <a:r>
              <a:rPr kumimoji="0" lang="uk-UA" alt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д.е.н</a:t>
            </a: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., доцент кафедри менеджменту зовнішньоекономічної діяльності, </a:t>
            </a:r>
            <a:r>
              <a:rPr kumimoji="0" lang="uk-UA" alt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готельно</a:t>
            </a: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-ресторанної справи та туризму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Головня Олена Михайлівна</a:t>
            </a:r>
          </a:p>
        </p:txBody>
      </p:sp>
    </p:spTree>
    <p:extLst>
      <p:ext uri="{BB962C8B-B14F-4D97-AF65-F5344CB8AC3E}">
        <p14:creationId xmlns:p14="http://schemas.microsoft.com/office/powerpoint/2010/main" val="125263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7560840" cy="3880773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Філософські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науковому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категорій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філософської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діалектики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теорії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пізнання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свідомо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діалектики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766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836712"/>
            <a:ext cx="7200800" cy="4896544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Загальнонаукові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модифікаціями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майже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науках з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особливостей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сюди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належить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логічні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синтез,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індукція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дедукція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711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620688"/>
            <a:ext cx="7850833" cy="5420675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Конкретно-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наукові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науках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генетично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пов'язаних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об'єднаних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спільністю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об'єктів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групах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метод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калькуляції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належить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конкретно-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економіці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101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6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Загальнонаукові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063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5976664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Загальнонаукові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переважній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наук,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напрямів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поділятють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традиційні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модерні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Традиційними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загальнонауковими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методами (ТЗМ) є: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спостереження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синтез,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індукція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дедукція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абстрагування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метод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зазначав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Гегель,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відмінному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відмінне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Так само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вважати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коли одну і ту ж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країни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розглядатимемо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історичні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Тоді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називається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порівняльно-історичним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1780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692696"/>
            <a:ext cx="8138866" cy="5348667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модерних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загальнонаукових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належать: метод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формалізації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ідеалізації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аксіоматико-дедуктивний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явищ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безпосередньо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з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замінників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моделей.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натурі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замінюється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експериментом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0202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7778826" cy="4340555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наступному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постановка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вибір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перенесення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екстраполяція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з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5095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04867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формалізації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шляхом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змісту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знаковому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штучних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знакових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систем).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останньому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аспекті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близький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методу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одним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формалізації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широкому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обробки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метою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виведення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емпіричних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закономірностей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формул,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нерівностей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Математичне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нею.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Формалізація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математизація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змогу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(ІС)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дослідницькі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5069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7274769" cy="4556579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синтез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-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трактуються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великі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Найпростіше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робоче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взаємопов'язана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множина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утворює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цілісність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759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4. Конкретно-</a:t>
            </a:r>
            <a:r>
              <a:rPr lang="ru-RU" sz="3600" dirty="0" err="1">
                <a:solidFill>
                  <a:schemeClr val="accent2">
                    <a:lumMod val="50000"/>
                  </a:schemeClr>
                </a:solidFill>
              </a:rPr>
              <a:t>наукові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 та </a:t>
            </a:r>
            <a:r>
              <a:rPr lang="ru-RU" sz="3600" dirty="0" err="1">
                <a:solidFill>
                  <a:schemeClr val="accent2">
                    <a:lumMod val="50000"/>
                  </a:schemeClr>
                </a:solidFill>
              </a:rPr>
              <a:t>спеціальні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dirty="0" err="1">
                <a:solidFill>
                  <a:schemeClr val="accent2">
                    <a:lumMod val="50000"/>
                  </a:schemeClr>
                </a:solidFill>
              </a:rPr>
              <a:t>методи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en-US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327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836712"/>
            <a:ext cx="7886700" cy="5400600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5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3. ОСНОВНІ МЕТОДИ НАУКОВИХ ДОСЛІДЖЕНЬ ТА ЇХ ХАРАКТЕРИСТИКА </a:t>
            </a:r>
            <a:endParaRPr lang="en-US" sz="54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942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6"/>
            <a:ext cx="8496944" cy="5348667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Конкретно-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наукові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(КНМ) -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науках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близьких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собою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дисциплінах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Вони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поділяються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міждисциплінарні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Міждисциплінарні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використовуватись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пов'язаних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генетично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об'єднаних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спільністю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науках.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науці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балансовий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метод, 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економіці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геології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біології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таким є метод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польових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картографічний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1652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856984" cy="5780715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метод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польових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(МПД)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безпосереднього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натурі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Існують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МПД: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суцільний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вибірковий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маршрутний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т.зв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типових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репрезентативних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ділянок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поширення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регіон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МПД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етапи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початковий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підготовчий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досліджуваний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фондових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архівних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картографічних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попередніх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ідей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проблем,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гіпотез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польовий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збір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первинної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існуючих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відомостей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гіпотез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ідей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камеральний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обробка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співставлення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вироблення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953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40871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43815" marR="443230" indent="0" algn="just">
              <a:buNone/>
            </a:pPr>
            <a:r>
              <a:rPr lang="uk-UA" sz="3200" b="1" kern="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План</a:t>
            </a:r>
          </a:p>
          <a:p>
            <a:pPr marL="558165" marR="443230" indent="-514350" algn="just">
              <a:buAutoNum type="arabicPeriod"/>
            </a:pPr>
            <a:r>
              <a:rPr lang="ru-RU" sz="3200" kern="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Поняття</a:t>
            </a:r>
            <a:r>
              <a:rPr lang="ru-RU" sz="3200" kern="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наукового</a:t>
            </a:r>
            <a:r>
              <a:rPr lang="ru-RU" sz="3200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методу та </a:t>
            </a:r>
            <a:r>
              <a:rPr lang="ru-RU" sz="3200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його</a:t>
            </a:r>
            <a:r>
              <a:rPr lang="ru-RU" sz="3200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</a:t>
            </a:r>
            <a:r>
              <a:rPr lang="ru-RU" sz="3200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риси</a:t>
            </a:r>
            <a:r>
              <a:rPr lang="ru-RU" sz="3200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3200" kern="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58165" marR="443230" indent="-514350" algn="just">
              <a:buAutoNum type="arabicPeriod"/>
            </a:pPr>
            <a:r>
              <a:rPr lang="ru-RU" sz="3200" kern="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Система </a:t>
            </a:r>
            <a:r>
              <a:rPr lang="ru-RU" sz="3200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методів</a:t>
            </a:r>
            <a:r>
              <a:rPr lang="ru-RU" sz="3200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дослідження</a:t>
            </a:r>
            <a:r>
              <a:rPr lang="ru-RU" sz="3200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3200" kern="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58165" marR="443230" indent="-514350" algn="just">
              <a:buAutoNum type="arabicPeriod"/>
            </a:pPr>
            <a:r>
              <a:rPr lang="ru-RU" sz="3200" kern="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Загальнонаукові</a:t>
            </a:r>
            <a:r>
              <a:rPr lang="ru-RU" sz="3200" kern="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методи</a:t>
            </a:r>
            <a:r>
              <a:rPr lang="ru-RU" sz="3200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3200" kern="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58165" marR="443230" indent="-514350" algn="just">
              <a:buAutoNum type="arabicPeriod"/>
            </a:pPr>
            <a:r>
              <a:rPr lang="ru-RU" sz="3200" kern="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Конкретно-</a:t>
            </a:r>
            <a:r>
              <a:rPr lang="ru-RU" sz="3200" kern="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наукові</a:t>
            </a:r>
            <a:r>
              <a:rPr lang="ru-RU" sz="3200" kern="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та </a:t>
            </a:r>
            <a:r>
              <a:rPr lang="ru-RU" sz="3200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спеціальні</a:t>
            </a:r>
            <a:r>
              <a:rPr lang="ru-RU" sz="3200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методи</a:t>
            </a:r>
            <a:r>
              <a:rPr lang="ru-RU" sz="3200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  <a:endParaRPr lang="ru-RU" sz="3200" kern="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3815" marR="443230" indent="0" algn="ctr">
              <a:buNone/>
            </a:pPr>
            <a:endParaRPr lang="ru-RU" sz="2800" i="1" kern="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3815" marR="443230" indent="0" algn="ctr">
              <a:buNone/>
            </a:pPr>
            <a:r>
              <a:rPr lang="ru-RU" sz="2800" i="1" kern="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</a:t>
            </a:r>
            <a:r>
              <a:rPr lang="ru-RU" sz="2800" i="1" kern="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поняття</a:t>
            </a:r>
            <a:r>
              <a:rPr lang="ru-RU" sz="2800" i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теми: </a:t>
            </a:r>
            <a:r>
              <a:rPr lang="ru-RU" sz="2800" i="1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науковий</a:t>
            </a:r>
            <a:r>
              <a:rPr lang="ru-RU" sz="2800" i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метод, метод </a:t>
            </a:r>
            <a:r>
              <a:rPr lang="ru-RU" sz="2800" i="1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пізнання</a:t>
            </a:r>
            <a:r>
              <a:rPr lang="ru-RU" sz="2800" i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система </a:t>
            </a:r>
            <a:r>
              <a:rPr lang="ru-RU" sz="2800" i="1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методів</a:t>
            </a:r>
            <a:r>
              <a:rPr lang="ru-RU" sz="2800" i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800" i="1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методи</a:t>
            </a:r>
            <a:r>
              <a:rPr lang="ru-RU" sz="2800" i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наукових</a:t>
            </a:r>
            <a:r>
              <a:rPr lang="ru-RU" sz="2800" i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досліджень</a:t>
            </a:r>
            <a:r>
              <a:rPr lang="ru-RU" sz="2800" i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800" i="1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загальнонаукові</a:t>
            </a:r>
            <a:r>
              <a:rPr lang="ru-RU" sz="2800" i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методи</a:t>
            </a:r>
            <a:r>
              <a:rPr lang="ru-RU" sz="2800" i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800" i="1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конкретнонаукові</a:t>
            </a:r>
            <a:r>
              <a:rPr lang="ru-RU" sz="2800" i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методи</a:t>
            </a:r>
            <a:r>
              <a:rPr lang="ru-RU" sz="2800" i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800" i="1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спеціальні</a:t>
            </a:r>
            <a:r>
              <a:rPr lang="ru-RU" sz="2800" i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методи</a:t>
            </a:r>
            <a:r>
              <a:rPr lang="ru-RU" sz="2800" i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800" i="1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істинні</a:t>
            </a:r>
            <a:r>
              <a:rPr lang="ru-RU" sz="2800" i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знання</a:t>
            </a:r>
            <a:r>
              <a:rPr lang="ru-RU" sz="3200" i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US" sz="3200" i="1" kern="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967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80920" cy="4536504"/>
          </a:xfrm>
        </p:spPr>
        <p:txBody>
          <a:bodyPr>
            <a:noAutofit/>
          </a:bodyPr>
          <a:lstStyle/>
          <a:p>
            <a:pPr marL="43815" marR="443230" lvl="0" algn="ctr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sz="9600" b="1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1</a:t>
            </a:r>
            <a:r>
              <a:rPr lang="ru-RU" sz="9600" b="1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. </a:t>
            </a:r>
            <a:r>
              <a:rPr lang="uk-UA" sz="44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uk-UA" sz="44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r>
              <a:rPr lang="ru-RU" sz="4400" kern="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Поняття</a:t>
            </a:r>
            <a:r>
              <a:rPr lang="ru-RU" sz="44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lang="ru-RU" sz="4400" kern="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наукового</a:t>
            </a:r>
            <a:r>
              <a:rPr lang="ru-RU" sz="44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методу та </a:t>
            </a:r>
            <a:r>
              <a:rPr lang="ru-RU" sz="4400" kern="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його</a:t>
            </a:r>
            <a:r>
              <a:rPr lang="ru-RU" sz="44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lang="ru-RU" sz="4400" kern="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основні</a:t>
            </a:r>
            <a:r>
              <a:rPr lang="ru-RU" sz="44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lang="ru-RU" sz="4400" kern="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риси</a:t>
            </a:r>
            <a:r>
              <a:rPr lang="ru-RU" sz="44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. </a:t>
            </a:r>
            <a:r>
              <a:rPr lang="ru-RU" sz="3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ru-RU" sz="3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r>
              <a:rPr lang="ru-RU" sz="72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/>
            </a:r>
            <a:br>
              <a:rPr lang="ru-RU" sz="72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678146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7992888" cy="3880773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етод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наукового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розумових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(процедур),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націлені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розв'язання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пізнавальних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пізнавальної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мети.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кінцевому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підсумку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мета,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зумовлені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потребами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суспільства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внутрішніми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потребами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науки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519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7994850" cy="5564691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ожен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характеризуватися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такими рисами: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ясність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загальнозрозумілість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Цією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рисою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один метод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відрізняється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націленість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підпорядкованість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мети,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розв'язанню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детермінованість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сувора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словами - максимальна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алгоритмізація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забезпечувати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мети (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сюди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входить 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плідність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методу);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надійність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 з великою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ймовірністю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забезпечувати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бажаного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результату;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добиватися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найменшими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витратами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часу. 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304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60648"/>
            <a:ext cx="7632848" cy="612068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пізнання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поділяються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загальнонаукові</a:t>
            </a:r>
            <a:r>
              <a:rPr lang="ru-RU" sz="28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конкретно-</a:t>
            </a:r>
            <a:r>
              <a:rPr lang="ru-RU" sz="28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наукові</a:t>
            </a:r>
            <a:r>
              <a:rPr lang="ru-RU" sz="28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Зауважується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загальнонаукові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свою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чергу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поділяються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на: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емпіричного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спостереження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вимірювання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емпіричному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і на теоретичному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абстрагування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синтез,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індукція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дедукція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теоретичного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сходження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абстрагованого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конкретного).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388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>
                <a:solidFill>
                  <a:schemeClr val="accent2">
                    <a:lumMod val="50000"/>
                  </a:schemeClr>
                </a:solidFill>
              </a:rPr>
              <a:t>2.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Система </a:t>
            </a:r>
            <a:r>
              <a:rPr lang="ru-RU" sz="3600" dirty="0" err="1">
                <a:solidFill>
                  <a:schemeClr val="accent2">
                    <a:lumMod val="50000"/>
                  </a:schemeClr>
                </a:solidFill>
              </a:rPr>
              <a:t>методів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dirty="0" err="1">
                <a:solidFill>
                  <a:schemeClr val="accent2">
                    <a:lumMod val="50000"/>
                  </a:schemeClr>
                </a:solidFill>
              </a:rPr>
              <a:t>дослідження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en-US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535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568952" cy="674136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Системність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наступному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вони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одному і тому ж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емпіричному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метод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й теоретичному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аксіоматико-дедуктивний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метод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абстрагування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взаємозв'язано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одного масштабу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формою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охопленням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областей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Класичним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прикладом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одним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формалізації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картографічний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трактувати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одну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 методу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Отже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система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філософські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загальнонаукові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конкретно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92618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20613</TotalTime>
  <Words>1122</Words>
  <Application>Microsoft Office PowerPoint</Application>
  <PresentationFormat>Экран (4:3)</PresentationFormat>
  <Paragraphs>58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Trebuchet MS</vt:lpstr>
      <vt:lpstr>Wingdings 2</vt:lpstr>
      <vt:lpstr>Wingdings 3</vt:lpstr>
      <vt:lpstr>Аспект</vt:lpstr>
      <vt:lpstr>HDOfficeLightV0</vt:lpstr>
      <vt:lpstr>Презентация PowerPoint</vt:lpstr>
      <vt:lpstr>Презентация PowerPoint</vt:lpstr>
      <vt:lpstr>Презентация PowerPoint</vt:lpstr>
      <vt:lpstr>1.  Поняття наукового методу та його основні риси.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Паблік рілейшнз(PR)  у системі управління готельним підприємство</dc:title>
  <dc:creator>User</dc:creator>
  <cp:lastModifiedBy>Пользователь Windows</cp:lastModifiedBy>
  <cp:revision>43</cp:revision>
  <dcterms:created xsi:type="dcterms:W3CDTF">2018-04-17T05:53:14Z</dcterms:created>
  <dcterms:modified xsi:type="dcterms:W3CDTF">2020-10-05T09:12:12Z</dcterms:modified>
</cp:coreProperties>
</file>