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9" r:id="rId1"/>
    <p:sldMasterId id="2147483706" r:id="rId2"/>
  </p:sldMasterIdLst>
  <p:notesMasterIdLst>
    <p:notesMasterId r:id="rId23"/>
  </p:notesMasterIdLst>
  <p:sldIdLst>
    <p:sldId id="292" r:id="rId3"/>
    <p:sldId id="294" r:id="rId4"/>
    <p:sldId id="257" r:id="rId5"/>
    <p:sldId id="311" r:id="rId6"/>
    <p:sldId id="312" r:id="rId7"/>
    <p:sldId id="313" r:id="rId8"/>
    <p:sldId id="314" r:id="rId9"/>
    <p:sldId id="293" r:id="rId10"/>
    <p:sldId id="295" r:id="rId11"/>
    <p:sldId id="296" r:id="rId12"/>
    <p:sldId id="298" r:id="rId13"/>
    <p:sldId id="299" r:id="rId14"/>
    <p:sldId id="300" r:id="rId15"/>
    <p:sldId id="301" r:id="rId16"/>
    <p:sldId id="303" r:id="rId17"/>
    <p:sldId id="304" r:id="rId18"/>
    <p:sldId id="305" r:id="rId19"/>
    <p:sldId id="306" r:id="rId20"/>
    <p:sldId id="307" r:id="rId21"/>
    <p:sldId id="310" r:id="rId22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1416" y="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theme" Target="theme/theme1.xml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presProps" Target="presProps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notesMaster" Target="notesMasters/notesMaster1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8D09C71-E3CE-48A0-A0B8-4C05E3105516}" type="datetimeFigureOut">
              <a:rPr lang="en-US" smtClean="0"/>
              <a:t>10/18/2021</a:t>
            </a:fld>
            <a:endParaRPr lang="en-US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C7CB169-872E-4218-8244-9DA33911C2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28782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Образ слайда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9459" name="Заметки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altLang="en-US" smtClean="0"/>
          </a:p>
        </p:txBody>
      </p:sp>
      <p:sp>
        <p:nvSpPr>
          <p:cNvPr id="19460" name="Номер слайда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9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2CB5DB2C-FF36-4D8A-B10A-2719A8414BCF}" type="slidenum">
              <a:rPr kumimoji="0" lang="uk-UA" altLang="en-US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</a:t>
            </a:fld>
            <a:endParaRPr kumimoji="0" lang="uk-UA" altLang="en-US" sz="1200" b="0" i="0" u="none" strike="noStrike" kern="1200" cap="none" spc="0" normalizeH="0" baseline="0" noProof="0" smtClean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385383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-8466" y="-8468"/>
            <a:ext cx="9169804" cy="6874935"/>
            <a:chOff x="-8466" y="-8468"/>
            <a:chExt cx="9169804" cy="6874935"/>
          </a:xfrm>
        </p:grpSpPr>
        <p:cxnSp>
          <p:nvCxnSpPr>
            <p:cNvPr id="17" name="Straight Connector 16"/>
            <p:cNvCxnSpPr/>
            <p:nvPr/>
          </p:nvCxnSpPr>
          <p:spPr>
            <a:xfrm flipV="1">
              <a:off x="5130830" y="4175605"/>
              <a:ext cx="4022475" cy="2682396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Straight Connector 17"/>
            <p:cNvCxnSpPr/>
            <p:nvPr/>
          </p:nvCxnSpPr>
          <p:spPr>
            <a:xfrm>
              <a:off x="7042707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19" name="Freeform 18"/>
            <p:cNvSpPr/>
            <p:nvPr/>
          </p:nvSpPr>
          <p:spPr>
            <a:xfrm>
              <a:off x="6891896" y="1"/>
              <a:ext cx="2269442" cy="6866466"/>
            </a:xfrm>
            <a:custGeom>
              <a:avLst/>
              <a:gdLst/>
              <a:ahLst/>
              <a:cxnLst/>
              <a:rect l="l" t="t" r="r" b="b"/>
              <a:pathLst>
                <a:path w="2269442" h="6866466">
                  <a:moveTo>
                    <a:pt x="2023534" y="0"/>
                  </a:moveTo>
                  <a:lnTo>
                    <a:pt x="0" y="6858000"/>
                  </a:lnTo>
                  <a:lnTo>
                    <a:pt x="2269067" y="6866466"/>
                  </a:lnTo>
                  <a:cubicBezTo>
                    <a:pt x="2271889" y="4580466"/>
                    <a:pt x="2257778" y="2294466"/>
                    <a:pt x="2260600" y="8466"/>
                  </a:cubicBezTo>
                  <a:lnTo>
                    <a:pt x="2023534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Freeform 19"/>
            <p:cNvSpPr/>
            <p:nvPr/>
          </p:nvSpPr>
          <p:spPr>
            <a:xfrm>
              <a:off x="7205158" y="-8467"/>
              <a:ext cx="1948147" cy="6866467"/>
            </a:xfrm>
            <a:custGeom>
              <a:avLst/>
              <a:gdLst/>
              <a:ahLst/>
              <a:cxnLst/>
              <a:rect l="l" t="t" r="r" b="b"/>
              <a:pathLst>
                <a:path w="1948147" h="6866467">
                  <a:moveTo>
                    <a:pt x="0" y="0"/>
                  </a:moveTo>
                  <a:lnTo>
                    <a:pt x="1202267" y="6866467"/>
                  </a:lnTo>
                  <a:lnTo>
                    <a:pt x="1947333" y="6866467"/>
                  </a:lnTo>
                  <a:cubicBezTo>
                    <a:pt x="1944511" y="4577645"/>
                    <a:pt x="1950155" y="2288822"/>
                    <a:pt x="1947333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Freeform 20"/>
            <p:cNvSpPr/>
            <p:nvPr/>
          </p:nvSpPr>
          <p:spPr>
            <a:xfrm>
              <a:off x="6637896" y="3920066"/>
              <a:ext cx="2513565" cy="2937933"/>
            </a:xfrm>
            <a:custGeom>
              <a:avLst/>
              <a:gdLst/>
              <a:ahLst/>
              <a:cxnLst/>
              <a:rect l="l" t="t" r="r" b="b"/>
              <a:pathLst>
                <a:path w="3259667" h="3810000">
                  <a:moveTo>
                    <a:pt x="0" y="3810000"/>
                  </a:moveTo>
                  <a:lnTo>
                    <a:pt x="3251200" y="0"/>
                  </a:lnTo>
                  <a:cubicBezTo>
                    <a:pt x="3254022" y="1270000"/>
                    <a:pt x="3256845" y="2540000"/>
                    <a:pt x="3259667" y="3810000"/>
                  </a:cubicBezTo>
                  <a:lnTo>
                    <a:pt x="0" y="3810000"/>
                  </a:lnTo>
                  <a:close/>
                </a:path>
              </a:pathLst>
            </a:cu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Freeform 21"/>
            <p:cNvSpPr/>
            <p:nvPr/>
          </p:nvSpPr>
          <p:spPr>
            <a:xfrm>
              <a:off x="7010429" y="-8467"/>
              <a:ext cx="2142876" cy="6866467"/>
            </a:xfrm>
            <a:custGeom>
              <a:avLst/>
              <a:gdLst/>
              <a:ahLst/>
              <a:cxnLst/>
              <a:rect l="l" t="t" r="r" b="b"/>
              <a:pathLst>
                <a:path w="2853267" h="6866467">
                  <a:moveTo>
                    <a:pt x="0" y="0"/>
                  </a:moveTo>
                  <a:lnTo>
                    <a:pt x="2472267" y="6866467"/>
                  </a:lnTo>
                  <a:lnTo>
                    <a:pt x="2853267" y="6858000"/>
                  </a:lnTo>
                  <a:lnTo>
                    <a:pt x="2853267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Freeform 22"/>
            <p:cNvSpPr/>
            <p:nvPr/>
          </p:nvSpPr>
          <p:spPr>
            <a:xfrm>
              <a:off x="8295776" y="-8467"/>
              <a:ext cx="857530" cy="6866467"/>
            </a:xfrm>
            <a:custGeom>
              <a:avLst/>
              <a:gdLst/>
              <a:ahLst/>
              <a:cxnLst/>
              <a:rect l="l" t="t" r="r" b="b"/>
              <a:pathLst>
                <a:path w="1286933" h="6866467">
                  <a:moveTo>
                    <a:pt x="1016000" y="0"/>
                  </a:moveTo>
                  <a:lnTo>
                    <a:pt x="0" y="6866467"/>
                  </a:lnTo>
                  <a:lnTo>
                    <a:pt x="1286933" y="6866467"/>
                  </a:lnTo>
                  <a:cubicBezTo>
                    <a:pt x="1284111" y="4577645"/>
                    <a:pt x="1281288" y="2288822"/>
                    <a:pt x="1278466" y="0"/>
                  </a:cubicBezTo>
                  <a:lnTo>
                    <a:pt x="1016000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Freeform 23"/>
            <p:cNvSpPr/>
            <p:nvPr/>
          </p:nvSpPr>
          <p:spPr>
            <a:xfrm>
              <a:off x="8077231" y="-8468"/>
              <a:ext cx="1066770" cy="6866467"/>
            </a:xfrm>
            <a:custGeom>
              <a:avLst/>
              <a:gdLst/>
              <a:ahLst/>
              <a:cxnLst/>
              <a:rect l="l" t="t" r="r" b="b"/>
              <a:pathLst>
                <a:path w="1270244" h="6866467">
                  <a:moveTo>
                    <a:pt x="0" y="0"/>
                  </a:moveTo>
                  <a:lnTo>
                    <a:pt x="1117600" y="6866467"/>
                  </a:lnTo>
                  <a:lnTo>
                    <a:pt x="1270000" y="6866467"/>
                  </a:lnTo>
                  <a:cubicBezTo>
                    <a:pt x="1272822" y="4574822"/>
                    <a:pt x="1250245" y="2291645"/>
                    <a:pt x="1253067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Freeform 24"/>
            <p:cNvSpPr/>
            <p:nvPr/>
          </p:nvSpPr>
          <p:spPr>
            <a:xfrm>
              <a:off x="8060297" y="4893733"/>
              <a:ext cx="1094086" cy="1964267"/>
            </a:xfrm>
            <a:custGeom>
              <a:avLst/>
              <a:gdLst/>
              <a:ahLst/>
              <a:cxnLst/>
              <a:rect l="l" t="t" r="r" b="b"/>
              <a:pathLst>
                <a:path w="1820333" h="3268133">
                  <a:moveTo>
                    <a:pt x="0" y="3268133"/>
                  </a:moveTo>
                  <a:lnTo>
                    <a:pt x="1811866" y="0"/>
                  </a:lnTo>
                  <a:cubicBezTo>
                    <a:pt x="1814688" y="1086555"/>
                    <a:pt x="1817511" y="2173111"/>
                    <a:pt x="1820333" y="3259666"/>
                  </a:cubicBezTo>
                  <a:lnTo>
                    <a:pt x="0" y="3268133"/>
                  </a:lnTo>
                  <a:close/>
                </a:path>
              </a:pathLst>
            </a:cu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Freeform 27"/>
            <p:cNvSpPr/>
            <p:nvPr/>
          </p:nvSpPr>
          <p:spPr>
            <a:xfrm>
              <a:off x="-8466" y="-8468"/>
              <a:ext cx="863600" cy="5698067"/>
            </a:xfrm>
            <a:custGeom>
              <a:avLst/>
              <a:gdLst/>
              <a:ahLst/>
              <a:cxnLst/>
              <a:rect l="l" t="t" r="r" b="b"/>
              <a:pathLst>
                <a:path w="863600" h="5698067">
                  <a:moveTo>
                    <a:pt x="0" y="8467"/>
                  </a:moveTo>
                  <a:lnTo>
                    <a:pt x="863600" y="0"/>
                  </a:lnTo>
                  <a:lnTo>
                    <a:pt x="863600" y="16934"/>
                  </a:lnTo>
                  <a:lnTo>
                    <a:pt x="0" y="5698067"/>
                  </a:lnTo>
                  <a:lnTo>
                    <a:pt x="0" y="8467"/>
                  </a:lnTo>
                  <a:close/>
                </a:path>
              </a:pathLst>
            </a:cu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30595" y="2404534"/>
            <a:ext cx="5826719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30595" y="4050834"/>
            <a:ext cx="5826719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9380980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Заголовок и подпис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609600"/>
            <a:ext cx="6347714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4470400"/>
            <a:ext cx="6347714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63945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4885" y="609600"/>
            <a:ext cx="6072182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101074" y="3632200"/>
            <a:ext cx="541980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470400"/>
            <a:ext cx="6347715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  <p:sp>
        <p:nvSpPr>
          <p:cNvPr id="24" name="TextBox 23"/>
          <p:cNvSpPr txBox="1"/>
          <p:nvPr/>
        </p:nvSpPr>
        <p:spPr>
          <a:xfrm>
            <a:off x="482711" y="790378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6747699" y="288655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569975343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Карточка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8" y="1931988"/>
            <a:ext cx="6347715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11725701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карточки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4885" y="609600"/>
            <a:ext cx="6072182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09597" y="4013200"/>
            <a:ext cx="6347716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  <p:sp>
        <p:nvSpPr>
          <p:cNvPr id="24" name="TextBox 23"/>
          <p:cNvSpPr txBox="1"/>
          <p:nvPr/>
        </p:nvSpPr>
        <p:spPr>
          <a:xfrm>
            <a:off x="482711" y="790378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6747699" y="288655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63928401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Истина или лож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15848" y="609600"/>
            <a:ext cx="6341465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09597" y="4013200"/>
            <a:ext cx="6347716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4465006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79684726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977312" y="609600"/>
            <a:ext cx="978812" cy="5251451"/>
          </a:xfrm>
        </p:spPr>
        <p:txBody>
          <a:bodyPr vert="eaVert" anchor="ctr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09599" y="609600"/>
            <a:ext cx="5195026" cy="5251451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74571700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4530"/>
            <a:ext cx="6858000" cy="2387600"/>
          </a:xfrm>
        </p:spPr>
        <p:txBody>
          <a:bodyPr anchor="b">
            <a:normAutofit/>
          </a:bodyPr>
          <a:lstStyle>
            <a:lvl1pPr algn="ctr">
              <a:defRPr sz="45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342900" indent="0" algn="ctr">
              <a:buNone/>
              <a:defRPr sz="2100"/>
            </a:lvl2pPr>
            <a:lvl3pPr marL="685800" indent="0" algn="ctr">
              <a:buNone/>
              <a:defRPr sz="1800"/>
            </a:lvl3pPr>
            <a:lvl4pPr marL="1028700" indent="0" algn="ctr">
              <a:buNone/>
              <a:defRPr sz="1500"/>
            </a:lvl4pPr>
            <a:lvl5pPr marL="1371600" indent="0" algn="ctr">
              <a:buNone/>
              <a:defRPr sz="1500"/>
            </a:lvl5pPr>
            <a:lvl6pPr marL="1714500" indent="0" algn="ctr">
              <a:buNone/>
              <a:defRPr sz="1500"/>
            </a:lvl6pPr>
            <a:lvl7pPr marL="2057400" indent="0" algn="ctr">
              <a:buNone/>
              <a:defRPr sz="1500"/>
            </a:lvl7pPr>
            <a:lvl8pPr marL="2400300" indent="0" algn="ctr">
              <a:buNone/>
              <a:defRPr sz="1500"/>
            </a:lvl8pPr>
            <a:lvl9pPr marL="2743200" indent="0" algn="ctr">
              <a:buNone/>
              <a:defRPr sz="1500"/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DF8C03AB-7EA1-4DA5-BF76-80545EE9847D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18.10.2021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BEE67A09-342F-4E3B-8AE5-A19141380AF6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98536754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77BB2AB8-7BC6-47B6-85B2-5BA4F6BA16CE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18.10.2021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70F27C5B-560B-4DAD-93E4-A45A0AAFAF72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51282592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12423"/>
            <a:ext cx="7886700" cy="2851208"/>
          </a:xfrm>
        </p:spPr>
        <p:txBody>
          <a:bodyPr anchor="b">
            <a:normAutofit/>
          </a:bodyPr>
          <a:lstStyle>
            <a:lvl1pPr>
              <a:defRPr sz="45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52634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B0BD9B4C-A93E-4AE5-B79D-3ECFA6E94859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18.10.2021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5FFBA4D5-1930-477F-85FA-65740858CD07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8851757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18460616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33845" y="1828801"/>
            <a:ext cx="3886200" cy="4351337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8801"/>
            <a:ext cx="3886200" cy="4351337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C1DA7A96-04FB-48B8-B648-3A670E1341A2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18.10.2021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A0A8BDBE-FD75-4EFE-9C16-F2AA08BA7114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93292287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33845" y="1681851"/>
            <a:ext cx="3867150" cy="825699"/>
          </a:xfrm>
        </p:spPr>
        <p:txBody>
          <a:bodyPr anchor="b"/>
          <a:lstStyle>
            <a:lvl1pPr marL="0" indent="0">
              <a:spcBef>
                <a:spcPts val="0"/>
              </a:spcBef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3845" y="2507551"/>
            <a:ext cx="3867150" cy="3680525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851"/>
            <a:ext cx="3886201" cy="825698"/>
          </a:xfrm>
        </p:spPr>
        <p:txBody>
          <a:bodyPr anchor="b"/>
          <a:lstStyle>
            <a:lvl1pPr marL="0" indent="0">
              <a:spcBef>
                <a:spcPts val="0"/>
              </a:spcBef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7551"/>
            <a:ext cx="3886201" cy="3680525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1721F87D-7D1F-467F-9FED-3C59C1123125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18.10.2021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05E38B0D-60D4-4E3D-972E-035172091801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52330515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2E803756-572F-4D56-AEE4-C4C3CE980506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18.10.2021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D7731CEB-3F13-4BBD-BB33-AE088821AE8A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47956958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3E5D6F26-534B-4B66-A248-23C5B663B67D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18.10.2021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E7F5C070-904B-40CC-9BA8-55D4F5F01236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40317228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936" y="457201"/>
            <a:ext cx="2948940" cy="1600197"/>
          </a:xfrm>
        </p:spPr>
        <p:txBody>
          <a:bodyPr anchor="b">
            <a:normAutofit/>
          </a:bodyPr>
          <a:lstStyle>
            <a:lvl1pPr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6200" y="990600"/>
            <a:ext cx="4629150" cy="4876800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936" y="2057399"/>
            <a:ext cx="2948940" cy="3810001"/>
          </a:xfrm>
        </p:spPr>
        <p:txBody>
          <a:bodyPr/>
          <a:lstStyle>
            <a:lvl1pPr marL="0" indent="0">
              <a:lnSpc>
                <a:spcPct val="90000"/>
              </a:lnSpc>
              <a:buNone/>
              <a:defRPr sz="120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16149256-05E4-4883-AE92-CE9514E8EF6B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18.10.2021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BF04A6DC-8098-40D8-B220-56EA0E0F6BFF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30167389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936" y="457200"/>
            <a:ext cx="2948940" cy="1600200"/>
          </a:xfrm>
        </p:spPr>
        <p:txBody>
          <a:bodyPr anchor="b">
            <a:normAutofit/>
          </a:bodyPr>
          <a:lstStyle>
            <a:lvl1pPr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886200" y="990600"/>
            <a:ext cx="4629150" cy="4876800"/>
          </a:xfrm>
        </p:spPr>
        <p:txBody>
          <a:bodyPr rtlCol="0">
            <a:normAutofit/>
          </a:bodyPr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pPr lvl="0"/>
            <a:r>
              <a:rPr lang="ru-RU" noProof="0" smtClean="0"/>
              <a:t>Вставка рисунка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936" y="2057400"/>
            <a:ext cx="2948940" cy="3810000"/>
          </a:xfrm>
        </p:spPr>
        <p:txBody>
          <a:bodyPr/>
          <a:lstStyle>
            <a:lvl1pPr marL="0" indent="0">
              <a:lnSpc>
                <a:spcPct val="90000"/>
              </a:lnSpc>
              <a:buNone/>
              <a:defRPr sz="120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9630151B-9918-448F-A4EB-1610A3CAA0AF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18.10.2021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AF1227D1-CBAB-468F-93A1-0469177486C1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81250561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C77723FC-F0A2-47D2-B31F-4937E7538E09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18.10.2021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06F685B6-9DE2-4D8E-BACD-06F1E63A24C0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90890045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0362"/>
            <a:ext cx="1971675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0363"/>
            <a:ext cx="5800725" cy="5811837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E14BC7EB-783B-4215-86BB-FDF21231D72C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18.10.2021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2C30B025-A3A8-49AD-9C24-EF35CF588C84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6719181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8" y="2700868"/>
            <a:ext cx="6347715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0190171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609600"/>
            <a:ext cx="6347714" cy="13208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09600" y="2160589"/>
            <a:ext cx="3088109" cy="3880772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69204" y="2160590"/>
            <a:ext cx="3088110" cy="3880773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679195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3" cy="1320800"/>
          </a:xfrm>
        </p:spPr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9" y="2160983"/>
            <a:ext cx="309067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599" y="2737246"/>
            <a:ext cx="3090672" cy="330411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866640" y="2160983"/>
            <a:ext cx="309067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866640" y="2737246"/>
            <a:ext cx="3090672" cy="330411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4184993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4" cy="13208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9172963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134864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1498604"/>
            <a:ext cx="2790182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1275" y="514925"/>
            <a:ext cx="3386037" cy="552643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599" y="2777069"/>
            <a:ext cx="2790182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299999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4800600"/>
            <a:ext cx="6347714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09599" y="609600"/>
            <a:ext cx="6347714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599" y="5367338"/>
            <a:ext cx="6347714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922387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4.xml"/><Relationship Id="rId3" Type="http://schemas.openxmlformats.org/officeDocument/2006/relationships/slideLayout" Target="../slideLayouts/slideLayout19.xml"/><Relationship Id="rId7" Type="http://schemas.openxmlformats.org/officeDocument/2006/relationships/slideLayout" Target="../slideLayouts/slideLayout23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8.xml"/><Relationship Id="rId1" Type="http://schemas.openxmlformats.org/officeDocument/2006/relationships/slideLayout" Target="../slideLayouts/slideLayout17.xml"/><Relationship Id="rId6" Type="http://schemas.openxmlformats.org/officeDocument/2006/relationships/slideLayout" Target="../slideLayouts/slideLayout22.xml"/><Relationship Id="rId11" Type="http://schemas.openxmlformats.org/officeDocument/2006/relationships/slideLayout" Target="../slideLayouts/slideLayout27.xml"/><Relationship Id="rId5" Type="http://schemas.openxmlformats.org/officeDocument/2006/relationships/slideLayout" Target="../slideLayouts/slideLayout21.xml"/><Relationship Id="rId10" Type="http://schemas.openxmlformats.org/officeDocument/2006/relationships/slideLayout" Target="../slideLayouts/slideLayout26.xml"/><Relationship Id="rId4" Type="http://schemas.openxmlformats.org/officeDocument/2006/relationships/slideLayout" Target="../slideLayouts/slideLayout20.xml"/><Relationship Id="rId9" Type="http://schemas.openxmlformats.org/officeDocument/2006/relationships/slideLayout" Target="../slideLayouts/slideLayout25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7" name="Group 16"/>
          <p:cNvGrpSpPr/>
          <p:nvPr/>
        </p:nvGrpSpPr>
        <p:grpSpPr>
          <a:xfrm>
            <a:off x="-8467" y="-8468"/>
            <a:ext cx="9169805" cy="6874935"/>
            <a:chOff x="-8467" y="-8468"/>
            <a:chExt cx="9169805" cy="6874935"/>
          </a:xfrm>
        </p:grpSpPr>
        <p:sp>
          <p:nvSpPr>
            <p:cNvPr id="7" name="Freeform 6"/>
            <p:cNvSpPr/>
            <p:nvPr/>
          </p:nvSpPr>
          <p:spPr>
            <a:xfrm>
              <a:off x="-8467" y="4013200"/>
              <a:ext cx="457200" cy="2853267"/>
            </a:xfrm>
            <a:custGeom>
              <a:avLst/>
              <a:gdLst/>
              <a:ahLst/>
              <a:cxnLst/>
              <a:rect l="l" t="t" r="r" b="b"/>
              <a:pathLst>
                <a:path w="457200" h="2853267">
                  <a:moveTo>
                    <a:pt x="0" y="0"/>
                  </a:moveTo>
                  <a:lnTo>
                    <a:pt x="457200" y="2853267"/>
                  </a:lnTo>
                  <a:lnTo>
                    <a:pt x="0" y="2844800"/>
                  </a:lnTo>
                  <a:cubicBezTo>
                    <a:pt x="2822" y="1905000"/>
                    <a:pt x="5645" y="965200"/>
                    <a:pt x="0" y="0"/>
                  </a:cubicBezTo>
                  <a:close/>
                </a:path>
              </a:pathLst>
            </a:cu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cxnSp>
          <p:nvCxnSpPr>
            <p:cNvPr id="8" name="Straight Connector 7"/>
            <p:cNvCxnSpPr/>
            <p:nvPr/>
          </p:nvCxnSpPr>
          <p:spPr>
            <a:xfrm flipV="1">
              <a:off x="5130830" y="4175605"/>
              <a:ext cx="4022475" cy="2682396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>
              <a:off x="7042707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10" name="Freeform 9"/>
            <p:cNvSpPr/>
            <p:nvPr/>
          </p:nvSpPr>
          <p:spPr>
            <a:xfrm>
              <a:off x="6891896" y="1"/>
              <a:ext cx="2269442" cy="6866466"/>
            </a:xfrm>
            <a:custGeom>
              <a:avLst/>
              <a:gdLst/>
              <a:ahLst/>
              <a:cxnLst/>
              <a:rect l="l" t="t" r="r" b="b"/>
              <a:pathLst>
                <a:path w="2269442" h="6866466">
                  <a:moveTo>
                    <a:pt x="2023534" y="0"/>
                  </a:moveTo>
                  <a:lnTo>
                    <a:pt x="0" y="6858000"/>
                  </a:lnTo>
                  <a:lnTo>
                    <a:pt x="2269067" y="6866466"/>
                  </a:lnTo>
                  <a:cubicBezTo>
                    <a:pt x="2271889" y="4580466"/>
                    <a:pt x="2257778" y="2294466"/>
                    <a:pt x="2260600" y="8466"/>
                  </a:cubicBezTo>
                  <a:lnTo>
                    <a:pt x="2023534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Freeform 10"/>
            <p:cNvSpPr/>
            <p:nvPr/>
          </p:nvSpPr>
          <p:spPr>
            <a:xfrm>
              <a:off x="7205158" y="-8467"/>
              <a:ext cx="1948147" cy="6866467"/>
            </a:xfrm>
            <a:custGeom>
              <a:avLst/>
              <a:gdLst/>
              <a:ahLst/>
              <a:cxnLst/>
              <a:rect l="l" t="t" r="r" b="b"/>
              <a:pathLst>
                <a:path w="1948147" h="6866467">
                  <a:moveTo>
                    <a:pt x="0" y="0"/>
                  </a:moveTo>
                  <a:lnTo>
                    <a:pt x="1202267" y="6866467"/>
                  </a:lnTo>
                  <a:lnTo>
                    <a:pt x="1947333" y="6866467"/>
                  </a:lnTo>
                  <a:cubicBezTo>
                    <a:pt x="1944511" y="4577645"/>
                    <a:pt x="1950155" y="2288822"/>
                    <a:pt x="1947333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2" name="Freeform 11"/>
            <p:cNvSpPr/>
            <p:nvPr/>
          </p:nvSpPr>
          <p:spPr>
            <a:xfrm>
              <a:off x="6637896" y="3920066"/>
              <a:ext cx="2513565" cy="2937933"/>
            </a:xfrm>
            <a:custGeom>
              <a:avLst/>
              <a:gdLst/>
              <a:ahLst/>
              <a:cxnLst/>
              <a:rect l="l" t="t" r="r" b="b"/>
              <a:pathLst>
                <a:path w="3259667" h="3810000">
                  <a:moveTo>
                    <a:pt x="0" y="3810000"/>
                  </a:moveTo>
                  <a:lnTo>
                    <a:pt x="3251200" y="0"/>
                  </a:lnTo>
                  <a:cubicBezTo>
                    <a:pt x="3254022" y="1270000"/>
                    <a:pt x="3256845" y="2540000"/>
                    <a:pt x="3259667" y="3810000"/>
                  </a:cubicBezTo>
                  <a:lnTo>
                    <a:pt x="0" y="3810000"/>
                  </a:lnTo>
                  <a:close/>
                </a:path>
              </a:pathLst>
            </a:cu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Freeform 12"/>
            <p:cNvSpPr/>
            <p:nvPr/>
          </p:nvSpPr>
          <p:spPr>
            <a:xfrm>
              <a:off x="7010429" y="-8467"/>
              <a:ext cx="2142876" cy="6866467"/>
            </a:xfrm>
            <a:custGeom>
              <a:avLst/>
              <a:gdLst/>
              <a:ahLst/>
              <a:cxnLst/>
              <a:rect l="l" t="t" r="r" b="b"/>
              <a:pathLst>
                <a:path w="2853267" h="6866467">
                  <a:moveTo>
                    <a:pt x="0" y="0"/>
                  </a:moveTo>
                  <a:lnTo>
                    <a:pt x="2472267" y="6866467"/>
                  </a:lnTo>
                  <a:lnTo>
                    <a:pt x="2853267" y="6858000"/>
                  </a:lnTo>
                  <a:lnTo>
                    <a:pt x="2853267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Freeform 13"/>
            <p:cNvSpPr/>
            <p:nvPr/>
          </p:nvSpPr>
          <p:spPr>
            <a:xfrm>
              <a:off x="8295776" y="-8467"/>
              <a:ext cx="857530" cy="6866467"/>
            </a:xfrm>
            <a:custGeom>
              <a:avLst/>
              <a:gdLst/>
              <a:ahLst/>
              <a:cxnLst/>
              <a:rect l="l" t="t" r="r" b="b"/>
              <a:pathLst>
                <a:path w="1286933" h="6866467">
                  <a:moveTo>
                    <a:pt x="1016000" y="0"/>
                  </a:moveTo>
                  <a:lnTo>
                    <a:pt x="0" y="6866467"/>
                  </a:lnTo>
                  <a:lnTo>
                    <a:pt x="1286933" y="6866467"/>
                  </a:lnTo>
                  <a:cubicBezTo>
                    <a:pt x="1284111" y="4577645"/>
                    <a:pt x="1281288" y="2288822"/>
                    <a:pt x="1278466" y="0"/>
                  </a:cubicBezTo>
                  <a:lnTo>
                    <a:pt x="1016000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Freeform 14"/>
            <p:cNvSpPr/>
            <p:nvPr/>
          </p:nvSpPr>
          <p:spPr>
            <a:xfrm>
              <a:off x="8077231" y="-8468"/>
              <a:ext cx="1066770" cy="6866467"/>
            </a:xfrm>
            <a:custGeom>
              <a:avLst/>
              <a:gdLst/>
              <a:ahLst/>
              <a:cxnLst/>
              <a:rect l="l" t="t" r="r" b="b"/>
              <a:pathLst>
                <a:path w="1270244" h="6866467">
                  <a:moveTo>
                    <a:pt x="0" y="0"/>
                  </a:moveTo>
                  <a:lnTo>
                    <a:pt x="1117600" y="6866467"/>
                  </a:lnTo>
                  <a:lnTo>
                    <a:pt x="1270000" y="6866467"/>
                  </a:lnTo>
                  <a:cubicBezTo>
                    <a:pt x="1272822" y="4574822"/>
                    <a:pt x="1250245" y="2291645"/>
                    <a:pt x="1253067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Freeform 15"/>
            <p:cNvSpPr/>
            <p:nvPr/>
          </p:nvSpPr>
          <p:spPr>
            <a:xfrm>
              <a:off x="8060297" y="4893733"/>
              <a:ext cx="1094086" cy="1964267"/>
            </a:xfrm>
            <a:custGeom>
              <a:avLst/>
              <a:gdLst/>
              <a:ahLst/>
              <a:cxnLst/>
              <a:rect l="l" t="t" r="r" b="b"/>
              <a:pathLst>
                <a:path w="1820333" h="3268133">
                  <a:moveTo>
                    <a:pt x="0" y="3268133"/>
                  </a:moveTo>
                  <a:lnTo>
                    <a:pt x="1811866" y="0"/>
                  </a:lnTo>
                  <a:cubicBezTo>
                    <a:pt x="1814688" y="1086555"/>
                    <a:pt x="1817511" y="2173111"/>
                    <a:pt x="1820333" y="3259666"/>
                  </a:cubicBezTo>
                  <a:lnTo>
                    <a:pt x="0" y="3268133"/>
                  </a:lnTo>
                  <a:close/>
                </a:path>
              </a:pathLst>
            </a:cu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3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9" y="2160590"/>
            <a:ext cx="6347714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405258" y="6041363"/>
            <a:ext cx="68413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09599" y="6041363"/>
            <a:ext cx="4622973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44676" y="6041363"/>
            <a:ext cx="51263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0903465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0" r:id="rId1"/>
    <p:sldLayoutId id="2147483691" r:id="rId2"/>
    <p:sldLayoutId id="2147483692" r:id="rId3"/>
    <p:sldLayoutId id="2147483693" r:id="rId4"/>
    <p:sldLayoutId id="2147483694" r:id="rId5"/>
    <p:sldLayoutId id="2147483695" r:id="rId6"/>
    <p:sldLayoutId id="2147483696" r:id="rId7"/>
    <p:sldLayoutId id="2147483697" r:id="rId8"/>
    <p:sldLayoutId id="2147483698" r:id="rId9"/>
    <p:sldLayoutId id="2147483699" r:id="rId10"/>
    <p:sldLayoutId id="2147483700" r:id="rId11"/>
    <p:sldLayoutId id="2147483701" r:id="rId12"/>
    <p:sldLayoutId id="2147483702" r:id="rId13"/>
    <p:sldLayoutId id="2147483703" r:id="rId14"/>
    <p:sldLayoutId id="2147483704" r:id="rId15"/>
    <p:sldLayoutId id="2147483705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gradFill rotWithShape="1">
          <a:gsLst>
            <a:gs pos="0">
              <a:srgbClr val="FFFCF2"/>
            </a:gs>
            <a:gs pos="58000">
              <a:srgbClr val="FFE38C"/>
            </a:gs>
            <a:gs pos="94000">
              <a:srgbClr val="FFE38C"/>
            </a:gs>
            <a:gs pos="99001">
              <a:srgbClr val="00B0F0"/>
            </a:gs>
            <a:gs pos="100000">
              <a:srgbClr val="00B0F0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633413" y="365125"/>
            <a:ext cx="7886700" cy="1325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altLang="en-US" smtClean="0"/>
              <a:t>Образец заголовка</a:t>
            </a:r>
            <a:endParaRPr lang="en-US" altLang="en-US" smtClean="0"/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633413" y="1828800"/>
            <a:ext cx="7886700" cy="43513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altLang="en-US" smtClean="0"/>
              <a:t>Образец текста</a:t>
            </a:r>
          </a:p>
          <a:p>
            <a:pPr lvl="1"/>
            <a:r>
              <a:rPr lang="ru-RU" altLang="en-US" smtClean="0"/>
              <a:t>Второй уровень</a:t>
            </a:r>
          </a:p>
          <a:p>
            <a:pPr lvl="2"/>
            <a:r>
              <a:rPr lang="ru-RU" altLang="en-US" smtClean="0"/>
              <a:t>Третий уровень</a:t>
            </a:r>
          </a:p>
          <a:p>
            <a:pPr lvl="3"/>
            <a:r>
              <a:rPr lang="ru-RU" altLang="en-US" smtClean="0"/>
              <a:t>Четвертый уровень</a:t>
            </a:r>
          </a:p>
          <a:p>
            <a:pPr lvl="4"/>
            <a:r>
              <a:rPr lang="ru-RU" altLang="en-US" smtClean="0"/>
              <a:t>Пятый уровень</a:t>
            </a:r>
            <a:endParaRPr lang="en-US" altLang="en-US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0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825">
                <a:solidFill>
                  <a:schemeClr val="tx1">
                    <a:lumMod val="65000"/>
                    <a:lumOff val="35000"/>
                  </a:schemeClr>
                </a:solidFill>
                <a:cs typeface="Arial" panose="020B0604020202020204" pitchFamily="34" charset="0"/>
              </a:defRPr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D08559C3-E1B5-479B-9004-7698832EC294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18.10.2021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0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825">
                <a:solidFill>
                  <a:schemeClr val="tx1">
                    <a:lumMod val="65000"/>
                    <a:lumOff val="35000"/>
                  </a:schemeClr>
                </a:solidFill>
                <a:cs typeface="Arial" panose="020B0604020202020204" pitchFamily="34" charset="0"/>
              </a:defRPr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62713" y="6356350"/>
            <a:ext cx="2057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>
              <a:defRPr sz="800">
                <a:solidFill>
                  <a:srgbClr val="898989"/>
                </a:solidFill>
              </a:defRPr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720B50EA-7358-474F-B46F-C21AAEF27F42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908869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7" r:id="rId1"/>
    <p:sldLayoutId id="2147483708" r:id="rId2"/>
    <p:sldLayoutId id="2147483709" r:id="rId3"/>
    <p:sldLayoutId id="2147483710" r:id="rId4"/>
    <p:sldLayoutId id="2147483711" r:id="rId5"/>
    <p:sldLayoutId id="2147483712" r:id="rId6"/>
    <p:sldLayoutId id="2147483713" r:id="rId7"/>
    <p:sldLayoutId id="2147483714" r:id="rId8"/>
    <p:sldLayoutId id="2147483715" r:id="rId9"/>
    <p:sldLayoutId id="2147483716" r:id="rId10"/>
    <p:sldLayoutId id="2147483717" r:id="rId11"/>
  </p:sldLayoutIdLst>
  <p:txStyles>
    <p:titleStyle>
      <a:lvl1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2pPr>
      <a:lvl3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3pPr>
      <a:lvl4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4pPr>
      <a:lvl5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5pPr>
      <a:lvl6pPr marL="4572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6pPr>
      <a:lvl7pPr marL="9144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7pPr>
      <a:lvl8pPr marL="13716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8pPr>
      <a:lvl9pPr marL="18288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9pPr>
    </p:titleStyle>
    <p:bodyStyle>
      <a:lvl1pPr marL="171450" indent="-171450" algn="l" defTabSz="685800" rtl="0" eaLnBrk="0" fontAlgn="base" hangingPunct="0">
        <a:lnSpc>
          <a:spcPct val="90000"/>
        </a:lnSpc>
        <a:spcBef>
          <a:spcPts val="750"/>
        </a:spcBef>
        <a:spcAft>
          <a:spcPct val="0"/>
        </a:spcAft>
        <a:buFont typeface="Wingdings 2" panose="05020102010507070707" pitchFamily="18" charset="2"/>
        <a:buChar char="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0" fontAlgn="base" hangingPunct="0">
        <a:lnSpc>
          <a:spcPct val="90000"/>
        </a:lnSpc>
        <a:spcBef>
          <a:spcPts val="375"/>
        </a:spcBef>
        <a:spcAft>
          <a:spcPct val="0"/>
        </a:spcAft>
        <a:buFont typeface="Wingdings 2" panose="05020102010507070707" pitchFamily="18" charset="2"/>
        <a:buChar char=""/>
        <a:defRPr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0" fontAlgn="base" hangingPunct="0">
        <a:lnSpc>
          <a:spcPct val="90000"/>
        </a:lnSpc>
        <a:spcBef>
          <a:spcPts val="375"/>
        </a:spcBef>
        <a:spcAft>
          <a:spcPct val="0"/>
        </a:spcAft>
        <a:buFont typeface="Wingdings 2" panose="05020102010507070707" pitchFamily="18" charset="2"/>
        <a:buChar char="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0" fontAlgn="base" hangingPunct="0">
        <a:lnSpc>
          <a:spcPct val="90000"/>
        </a:lnSpc>
        <a:spcBef>
          <a:spcPts val="375"/>
        </a:spcBef>
        <a:spcAft>
          <a:spcPct val="0"/>
        </a:spcAft>
        <a:buFont typeface="Wingdings 2" panose="05020102010507070707" pitchFamily="18" charset="2"/>
        <a:buChar char=""/>
        <a:defRPr sz="130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0" fontAlgn="base" hangingPunct="0">
        <a:lnSpc>
          <a:spcPct val="90000"/>
        </a:lnSpc>
        <a:spcBef>
          <a:spcPts val="375"/>
        </a:spcBef>
        <a:spcAft>
          <a:spcPct val="0"/>
        </a:spcAft>
        <a:buFont typeface="Wingdings 2" panose="05020102010507070707" pitchFamily="18" charset="2"/>
        <a:buChar char=""/>
        <a:defRPr sz="130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spcBef>
          <a:spcPct val="20000"/>
        </a:spcBef>
        <a:buFont typeface="Wingdings 2" pitchFamily="18" charset="2"/>
        <a:buChar char="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spcBef>
          <a:spcPct val="20000"/>
        </a:spcBef>
        <a:buFont typeface="Wingdings 2" pitchFamily="18" charset="2"/>
        <a:buChar char="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spcBef>
          <a:spcPct val="20000"/>
        </a:spcBef>
        <a:buFont typeface="Wingdings 2" pitchFamily="18" charset="2"/>
        <a:buChar char="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spcBef>
          <a:spcPct val="20000"/>
        </a:spcBef>
        <a:buFont typeface="Wingdings 2" pitchFamily="18" charset="2"/>
        <a:buChar char="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3"/>
          <p:cNvSpPr>
            <a:spLocks noChangeArrowheads="1"/>
          </p:cNvSpPr>
          <p:nvPr/>
        </p:nvSpPr>
        <p:spPr bwMode="auto">
          <a:xfrm>
            <a:off x="298813" y="692696"/>
            <a:ext cx="8785225" cy="378565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>
            <a:lvl1pPr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9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uk-UA" altLang="uk-UA" sz="4800" b="1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Дисципліна:</a:t>
            </a: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uk-UA" altLang="uk-UA" sz="4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«</a:t>
            </a:r>
            <a:r>
              <a:rPr kumimoji="0" lang="ru-RU" altLang="en-US" sz="48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Методологія</a:t>
            </a:r>
            <a:r>
              <a:rPr kumimoji="0" lang="ru-RU" altLang="en-US" sz="4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 та </a:t>
            </a:r>
            <a:r>
              <a:rPr kumimoji="0" lang="ru-RU" altLang="en-US" sz="48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організація</a:t>
            </a:r>
            <a:r>
              <a:rPr kumimoji="0" lang="ru-RU" altLang="en-US" sz="4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 </a:t>
            </a:r>
            <a:r>
              <a:rPr kumimoji="0" lang="ru-RU" altLang="en-US" sz="48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наукових</a:t>
            </a:r>
            <a:r>
              <a:rPr kumimoji="0" lang="ru-RU" altLang="en-US" sz="4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 </a:t>
            </a:r>
            <a:r>
              <a:rPr kumimoji="0" lang="ru-RU" altLang="en-US" sz="48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досліджень</a:t>
            </a:r>
            <a:r>
              <a:rPr kumimoji="0" lang="ru-RU" altLang="en-US" sz="4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 з основами </a:t>
            </a:r>
            <a:r>
              <a:rPr kumimoji="0" lang="ru-RU" altLang="en-US" sz="48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інтелектуальної</a:t>
            </a:r>
            <a:r>
              <a:rPr kumimoji="0" lang="ru-RU" altLang="en-US" sz="4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 </a:t>
            </a:r>
            <a:r>
              <a:rPr kumimoji="0" lang="ru-RU" altLang="en-US" sz="48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власності</a:t>
            </a:r>
            <a:r>
              <a:rPr kumimoji="0" lang="uk-UA" altLang="uk-UA" sz="4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»</a:t>
            </a:r>
          </a:p>
        </p:txBody>
      </p:sp>
      <p:sp>
        <p:nvSpPr>
          <p:cNvPr id="2051" name="Rectangle 3"/>
          <p:cNvSpPr>
            <a:spLocks noChangeArrowheads="1"/>
          </p:cNvSpPr>
          <p:nvPr/>
        </p:nvSpPr>
        <p:spPr bwMode="auto">
          <a:xfrm>
            <a:off x="209120" y="4797152"/>
            <a:ext cx="8964612" cy="18161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>
            <a:lvl1pPr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9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uk-UA" altLang="uk-UA" sz="2800" b="1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Викладач: </a:t>
            </a:r>
            <a:r>
              <a:rPr kumimoji="0" lang="uk-UA" altLang="uk-UA" sz="2800" b="1" i="0" u="none" strike="noStrike" kern="1200" cap="none" spc="0" normalizeH="0" baseline="0" noProof="0" dirty="0" err="1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д.е.н</a:t>
            </a:r>
            <a:r>
              <a:rPr kumimoji="0" lang="uk-UA" altLang="uk-UA" sz="2800" b="1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., доцент кафедри менеджменту зовнішньоекономічної діяльності, </a:t>
            </a:r>
            <a:r>
              <a:rPr kumimoji="0" lang="uk-UA" altLang="uk-UA" sz="2800" b="1" i="0" u="none" strike="noStrike" kern="1200" cap="none" spc="0" normalizeH="0" baseline="0" noProof="0" dirty="0" err="1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готельно</a:t>
            </a:r>
            <a:r>
              <a:rPr kumimoji="0" lang="uk-UA" altLang="uk-UA" sz="2800" b="1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-ресторанної справи та туризму </a:t>
            </a: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uk-UA" altLang="uk-UA" sz="2800" b="1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Головня Олена Михайлівна</a:t>
            </a:r>
          </a:p>
        </p:txBody>
      </p:sp>
    </p:spTree>
    <p:extLst>
      <p:ext uri="{BB962C8B-B14F-4D97-AF65-F5344CB8AC3E}">
        <p14:creationId xmlns:p14="http://schemas.microsoft.com/office/powerpoint/2010/main" val="12526304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11560" y="260648"/>
            <a:ext cx="7632848" cy="6120680"/>
          </a:xfrm>
          <a:solidFill>
            <a:schemeClr val="accent2">
              <a:lumMod val="40000"/>
              <a:lumOff val="60000"/>
            </a:schemeClr>
          </a:solidFill>
        </p:spPr>
        <p:txBody>
          <a:bodyPr>
            <a:noAutofit/>
          </a:bodyPr>
          <a:lstStyle/>
          <a:p>
            <a:r>
              <a:rPr lang="ru-RU" sz="28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Методи</a:t>
            </a:r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наукового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пізнання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поділяються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на </a:t>
            </a:r>
            <a:r>
              <a:rPr lang="ru-RU" sz="2800" i="1" u="sng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загальнонаукові</a:t>
            </a:r>
            <a:r>
              <a:rPr lang="ru-RU" sz="2800" i="1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конкретно-</a:t>
            </a:r>
            <a:r>
              <a:rPr lang="ru-RU" sz="2800" i="1" u="sng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наукові</a:t>
            </a:r>
            <a:r>
              <a:rPr lang="ru-RU" sz="2800" i="1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800" i="1" u="sng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спеціальні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Зауважується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що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загальнонаукові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методи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в свою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чергу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поділяються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на: </a:t>
            </a:r>
            <a:endParaRPr lang="ru-RU" sz="28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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методи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емпіричного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дослідження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спостереження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вимірювання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експеримент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); 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методи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що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використовуються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як на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емпіричному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так і на теоретичному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рівні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дослідження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абстрагування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аналіз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синтез,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індукція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та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дедукція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моделювання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); </a:t>
            </a:r>
            <a:endParaRPr lang="ru-RU" sz="28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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методи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теоретичного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дослідження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сходження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від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абстрагованого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до конкретного). </a:t>
            </a:r>
            <a:endParaRPr lang="en-US" sz="2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4838831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79512" y="116632"/>
            <a:ext cx="8568952" cy="6741368"/>
          </a:xfrm>
          <a:solidFill>
            <a:schemeClr val="accent2">
              <a:lumMod val="40000"/>
              <a:lumOff val="60000"/>
            </a:schemeClr>
          </a:solidFill>
        </p:spPr>
        <p:txBody>
          <a:bodyPr>
            <a:noAutofit/>
          </a:bodyPr>
          <a:lstStyle/>
          <a:p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Системність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методів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полягає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у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наступному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endParaRPr lang="ru-RU" sz="24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- 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часто вони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послідовно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використовуються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в одному і тому ж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дослідженні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на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різних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рівнях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дослідження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-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емпіричному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наприклад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метод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аналогії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статистичні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методи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 й теоретичному (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аксіоматико-дедуктивний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метод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абстрагування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тощо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); </a:t>
            </a:r>
            <a:endParaRPr lang="ru-RU" sz="24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-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використовуються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взаємозв'язано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при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переході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від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одного масштабу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дослідження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до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іншого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ru-RU" sz="24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одні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методи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є формою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виявлення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реалізації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інших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ширших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за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охопленням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предметних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областей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чи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засобів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Класичним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прикладом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цього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можуть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бути: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математичний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метод,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який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є одним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із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видів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методу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формалізації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;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або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картографічний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метод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можна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трактувати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як одну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із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форм методу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моделювання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ru-RU" sz="24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ctr">
              <a:buNone/>
            </a:pPr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Отже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система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методів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дослідження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включає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філософські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загальнонаукові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конкретно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наукові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методи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en-US" sz="2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63926181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67544" y="1196752"/>
            <a:ext cx="7560840" cy="3880773"/>
          </a:xfrm>
          <a:solidFill>
            <a:schemeClr val="accent2">
              <a:lumMod val="40000"/>
              <a:lumOff val="60000"/>
            </a:schemeClr>
          </a:solidFill>
        </p:spPr>
        <p:txBody>
          <a:bodyPr>
            <a:noAutofit/>
          </a:bodyPr>
          <a:lstStyle/>
          <a:p>
            <a:pPr algn="ctr"/>
            <a:r>
              <a:rPr lang="ru-RU" sz="3200" b="1" i="1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Філософські</a:t>
            </a:r>
            <a:r>
              <a:rPr lang="ru-RU" sz="3200" b="1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методи</a:t>
            </a:r>
            <a:r>
              <a:rPr lang="ru-RU" sz="3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це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використання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у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науковому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дослідженні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категорій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положень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принципів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законів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певної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філософської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системи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Наприклад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діалектики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як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теорії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пізнання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У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теоретичних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дослідженнях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важливо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свідомо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використовувати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принципи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категорії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закони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діалектики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en-US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40766968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83568" y="836712"/>
            <a:ext cx="7200800" cy="4896544"/>
          </a:xfrm>
          <a:solidFill>
            <a:schemeClr val="accent2">
              <a:lumMod val="40000"/>
              <a:lumOff val="60000"/>
            </a:schemeClr>
          </a:solidFill>
        </p:spPr>
        <p:txBody>
          <a:bodyPr>
            <a:noAutofit/>
          </a:bodyPr>
          <a:lstStyle/>
          <a:p>
            <a:r>
              <a:rPr lang="ru-RU" sz="3200" b="1" i="1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Загальнонаукові</a:t>
            </a:r>
            <a:r>
              <a:rPr lang="ru-RU" sz="3200" b="1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методи</a:t>
            </a:r>
            <a:r>
              <a:rPr lang="ru-RU" sz="3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це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такі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засоби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прийоми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чи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їх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сукупність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),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які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з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тими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чи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іншими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модифікаціями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використовуються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в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усіх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чи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майже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в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усіх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науках з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урахуванням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особливостей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конкретних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об'єктів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дослідження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Наприклад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сюди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належить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метод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моделювання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чи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такі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логічні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засоби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як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аналіз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синтез,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індукція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</a:t>
            </a:r>
            <a:r>
              <a:rPr lang="ru-RU" sz="32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дедукція</a:t>
            </a:r>
            <a:r>
              <a:rPr lang="ru-RU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en-US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763711691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09598" y="620688"/>
            <a:ext cx="7850833" cy="5420675"/>
          </a:xfrm>
          <a:solidFill>
            <a:schemeClr val="accent2">
              <a:lumMod val="40000"/>
              <a:lumOff val="60000"/>
            </a:schemeClr>
          </a:solidFill>
        </p:spPr>
        <p:txBody>
          <a:bodyPr>
            <a:noAutofit/>
          </a:bodyPr>
          <a:lstStyle/>
          <a:p>
            <a:pPr algn="ctr"/>
            <a:r>
              <a:rPr lang="ru-RU" sz="3600" b="1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Конкретно-</a:t>
            </a:r>
            <a:r>
              <a:rPr lang="ru-RU" sz="3600" b="1" i="1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наукові</a:t>
            </a:r>
            <a:r>
              <a:rPr lang="ru-RU" sz="3600" b="1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6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методи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3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які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використовуються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в </a:t>
            </a:r>
            <a:r>
              <a:rPr lang="ru-RU" sz="3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окремих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науках </a:t>
            </a:r>
            <a:r>
              <a:rPr lang="ru-RU" sz="3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чи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в </a:t>
            </a:r>
            <a:r>
              <a:rPr lang="ru-RU" sz="3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генетично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пов'язаних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або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об'єднаних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спільністю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об'єктів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дослідження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групах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sz="3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Наприклад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метод </a:t>
            </a:r>
            <a:r>
              <a:rPr lang="ru-RU" sz="3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калькуляції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належить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до конкретно-</a:t>
            </a:r>
            <a:r>
              <a:rPr lang="ru-RU" sz="3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наукових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3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бо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використовується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лише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в </a:t>
            </a:r>
            <a:r>
              <a:rPr lang="ru-RU" sz="3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економіці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en-US" sz="36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27101420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251520" y="260648"/>
            <a:ext cx="8640960" cy="5976664"/>
          </a:xfrm>
          <a:solidFill>
            <a:schemeClr val="accent2">
              <a:lumMod val="40000"/>
              <a:lumOff val="60000"/>
            </a:schemeClr>
          </a:solidFill>
        </p:spPr>
        <p:txBody>
          <a:bodyPr>
            <a:noAutofit/>
          </a:bodyPr>
          <a:lstStyle/>
          <a:p>
            <a:r>
              <a:rPr lang="ru-RU" sz="2400" b="1" i="1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Загальнонаукові</a:t>
            </a:r>
            <a:r>
              <a:rPr lang="ru-RU" sz="2400" b="1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методи</a:t>
            </a:r>
            <a:r>
              <a:rPr lang="ru-RU" sz="24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використовуються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у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переважній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більшості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наук,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наукових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дисциплін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напрямів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Ці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методи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умовно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поділятють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на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дві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великі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групи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традиційні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сучасні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модерні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). </a:t>
            </a:r>
            <a:endParaRPr lang="ru-RU" sz="24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Традиційними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загальнонауковими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методами (ТЗМ) є: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спостереження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аналіз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синтез,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індукція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дедукція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порівняння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та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аналогія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узагальнення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та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абстрагування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метод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експерименту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  </a:t>
            </a:r>
            <a:endParaRPr lang="ru-RU" sz="24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Як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зазначав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Гегель,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порівняти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-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це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показати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спільне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у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відмінному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відмінне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у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спільному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Так само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можна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вважати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«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експериментом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», коли одну і ту ж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економічну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систему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певної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країни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розглядатимемо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у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різні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історичні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періоди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її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функціонування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Тоді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такий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метод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називається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порівняльно-історичним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en-US" sz="2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48178050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09598" y="692696"/>
            <a:ext cx="8138866" cy="5348667"/>
          </a:xfrm>
          <a:solidFill>
            <a:schemeClr val="accent2">
              <a:lumMod val="40000"/>
              <a:lumOff val="60000"/>
            </a:schemeClr>
          </a:solidFill>
        </p:spPr>
        <p:txBody>
          <a:bodyPr>
            <a:noAutofit/>
          </a:bodyPr>
          <a:lstStyle/>
          <a:p>
            <a:r>
              <a:rPr lang="ru-RU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До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сучасних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модерних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загальнонаукових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методів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належать: метод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моделювання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системний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формалізації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ідеалізації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аксіоматико-дедуктивний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 </a:t>
            </a:r>
            <a:endParaRPr lang="ru-RU" sz="32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32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Моделювання</a:t>
            </a:r>
            <a:r>
              <a:rPr lang="ru-RU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це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дослідження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об'єктів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явищ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процесів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не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безпосередньо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а з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допомогою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їх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замінників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- моделей. У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процесі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моделювання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експеримент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у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натурі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замінюється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експериментом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на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моделі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en-US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67020217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23528" y="1340768"/>
            <a:ext cx="7778826" cy="4340555"/>
          </a:xfrm>
          <a:solidFill>
            <a:schemeClr val="accent2">
              <a:lumMod val="40000"/>
              <a:lumOff val="60000"/>
            </a:schemeClr>
          </a:solidFill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Алгоритм 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методу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моделювання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полягає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у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наступному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</a:p>
          <a:p>
            <a:r>
              <a:rPr lang="ru-RU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1) постановка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завдання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; </a:t>
            </a:r>
            <a:endParaRPr lang="ru-RU" sz="32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створення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чи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вибір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моделі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; </a:t>
            </a:r>
            <a:endParaRPr lang="ru-RU" sz="32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3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дослідження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моделі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; </a:t>
            </a:r>
            <a:endParaRPr lang="ru-RU" sz="32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4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перенесення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значення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екстраполяція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 з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моделі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на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об'єкт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дослідження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en-US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760509585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251520" y="332656"/>
            <a:ext cx="8640960" cy="6048672"/>
          </a:xfrm>
          <a:solidFill>
            <a:schemeClr val="accent2">
              <a:lumMod val="40000"/>
              <a:lumOff val="60000"/>
            </a:schemeClr>
          </a:solidFill>
        </p:spPr>
        <p:txBody>
          <a:bodyPr>
            <a:noAutofit/>
          </a:bodyPr>
          <a:lstStyle/>
          <a:p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Метод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формалізації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-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це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вивчення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об'єктів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шляхом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відображення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їх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змісту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структури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форми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чи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функціонування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у знаковому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вигляді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з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допомогою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штучних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мов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знакових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систем). В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останньому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аспекті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він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близький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до методу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моделювання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Бо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одним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із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видів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методу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формалізації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є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математичне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моделювання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У широкому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розумінні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-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це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застосування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в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науці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математичних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засобів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обробки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фактичних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даних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з метою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виведення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емпіричних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закономірностей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у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вигляді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математичних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формул,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рівнянь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нерівностей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чи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їх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систем. </a:t>
            </a:r>
            <a:endParaRPr lang="ru-RU" sz="24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Математичне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моделювання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-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це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створення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математичної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моделі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експериментування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з нею.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Формалізація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математизація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дає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змогу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використовувати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у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дослідженнях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-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інформаційні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системи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(ІС) і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відповідно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інформаційні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дослідницькі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технології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en-US" sz="2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28506962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95536" y="764704"/>
            <a:ext cx="7274769" cy="4556579"/>
          </a:xfrm>
          <a:solidFill>
            <a:schemeClr val="accent2">
              <a:lumMod val="40000"/>
              <a:lumOff val="60000"/>
            </a:schemeClr>
          </a:solidFill>
        </p:spPr>
        <p:txBody>
          <a:bodyPr>
            <a:normAutofit/>
          </a:bodyPr>
          <a:lstStyle/>
          <a:p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Аналіз</a:t>
            </a:r>
            <a:r>
              <a:rPr lang="ru-RU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і синтез (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системний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 -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це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вивчення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економічних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об'єктів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які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трактуються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як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складні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(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або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великі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системи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ru-RU" sz="32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32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Найпростіше</a:t>
            </a:r>
            <a:r>
              <a:rPr lang="ru-RU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робоче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поняття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системи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це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взаємопов'язана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множина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елементів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яка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утворює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певну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цілісність</a:t>
            </a:r>
            <a:endParaRPr lang="en-US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37075930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39552" y="836712"/>
            <a:ext cx="7886700" cy="5400600"/>
          </a:xfrm>
          <a:solidFill>
            <a:schemeClr val="accent4">
              <a:lumMod val="60000"/>
              <a:lumOff val="40000"/>
            </a:schemeClr>
          </a:solidFill>
        </p:spPr>
        <p:txBody>
          <a:bodyPr/>
          <a:lstStyle/>
          <a:p>
            <a:pPr marL="0" indent="0" algn="ctr">
              <a:lnSpc>
                <a:spcPct val="150000"/>
              </a:lnSpc>
              <a:buNone/>
            </a:pPr>
            <a:r>
              <a:rPr lang="ru-RU" sz="4000" b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Тема </a:t>
            </a:r>
            <a:r>
              <a:rPr lang="uk-UA" sz="4000" b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4</a:t>
            </a:r>
            <a:r>
              <a:rPr lang="ru-RU" sz="4000" b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. </a:t>
            </a:r>
            <a:r>
              <a:rPr lang="uk-UA" sz="4000" b="1" dirty="0">
                <a:latin typeface="Times New Roman" panose="02020603050405020304" pitchFamily="18" charset="0"/>
                <a:ea typeface="Calibri" panose="020F0502020204030204" pitchFamily="34" charset="0"/>
              </a:rPr>
              <a:t>Загальна характеристика процесів наукового дослідження. Визначення теми, мети, завдань, об’єкта й предмета дослідження</a:t>
            </a:r>
            <a:endParaRPr lang="en-US" sz="4000" b="1" dirty="0">
              <a:solidFill>
                <a:schemeClr val="accent5">
                  <a:lumMod val="7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43394213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79512" y="260648"/>
            <a:ext cx="8856984" cy="5780715"/>
          </a:xfrm>
          <a:solidFill>
            <a:schemeClr val="accent2">
              <a:lumMod val="40000"/>
              <a:lumOff val="60000"/>
            </a:schemeClr>
          </a:solidFill>
        </p:spPr>
        <p:txBody>
          <a:bodyPr>
            <a:noAutofit/>
          </a:bodyPr>
          <a:lstStyle/>
          <a:p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Наприклад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метод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польових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досліджень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(МПД)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використовується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для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безпосереднього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вивчення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об'єкта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в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натурі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ru-RU" sz="20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20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Існують</a:t>
            </a:r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різні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способи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застосування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МПД: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суцільний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вибірковий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маршрутний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т.зв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«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спосіб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ключів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».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Останнє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передбачає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дослідження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типових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репрезентативних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ділянок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поширення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результатів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дослідження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на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більший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регіон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ru-RU" sz="20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        </a:t>
            </a:r>
            <a:r>
              <a:rPr lang="ru-RU" sz="20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Застосування</a:t>
            </a:r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МПД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передбачає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такі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етапи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endParaRPr lang="ru-RU" sz="20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ru-RU" sz="20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початковий</a:t>
            </a:r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попередній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підготовчий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 -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вивчення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джерел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інформації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про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досліджуваний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об'єкт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фондових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архівних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літературних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картографічних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тощо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 і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формування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попередніх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ідей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проблем,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гіпотез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тощо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; </a:t>
            </a:r>
            <a:endParaRPr lang="ru-RU" sz="20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 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власне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польовий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-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збір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матеріалів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первинної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інформації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уточнення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існуючих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відомостей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попереднє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обґрунтування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гіпотез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перевірка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ідей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тощо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; </a:t>
            </a:r>
            <a:endParaRPr lang="ru-RU" sz="20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3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 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камеральний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-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обробка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аналіз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співставлення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інформації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вироблення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висновків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тощо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en-US" sz="2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2295386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23528" y="260648"/>
            <a:ext cx="8568952" cy="6408712"/>
          </a:xfrm>
          <a:solidFill>
            <a:schemeClr val="accent3"/>
          </a:solidFill>
        </p:spPr>
        <p:txBody>
          <a:bodyPr>
            <a:normAutofit/>
          </a:bodyPr>
          <a:lstStyle/>
          <a:p>
            <a:pPr indent="0" algn="just">
              <a:lnSpc>
                <a:spcPct val="107000"/>
              </a:lnSpc>
              <a:spcAft>
                <a:spcPts val="800"/>
              </a:spcAft>
              <a:buNone/>
            </a:pPr>
            <a:r>
              <a:rPr lang="uk-UA" sz="36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ПЛАН</a:t>
            </a:r>
            <a:endParaRPr lang="en-US" sz="28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sz="32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1. </a:t>
            </a:r>
            <a:r>
              <a:rPr lang="ru-RU" sz="32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Формулювання</a:t>
            </a:r>
            <a:r>
              <a:rPr lang="ru-RU" sz="32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теми </a:t>
            </a:r>
            <a:r>
              <a:rPr lang="ru-RU" sz="32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наукового</a:t>
            </a:r>
            <a:r>
              <a:rPr lang="ru-RU" sz="32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32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дослідження</a:t>
            </a:r>
            <a:r>
              <a:rPr lang="ru-RU" sz="32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та </a:t>
            </a:r>
            <a:r>
              <a:rPr lang="ru-RU" sz="32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визначення</a:t>
            </a:r>
            <a:r>
              <a:rPr lang="ru-RU" sz="32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32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робочої</a:t>
            </a:r>
            <a:r>
              <a:rPr lang="ru-RU" sz="32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32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гіпотези</a:t>
            </a:r>
            <a:r>
              <a:rPr lang="ru-RU" sz="32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endParaRPr lang="en-US" sz="28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sz="32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2. </a:t>
            </a:r>
            <a:r>
              <a:rPr lang="ru-RU" sz="32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Визначення</a:t>
            </a:r>
            <a:r>
              <a:rPr lang="ru-RU" sz="32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мети, </a:t>
            </a:r>
            <a:r>
              <a:rPr lang="ru-RU" sz="32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об’єкта</a:t>
            </a:r>
            <a:r>
              <a:rPr lang="ru-RU" sz="32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предмета </a:t>
            </a:r>
            <a:r>
              <a:rPr lang="ru-RU" sz="32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дослідження</a:t>
            </a:r>
            <a:r>
              <a:rPr lang="ru-RU" sz="32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endParaRPr lang="en-US" sz="28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sz="32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3. </a:t>
            </a:r>
            <a:r>
              <a:rPr lang="ru-RU" sz="32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Збирання</a:t>
            </a:r>
            <a:r>
              <a:rPr lang="ru-RU" sz="32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і </a:t>
            </a:r>
            <a:r>
              <a:rPr lang="ru-RU" sz="32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відбір</a:t>
            </a:r>
            <a:r>
              <a:rPr lang="ru-RU" sz="32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32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інформації</a:t>
            </a:r>
            <a:r>
              <a:rPr lang="ru-RU" sz="32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для </a:t>
            </a:r>
            <a:r>
              <a:rPr lang="ru-RU" sz="32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проведення</a:t>
            </a:r>
            <a:r>
              <a:rPr lang="ru-RU" sz="32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32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дослідження</a:t>
            </a:r>
            <a:r>
              <a:rPr lang="ru-RU" sz="32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</a:t>
            </a:r>
            <a:endParaRPr lang="en-US" sz="28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endParaRPr lang="en-US" sz="28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43815" marR="443230" indent="0" algn="just">
              <a:buNone/>
            </a:pPr>
            <a:endParaRPr lang="en-US" sz="3200" i="1" kern="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6896776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09598" y="404664"/>
            <a:ext cx="8066858" cy="5636699"/>
          </a:xfrm>
          <a:solidFill>
            <a:schemeClr val="accent3"/>
          </a:solidFill>
        </p:spPr>
        <p:txBody>
          <a:bodyPr>
            <a:normAutofit fontScale="92500" lnSpcReduction="10000"/>
          </a:bodyPr>
          <a:lstStyle/>
          <a:p>
            <a:pPr indent="0" algn="just">
              <a:lnSpc>
                <a:spcPct val="107000"/>
              </a:lnSpc>
              <a:buNone/>
            </a:pP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Весь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процес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наукового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дослідження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у т. ч. й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підготовку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магістерської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роботи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як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самостійної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науково-дослідницької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кваліфікаційної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роботи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можна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поділити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на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етапи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: 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1.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Обґрунтування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наукової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проблеми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формулювання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теми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дослідження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Взагалі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у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науково-дослідних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розробках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розрізняють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: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напрями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проблеми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теми. 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2. Постановка мети і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конкретних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завдань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дослідження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3.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Визначення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об’єкта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і предмета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дослідження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4.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Накопичення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необхідної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наукової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інформації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пошук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літературних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та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інших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джерел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відповідно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до теми і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завдань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дослідження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їх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вивчення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й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аналіз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5.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Відпрацювання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гіпотез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і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теоретичних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передумов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дослідження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6.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Вибір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системи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методів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проведення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дослідження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7.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Обробка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аналіз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опис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процесу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та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результатів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дослідження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що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проводилося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згідно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з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розробленою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програмою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і методикою. 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8.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Обговорення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результатів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дослідження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9.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Формулювання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висновків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та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оцінка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одержаних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результатів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їх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публічний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захист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6738728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09598" y="1340768"/>
            <a:ext cx="7130753" cy="4700595"/>
          </a:xfrm>
          <a:solidFill>
            <a:schemeClr val="accent3"/>
          </a:solidFill>
        </p:spPr>
        <p:txBody>
          <a:bodyPr/>
          <a:lstStyle/>
          <a:p>
            <a:pPr indent="450215" algn="just">
              <a:lnSpc>
                <a:spcPct val="107000"/>
              </a:lnSpc>
            </a:pP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Обґрунтування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наукової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проблеми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вибір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та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формулювання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теми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дослідження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–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це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початковий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етап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будь-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якого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дослідження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Стосовно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магістерської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роботи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важливими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є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її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актуальність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і практична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спрямованість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Оскільки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магістерська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робота є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науково-дослідницькою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кваліфікаційною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працею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те, як автор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вміє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обрати тему і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наскільки</a:t>
            </a:r>
            <a:r>
              <a:rPr lang="ru-RU" sz="14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правильно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він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її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розуміє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й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оцінює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з точки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зору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своєчасності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та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соціальної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значущості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характеризує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його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професійну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підготовленість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1944091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09598" y="1196752"/>
            <a:ext cx="6554689" cy="4844611"/>
          </a:xfrm>
          <a:solidFill>
            <a:schemeClr val="accent3"/>
          </a:solidFill>
        </p:spPr>
        <p:txBody>
          <a:bodyPr>
            <a:normAutofit/>
          </a:bodyPr>
          <a:lstStyle/>
          <a:p>
            <a:pPr indent="450215" algn="just">
              <a:lnSpc>
                <a:spcPct val="107000"/>
              </a:lnSpc>
            </a:pP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Проблема в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науці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–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це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суперечлива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ситуація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котра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вимагає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свого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вирішення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Правильна постановка та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ясне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формулювання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нових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проблем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іноді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має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не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менш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важливе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значення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ніж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їх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вирішення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По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суті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вибір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проблеми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якщо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не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повністю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то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здебільшого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визначає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як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стратегію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дослідження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так і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напрямок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наукового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пошуку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Не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випадково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вважається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що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сформулювати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наукову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проблему –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означає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показати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вміння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виокремити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головне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від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другорядного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виявити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те,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що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вже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відомо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і те,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що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невідомо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науці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з предмету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дослідження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Науковий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напрям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-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це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сфера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досліджень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наукового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колективу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спрямованих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на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вирішення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певних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значних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фундаментальних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чи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прикладних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завдань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Структурними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одиницями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напряму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є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комплексні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проблеми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теми,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питання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Комплексна проблема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включає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кілька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проблем.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606504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09598" y="980728"/>
            <a:ext cx="7130753" cy="5060635"/>
          </a:xfrm>
          <a:solidFill>
            <a:schemeClr val="accent3"/>
          </a:solidFill>
        </p:spPr>
        <p:txBody>
          <a:bodyPr>
            <a:normAutofit/>
          </a:bodyPr>
          <a:lstStyle/>
          <a:p>
            <a:pPr indent="0" algn="just">
              <a:lnSpc>
                <a:spcPct val="107000"/>
              </a:lnSpc>
              <a:buNone/>
            </a:pP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Поставити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наукову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проблему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означає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:</a:t>
            </a:r>
            <a:endParaRPr lang="en-US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•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розмежувати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відоме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і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невідоме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факти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що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пояснені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і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які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потребують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пояснення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факти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що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відповідають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теорії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і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котрі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суперечать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їй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; </a:t>
            </a:r>
            <a:endParaRPr lang="en-US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•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сформулювати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питання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яке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висловлює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основний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зміст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проблеми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обґрунтувати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його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правильність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і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важливість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для науки та практики; </a:t>
            </a:r>
            <a:endParaRPr lang="en-US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•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визначити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конкретні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завдання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послідовність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їх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вирішення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методи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котрі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будуть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застосовуватися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endParaRPr lang="en-US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205092502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23528" y="980728"/>
            <a:ext cx="7992888" cy="3880773"/>
          </a:xfrm>
          <a:solidFill>
            <a:schemeClr val="accent2">
              <a:lumMod val="40000"/>
              <a:lumOff val="60000"/>
            </a:schemeClr>
          </a:solidFill>
        </p:spPr>
        <p:txBody>
          <a:bodyPr>
            <a:noAutofit/>
          </a:bodyPr>
          <a:lstStyle/>
          <a:p>
            <a:r>
              <a:rPr lang="ru-RU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М</a:t>
            </a:r>
            <a:r>
              <a:rPr lang="ru-RU" sz="2800" b="1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етод </a:t>
            </a:r>
            <a:r>
              <a:rPr lang="ru-RU" sz="28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наукового</a:t>
            </a:r>
            <a:r>
              <a:rPr lang="ru-RU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дослідження</a:t>
            </a:r>
            <a:r>
              <a:rPr lang="ru-RU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це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система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розумових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(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або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практичних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операцій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(процедур),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які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націлені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на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розв'язання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певних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пізнавальних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завдань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з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урахуванням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певної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пізнавальної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мети. В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кінцевому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підсумку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мета, і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завдання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дослідження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зумовлені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духовними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матеріальними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потребами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суспільства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(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або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внутрішніми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потребами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самої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науки</a:t>
            </a:r>
            <a:endParaRPr lang="en-US" sz="2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55551905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67544" y="476672"/>
            <a:ext cx="7994850" cy="5564691"/>
          </a:xfrm>
          <a:solidFill>
            <a:schemeClr val="accent2">
              <a:lumMod val="40000"/>
              <a:lumOff val="60000"/>
            </a:schemeClr>
          </a:solidFill>
        </p:spPr>
        <p:txBody>
          <a:bodyPr>
            <a:noAutofit/>
          </a:bodyPr>
          <a:lstStyle/>
          <a:p>
            <a:pPr marL="0" indent="0" algn="ctr">
              <a:buNone/>
            </a:pPr>
            <a:r>
              <a:rPr lang="uk-UA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</a:t>
            </a:r>
            <a:r>
              <a:rPr lang="ru-RU" sz="22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ожен</a:t>
            </a:r>
            <a:r>
              <a:rPr lang="ru-RU" sz="2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науковий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метод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має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характеризуватися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такими рисами: </a:t>
            </a:r>
            <a:endParaRPr lang="en-US" sz="22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2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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ясність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тобто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загальнозрозумілість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методу.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Цією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рисою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один метод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відрізняється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від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іншого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 </a:t>
            </a:r>
            <a:endParaRPr lang="en-US" sz="22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2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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націленість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тобто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підпорядкованість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методу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досягненню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певної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мети,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розв'язанню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певних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конкретних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завдань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; </a:t>
            </a:r>
            <a:endParaRPr lang="en-US" sz="22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2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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детермінованість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-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сувора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послідовність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використання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методу.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Іншими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словами - максимальна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його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алгоритмізація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; </a:t>
            </a:r>
            <a:endParaRPr lang="en-US" sz="22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2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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результативність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-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здатність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методу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забезпечувати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досягнення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певної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мети (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сюди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входить і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плідність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методу); </a:t>
            </a:r>
            <a:endParaRPr lang="en-US" sz="22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2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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надійність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-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здатність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методу з великою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ймовірністю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забезпечувати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отримання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бажаного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результату; </a:t>
            </a:r>
            <a:endParaRPr lang="en-US" sz="22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2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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економічність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-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здатність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методу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добиватися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певних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результатів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із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найменшими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витратами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засобів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часу. </a:t>
            </a:r>
            <a:endParaRPr lang="en-US" sz="2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41304555"/>
      </p:ext>
    </p:extLst>
  </p:cSld>
  <p:clrMapOvr>
    <a:masterClrMapping/>
  </p:clrMapOvr>
</p:sld>
</file>

<file path=ppt/theme/theme1.xml><?xml version="1.0" encoding="utf-8"?>
<a:theme xmlns:a="http://schemas.openxmlformats.org/drawingml/2006/main" name="Аспект">
  <a:themeElements>
    <a:clrScheme name="Аспект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Аспект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Аспект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ppt/theme/theme2.xml><?xml version="1.0" encoding="utf-8"?>
<a:theme xmlns:a="http://schemas.openxmlformats.org/drawingml/2006/main" name="HDOfficeLightV0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20621</TotalTime>
  <Words>1416</Words>
  <Application>Microsoft Office PowerPoint</Application>
  <PresentationFormat>Экран (4:3)</PresentationFormat>
  <Paragraphs>67</Paragraphs>
  <Slides>20</Slides>
  <Notes>1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7</vt:i4>
      </vt:variant>
      <vt:variant>
        <vt:lpstr>Тема</vt:lpstr>
      </vt:variant>
      <vt:variant>
        <vt:i4>2</vt:i4>
      </vt:variant>
      <vt:variant>
        <vt:lpstr>Заголовки слайдов</vt:lpstr>
      </vt:variant>
      <vt:variant>
        <vt:i4>20</vt:i4>
      </vt:variant>
    </vt:vector>
  </HeadingPairs>
  <TitlesOfParts>
    <vt:vector size="29" baseType="lpstr">
      <vt:lpstr>Arial</vt:lpstr>
      <vt:lpstr>Calibri</vt:lpstr>
      <vt:lpstr>Calibri Light</vt:lpstr>
      <vt:lpstr>Times New Roman</vt:lpstr>
      <vt:lpstr>Trebuchet MS</vt:lpstr>
      <vt:lpstr>Wingdings 2</vt:lpstr>
      <vt:lpstr>Wingdings 3</vt:lpstr>
      <vt:lpstr>Аспект</vt:lpstr>
      <vt:lpstr>HDOfficeLightV0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Company>*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Паблік рілейшнз(PR)  у системі управління готельним підприємство</dc:title>
  <dc:creator>User</dc:creator>
  <cp:lastModifiedBy>Пользователь Windows</cp:lastModifiedBy>
  <cp:revision>44</cp:revision>
  <dcterms:created xsi:type="dcterms:W3CDTF">2018-04-17T05:53:14Z</dcterms:created>
  <dcterms:modified xsi:type="dcterms:W3CDTF">2021-10-18T20:23:48Z</dcterms:modified>
</cp:coreProperties>
</file>

<file path=docProps/thumbnail.jpeg>
</file>