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  <p:sldMasterId id="2147483706" r:id="rId2"/>
  </p:sldMasterIdLst>
  <p:notesMasterIdLst>
    <p:notesMasterId r:id="rId30"/>
  </p:notesMasterIdLst>
  <p:sldIdLst>
    <p:sldId id="292" r:id="rId3"/>
    <p:sldId id="294" r:id="rId4"/>
    <p:sldId id="257" r:id="rId5"/>
    <p:sldId id="321" r:id="rId6"/>
    <p:sldId id="311" r:id="rId7"/>
    <p:sldId id="312" r:id="rId8"/>
    <p:sldId id="313" r:id="rId9"/>
    <p:sldId id="314" r:id="rId10"/>
    <p:sldId id="315" r:id="rId11"/>
    <p:sldId id="316" r:id="rId12"/>
    <p:sldId id="317" r:id="rId13"/>
    <p:sldId id="318" r:id="rId14"/>
    <p:sldId id="322" r:id="rId15"/>
    <p:sldId id="319" r:id="rId16"/>
    <p:sldId id="320" r:id="rId17"/>
    <p:sldId id="323" r:id="rId18"/>
    <p:sldId id="324" r:id="rId19"/>
    <p:sldId id="325" r:id="rId20"/>
    <p:sldId id="326" r:id="rId21"/>
    <p:sldId id="327" r:id="rId22"/>
    <p:sldId id="328" r:id="rId23"/>
    <p:sldId id="329" r:id="rId24"/>
    <p:sldId id="330" r:id="rId25"/>
    <p:sldId id="331" r:id="rId26"/>
    <p:sldId id="332" r:id="rId27"/>
    <p:sldId id="334" r:id="rId28"/>
    <p:sldId id="335" r:id="rId2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7794" autoAdjust="0"/>
    <p:restoredTop sz="94660"/>
  </p:normalViewPr>
  <p:slideViewPr>
    <p:cSldViewPr>
      <p:cViewPr varScale="1">
        <p:scale>
          <a:sx n="80" d="100"/>
          <a:sy n="80" d="100"/>
        </p:scale>
        <p:origin x="1434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tableStyles" Target="tableStyle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D09C71-E3CE-48A0-A0B8-4C05E3105516}" type="datetimeFigureOut">
              <a:rPr lang="en-US" smtClean="0"/>
              <a:t>11/12/2021</a:t>
            </a:fld>
            <a:endParaRPr lang="en-US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7CB169-872E-4218-8244-9DA33911C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878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59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19460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B5DB2C-FF36-4D8A-B10A-2719A8414BCF}" type="slidenum">
              <a:rPr kumimoji="0" lang="uk-UA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uk-UA" altLang="en-US" sz="1200" b="0" i="0" u="none" strike="noStrike" kern="120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8538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38098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394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6997534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17257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392840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46500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6847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45717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F8C03AB-7EA1-4DA5-BF76-80545EE984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EE67A09-342F-4E3B-8AE5-A19141380AF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853675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7BB2AB8-7BC6-47B6-85B2-5BA4F6BA16CE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0F27C5B-560B-4DAD-93E4-A45A0AAFAF7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5128259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0BD9B4C-A93E-4AE5-B79D-3ECFA6E9485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5FFBA4D5-1930-477F-85FA-65740858CD07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885175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846061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1DA7A96-04FB-48B8-B648-3A670E1341A2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0A8BDBE-FD75-4EFE-9C16-F2AA08BA711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32922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721F87D-7D1F-467F-9FED-3C59C1123125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5E38B0D-60D4-4E3D-972E-03517209180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23305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E803756-572F-4D56-AEE4-C4C3CE980506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7731CEB-3F13-4BBD-BB33-AE088821AE8A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795695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3E5D6F26-534B-4B66-A248-23C5B663B6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7F5C070-904B-40CC-9BA8-55D4F5F0123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031722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6149256-05E4-4883-AE92-CE9514E8EF6B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F04A6DC-8098-40D8-B220-56EA0E0F6BFF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016738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9630151B-9918-448F-A4EB-1610A3CAA0AF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F1227D1-CBAB-468F-93A1-0469177486C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125056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77723FC-F0A2-47D2-B31F-4937E7538E0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6F685B6-9DE2-4D8E-BACD-06F1E63A24C0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089004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14BC7EB-783B-4215-86BB-FDF21231D72C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30B025-A3A8-49AD-9C24-EF35CF588C8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71918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1901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7919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1849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1729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3486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9999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2238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Relationship Id="rId6" Type="http://schemas.openxmlformats.org/officeDocument/2006/relationships/slideLayout" Target="../slideLayouts/slideLayout22.xml"/><Relationship Id="rId11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6.xml"/><Relationship Id="rId4" Type="http://schemas.openxmlformats.org/officeDocument/2006/relationships/slideLayout" Target="../slideLayouts/slideLayout20.xml"/><Relationship Id="rId9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033C4-D71F-445E-A06F-3352C25319F7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9034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  <p:sldLayoutId id="2147483704" r:id="rId15"/>
    <p:sldLayoutId id="214748370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1">
          <a:gsLst>
            <a:gs pos="0">
              <a:srgbClr val="FFFCF2"/>
            </a:gs>
            <a:gs pos="58000">
              <a:srgbClr val="FFE38C"/>
            </a:gs>
            <a:gs pos="94000">
              <a:srgbClr val="FFE38C"/>
            </a:gs>
            <a:gs pos="99001">
              <a:srgbClr val="00B0F0"/>
            </a:gs>
            <a:gs pos="100000">
              <a:srgbClr val="00B0F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33413" y="365125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заголовка</a:t>
            </a:r>
            <a:endParaRPr lang="en-US" alt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33413" y="1828800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текста</a:t>
            </a:r>
          </a:p>
          <a:p>
            <a:pPr lvl="1"/>
            <a:r>
              <a:rPr lang="ru-RU" altLang="en-US" smtClean="0"/>
              <a:t>Второй уровень</a:t>
            </a:r>
          </a:p>
          <a:p>
            <a:pPr lvl="2"/>
            <a:r>
              <a:rPr lang="ru-RU" altLang="en-US" smtClean="0"/>
              <a:t>Третий уровень</a:t>
            </a:r>
          </a:p>
          <a:p>
            <a:pPr lvl="3"/>
            <a:r>
              <a:rPr lang="ru-RU" altLang="en-US" smtClean="0"/>
              <a:t>Четвертый уровень</a:t>
            </a:r>
          </a:p>
          <a:p>
            <a:pPr lvl="4"/>
            <a:r>
              <a:rPr lang="ru-RU" altLang="en-US" smtClean="0"/>
              <a:t>Пятый уровень</a:t>
            </a:r>
            <a:endParaRPr lang="en-US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08559C3-E1B5-479B-9004-7698832EC294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12.11.2021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2713" y="6356350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800">
                <a:solidFill>
                  <a:srgbClr val="898989"/>
                </a:solidFill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20B50EA-7358-474F-B46F-C21AAEF27F4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0886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</p:sldLayoutIdLst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Wingdings 2" panose="05020102010507070707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ibu.kiev.ua/" TargetMode="External"/><Relationship Id="rId2" Type="http://schemas.openxmlformats.org/officeDocument/2006/relationships/hyperlink" Target="http://www.nbuv.gov.ua/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gntb.gov.ua/ua/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mon.gov.ua/ua" TargetMode="External"/><Relationship Id="rId2" Type="http://schemas.openxmlformats.org/officeDocument/2006/relationships/hyperlink" Target="http://nbuv.gov.ua/UJRN/Npndfi_2019_3_4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nbuv.gov.ua/UJRN/znpumdpu_2021_1_7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"/>
          <p:cNvSpPr>
            <a:spLocks noChangeArrowheads="1"/>
          </p:cNvSpPr>
          <p:nvPr/>
        </p:nvSpPr>
        <p:spPr bwMode="auto">
          <a:xfrm>
            <a:off x="298813" y="692696"/>
            <a:ext cx="8785225" cy="37856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Дисципліна: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«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Методологія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та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організація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наукових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досліджень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з основами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інтелектуальної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власності</a:t>
            </a: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»</a:t>
            </a: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209120" y="4797152"/>
            <a:ext cx="8964612" cy="1816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Викладач: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д.е.н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., доцент кафедри менеджменту зовнішньоекономічної діяльності,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готельно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-ресторанної справи та туризму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Головня Олена Михайлівна</a:t>
            </a:r>
          </a:p>
        </p:txBody>
      </p:sp>
    </p:spTree>
    <p:extLst>
      <p:ext uri="{BB962C8B-B14F-4D97-AF65-F5344CB8AC3E}">
        <p14:creationId xmlns:p14="http://schemas.microsoft.com/office/powerpoint/2010/main" val="1252630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7504" y="980728"/>
            <a:ext cx="8928991" cy="5060635"/>
          </a:xfrm>
          <a:solidFill>
            <a:schemeClr val="accent1"/>
          </a:solidFill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НБУВ, за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своїми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теоретичними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методичними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практичними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напрацюваннями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є головною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організацією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реалізації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проекту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створення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послідовно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здійснює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багатотомне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системи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покажчиків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бібліографічного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репертуару,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практично не мала за всю свою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історію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формує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бібліографічні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бази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Провідне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місце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посідає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писемної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книжкової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спадщини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створенні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археографічних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реєстрів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рукописних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фондів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зібрань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історичних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колекцій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практична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реалізація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стає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підґрунтям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створення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Державного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реєстру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книжкових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пам’яток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як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складової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реєстру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культурного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надбання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програми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ЮНЕСКО «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Пам’ять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світу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».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4818224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476672"/>
            <a:ext cx="7994849" cy="5564691"/>
          </a:xfrm>
          <a:solidFill>
            <a:schemeClr val="accent1"/>
          </a:solidFill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історико-документознавчих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архівної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спадщини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української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науки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Бібліотекою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створюється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широка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науково-інформаційна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база з 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історії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діяльності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академії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наук –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формуються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бази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архівного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фонду,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публікуються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збірники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матеріалів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каталоги,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довідники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колективні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монографії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виконує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роль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центру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біографічних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здійснює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розробку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теоретичних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науково-методичних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проблем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української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біографістики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формування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баз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біографічної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координацію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загальнодержавному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масштабі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збирання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матеріалів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біографій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діячів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альманахів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довідників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створює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ресурси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Українського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біографічного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словника.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науково-інформаційного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ресурсу «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Український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національний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біографічний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архів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».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47095517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404664"/>
            <a:ext cx="7058745" cy="5636699"/>
          </a:xfrm>
        </p:spPr>
        <p:txBody>
          <a:bodyPr>
            <a:no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НБУВ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має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суттєві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здобутки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в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проблем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збереження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фондів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Здійснюється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розробка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сучасних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технологій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консервації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реставрації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книг і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рукописів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моніторинг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екологічного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стану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книгосховищ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оцифрування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створення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страхового фонду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унікальних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фізико-хімічних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показників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паперу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матеріалів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застосовуються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реставраційних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палітурних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робіт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розробка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впровадження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рекомендацій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питань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забезпечення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довготривалого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збереження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документальної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спадщини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28018203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836712"/>
            <a:ext cx="8138865" cy="5204651"/>
          </a:xfrm>
          <a:solidFill>
            <a:schemeClr val="accent1"/>
          </a:solidFill>
        </p:spPr>
        <p:txBody>
          <a:bodyPr>
            <a:normAutofit lnSpcReduction="10000"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успішного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виконання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потрібно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здійснювати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необхідної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ru-RU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b="1" i="1" dirty="0" err="1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Інформаційний</a:t>
            </a:r>
            <a:r>
              <a:rPr lang="ru-RU" b="1" i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</a:t>
            </a:r>
            <a:r>
              <a:rPr lang="ru-RU" b="1" i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вияв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відбір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аналіз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книг, статей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інших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матеріалів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певними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ознаками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З будь-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науки,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галузі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світі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випускається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незліченна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кількість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часто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дублюється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полягає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тому,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щоб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цьому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потоці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виявити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оригінальну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найбільш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цінну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актуальну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момент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яка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подається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книзі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будь-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якому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іншому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компактному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вигляді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носить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узагальнюючий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характер,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тобто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містить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максимум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необхідних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відомостей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високий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ступінь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повноти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роль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полягають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тому,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без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оперативної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якісної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не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може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бути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проведене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будь</a:t>
            </a:r>
            <a:r>
              <a:rPr lang="uk-UA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яке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Важливість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дослідника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максимально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швидкої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ознайомлення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джерелами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необхідної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зумовлено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старінням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унаслідок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появи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матеріалів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зниження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потреби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розробників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час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водночас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є і предметом, і результатом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праці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249558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9" y="404664"/>
            <a:ext cx="6347714" cy="5636699"/>
          </a:xfrm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Інформація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 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знання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відомості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отримуються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нагромаджуються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процесі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розвитку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науки та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практичній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діяльності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людей;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вузькому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розумінні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об’єктом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обробки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передачі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зберігання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Наукова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-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сукупність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будь-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відомостей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про стан і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зміни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параметрів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об’єктів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відповідають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ознакам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знання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Залежно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ознак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відображають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властивості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об’єктів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виділяють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такі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: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природничонаукова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техніко-технологічна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економічна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соціально-політична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Основна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роль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дослідженнях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полягає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тому,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щоб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виключити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суб’єктивні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судження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про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досліджуваний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об’єкт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218586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бъект 3"/>
          <p:cNvSpPr>
            <a:spLocks noGrp="1"/>
          </p:cNvSpPr>
          <p:nvPr>
            <p:ph idx="1"/>
          </p:nvPr>
        </p:nvSpPr>
        <p:spPr>
          <a:xfrm>
            <a:off x="609599" y="476672"/>
            <a:ext cx="6347714" cy="5564691"/>
          </a:xfrm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проведенні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виконує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такі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функції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сприяє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визначенню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сучасних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тенденцій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вирішенні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змогу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визначити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актуальність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рівень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розробленості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надає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матеріал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вибору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аспектів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напрямів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його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мети і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завдань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також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теоретичних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побудов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забезпечує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достовірність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висновків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результатів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зв’язок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сформованої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концепції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загальним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розвитком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теорії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26100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620688"/>
            <a:ext cx="8426898" cy="5420675"/>
          </a:xfrm>
          <a:solidFill>
            <a:schemeClr val="accent1"/>
          </a:solidFill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Науковці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осмислюють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переробляють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а як результат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праці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виникає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специфічний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продукт -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якісно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нова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період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навчання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університеті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кожен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студент за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допомогою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викладача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індивідуальну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систему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яка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включає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різні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способи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прийоми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студента, як правило,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значною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мірою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базується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аналізі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літературних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документальних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Будь-яка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книжковий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фонд,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читальна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зала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стати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нього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справжньою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науково-дослідною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лабораторією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студента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визначається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переважно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навчальним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процесом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тобто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переліком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дисциплін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навчального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плану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їхнім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змістом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викладеним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навчальних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програмах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Саме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тут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окреслено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 коло проблем,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стати предметом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постійної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уваги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студента,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зумовлюють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потребу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закріплення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розширення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навчальної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проходить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такі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два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етапи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перший </a:t>
            </a:r>
            <a:r>
              <a:rPr lang="ru-RU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етап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визначення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теми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складання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списку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літератури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вивчення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r>
              <a:rPr lang="ru-RU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другий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етап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самих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безпосереднього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читання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(перегляду)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вилучення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потрібної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605329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Усі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існуючі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поділяються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змістом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характером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дві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групи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endParaRPr lang="ru-RU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•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документальні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суттю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теми (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питання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):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монографії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підручники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навчальні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посібники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довідкові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endParaRPr lang="ru-RU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•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бібліографічні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покажчики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списки, огляди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монографій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підручників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статей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інших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документальних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75367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40684" y="188640"/>
            <a:ext cx="9036496" cy="6480720"/>
          </a:xfrm>
          <a:solidFill>
            <a:schemeClr val="accent1"/>
          </a:solidFill>
        </p:spPr>
        <p:txBody>
          <a:bodyPr>
            <a:no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Інформацію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суттю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теми -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первинну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інформацію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-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складають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факти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ідеї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концепції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різних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поєднаннях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формах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викладу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Вони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знаходять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відображення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науковій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навчальній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довідковій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літературі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випускається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вигляді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книг,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брошур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бюлетенів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газет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тощо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Разом з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тим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існує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така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яку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іноді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неможливо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знайти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книгах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журналах. Вона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міститься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так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званих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спеціальних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видах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літератури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стандартах,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описах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винаходів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патентів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тощо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Вторинна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є результатом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переопрацювання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одного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декількох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первинних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До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вторинних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відносять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бібліографічні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описи,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анотації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реферати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огляди,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довідкові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переклади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каталоги,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бібліографічні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покажчики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картотеки.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Крім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того, до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вторинних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відносять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регістри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бухгалтерського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обліку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господарської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діяльності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підприємств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підприємців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складені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підставі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первинної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документації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відносять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бібліографічні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-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покажчики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списки, огляди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літератури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каталоги. 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Бібліографічні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джерела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не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дають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безпосередньої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щодо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суті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питання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теми, але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вказують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документальне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джерело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де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міститься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92250399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052736"/>
            <a:ext cx="7634809" cy="4988627"/>
          </a:xfrm>
          <a:solidFill>
            <a:schemeClr val="accent1"/>
          </a:solidFill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можна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використовувати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такі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загальнодержавні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імені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В.І.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Вернадського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(03039,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Київ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проспект 40-річчя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Жовтня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адреса сайту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http:// </a:t>
            </a:r>
            <a:r>
              <a:rPr lang="ru-RU" u="sng" dirty="0">
                <a:solidFill>
                  <a:srgbClr val="0563C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2"/>
              </a:rPr>
              <a:t>www.nbuv.gov.ua/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парламентська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(01601,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Київ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вул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М.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Грушевського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1.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адреса сайту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http://www. nplu.kiev.ua/).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історична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(01015,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Київ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вул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Лаврська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9 (кол.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вул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І.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Мазепи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Січневого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повстання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), 21) корп. 24.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адреса сайту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r>
              <a:rPr lang="ru-RU" u="sng" dirty="0">
                <a:solidFill>
                  <a:srgbClr val="0563C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3"/>
              </a:rPr>
              <a:t>http://www.nibu.kiev.ua/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Державна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науково-технічна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(01171,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Київ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вул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Антоновича (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колишня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Горького), 180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адреса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r>
              <a:rPr lang="ru-RU" u="sng" dirty="0">
                <a:solidFill>
                  <a:srgbClr val="0563C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4"/>
              </a:rPr>
              <a:t>http://gntb.gov.ua/ua/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00611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836712"/>
            <a:ext cx="7886700" cy="5400600"/>
          </a:xfrm>
          <a:solidFill>
            <a:srgbClr val="FFC000"/>
          </a:solidFill>
        </p:spPr>
        <p:txBody>
          <a:bodyPr/>
          <a:lstStyle/>
          <a:p>
            <a:pPr indent="0" algn="ctr">
              <a:lnSpc>
                <a:spcPct val="107000"/>
              </a:lnSpc>
              <a:spcAft>
                <a:spcPts val="0"/>
              </a:spcAft>
              <a:buNone/>
            </a:pPr>
            <a:r>
              <a:rPr lang="ru-RU" sz="4000" b="1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ТЕМА. </a:t>
            </a:r>
            <a:r>
              <a:rPr lang="ru-RU" sz="4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БІБЛІОГРАФІЧНИЙ АПАРАТ НАУКОВИХ ДОСЛІДЖЕНЬ. БІБЛІОТЕЧНО-ІНФОРМАЦІЙНІ БАЗИ УКРАЇНИ.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ctr">
              <a:lnSpc>
                <a:spcPct val="150000"/>
              </a:lnSpc>
              <a:buNone/>
            </a:pPr>
            <a:endParaRPr lang="en-US" sz="4000" b="1" dirty="0">
              <a:solidFill>
                <a:schemeClr val="accent5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339421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476672"/>
            <a:ext cx="8210873" cy="5564691"/>
          </a:xfrm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</a:t>
            </a:r>
            <a:r>
              <a:rPr lang="ru-RU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необхідної</a:t>
            </a:r>
            <a:r>
              <a:rPr lang="ru-RU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будь-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галузі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науки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повинні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базуватися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надійній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достовірній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Обов’язковою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вимогою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до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дослідника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всебічне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глибоке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ним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досвіду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попередників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займалися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вирішенням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як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обраної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так і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суміжних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проблем.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На початковому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етапі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дозволяє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обрати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конкретизувати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тему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визначити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його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об’єкт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розробити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теоретичні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передумови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майбутньої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допомагає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визначити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актуальність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обраної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теми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Інформаційна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база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відіграє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важливу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роль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створенні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гіпотези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яка є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відправною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точкою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відіграє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визначальну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роль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вивченні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історії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проблеми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досліджується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Знання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історії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питання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й методик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використовувалася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раніше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дозволяє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уникнути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дублювання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виконаних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робіт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повторення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помилок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також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розглянути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предмет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динаміці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простежити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загальні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тенденції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подальші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шляхи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його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розвитку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і на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цій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будувати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прогноз.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783322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404664"/>
            <a:ext cx="8892479" cy="5636699"/>
          </a:xfrm>
          <a:solidFill>
            <a:schemeClr val="accent1"/>
          </a:solidFill>
        </p:spPr>
        <p:txBody>
          <a:bodyPr>
            <a:normAutofit fontScale="92500" lnSpcReduction="10000"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Для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інформаційного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необхідно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використовувати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інформаційні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органів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НТІ,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автоматизовані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інформаційно-пошукові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системи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бази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банки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Internet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можуть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бути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використані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безпосередньо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однак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найчастіше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вони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виявлення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первинних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праці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монографії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збірники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інші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необхідні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Так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забезпечується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повнота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інформаційної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бази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Методика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необхідної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складається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кількох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етапів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передбачає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відповідей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чотири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питання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повинен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ставити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перед собою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дослідник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: </a:t>
            </a:r>
            <a:r>
              <a:rPr lang="ru-RU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?, де?, як (</a:t>
            </a:r>
            <a:r>
              <a:rPr lang="ru-RU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яким</a:t>
            </a:r>
            <a:r>
              <a:rPr lang="ru-RU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чином) </a:t>
            </a:r>
            <a:r>
              <a:rPr lang="ru-RU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шукати</a:t>
            </a:r>
            <a:r>
              <a:rPr lang="ru-RU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?, як </a:t>
            </a:r>
            <a:r>
              <a:rPr lang="ru-RU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опрацьовувати</a:t>
            </a:r>
            <a:r>
              <a:rPr lang="ru-RU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?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Етап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1 (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шукати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?)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–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виділення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проблем,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питань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завдань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теми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ключових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понять.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Етап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2 (Де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шукати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?)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–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визначення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переліку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може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висвітлюватися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щодо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виділених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проблемних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питань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Етап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3 (Як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шукати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?)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–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вибір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прийомів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за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допомогою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здійснюватиметься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робота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обраними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літературними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джерелами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опрацювання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каталогів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робота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мережі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Internet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робота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інформаційною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базою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Етап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4 (Як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опрацьовувати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?)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–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одержання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текстів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ксерокопіювання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ж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читання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безпосередня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обробка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295656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620688"/>
            <a:ext cx="8892480" cy="5420675"/>
          </a:xfrm>
        </p:spPr>
        <p:txBody>
          <a:bodyPr>
            <a:noAutofit/>
          </a:bodyPr>
          <a:lstStyle/>
          <a:p>
            <a:pPr indent="0" algn="just">
              <a:lnSpc>
                <a:spcPct val="107000"/>
              </a:lnSpc>
              <a:buNone/>
            </a:pPr>
            <a:r>
              <a:rPr lang="ru-RU" sz="2400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</a:t>
            </a:r>
            <a:r>
              <a:rPr lang="ru-RU" sz="24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sz="24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400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бібліотеці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sz="2400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Бібліотека</a:t>
            </a:r>
            <a:r>
              <a:rPr lang="ru-RU" sz="24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sz="24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 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культурно-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освітній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заклад,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збирає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друковані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рукописні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матеріали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здійснює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спеціальне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опрацювання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організовує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збереження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забезпечення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книгами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читачів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sz="2400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Бібліотечний</a:t>
            </a:r>
            <a:r>
              <a:rPr lang="ru-RU" sz="24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фонд</a:t>
            </a:r>
            <a:r>
              <a:rPr lang="ru-RU" sz="24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- 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сукупність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відповідним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чином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впорядкованих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нагромаджених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певний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період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часу,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підлягають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обліку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зберіганню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відповідно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до чинного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законодавства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Структура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бібліотечних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фондів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може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бути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різною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sz="2400" dirty="0" err="1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Бібліотечний</a:t>
            </a:r>
            <a:r>
              <a:rPr lang="ru-RU" sz="24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фонд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неможливо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опрацювати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не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використовуючи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бібліотечні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каталоги.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97530400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908720"/>
            <a:ext cx="8138866" cy="5132643"/>
          </a:xfrm>
        </p:spPr>
        <p:txBody>
          <a:bodyPr>
            <a:normAutofit fontScale="92500" lnSpcReduction="20000"/>
          </a:bodyPr>
          <a:lstStyle/>
          <a:p>
            <a:pPr indent="450215" algn="just">
              <a:lnSpc>
                <a:spcPct val="107000"/>
              </a:lnSpc>
            </a:pP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Бібліотечний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каталог</a:t>
            </a:r>
            <a:r>
              <a:rPr lang="ru-RU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- 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перелік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творів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друку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й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інших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документів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наявних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фонді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групи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складений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певному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порядку,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засобом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повідомлення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про склад і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зміст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бібліотечного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фонду.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Алфавітному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каталогу 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належить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основне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місце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За ним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можна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встановити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наявність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бібліотеці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творів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того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іншого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автора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визначеної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книги, автор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назва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відомі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 систематичному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каталозі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картки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згруповані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логічному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порядку за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окремими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галузями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знань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За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його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допомогою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можна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з’ясувати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за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галузями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знань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саме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є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бібліотеці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підібрати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необхідну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також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встановити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автора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назву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книги,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відомий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зміст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 предметному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каталозі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 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 і у систематичному,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групується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змістом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Однак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відміну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систематичного в предметному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каталозі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об’єднана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певні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рубрики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незалежно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того,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позицій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вони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викладені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Через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предметному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каталозі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одному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місці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знаходяться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матеріали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систематичному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каталозі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були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розкидані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різні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ящики.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Неможливо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не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згадати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про 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картотеку, 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переліком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всіх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матеріалів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окремо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визначеною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тематикою.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Бібліотечні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каталоги та картотеки не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існують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окремо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навпаки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вони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пов’язані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взаємно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доповнюють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один одного,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полегшують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читачам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необхідного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максимально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повно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відтворюють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бібліотечний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фонд.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225129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908720"/>
            <a:ext cx="7994849" cy="5132643"/>
          </a:xfrm>
          <a:solidFill>
            <a:schemeClr val="accent1"/>
          </a:solidFill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Через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Internet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можна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знайти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книги,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журнали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дисертації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автореферати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іншу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потрібну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Корисність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цього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способу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полягає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тому,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можна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працювати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каталогами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без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відриву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Перед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відвіданням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літературою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проводиться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можна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здійснювати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як в систематичному, так і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алфавітному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каталогах.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При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Internet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бібліотеках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використовуються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загальні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правила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електронних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базах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Порядок </a:t>
            </a:r>
            <a:r>
              <a:rPr lang="ru-RU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обробки</a:t>
            </a:r>
            <a:r>
              <a:rPr lang="ru-RU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групування</a:t>
            </a:r>
            <a:r>
              <a:rPr lang="ru-RU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Згідно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обраною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темою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дослідник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самостійно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підбирає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(книги,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брошури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статті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офіційні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документи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накопичує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відомчі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матеріали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теми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опрацьовує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Порядок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над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літературними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джерелами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включає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бібліографічний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пошук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теми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вивчення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фіксацію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початкових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використання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процесі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створення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нових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знань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729544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764704"/>
            <a:ext cx="7922841" cy="5276659"/>
          </a:xfrm>
        </p:spPr>
        <p:txBody>
          <a:bodyPr>
            <a:normAutofit lnSpcReduction="10000"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Робота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друкованими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електронними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джерелами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передбачає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загальне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ознайомлення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ознайомлення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змістом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швидкий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перегляд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);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уважне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читання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по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розділах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виділення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найважливішого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тексту);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вибіркове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читання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тексту (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перечитування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найважливішого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);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складання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плану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прочитаного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матеріалу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(постановка проблем);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виписка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прочитаного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повніше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чіткіше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цитата і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бібліографічний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опис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зазначенням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тих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сторінок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звідки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взята цитата);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оформлення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картотек (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бібліографічна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картотека, картотека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виписок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картотека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рефератів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картотека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іноземної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);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зіставлення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критична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оцінка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прочитаного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запис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зауважень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При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друкованими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електронними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джерелами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дослідник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робить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виписки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окремих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речень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абзаців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При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цьому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необхідно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уникати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накопичення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матеріалу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не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стосується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обраної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теми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об’єкта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Досвід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свідчить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приблизно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30-40 %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літературних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початково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відібраних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назвою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виявляються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некорисними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при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роботі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над темою.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34384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268760"/>
            <a:ext cx="7850833" cy="4772603"/>
          </a:xfrm>
          <a:solidFill>
            <a:schemeClr val="accent1"/>
          </a:solidFill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процесі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над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джерелами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з’являються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власні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висновки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оцінки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узагальнення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передбачення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використанні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Коли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виписки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здійснюються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рукописним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способом,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необхідно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записувати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й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виділяти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тексті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позначками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полі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квадратних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дужках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записувати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іншим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кольором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цьому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випадку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окремі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положення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краще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фіксувати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аркушах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паперу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тільки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одного боку,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залишаючи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великі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поля.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змогу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необхідних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випадках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робити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додаткові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вставки,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паралельні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виписки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інших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книг для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порівняння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також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викладу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власної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думки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цього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питання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цією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метою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можна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використати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картки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картону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цупкого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паперу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наприклад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зручно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групувати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однорідністю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питань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вивчаються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Доцільно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робити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кольорові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шрифтові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виділення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нотаток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949553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332656"/>
            <a:ext cx="8964487" cy="6264696"/>
          </a:xfrm>
          <a:solidFill>
            <a:schemeClr val="accent1"/>
          </a:solidFill>
        </p:spPr>
        <p:txBody>
          <a:bodyPr>
            <a:normAutofit fontScale="85000" lnSpcReduction="10000"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ході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дослідник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опрацьовує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велику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кількість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літературних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неможливо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запам’ятати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виписати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повному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обсязі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тому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необхідно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обробці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використовувати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такі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способи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фіксації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: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анотація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 резюме;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тези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 реферат; цитата; конспект;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покажчики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Анотація</a:t>
            </a:r>
            <a:r>
              <a:rPr lang="ru-RU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є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стислою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характеристикою книги,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статті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рукопису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За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своїм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характером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анотації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можуть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бути </a:t>
            </a:r>
            <a:r>
              <a:rPr lang="ru-RU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довідковими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та </a:t>
            </a:r>
            <a:r>
              <a:rPr lang="ru-RU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рекомендаційними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тобто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такими,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містять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критичну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оцінку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твору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Виходячи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вимог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до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анотації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обсяг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може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бути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декількох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слів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до 10-15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рядків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Резюме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–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короткий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підсумок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прочитаного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твору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в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якому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містяться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висновки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головні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підсумки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Тези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положення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коротко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викладають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одну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думок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лекції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доповіді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Тези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подаються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формі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логічних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суджень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Тези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поділяють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прості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складні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Прості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тези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записують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при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першому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ознайомленні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текстом (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іноді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записують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вигляді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цитат).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Основні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тези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часто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створюються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простих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шляхом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узагальнення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переробки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й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виключення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окремих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положень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Цитата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–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дослівний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уривок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твору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певного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автора,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наводиться для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підтвердження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заперечення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висловлюваної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думки. Шляхом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цитування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слід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оформлювати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найважливіші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фрагменти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авторського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тексту.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 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Реферат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–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скорочене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викладення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змісту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твору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основними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даними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висновками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Реферат –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не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механічний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переказ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роботи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викладення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суті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Посторінкові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покажчики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У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процесі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ознайомлення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джерелами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інформації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не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потрібно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поспішати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відразу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ж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конспектувати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прочитане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а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доцільно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складати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посторінкові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покажчики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до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вивчаються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Дуже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часто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застосовують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такий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засіб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обробки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як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складання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посторінкового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списку (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покажчика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 цитат,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намагаються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виписати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Потім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закінчивши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читання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книги,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роблять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виписки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складають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конспект.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39762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408712"/>
          </a:xfrm>
          <a:solidFill>
            <a:schemeClr val="accent3"/>
          </a:solidFill>
        </p:spPr>
        <p:txBody>
          <a:bodyPr>
            <a:normAutofit fontScale="92500" lnSpcReduction="20000"/>
          </a:bodyPr>
          <a:lstStyle/>
          <a:p>
            <a:pPr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uk-UA" sz="32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ПЛАН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Font typeface="+mj-lt"/>
              <a:buAutoNum type="arabicPeriod"/>
            </a:pP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Особливості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розвитку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системи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бібліотечно-інформаційних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установ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забезпечення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діяльності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>
              <a:lnSpc>
                <a:spcPct val="107000"/>
              </a:lnSpc>
              <a:buFont typeface="+mj-lt"/>
              <a:buAutoNum type="arabicPeriod"/>
            </a:pP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Національна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бібліотека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імені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В. І.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Вернадського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–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загальнодержавний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комплексний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бібліотечно-інформаційний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науково-дослідний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науково-методичний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культурно-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просвітницький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центр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Font typeface="+mj-lt"/>
              <a:buAutoNum type="arabicPeriod"/>
            </a:pP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Збирання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відбір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проведення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Font typeface="+mj-lt"/>
              <a:buAutoNum type="arabicPeriod"/>
            </a:pP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накопичення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обробка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32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3815" marR="443230" indent="0" algn="just">
              <a:buNone/>
            </a:pPr>
            <a:endParaRPr lang="en-US" sz="3200" i="1" kern="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89677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947192"/>
          </a:xfrm>
        </p:spPr>
        <p:txBody>
          <a:bodyPr/>
          <a:lstStyle/>
          <a:p>
            <a:r>
              <a:rPr lang="uk-UA" dirty="0" smtClean="0"/>
              <a:t>Література:</a:t>
            </a: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340768"/>
            <a:ext cx="7490793" cy="4700595"/>
          </a:xfrm>
        </p:spPr>
        <p:txBody>
          <a:bodyPr>
            <a:normAutofit fontScale="92500" lnSpcReduction="10000"/>
          </a:bodyPr>
          <a:lstStyle/>
          <a:p>
            <a:pPr lvl="0" algn="just">
              <a:lnSpc>
                <a:spcPct val="107000"/>
              </a:lnSpc>
              <a:buFont typeface="+mj-lt"/>
              <a:buAutoNum type="arabicPeriod"/>
            </a:pP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Ладанюк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А.П.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Методологія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: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навч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посіб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/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Ладанюк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А. П., Власенко Л. О.,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Кишенько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В. Д. ; Нац. ун-т харч.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технологій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Київ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: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Ліра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-К, 2018. 351 с.</a:t>
            </a:r>
            <a:endParaRPr lang="en-US" sz="1600" dirty="0">
              <a:solidFill>
                <a:schemeClr val="tx1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Font typeface="+mj-lt"/>
              <a:buAutoNum type="arabicPeriod"/>
            </a:pP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Лопатинська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Л. А. 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Сучасний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рівень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розвитку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методології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методів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розроблення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нормативів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науково-дослідної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праці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Наукові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праці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НДФІ. 2019.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Вип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3. С. 41-50. </a:t>
            </a:r>
            <a:r>
              <a:rPr lang="en-US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URL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r>
              <a:rPr lang="ru-RU" u="sng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2"/>
              </a:rPr>
              <a:t>http://nbuv.gov.ua/UJRN/Npndfi_2019_3_4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600" dirty="0">
              <a:solidFill>
                <a:schemeClr val="tx1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Font typeface="+mj-lt"/>
              <a:buAutoNum type="arabicPeriod"/>
            </a:pP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Методологія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та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організація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навч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посіб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/ [І. С. Добронравова та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; за ред. І. С.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Добронравової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] ;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Київ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нац. ун-т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Тараса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Шевченка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2018. 606 с. </a:t>
            </a:r>
            <a:endParaRPr lang="en-US" sz="1600" dirty="0">
              <a:solidFill>
                <a:schemeClr val="tx1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Font typeface="+mj-lt"/>
              <a:buAutoNum type="arabicPeriod"/>
            </a:pP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Міністерство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освіти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науки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Офіційний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сайт. URL: </a:t>
            </a:r>
            <a:r>
              <a:rPr lang="ru-RU" u="sng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3"/>
              </a:rPr>
              <a:t>https://mon.gov.ua/ua</a:t>
            </a:r>
            <a:endParaRPr lang="en-US" sz="1600" dirty="0">
              <a:solidFill>
                <a:schemeClr val="tx1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Font typeface="+mj-lt"/>
              <a:buAutoNum type="arabicPeriod"/>
            </a:pP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Сич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Т. 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Аналіз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тематики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продукції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українських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вчених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методології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дослідження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проблем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управління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освітою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Збірник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праць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Уманського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державного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педагогічного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університету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імені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Павла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Тичини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2021.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Вип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1. С. 46-53. </a:t>
            </a:r>
            <a:r>
              <a:rPr lang="en-US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URL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r>
              <a:rPr lang="ru-RU" u="sng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hlinkClick r:id="rId4"/>
              </a:rPr>
              <a:t>http://nbuv.gov.ua/UJRN/znpumdpu_2021_1_7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600" dirty="0">
              <a:solidFill>
                <a:schemeClr val="tx1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01242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404664"/>
            <a:ext cx="8066858" cy="5636699"/>
          </a:xfrm>
          <a:solidFill>
            <a:schemeClr val="accent3"/>
          </a:solidFill>
        </p:spPr>
        <p:txBody>
          <a:bodyPr>
            <a:normAutofit lnSpcReduction="10000"/>
          </a:bodyPr>
          <a:lstStyle/>
          <a:p>
            <a:pPr indent="450215" algn="ctr">
              <a:lnSpc>
                <a:spcPct val="107000"/>
              </a:lnSpc>
            </a:pP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Одним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із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пріоритетних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напрямів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зміцнення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науково-технічного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потенціалу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НАН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є </a:t>
            </a:r>
            <a:r>
              <a:rPr lang="ru-RU" sz="2400" b="1" dirty="0" err="1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бібліотечно-інформаційна</a:t>
            </a:r>
            <a:r>
              <a:rPr lang="ru-RU" sz="24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діяльність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спрямована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формування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взаємовикористання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збереження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документно-інформаційних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ресурсів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як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бази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наукове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аналітичне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бібліографічне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опрацювання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створення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корпоративних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електронних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інформаційних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ресурсів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забезпечення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використання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світового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потоку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ru-RU" sz="2400" b="1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ctr">
              <a:lnSpc>
                <a:spcPct val="107000"/>
              </a:lnSpc>
            </a:pPr>
            <a:r>
              <a:rPr lang="ru-RU" sz="2400" b="1" dirty="0" err="1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Цей</a:t>
            </a:r>
            <a:r>
              <a:rPr lang="ru-RU" sz="24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напрям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суспільної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діяльності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має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істотне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соціокультурне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значення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сприяє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постійному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необхідному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оновленню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інформаційного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ресурсу в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системі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інформаційних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обмінів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соціальної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структури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є базою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інноваційного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розвитку</a:t>
            </a:r>
            <a:r>
              <a:rPr lang="ru-RU" sz="24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41673872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908720"/>
            <a:ext cx="7562802" cy="5132643"/>
          </a:xfrm>
          <a:solidFill>
            <a:srgbClr val="FFC000"/>
          </a:solidFill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Удосконалення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бібліотечно-інформаційної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академії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наук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відбувається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трьома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основними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напрямами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накопичення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універсального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багатовидового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ресурсу;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упровадження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технологій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удосконалення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мультисервісу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Реалізацію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завдань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здійснює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бібліотечно-інформаційна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система НАН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(БІС) –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сукупність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бібліотечно-інформаційних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підрозділів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науково-дослідних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установ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(НДУ).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Останнім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часом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зв’язку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інтенсивним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розвитком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інформаційнокомунікаційних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технологій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роботі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з’явилися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принципово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нові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можливості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17680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836712"/>
            <a:ext cx="7778825" cy="5204651"/>
          </a:xfrm>
          <a:solidFill>
            <a:srgbClr val="FFC000"/>
          </a:solidFill>
        </p:spPr>
        <p:txBody>
          <a:bodyPr>
            <a:normAutofit/>
          </a:bodyPr>
          <a:lstStyle/>
          <a:p>
            <a:pPr indent="450215" algn="ctr">
              <a:lnSpc>
                <a:spcPct val="107000"/>
              </a:lnSpc>
            </a:pP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імені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В. І.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Вернадського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–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головна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всеукраїнська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книгозбірня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загальнодержавний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комплексний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бібліотечно-інформаційний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науково-дослідний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науково-методичний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культурно-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просвітницький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центр,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найбільше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за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обсягом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документно-інформаційних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ресурсів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книгосховище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ru-RU" sz="240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ctr">
              <a:lnSpc>
                <a:spcPct val="107000"/>
              </a:lnSpc>
            </a:pPr>
            <a:r>
              <a:rPr lang="ru-RU" sz="24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Одна 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найбільших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світу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Підпорядкована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НАН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входить до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Відділення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історії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філософії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й права. Як особливо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цінний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об’єкт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культури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перебуває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охороною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держави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/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4214416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548680"/>
            <a:ext cx="8784976" cy="5492683"/>
          </a:xfrm>
          <a:solidFill>
            <a:srgbClr val="FFC000"/>
          </a:solidFill>
        </p:spPr>
        <p:txBody>
          <a:bodyPr>
            <a:no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 1971 р.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імені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В. І.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Вернадського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має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статус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науково-дослідної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установи і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досліджує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проблеми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бібліотекознавства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бібліографознавства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книгознавства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джерелознавства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документознавства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архівознавства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біографістики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кодикології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кодикографії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історії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книжкової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культури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інформатики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соціальних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комунікацій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збереження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консервації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реставрації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методології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методики й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організації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створення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національної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документів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меншин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формування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збереження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національного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бібліотечного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фонду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удосконалення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бібліотечно-бібліографічної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класифікації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каталогізації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розвитку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комп'ютерних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технологій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інформаційно-бібліотечної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діяльності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76246767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548680"/>
            <a:ext cx="7850833" cy="5492683"/>
          </a:xfrm>
          <a:solidFill>
            <a:srgbClr val="FFC000"/>
          </a:solidFill>
        </p:spPr>
        <p:txBody>
          <a:bodyPr>
            <a:noAutofit/>
          </a:bodyPr>
          <a:lstStyle/>
          <a:p>
            <a:pPr indent="0" algn="just">
              <a:lnSpc>
                <a:spcPct val="107000"/>
              </a:lnSpc>
              <a:buNone/>
            </a:pP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Основними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науковими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напрямами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діяльності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є: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Формування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використання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науково-інформаційних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ресурсів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Інформатизація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бібліотек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»;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Створення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національної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Українська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біографістика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»;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Нові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технології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збереження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консервації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реставрації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бібліотечних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фондів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»;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Вивчення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збереження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української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історико-культурної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спадщини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477914173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HDOfficeLightV0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20844</TotalTime>
  <Words>1577</Words>
  <Application>Microsoft Office PowerPoint</Application>
  <PresentationFormat>Экран (4:3)</PresentationFormat>
  <Paragraphs>95</Paragraphs>
  <Slides>27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8</vt:i4>
      </vt:variant>
      <vt:variant>
        <vt:lpstr>Тема</vt:lpstr>
      </vt:variant>
      <vt:variant>
        <vt:i4>2</vt:i4>
      </vt:variant>
      <vt:variant>
        <vt:lpstr>Заголовки слайдов</vt:lpstr>
      </vt:variant>
      <vt:variant>
        <vt:i4>27</vt:i4>
      </vt:variant>
    </vt:vector>
  </HeadingPairs>
  <TitlesOfParts>
    <vt:vector size="37" baseType="lpstr">
      <vt:lpstr>Arial</vt:lpstr>
      <vt:lpstr>Calibri</vt:lpstr>
      <vt:lpstr>Calibri Light</vt:lpstr>
      <vt:lpstr>Symbol</vt:lpstr>
      <vt:lpstr>Times New Roman</vt:lpstr>
      <vt:lpstr>Trebuchet MS</vt:lpstr>
      <vt:lpstr>Wingdings 2</vt:lpstr>
      <vt:lpstr>Wingdings 3</vt:lpstr>
      <vt:lpstr>Аспект</vt:lpstr>
      <vt:lpstr>HDOfficeLightV0</vt:lpstr>
      <vt:lpstr>Презентация PowerPoint</vt:lpstr>
      <vt:lpstr>Презентация PowerPoint</vt:lpstr>
      <vt:lpstr>Презентация PowerPoint</vt:lpstr>
      <vt:lpstr>Література: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*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Паблік рілейшнз(PR)  у системі управління готельним підприємство</dc:title>
  <dc:creator>User</dc:creator>
  <cp:lastModifiedBy>Пользователь Windows</cp:lastModifiedBy>
  <cp:revision>54</cp:revision>
  <dcterms:created xsi:type="dcterms:W3CDTF">2018-04-17T05:53:14Z</dcterms:created>
  <dcterms:modified xsi:type="dcterms:W3CDTF">2021-11-12T11:05:21Z</dcterms:modified>
</cp:coreProperties>
</file>

<file path=docProps/thumbnail.jpeg>
</file>