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  <p:sldMasterId id="2147483706" r:id="rId2"/>
  </p:sldMasterIdLst>
  <p:notesMasterIdLst>
    <p:notesMasterId r:id="rId15"/>
  </p:notesMasterIdLst>
  <p:sldIdLst>
    <p:sldId id="292" r:id="rId3"/>
    <p:sldId id="294" r:id="rId4"/>
    <p:sldId id="257" r:id="rId5"/>
    <p:sldId id="295" r:id="rId6"/>
    <p:sldId id="296" r:id="rId7"/>
    <p:sldId id="297" r:id="rId8"/>
    <p:sldId id="298" r:id="rId9"/>
    <p:sldId id="299" r:id="rId10"/>
    <p:sldId id="300" r:id="rId11"/>
    <p:sldId id="301" r:id="rId12"/>
    <p:sldId id="302" r:id="rId13"/>
    <p:sldId id="303" r:id="rId1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D09C71-E3CE-48A0-A0B8-4C05E3105516}" type="datetimeFigureOut">
              <a:rPr lang="en-US" smtClean="0"/>
              <a:t>11/11/2021</a:t>
            </a:fld>
            <a:endParaRPr lang="en-US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C7CB169-872E-4218-8244-9DA33911C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7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946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B5DB2C-FF36-4D8A-B10A-2719A8414BCF}" type="slidenum">
              <a:rPr kumimoji="0" lang="uk-UA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uk-UA" altLang="en-US" sz="1200" b="0" i="0" u="none" strike="noStrike" kern="1200" cap="none" spc="0" normalizeH="0" baseline="0" noProof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8538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3809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394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99753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7257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392840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4650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6847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5717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F8C03AB-7EA1-4DA5-BF76-80545EE984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EE67A09-342F-4E3B-8AE5-A19141380AF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85367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7BB2AB8-7BC6-47B6-85B2-5BA4F6BA16CE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0F27C5B-560B-4DAD-93E4-A45A0AAFAF7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512825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0BD9B4C-A93E-4AE5-B79D-3ECFA6E9485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5FFBA4D5-1930-477F-85FA-65740858CD07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88517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846061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1DA7A96-04FB-48B8-B648-3A670E1341A2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0A8BDBE-FD75-4EFE-9C16-F2AA08BA711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32922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721F87D-7D1F-467F-9FED-3C59C1123125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5E38B0D-60D4-4E3D-972E-03517209180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23305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E803756-572F-4D56-AEE4-C4C3CE980506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7731CEB-3F13-4BBD-BB33-AE088821AE8A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79569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E5D6F26-534B-4B66-A248-23C5B663B67D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7F5C070-904B-40CC-9BA8-55D4F5F01236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031722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6149256-05E4-4883-AE92-CE9514E8EF6B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F04A6DC-8098-40D8-B220-56EA0E0F6BFF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016738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/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9630151B-9918-448F-A4EB-1610A3CAA0AF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F1227D1-CBAB-468F-93A1-0469177486C1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12505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C77723FC-F0A2-47D2-B31F-4937E7538E09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6F685B6-9DE2-4D8E-BACD-06F1E63A24C0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89004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14BC7EB-783B-4215-86BB-FDF21231D72C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C30B025-A3A8-49AD-9C24-EF35CF588C84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7191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901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791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184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1729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3486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999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2238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11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0.xml"/><Relationship Id="rId9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033C4-D71F-445E-A06F-3352C25319F7}" type="datetimeFigureOut">
              <a:rPr lang="ru-RU" smtClean="0"/>
              <a:t>11.11.2021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B0A845F-22C1-42F3-A65F-8F17A8527CE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903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1">
          <a:gsLst>
            <a:gs pos="0">
              <a:srgbClr val="FFFCF2"/>
            </a:gs>
            <a:gs pos="58000">
              <a:srgbClr val="FFE38C"/>
            </a:gs>
            <a:gs pos="94000">
              <a:srgbClr val="FFE38C"/>
            </a:gs>
            <a:gs pos="99001">
              <a:srgbClr val="00B0F0"/>
            </a:gs>
            <a:gs pos="100000">
              <a:srgbClr val="00B0F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33413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  <a:endParaRPr lang="en-US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33413" y="1828800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  <a:endParaRPr lang="en-US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08559C3-E1B5-479B-9004-7698832EC294}" type="datetimeFigureOut">
              <a:rPr kumimoji="0" lang="uk-UA" sz="825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11.11.2021</a:t>
            </a:fld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  <a:cs typeface="Arial" panose="020B0604020202020204" pitchFamily="34" charset="0"/>
              </a:defRPr>
            </a:lvl1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uk-UA" sz="825" b="0" i="0" u="none" strike="noStrike" kern="1200" cap="none" spc="0" normalizeH="0" baseline="0" noProof="0">
              <a:ln>
                <a:noFill/>
              </a:ln>
              <a:solidFill>
                <a:prstClr val="black">
                  <a:lumMod val="65000"/>
                  <a:lumOff val="35000"/>
                </a:prstClr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2713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898989"/>
                </a:solidFill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20B50EA-7358-474F-B46F-C21AAEF27F42}" type="slidenum">
              <a:rPr kumimoji="0" lang="uk-UA" altLang="ru-RU" sz="800" b="0" i="0" u="none" strike="noStrike" kern="1200" cap="none" spc="0" normalizeH="0" baseline="0" noProof="0" smtClean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Trebuchet MS" panose="020B0603020202020204" pitchFamily="34" charset="0"/>
                <a:ea typeface="+mn-ea"/>
                <a:cs typeface="Arial" panose="020B0604020202020204" pitchFamily="34" charset="0"/>
              </a:rPr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uk-UA" altLang="ru-RU" sz="800" b="0" i="0" u="none" strike="noStrike" kern="1200" cap="none" spc="0" normalizeH="0" baseline="0" noProof="0" smtClean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Trebuchet MS" panose="020B0603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886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Wingdings 2" panose="05020102010507070707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Wingdings 2" panose="05020102010507070707" pitchFamily="18" charset="2"/>
        <a:buChar char="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/>
          <p:cNvSpPr>
            <a:spLocks noChangeArrowheads="1"/>
          </p:cNvSpPr>
          <p:nvPr/>
        </p:nvSpPr>
        <p:spPr bwMode="auto">
          <a:xfrm>
            <a:off x="298813" y="692696"/>
            <a:ext cx="8785225" cy="37856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Дисципліна: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«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Методологія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та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організація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наукових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досліджень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з основами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інтелектуальної</a:t>
            </a:r>
            <a:r>
              <a:rPr kumimoji="0" lang="ru-RU" altLang="en-US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 </a:t>
            </a:r>
            <a:r>
              <a:rPr kumimoji="0" lang="ru-RU" altLang="en-US" sz="4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ea typeface="+mn-ea"/>
              </a:rPr>
              <a:t>власності</a:t>
            </a:r>
            <a:r>
              <a:rPr kumimoji="0" lang="uk-UA" altLang="uk-UA" sz="4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»</a:t>
            </a: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09120" y="4797152"/>
            <a:ext cx="8964612" cy="181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rebuchet MS" panose="020B0603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Викладач: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д.е.н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., доцент кафедри менеджменту зовнішньоекономічної діяльності, </a:t>
            </a:r>
            <a:r>
              <a:rPr kumimoji="0" lang="uk-UA" altLang="uk-UA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готельно</a:t>
            </a: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-ресторанної справи та туризму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altLang="uk-UA" sz="28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Головня Олена Михайлівна</a:t>
            </a:r>
          </a:p>
        </p:txBody>
      </p:sp>
    </p:spTree>
    <p:extLst>
      <p:ext uri="{BB962C8B-B14F-4D97-AF65-F5344CB8AC3E}">
        <p14:creationId xmlns:p14="http://schemas.microsoft.com/office/powerpoint/2010/main" val="1252630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548680"/>
            <a:ext cx="6914729" cy="5492683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Індекс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цитування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–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прийнятий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«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значущості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праць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вченого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являє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собою число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посилань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вченого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реферованих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періодичних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виданнях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SCI є одним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найпоширеніших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наукометричних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Наявність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науково-освітніх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організаціях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вчених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високий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індекс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цитування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говорить про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високу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ефективність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результативність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вузу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цілому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Індекс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Хірша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(h-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index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 –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запропонований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2005 р.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американським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фізиком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Хорхе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Хиршем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університету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Сан-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Дієго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Каліфорнія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(США).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Критерій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заснований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вченого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цитувань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розраховується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спеціальною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формулою.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Імпакт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-фактор (ІФ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IF) –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формальний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чисельний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значимості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журналу.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розраховується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як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посилань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конкретному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опубліковані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попередні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2-3 роки.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Вважається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вище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імпакт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-фактору,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вища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цінність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авторитетність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журналу.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99881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476672"/>
            <a:ext cx="6482681" cy="5564691"/>
          </a:xfrm>
        </p:spPr>
        <p:txBody>
          <a:bodyPr>
            <a:normAutofit fontScale="92500" lnSpcReduction="20000"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імпакт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-фактору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критерію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оцінки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журналу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ґрунтується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припущенні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журнал,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публікує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значну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статей,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активно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посилаються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інші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вчені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заслуговує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особливу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увагу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При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цьому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увазі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вище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імпакт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-фактора,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вище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цінність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авторитетність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журналу. При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присудженні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грантів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висуненні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премії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експерти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обов’язково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звертають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увагу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наявність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пошукачів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журналах,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JCR величину.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Позитивні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властивості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імпакт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-фактора: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sym typeface="Symbol" panose="05050102010706020507" pitchFamily="18" charset="2"/>
              </a:rPr>
              <a:t>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широке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охоплення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літератури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-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індексуються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більше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8400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60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країн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sym typeface="Symbol" panose="05050102010706020507" pitchFamily="18" charset="2"/>
              </a:rPr>
              <a:t>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публічні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легкодоступні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sym typeface="Symbol" panose="05050102010706020507" pitchFamily="18" charset="2"/>
              </a:rPr>
              <a:t>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простота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розумінні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використанні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  <a:sym typeface="Symbol" panose="05050102010706020507" pitchFamily="18" charset="2"/>
              </a:rPr>
              <a:t>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високим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ІФ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зазвичай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більш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жорстку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систему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рецензування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ніж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низьким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ІФ.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Проте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індексу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JCR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певні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особливості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 –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індексі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присутні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переважно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англомовні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призводить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штучного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зменшення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імпакт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-фактору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україно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російськомовних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545045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9" y="764704"/>
            <a:ext cx="6347714" cy="5276659"/>
          </a:xfrm>
        </p:spPr>
        <p:txBody>
          <a:bodyPr>
            <a:normAutofit lnSpcReduction="10000"/>
          </a:bodyPr>
          <a:lstStyle/>
          <a:p>
            <a:pPr indent="450215" algn="just">
              <a:lnSpc>
                <a:spcPct val="107000"/>
              </a:lnSpc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обліку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потрапляють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щонайменш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перелік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літератури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англійською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мовою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–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включення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журналу 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переліку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впливають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як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його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так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відповідність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світовим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стандартам: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регулярність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виходу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наявність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бібліографії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термін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проходження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її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публікації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Цитованість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також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залежить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наявності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доступності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повнотекстових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версій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журналів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–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індекс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цитування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також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впливають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особливості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розвитку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різних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галузях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яскраво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відображається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певних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ділянок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суспільних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гуманітарних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наук. ІФ журналу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залежить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області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його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типу; з року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рік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він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може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помітно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змінюватися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наприклад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опускаючись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гранично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низьких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при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зміні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назви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журналу і так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далі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Проте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сьогодні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ІФ є одним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важливих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критеріїв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яким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можна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зіставляти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рівень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близьких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областях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93340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196752"/>
            <a:ext cx="7886700" cy="5040560"/>
          </a:xfrm>
          <a:solidFill>
            <a:srgbClr val="FFC000"/>
          </a:solidFill>
        </p:spPr>
        <p:txBody>
          <a:bodyPr/>
          <a:lstStyle/>
          <a:p>
            <a:pPr marL="0" marR="280035" indent="0" algn="ctr">
              <a:lnSpc>
                <a:spcPct val="150000"/>
              </a:lnSpc>
              <a:spcAft>
                <a:spcPts val="0"/>
              </a:spcAft>
              <a:buNone/>
            </a:pPr>
            <a:endParaRPr lang="en-US" sz="4400" b="1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marR="280035" indent="0" algn="ctr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44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ТЕМА </a:t>
            </a:r>
            <a:r>
              <a:rPr lang="ru-RU" sz="4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6. МІЖНАРОДНІ НАУКОМЕТРИЧНІ БАЗИ ДАНИХ</a:t>
            </a:r>
            <a:endParaRPr lang="en-US" sz="3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ctr">
              <a:lnSpc>
                <a:spcPct val="150000"/>
              </a:lnSpc>
              <a:buNone/>
            </a:pPr>
            <a:endParaRPr lang="en-US" sz="4400" b="1" dirty="0">
              <a:solidFill>
                <a:schemeClr val="accent5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33942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408712"/>
          </a:xfrm>
          <a:solidFill>
            <a:schemeClr val="accent3"/>
          </a:solidFill>
        </p:spPr>
        <p:txBody>
          <a:bodyPr>
            <a:normAutofit/>
          </a:bodyPr>
          <a:lstStyle/>
          <a:p>
            <a:pPr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uk-UA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ПЛАН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Міжнародна</a:t>
            </a:r>
            <a:r>
              <a:rPr lang="ru-RU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практика </a:t>
            </a: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наукометричних</a:t>
            </a:r>
            <a:r>
              <a:rPr lang="ru-RU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Основні</a:t>
            </a:r>
            <a:r>
              <a:rPr lang="ru-RU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наукометричні</a:t>
            </a:r>
            <a:r>
              <a:rPr lang="ru-RU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показники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buFont typeface="+mj-lt"/>
              <a:buAutoNum type="arabicPeriod"/>
            </a:pP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Електронний</a:t>
            </a:r>
            <a:r>
              <a:rPr lang="ru-RU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пошук</a:t>
            </a:r>
            <a:r>
              <a:rPr lang="ru-RU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sz="4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40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інформації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3815" marR="443230" indent="0" algn="just">
              <a:buNone/>
            </a:pPr>
            <a:endParaRPr lang="en-US" sz="3200" i="1" kern="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89677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9" y="1052736"/>
            <a:ext cx="6347714" cy="4988627"/>
          </a:xfrm>
        </p:spPr>
        <p:txBody>
          <a:bodyPr/>
          <a:lstStyle/>
          <a:p>
            <a:pPr indent="450215" algn="just">
              <a:lnSpc>
                <a:spcPct val="107000"/>
              </a:lnSpc>
            </a:pP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Міжнародна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практика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наукометричних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сьогодні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базується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використанні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наукометричних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баз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повсякденному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житті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ми на кожному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кроці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стикаємося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необхідністю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застосування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бази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Застосування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БД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значно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підвищує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потенціал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інформаційного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забезпечення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науки,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дозволяючи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оперативно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отримувати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необхідні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відомості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 великих за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обсягом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складних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за структурою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масивів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даних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uk-UA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юж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відбивають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стрімкий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розвиток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науки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технології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останні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десятиліття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Для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оцінки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ефективності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наукової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діяльності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можуть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використовуватись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як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якісні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так і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кількісні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показники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en-US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42195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9" y="692696"/>
            <a:ext cx="6347714" cy="5348667"/>
          </a:xfrm>
        </p:spPr>
        <p:txBody>
          <a:bodyPr>
            <a:normAutofit/>
          </a:bodyPr>
          <a:lstStyle/>
          <a:p>
            <a:pPr indent="450215" algn="just">
              <a:lnSpc>
                <a:spcPct val="107000"/>
              </a:lnSpc>
            </a:pP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Одним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ключових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широко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використовується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усьому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для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оцінки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роботи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дослідників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і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колективів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є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індекс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цитування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Оцінити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вплив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вченого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або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організації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світову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науку,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визначити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якість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проведених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наукових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досліджень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дають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можливість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статистичні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дані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показників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Science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Citation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Index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(SCI) та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Journal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Citation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Reports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(JCR),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випускаються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Institute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for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Scientific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Information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(ISI) </a:t>
            </a:r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Філадельфія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США</a:t>
            </a:r>
            <a:r>
              <a:rPr lang="uk-UA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49839244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9" y="764704"/>
            <a:ext cx="6347714" cy="5276659"/>
          </a:xfrm>
        </p:spPr>
        <p:txBody>
          <a:bodyPr>
            <a:normAutofit/>
          </a:bodyPr>
          <a:lstStyle/>
          <a:p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Наукометрична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база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даних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–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бібліографічна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реферативна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база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даних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з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інструментами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для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відстеження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цитованості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наукових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публікацій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.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Це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також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пошукова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система, яка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формує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статистику,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що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характеризує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стан і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динаміку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показників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затребуваності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,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активності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та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індексів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впливу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діяльності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окремих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вчених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і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дослідницьких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8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організацій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6235826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Объект 5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721700" y="1196752"/>
            <a:ext cx="7378691" cy="444221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4403747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Объект 5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721701" y="1700808"/>
            <a:ext cx="6124210" cy="388939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410836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721701" y="2420888"/>
            <a:ext cx="7862188" cy="22930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2284858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20645</TotalTime>
  <Words>694</Words>
  <Application>Microsoft Office PowerPoint</Application>
  <PresentationFormat>Экран (4:3)</PresentationFormat>
  <Paragraphs>25</Paragraphs>
  <Slides>12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12</vt:i4>
      </vt:variant>
    </vt:vector>
  </HeadingPairs>
  <TitlesOfParts>
    <vt:vector size="22" baseType="lpstr">
      <vt:lpstr>Arial</vt:lpstr>
      <vt:lpstr>Calibri</vt:lpstr>
      <vt:lpstr>Calibri Light</vt:lpstr>
      <vt:lpstr>Symbol</vt:lpstr>
      <vt:lpstr>Times New Roman</vt:lpstr>
      <vt:lpstr>Trebuchet MS</vt:lpstr>
      <vt:lpstr>Wingdings 2</vt:lpstr>
      <vt:lpstr>Wingdings 3</vt:lpstr>
      <vt:lpstr>Аспект</vt:lpstr>
      <vt:lpstr>HDOfficeLightV0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Паблік рілейшнз(PR)  у системі управління готельним підприємство</dc:title>
  <dc:creator>User</dc:creator>
  <cp:lastModifiedBy>Пользователь Windows</cp:lastModifiedBy>
  <cp:revision>46</cp:revision>
  <dcterms:created xsi:type="dcterms:W3CDTF">2018-04-17T05:53:14Z</dcterms:created>
  <dcterms:modified xsi:type="dcterms:W3CDTF">2021-11-11T19:57:10Z</dcterms:modified>
</cp:coreProperties>
</file>

<file path=docProps/thumbnail.jpeg>
</file>