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9" r:id="rId1"/>
    <p:sldMasterId id="2147483706" r:id="rId2"/>
  </p:sldMasterIdLst>
  <p:notesMasterIdLst>
    <p:notesMasterId r:id="rId15"/>
  </p:notesMasterIdLst>
  <p:sldIdLst>
    <p:sldId id="292" r:id="rId3"/>
    <p:sldId id="294" r:id="rId4"/>
    <p:sldId id="257" r:id="rId5"/>
    <p:sldId id="295" r:id="rId6"/>
    <p:sldId id="296" r:id="rId7"/>
    <p:sldId id="297" r:id="rId8"/>
    <p:sldId id="298" r:id="rId9"/>
    <p:sldId id="299" r:id="rId10"/>
    <p:sldId id="300" r:id="rId11"/>
    <p:sldId id="301" r:id="rId12"/>
    <p:sldId id="302" r:id="rId13"/>
    <p:sldId id="303" r:id="rId1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141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8.xml"/><Relationship Id="rId19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8D09C71-E3CE-48A0-A0B8-4C05E3105516}" type="datetimeFigureOut">
              <a:rPr lang="en-US" smtClean="0"/>
              <a:t>10/18/2021</a:t>
            </a:fld>
            <a:endParaRPr lang="en-US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C7CB169-872E-4218-8244-9DA33911C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2878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9459" name="Заметки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smtClean="0"/>
          </a:p>
        </p:txBody>
      </p:sp>
      <p:sp>
        <p:nvSpPr>
          <p:cNvPr id="19460" name="Номер слайда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CB5DB2C-FF36-4D8A-B10A-2719A8414BCF}" type="slidenum">
              <a:rPr kumimoji="0" lang="uk-UA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0" lang="uk-UA" altLang="en-US" sz="1200" b="0" i="0" u="none" strike="noStrike" kern="120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385383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8466" y="-8468"/>
            <a:ext cx="9169804" cy="6874935"/>
            <a:chOff x="-8466" y="-8468"/>
            <a:chExt cx="9169804" cy="6874935"/>
          </a:xfrm>
        </p:grpSpPr>
        <p:cxnSp>
          <p:nvCxnSpPr>
            <p:cNvPr id="17" name="Straight Connector 16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9" name="Freeform 18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19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20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21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22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Freeform 23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24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Freeform 27"/>
            <p:cNvSpPr/>
            <p:nvPr/>
          </p:nvSpPr>
          <p:spPr>
            <a:xfrm>
              <a:off x="-8466" y="-8468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38098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63945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56997534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1172570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63928401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4465006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7968472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251451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7457170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4530"/>
            <a:ext cx="6858000" cy="2387600"/>
          </a:xfrm>
        </p:spPr>
        <p:txBody>
          <a:bodyPr anchor="b">
            <a:normAutofit/>
          </a:bodyPr>
          <a:lstStyle>
            <a:lvl1pPr algn="ctr"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 algn="ctr">
              <a:buNone/>
              <a:defRPr sz="2100"/>
            </a:lvl2pPr>
            <a:lvl3pPr marL="685800" indent="0" algn="ctr">
              <a:buNone/>
              <a:defRPr sz="1800"/>
            </a:lvl3pPr>
            <a:lvl4pPr marL="1028700" indent="0" algn="ctr">
              <a:buNone/>
              <a:defRPr sz="1500"/>
            </a:lvl4pPr>
            <a:lvl5pPr marL="1371600" indent="0" algn="ctr">
              <a:buNone/>
              <a:defRPr sz="1500"/>
            </a:lvl5pPr>
            <a:lvl6pPr marL="1714500" indent="0" algn="ctr">
              <a:buNone/>
              <a:defRPr sz="1500"/>
            </a:lvl6pPr>
            <a:lvl7pPr marL="2057400" indent="0" algn="ctr">
              <a:buNone/>
              <a:defRPr sz="1500"/>
            </a:lvl7pPr>
            <a:lvl8pPr marL="2400300" indent="0" algn="ctr">
              <a:buNone/>
              <a:defRPr sz="1500"/>
            </a:lvl8pPr>
            <a:lvl9pPr marL="2743200" indent="0" algn="ctr">
              <a:buNone/>
              <a:defRPr sz="15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F8C03AB-7EA1-4DA5-BF76-80545EE9847D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EE67A09-342F-4E3B-8AE5-A19141380AF6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9853675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7BB2AB8-7BC6-47B6-85B2-5BA4F6BA16CE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0F27C5B-560B-4DAD-93E4-A45A0AAFAF72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5128259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12423"/>
            <a:ext cx="7886700" cy="2851208"/>
          </a:xfrm>
        </p:spPr>
        <p:txBody>
          <a:bodyPr anchor="b">
            <a:normAutofit/>
          </a:bodyPr>
          <a:lstStyle>
            <a:lvl1pPr>
              <a:defRPr sz="45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5263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0BD9B4C-A93E-4AE5-B79D-3ECFA6E94859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5FFBA4D5-1930-477F-85FA-65740858CD07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885175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18460616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3845" y="1828801"/>
            <a:ext cx="3886200" cy="435133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8801"/>
            <a:ext cx="3886200" cy="435133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C1DA7A96-04FB-48B8-B648-3A670E1341A2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A0A8BDBE-FD75-4EFE-9C16-F2AA08BA7114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9329228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3845" y="1681851"/>
            <a:ext cx="3867150" cy="825699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45" y="2507551"/>
            <a:ext cx="3867150" cy="3680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851"/>
            <a:ext cx="3886201" cy="825698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7551"/>
            <a:ext cx="3886201" cy="3680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1721F87D-7D1F-467F-9FED-3C59C1123125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05E38B0D-60D4-4E3D-972E-035172091801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5233051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E803756-572F-4D56-AEE4-C4C3CE980506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7731CEB-3F13-4BBD-BB33-AE088821AE8A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4795695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3E5D6F26-534B-4B66-A248-23C5B663B67D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E7F5C070-904B-40CC-9BA8-55D4F5F01236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40317228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1"/>
            <a:ext cx="2948940" cy="1600197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6200" y="990600"/>
            <a:ext cx="4629150" cy="4876800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399"/>
            <a:ext cx="2948940" cy="3810001"/>
          </a:xfrm>
        </p:spPr>
        <p:txBody>
          <a:bodyPr/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16149256-05E4-4883-AE92-CE9514E8EF6B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F04A6DC-8098-40D8-B220-56EA0E0F6BFF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30167389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0"/>
            <a:ext cx="2948940" cy="1600200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6200" y="990600"/>
            <a:ext cx="4629150" cy="4876800"/>
          </a:xfrm>
        </p:spPr>
        <p:txBody>
          <a:bodyPr rtlCol="0">
            <a:normAutofit/>
          </a:bodyPr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400"/>
            <a:ext cx="2948940" cy="3810000"/>
          </a:xfrm>
        </p:spPr>
        <p:txBody>
          <a:bodyPr/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9630151B-9918-448F-A4EB-1610A3CAA0AF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AF1227D1-CBAB-468F-93A1-0469177486C1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81250561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C77723FC-F0A2-47D2-B31F-4937E7538E09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06F685B6-9DE2-4D8E-BACD-06F1E63A24C0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9089004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0362"/>
            <a:ext cx="1971675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0363"/>
            <a:ext cx="5800725" cy="581183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E14BC7EB-783B-4215-86BB-FDF21231D72C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C30B025-A3A8-49AD-9C24-EF35CF588C84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671918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019017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679195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66640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640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418499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917296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134864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2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5" y="514925"/>
            <a:ext cx="3386037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69"/>
            <a:ext cx="2790182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29999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922387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4.xml"/><Relationship Id="rId3" Type="http://schemas.openxmlformats.org/officeDocument/2006/relationships/slideLayout" Target="../slideLayouts/slideLayout19.xml"/><Relationship Id="rId7" Type="http://schemas.openxmlformats.org/officeDocument/2006/relationships/slideLayout" Target="../slideLayouts/slideLayout23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8.xml"/><Relationship Id="rId1" Type="http://schemas.openxmlformats.org/officeDocument/2006/relationships/slideLayout" Target="../slideLayouts/slideLayout17.xml"/><Relationship Id="rId6" Type="http://schemas.openxmlformats.org/officeDocument/2006/relationships/slideLayout" Target="../slideLayouts/slideLayout22.xml"/><Relationship Id="rId11" Type="http://schemas.openxmlformats.org/officeDocument/2006/relationships/slideLayout" Target="../slideLayouts/slideLayout27.xml"/><Relationship Id="rId5" Type="http://schemas.openxmlformats.org/officeDocument/2006/relationships/slideLayout" Target="../slideLayouts/slideLayout21.xml"/><Relationship Id="rId10" Type="http://schemas.openxmlformats.org/officeDocument/2006/relationships/slideLayout" Target="../slideLayouts/slideLayout26.xml"/><Relationship Id="rId4" Type="http://schemas.openxmlformats.org/officeDocument/2006/relationships/slideLayout" Target="../slideLayouts/slideLayout20.xml"/><Relationship Id="rId9" Type="http://schemas.openxmlformats.org/officeDocument/2006/relationships/slideLayout" Target="../slideLayouts/slideLayout2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-8467" y="-8468"/>
            <a:ext cx="9169805" cy="6874935"/>
            <a:chOff x="-8467" y="-8468"/>
            <a:chExt cx="9169805" cy="6874935"/>
          </a:xfrm>
        </p:grpSpPr>
        <p:sp>
          <p:nvSpPr>
            <p:cNvPr id="7" name="Freeform 6"/>
            <p:cNvSpPr/>
            <p:nvPr/>
          </p:nvSpPr>
          <p:spPr>
            <a:xfrm>
              <a:off x="-8467" y="4013200"/>
              <a:ext cx="457200" cy="2853267"/>
            </a:xfrm>
            <a:custGeom>
              <a:avLst/>
              <a:gdLst/>
              <a:ahLst/>
              <a:cxnLst/>
              <a:rect l="l" t="t" r="r" b="b"/>
              <a:pathLst>
                <a:path w="457200" h="2853267">
                  <a:moveTo>
                    <a:pt x="0" y="0"/>
                  </a:moveTo>
                  <a:lnTo>
                    <a:pt x="457200" y="2853267"/>
                  </a:lnTo>
                  <a:lnTo>
                    <a:pt x="0" y="2844800"/>
                  </a:lnTo>
                  <a:cubicBezTo>
                    <a:pt x="2822" y="1905000"/>
                    <a:pt x="5645" y="965200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8" name="Straight Connector 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Freeform 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1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Freeform 14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090346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0" r:id="rId1"/>
    <p:sldLayoutId id="2147483691" r:id="rId2"/>
    <p:sldLayoutId id="2147483692" r:id="rId3"/>
    <p:sldLayoutId id="2147483693" r:id="rId4"/>
    <p:sldLayoutId id="2147483694" r:id="rId5"/>
    <p:sldLayoutId id="2147483695" r:id="rId6"/>
    <p:sldLayoutId id="2147483696" r:id="rId7"/>
    <p:sldLayoutId id="2147483697" r:id="rId8"/>
    <p:sldLayoutId id="2147483698" r:id="rId9"/>
    <p:sldLayoutId id="2147483699" r:id="rId10"/>
    <p:sldLayoutId id="2147483700" r:id="rId11"/>
    <p:sldLayoutId id="2147483701" r:id="rId12"/>
    <p:sldLayoutId id="2147483702" r:id="rId13"/>
    <p:sldLayoutId id="2147483703" r:id="rId14"/>
    <p:sldLayoutId id="2147483704" r:id="rId15"/>
    <p:sldLayoutId id="2147483705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gradFill rotWithShape="1">
          <a:gsLst>
            <a:gs pos="0">
              <a:srgbClr val="FFFCF2"/>
            </a:gs>
            <a:gs pos="58000">
              <a:srgbClr val="FFE38C"/>
            </a:gs>
            <a:gs pos="94000">
              <a:srgbClr val="FFE38C"/>
            </a:gs>
            <a:gs pos="99001">
              <a:srgbClr val="00B0F0"/>
            </a:gs>
            <a:gs pos="100000">
              <a:srgbClr val="00B0F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633413" y="365125"/>
            <a:ext cx="7886700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en-US" smtClean="0"/>
              <a:t>Образец заголовка</a:t>
            </a:r>
            <a:endParaRPr lang="en-US" altLang="en-US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33413" y="1828800"/>
            <a:ext cx="78867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en-US" smtClean="0"/>
              <a:t>Образец текста</a:t>
            </a:r>
          </a:p>
          <a:p>
            <a:pPr lvl="1"/>
            <a:r>
              <a:rPr lang="ru-RU" altLang="en-US" smtClean="0"/>
              <a:t>Второй уровень</a:t>
            </a:r>
          </a:p>
          <a:p>
            <a:pPr lvl="2"/>
            <a:r>
              <a:rPr lang="ru-RU" altLang="en-US" smtClean="0"/>
              <a:t>Третий уровень</a:t>
            </a:r>
          </a:p>
          <a:p>
            <a:pPr lvl="3"/>
            <a:r>
              <a:rPr lang="ru-RU" altLang="en-US" smtClean="0"/>
              <a:t>Четвертый уровень</a:t>
            </a:r>
          </a:p>
          <a:p>
            <a:pPr lvl="4"/>
            <a:r>
              <a:rPr lang="ru-RU" altLang="en-US" smtClean="0"/>
              <a:t>Пятый уровень</a:t>
            </a:r>
            <a:endParaRPr lang="en-US" alt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25">
                <a:solidFill>
                  <a:schemeClr val="tx1">
                    <a:lumMod val="65000"/>
                    <a:lumOff val="35000"/>
                  </a:schemeClr>
                </a:solidFill>
                <a:cs typeface="Arial" panose="020B0604020202020204" pitchFamily="34" charset="0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08559C3-E1B5-479B-9004-7698832EC294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25">
                <a:solidFill>
                  <a:schemeClr val="tx1">
                    <a:lumMod val="65000"/>
                    <a:lumOff val="35000"/>
                  </a:schemeClr>
                </a:solidFill>
                <a:cs typeface="Arial" panose="020B0604020202020204" pitchFamily="34" charset="0"/>
              </a:defRPr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62713" y="6356350"/>
            <a:ext cx="2057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800">
                <a:solidFill>
                  <a:srgbClr val="898989"/>
                </a:solidFill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20B50EA-7358-474F-B46F-C21AAEF27F42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908869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7" r:id="rId1"/>
    <p:sldLayoutId id="2147483708" r:id="rId2"/>
    <p:sldLayoutId id="2147483709" r:id="rId3"/>
    <p:sldLayoutId id="2147483710" r:id="rId4"/>
    <p:sldLayoutId id="2147483711" r:id="rId5"/>
    <p:sldLayoutId id="2147483712" r:id="rId6"/>
    <p:sldLayoutId id="2147483713" r:id="rId7"/>
    <p:sldLayoutId id="2147483714" r:id="rId8"/>
    <p:sldLayoutId id="2147483715" r:id="rId9"/>
    <p:sldLayoutId id="2147483716" r:id="rId10"/>
    <p:sldLayoutId id="2147483717" r:id="rId11"/>
  </p:sldLayoutIdLst>
  <p:txStyles>
    <p:titleStyle>
      <a:lvl1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2pPr>
      <a:lvl3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3pPr>
      <a:lvl4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4pPr>
      <a:lvl5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5pPr>
      <a:lvl6pPr marL="4572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6pPr>
      <a:lvl7pPr marL="9144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7pPr>
      <a:lvl8pPr marL="13716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8pPr>
      <a:lvl9pPr marL="18288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9pPr>
    </p:titleStyle>
    <p:bodyStyle>
      <a:lvl1pPr marL="171450" indent="-171450" algn="l" defTabSz="685800" rtl="0" eaLnBrk="0" fontAlgn="base" hangingPunct="0">
        <a:lnSpc>
          <a:spcPct val="90000"/>
        </a:lnSpc>
        <a:spcBef>
          <a:spcPts val="750"/>
        </a:spcBef>
        <a:spcAft>
          <a:spcPct val="0"/>
        </a:spcAft>
        <a:buFont typeface="Wingdings 2" panose="05020102010507070707" pitchFamily="18" charset="2"/>
        <a:buChar char="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s://elearn.nubip.edu.ua/mod/glossary/showentry.php?eid=152543&amp;displayformat=dictionary" TargetMode="Externa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https://elearn.nubip.edu.ua/mod/glossary/showentry.php?eid=152512&amp;displayformat=dictionary" TargetMode="Externa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hyperlink" Target="https://elearn.nubip.edu.ua/mod/glossary/showentry.php?eid=152518&amp;displayformat=dictionary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s://elearn.nubip.edu.ua/mod/glossary/showentry.php?eid=152525&amp;displayformat=dictionary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s://elearn.nubip.edu.ua/mod/glossary/showentry.php?eid=152546&amp;displayformat=dictionary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3"/>
          <p:cNvSpPr>
            <a:spLocks noChangeArrowheads="1"/>
          </p:cNvSpPr>
          <p:nvPr/>
        </p:nvSpPr>
        <p:spPr bwMode="auto">
          <a:xfrm>
            <a:off x="298813" y="692696"/>
            <a:ext cx="8785225" cy="378565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Дисципліна: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«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Методологія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та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організація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наукових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досліджень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з основами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інтелектуальної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власності</a:t>
            </a: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»</a:t>
            </a:r>
          </a:p>
        </p:txBody>
      </p:sp>
      <p:sp>
        <p:nvSpPr>
          <p:cNvPr id="2051" name="Rectangle 3"/>
          <p:cNvSpPr>
            <a:spLocks noChangeArrowheads="1"/>
          </p:cNvSpPr>
          <p:nvPr/>
        </p:nvSpPr>
        <p:spPr bwMode="auto">
          <a:xfrm>
            <a:off x="209120" y="4797152"/>
            <a:ext cx="8964612" cy="1816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Викладач: </a:t>
            </a:r>
            <a:r>
              <a:rPr kumimoji="0" lang="uk-UA" altLang="uk-UA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д.е.н</a:t>
            </a: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., доцент кафедри менеджменту зовнішньоекономічної діяльності, </a:t>
            </a:r>
            <a:r>
              <a:rPr kumimoji="0" lang="uk-UA" altLang="uk-UA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готельно</a:t>
            </a: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-ресторанної справи та туризму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Головня Олена Михайлівна</a:t>
            </a:r>
          </a:p>
        </p:txBody>
      </p:sp>
    </p:spTree>
    <p:extLst>
      <p:ext uri="{BB962C8B-B14F-4D97-AF65-F5344CB8AC3E}">
        <p14:creationId xmlns:p14="http://schemas.microsoft.com/office/powerpoint/2010/main" val="12526304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1052736"/>
            <a:ext cx="6842721" cy="4988627"/>
          </a:xfrm>
        </p:spPr>
        <p:txBody>
          <a:bodyPr>
            <a:normAutofit lnSpcReduction="10000"/>
          </a:bodyPr>
          <a:lstStyle/>
          <a:p>
            <a:pPr marR="280035" indent="0" algn="just">
              <a:lnSpc>
                <a:spcPct val="107000"/>
              </a:lnSpc>
              <a:buNone/>
              <a:tabLst>
                <a:tab pos="228600" algn="l"/>
              </a:tabLst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Структурні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елементи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статті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indent="450215" algn="just">
              <a:lnSpc>
                <a:spcPct val="107000"/>
              </a:lnSpc>
              <a:tabLst>
                <a:tab pos="228600" algn="l"/>
              </a:tabLst>
            </a:pPr>
            <a:r>
              <a:rPr lang="ru-RU" b="1" u="sng" dirty="0" err="1">
                <a:solidFill>
                  <a:srgbClr val="0563C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  <a:hlinkClick r:id="rId2" tooltip="Термінологічний словник: Вступ"/>
              </a:rPr>
              <a:t>Вступ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— постановка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проблеми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її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актуальність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зв'язок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найважливішими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завданнями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науки й народного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господарства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значення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для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розвитку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певної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галузі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науки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або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практичної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діяльності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(перший абзац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або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5-10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рядків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). Метою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вступу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є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доведення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читача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основних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завдань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ставив перед собою автор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статті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indent="450215" algn="just">
              <a:lnSpc>
                <a:spcPct val="107000"/>
              </a:lnSpc>
              <a:tabLst>
                <a:tab pos="228600" algn="l"/>
              </a:tabLst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Вступ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включати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: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228600" algn="l"/>
              </a:tabLst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визначення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гіпотези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228600" algn="l"/>
              </a:tabLst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докладно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пояснювати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причини, за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якими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було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почато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228600" algn="l"/>
              </a:tabLst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розкривати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рівень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актуальності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даної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теми;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228600" algn="l"/>
              </a:tabLst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аналіз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останніх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публікацій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в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започатковано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розв'язання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даної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проблеми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на яке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спирається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автор;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576925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9" y="836712"/>
            <a:ext cx="6347714" cy="5204651"/>
          </a:xfrm>
        </p:spPr>
        <p:txBody>
          <a:bodyPr>
            <a:normAutofit/>
          </a:bodyPr>
          <a:lstStyle/>
          <a:p>
            <a:pPr marR="280035" indent="450215" algn="just">
              <a:lnSpc>
                <a:spcPct val="107000"/>
              </a:lnSpc>
              <a:tabLst>
                <a:tab pos="228600" algn="l"/>
              </a:tabLst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Існуючі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погляди на проблему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228600" algn="l"/>
              </a:tabLst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труднощі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при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розробці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даного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питання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виділення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невирішених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питань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 межах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загальної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проблеми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котрим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присвячена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стаття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(0,5 - 2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сторінки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друкованого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тексту через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півтора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інтервали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);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228600" algn="l"/>
              </a:tabLst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формулювання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мети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статті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(постановка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завдання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передбачає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виголошення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головної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ідеї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даної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публікації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яка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суттєво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відрізняється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існуючих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доповнює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або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поглиблює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вже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відомі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підходи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228600" algn="l"/>
              </a:tabLst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введення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обігу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нових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фактів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висновків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рекомендацій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 </a:t>
            </a:r>
            <a:r>
              <a:rPr lang="ru-RU" b="1" u="sng" dirty="0" err="1">
                <a:solidFill>
                  <a:srgbClr val="0563C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  <a:hlinkClick r:id="rId2" tooltip="Термінологічний словник: Закон"/>
              </a:rPr>
              <a:t>закон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омірностей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або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уточнення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відомих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раніше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але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недостатньо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вивчених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467783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9" y="692696"/>
            <a:ext cx="6347714" cy="5348667"/>
          </a:xfrm>
        </p:spPr>
        <p:txBody>
          <a:bodyPr>
            <a:normAutofit/>
          </a:bodyPr>
          <a:lstStyle/>
          <a:p>
            <a:pPr marR="280035" indent="450215" algn="just">
              <a:lnSpc>
                <a:spcPct val="107000"/>
              </a:lnSpc>
              <a:tabLst>
                <a:tab pos="228600" algn="l"/>
              </a:tabLst>
            </a:pP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Виклад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змісту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власного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—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основна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частина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статті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У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ній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висвітлюються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основні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положення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й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результати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наукового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особисті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ідеї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думки,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отримані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факти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,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виявлені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закономірності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зв'язки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тенденції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програма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експерименту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 </a:t>
            </a:r>
            <a:r>
              <a:rPr lang="ru-RU" sz="2000" b="1" u="sng" dirty="0">
                <a:solidFill>
                  <a:srgbClr val="0563C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  <a:hlinkClick r:id="rId2" tooltip="Термінологічний словник: Методика"/>
              </a:rPr>
              <a:t>методика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отримання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аналіз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фактичного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матеріалу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особистий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внесок</a:t>
            </a:r>
            <a:r>
              <a:rPr lang="ru-RU" sz="200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автора 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досягнення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й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реалізацію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основних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висновків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тощо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(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п'ять-вісім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сторінок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).</a:t>
            </a:r>
            <a:endParaRPr lang="en-US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1373562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764704"/>
            <a:ext cx="8064896" cy="5472608"/>
          </a:xfrm>
          <a:solidFill>
            <a:srgbClr val="FFC000"/>
          </a:solidFill>
        </p:spPr>
        <p:txBody>
          <a:bodyPr/>
          <a:lstStyle/>
          <a:p>
            <a:pPr marL="0" marR="280035" indent="0" algn="ctr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44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Тема </a:t>
            </a:r>
            <a:r>
              <a:rPr lang="ru-RU" sz="4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7. </a:t>
            </a:r>
            <a:r>
              <a:rPr lang="ru-RU" sz="4400" b="1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Види</a:t>
            </a:r>
            <a:r>
              <a:rPr lang="ru-RU" sz="4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4400" b="1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наукових</a:t>
            </a:r>
            <a:r>
              <a:rPr lang="ru-RU" sz="4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4400" b="1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публікацій</a:t>
            </a:r>
            <a:r>
              <a:rPr lang="ru-RU" sz="4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uk-UA" sz="4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Методика підготовки і оформлення наукових статей та наукових доповідей.</a:t>
            </a:r>
            <a:endParaRPr lang="en-US" sz="36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 algn="ctr">
              <a:lnSpc>
                <a:spcPct val="150000"/>
              </a:lnSpc>
              <a:buNone/>
            </a:pPr>
            <a:endParaRPr lang="en-US" sz="4400" b="1" dirty="0">
              <a:solidFill>
                <a:schemeClr val="accent5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33942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260648"/>
            <a:ext cx="8568952" cy="6408712"/>
          </a:xfrm>
          <a:solidFill>
            <a:schemeClr val="accent3"/>
          </a:solidFill>
        </p:spPr>
        <p:txBody>
          <a:bodyPr>
            <a:normAutofit/>
          </a:bodyPr>
          <a:lstStyle/>
          <a:p>
            <a:pPr indent="0" algn="just">
              <a:lnSpc>
                <a:spcPct val="107000"/>
              </a:lnSpc>
              <a:spcAft>
                <a:spcPts val="800"/>
              </a:spcAft>
              <a:buNone/>
            </a:pPr>
            <a:r>
              <a:rPr lang="uk-UA" sz="4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ПЛАН</a:t>
            </a:r>
            <a:endParaRPr lang="en-US" sz="3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07000"/>
              </a:lnSpc>
              <a:buFont typeface="+mj-lt"/>
              <a:buAutoNum type="arabicPeriod"/>
            </a:pPr>
            <a:r>
              <a:rPr lang="uk-UA" sz="4000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Наукова публікація та її мета</a:t>
            </a:r>
            <a:endParaRPr lang="en-US" sz="3200" dirty="0">
              <a:solidFill>
                <a:schemeClr val="tx1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07000"/>
              </a:lnSpc>
              <a:buFont typeface="+mj-lt"/>
              <a:buAutoNum type="arabicPeriod"/>
            </a:pPr>
            <a:r>
              <a:rPr lang="uk-UA" sz="4000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Види наукових публікацій</a:t>
            </a:r>
            <a:endParaRPr lang="en-US" sz="3200" dirty="0">
              <a:solidFill>
                <a:schemeClr val="tx1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07000"/>
              </a:lnSpc>
              <a:spcAft>
                <a:spcPts val="800"/>
              </a:spcAft>
              <a:buFont typeface="+mj-lt"/>
              <a:buAutoNum type="arabicPeriod"/>
            </a:pPr>
            <a:r>
              <a:rPr lang="uk-UA" sz="4000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uk-UA" sz="4000" dirty="0" smtClean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Правила оформлення наукових публікацій</a:t>
            </a:r>
            <a:endParaRPr lang="en-US" sz="4000" i="1" kern="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6896776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1052736"/>
            <a:ext cx="6554689" cy="4988627"/>
          </a:xfrm>
        </p:spPr>
        <p:txBody>
          <a:bodyPr>
            <a:normAutofit/>
          </a:bodyPr>
          <a:lstStyle/>
          <a:p>
            <a:pPr marR="280035"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228600" algn="l"/>
              </a:tabLst>
            </a:pPr>
            <a:r>
              <a:rPr lang="uk-UA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Наукова публікац</a:t>
            </a:r>
            <a:r>
              <a:rPr lang="uk-UA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ія - це опублікований опис наукового дослідження, що містить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r>
              <a:rPr lang="uk-UA" b="1" u="sng" dirty="0">
                <a:solidFill>
                  <a:srgbClr val="0563C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  <a:hlinkClick r:id="rId2" tooltip="Термінологічний словник: Аналіз"/>
              </a:rPr>
              <a:t>аналіз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r>
              <a:rPr lang="uk-UA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сутності певної наукової проблеми, методи і результати її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r>
              <a:rPr lang="uk-UA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дослідження, науково обґрунтовані висновки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228600" algn="l"/>
              </a:tabLst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Завданням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публікацій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є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знайомити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світ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з результатами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окремих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вчених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груп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науковців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228600" algn="l"/>
              </a:tabLst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Публікації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як правило,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передує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процес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рецензування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здійснюється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незалежними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фахівцями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публікації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є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найбільш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авторитетним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об'єктивним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джерелом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про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світ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Раніше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більшість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публікацій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друкувалися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папері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а 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сучасному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етапі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-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значна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частина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публікацій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подається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електронному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вигляді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543024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9" y="764704"/>
            <a:ext cx="6347714" cy="5276659"/>
          </a:xfrm>
        </p:spPr>
        <p:txBody>
          <a:bodyPr>
            <a:normAutofit/>
          </a:bodyPr>
          <a:lstStyle/>
          <a:p>
            <a:pPr marR="280035" indent="450215" algn="just">
              <a:lnSpc>
                <a:spcPct val="107000"/>
              </a:lnSpc>
              <a:tabLst>
                <a:tab pos="228600" algn="l"/>
              </a:tabLst>
            </a:pPr>
            <a:r>
              <a:rPr lang="ru-RU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Завдання</a:t>
            </a:r>
            <a:r>
              <a:rPr lang="ru-RU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наукових</a:t>
            </a:r>
            <a:r>
              <a:rPr lang="ru-RU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публікацій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228600" algn="l"/>
              </a:tabLst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публікації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одночасно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виконують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кілька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функцій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228600" algn="l"/>
              </a:tabLst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1.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передачі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наступним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поколінням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групам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споживачів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228600" algn="l"/>
              </a:tabLst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2. стимулу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подальших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зазначеній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проблематиці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228600" algn="l"/>
              </a:tabLst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3.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підсумку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результатів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теоретичних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чи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експериментальних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одного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або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цілої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групи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вчених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228600" algn="l"/>
              </a:tabLst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4.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закріплення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результатів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пізнання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5703524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9" y="692696"/>
            <a:ext cx="6347714" cy="5348667"/>
          </a:xfrm>
        </p:spPr>
        <p:txBody>
          <a:bodyPr>
            <a:normAutofit fontScale="85000" lnSpcReduction="20000"/>
          </a:bodyPr>
          <a:lstStyle/>
          <a:p>
            <a:pPr marL="335915" marR="280035" indent="0" algn="just">
              <a:lnSpc>
                <a:spcPct val="107000"/>
              </a:lnSpc>
              <a:buNone/>
              <a:tabLst>
                <a:tab pos="228600" algn="l"/>
              </a:tabLst>
            </a:pPr>
            <a:r>
              <a:rPr lang="ru-RU" b="1" dirty="0" err="1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Види</a:t>
            </a:r>
            <a:r>
              <a:rPr lang="ru-RU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наукових</a:t>
            </a:r>
            <a:r>
              <a:rPr lang="ru-RU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публікацій</a:t>
            </a:r>
            <a:r>
              <a:rPr lang="ru-RU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35915" marR="280035" indent="0" algn="just">
              <a:lnSpc>
                <a:spcPct val="107000"/>
              </a:lnSpc>
              <a:buNone/>
              <a:tabLst>
                <a:tab pos="228600" algn="l"/>
              </a:tabLst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tabLst>
                <a:tab pos="228600" algn="l"/>
              </a:tabLst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автореферат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tabLst>
                <a:tab pos="228600" algn="l"/>
              </a:tabLst>
            </a:pPr>
            <a:r>
              <a:rPr lang="ru-RU" b="1" u="sng" dirty="0" err="1">
                <a:solidFill>
                  <a:srgbClr val="0563C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  <a:hlinkClick r:id="rId2" tooltip="Термінологічний словник: Наукова доповідь"/>
              </a:rPr>
              <a:t>наукова</a:t>
            </a:r>
            <a:r>
              <a:rPr lang="ru-RU" b="1" u="sng" dirty="0">
                <a:solidFill>
                  <a:srgbClr val="0563C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  <a:hlinkClick r:id="rId2" tooltip="Термінологічний словник: Наукова доповідь"/>
              </a:rPr>
              <a:t> </a:t>
            </a:r>
            <a:r>
              <a:rPr lang="ru-RU" b="1" u="sng" dirty="0" err="1">
                <a:solidFill>
                  <a:srgbClr val="0563C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  <a:hlinkClick r:id="rId2" tooltip="Термінологічний словник: Наукова доповідь"/>
              </a:rPr>
              <a:t>доповідь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tabLst>
                <a:tab pos="228600" algn="l"/>
              </a:tabLst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препринт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tabLst>
                <a:tab pos="228600" algn="l"/>
              </a:tabLst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тези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доповідей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tabLst>
                <a:tab pos="228600" algn="l"/>
              </a:tabLst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стаття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tabLst>
                <a:tab pos="228600" algn="l"/>
              </a:tabLst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збірник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праць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tabLst>
                <a:tab pos="228600" algn="l"/>
              </a:tabLst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монографія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indent="450215" algn="just">
              <a:lnSpc>
                <a:spcPct val="107000"/>
              </a:lnSpc>
              <a:tabLst>
                <a:tab pos="228600" algn="l"/>
              </a:tabLst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публікації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виходять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друком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формі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друкованих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або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електронних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видань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indent="450215" algn="just">
              <a:lnSpc>
                <a:spcPct val="107000"/>
              </a:lnSpc>
              <a:tabLst>
                <a:tab pos="228600" algn="l"/>
              </a:tabLst>
            </a:pPr>
            <a:r>
              <a:rPr lang="ru-RU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—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такий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документ,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пройшов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«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редакційно-видавниче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опрацювання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виготовлений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друкуванням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тисненням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або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іншим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способом,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містить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призначену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для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поширення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відповідає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вимогам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державних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стандартів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інших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нормативних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доку-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ментів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щодо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видавничого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оформлення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поліграфічного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виконання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» (ДСТУ 3017-95 «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Основні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Терміни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визначення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»)..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8512791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1196752"/>
            <a:ext cx="6698705" cy="4844611"/>
          </a:xfrm>
        </p:spPr>
        <p:txBody>
          <a:bodyPr>
            <a:normAutofit/>
          </a:bodyPr>
          <a:lstStyle/>
          <a:p>
            <a:pPr marR="280035" indent="450215" algn="just">
              <a:lnSpc>
                <a:spcPct val="107000"/>
              </a:lnSpc>
              <a:tabLst>
                <a:tab pos="228600" algn="l"/>
              </a:tabLst>
            </a:pPr>
            <a:r>
              <a:rPr lang="ru-RU" sz="20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Монографія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—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науково-книжкове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видання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певного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однієї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проблеми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або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теми,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належить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одному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чи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кільком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авторам</a:t>
            </a:r>
            <a:endParaRPr lang="en-US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indent="450215" algn="just">
              <a:lnSpc>
                <a:spcPct val="107000"/>
              </a:lnSpc>
              <a:tabLst>
                <a:tab pos="228600" algn="l"/>
              </a:tabLst>
            </a:pPr>
            <a:r>
              <a:rPr lang="ru-RU" sz="20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Стаття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—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це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вміщені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науковому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журналі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чи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збірнику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результати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конкретного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питання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мають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певне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наукове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й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практичне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значення</a:t>
            </a:r>
            <a:endParaRPr lang="en-US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indent="450215" algn="just">
              <a:lnSpc>
                <a:spcPct val="107000"/>
              </a:lnSpc>
              <a:tabLst>
                <a:tab pos="228600" algn="l"/>
              </a:tabLst>
            </a:pPr>
            <a:r>
              <a:rPr lang="ru-RU" sz="2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Автореферат </a:t>
            </a:r>
            <a:r>
              <a:rPr lang="ru-RU" sz="20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дисертації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—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це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наукове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видання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вигляді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брошури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авторського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реферату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проведеного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яке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подається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здобуття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наукового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ступеня</a:t>
            </a:r>
            <a:endParaRPr lang="en-US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257708945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836712"/>
            <a:ext cx="7130753" cy="5204651"/>
          </a:xfrm>
        </p:spPr>
        <p:txBody>
          <a:bodyPr>
            <a:normAutofit/>
          </a:bodyPr>
          <a:lstStyle/>
          <a:p>
            <a:pPr marR="280035" indent="450215" algn="just">
              <a:lnSpc>
                <a:spcPct val="107000"/>
              </a:lnSpc>
              <a:tabLst>
                <a:tab pos="228600" algn="l"/>
              </a:tabLst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вимагають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суворого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дотримання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видавничого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оформлення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саме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вихідних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відомостей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вихідних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випускних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228600" algn="l"/>
              </a:tabLst>
            </a:pPr>
            <a:r>
              <a:rPr lang="ru-RU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Вихідні</a:t>
            </a:r>
            <a:r>
              <a:rPr lang="ru-RU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відомості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—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відомості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про: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авторів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назву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підзаголовні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й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надзаголовні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нумерація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вихідні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індекси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УДК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або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ББК,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міжнародний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стандартний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номер книги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тощо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228600" algn="l"/>
              </a:tabLst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Вихідні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включають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місце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випуску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назву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видавництва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рік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випуску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indent="450215" algn="just">
              <a:lnSpc>
                <a:spcPct val="107000"/>
              </a:lnSpc>
              <a:tabLst>
                <a:tab pos="228600" algn="l"/>
              </a:tabLst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випускних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належать: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подання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й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підписання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друку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 формат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паперу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частка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аркуша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 вид і номер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паперу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гарнітура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шрифту основного тексту;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спосіб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друку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обсяг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умовних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друкарських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обліково-видавничих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аркушах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тощо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462362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836712"/>
            <a:ext cx="7056783" cy="5204651"/>
          </a:xfrm>
        </p:spPr>
        <p:txBody>
          <a:bodyPr>
            <a:normAutofit/>
          </a:bodyPr>
          <a:lstStyle/>
          <a:p>
            <a:pPr marR="280035"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228600" algn="l"/>
              </a:tabLst>
            </a:pPr>
            <a:r>
              <a:rPr lang="ru-RU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Наукова</a:t>
            </a:r>
            <a:r>
              <a:rPr lang="ru-RU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стаття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— один з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основних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публікацій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Вона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містить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виклад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проміжних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або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кінцевих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результатів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висвітлює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конкретне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окреме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питання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 теми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дисертації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фіксує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пріоритет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автора,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робить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матеріал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надбанням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фахівців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статті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дисертацій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мають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обов'язково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бути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опубліковані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виданнях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перелік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затверджений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ВАК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228600" algn="l"/>
              </a:tabLst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стаття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направляється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редакції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завершеному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вигляді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відповідно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вимог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публікуються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окремих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номерах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журналів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або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збірниках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вигляді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пам'ятки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авторам.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228600" algn="l"/>
              </a:tabLst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Оптимальний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обсяг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статті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— 0,5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авторського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аркуша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(до 12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сторінок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друкованого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комп'ютері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тексту через 1,5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інтервали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шрифт 14).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280035"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228600" algn="l"/>
              </a:tabLst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Рукопис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статті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крім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основного тексту,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містити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повну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назву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роботи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прізвище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ініціали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автора (-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анотацію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(на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окремій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сторінці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), список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використаної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літератури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124619"/>
      </p:ext>
    </p:extLst>
  </p:cSld>
  <p:clrMapOvr>
    <a:masterClrMapping/>
  </p:clrMapOvr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Аспект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HDOfficeLightV0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20640</TotalTime>
  <Words>161</Words>
  <Application>Microsoft Office PowerPoint</Application>
  <PresentationFormat>Экран (4:3)</PresentationFormat>
  <Paragraphs>53</Paragraphs>
  <Slides>12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8</vt:i4>
      </vt:variant>
      <vt:variant>
        <vt:lpstr>Тема</vt:lpstr>
      </vt:variant>
      <vt:variant>
        <vt:i4>2</vt:i4>
      </vt:variant>
      <vt:variant>
        <vt:lpstr>Заголовки слайдов</vt:lpstr>
      </vt:variant>
      <vt:variant>
        <vt:i4>12</vt:i4>
      </vt:variant>
    </vt:vector>
  </HeadingPairs>
  <TitlesOfParts>
    <vt:vector size="22" baseType="lpstr">
      <vt:lpstr>Arial</vt:lpstr>
      <vt:lpstr>Calibri</vt:lpstr>
      <vt:lpstr>Calibri Light</vt:lpstr>
      <vt:lpstr>Symbol</vt:lpstr>
      <vt:lpstr>Times New Roman</vt:lpstr>
      <vt:lpstr>Trebuchet MS</vt:lpstr>
      <vt:lpstr>Wingdings 2</vt:lpstr>
      <vt:lpstr>Wingdings 3</vt:lpstr>
      <vt:lpstr>Аспект</vt:lpstr>
      <vt:lpstr>HDOfficeLightV0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*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Паблік рілейшнз(PR)  у системі управління готельним підприємство</dc:title>
  <dc:creator>User</dc:creator>
  <cp:lastModifiedBy>Пользователь Windows</cp:lastModifiedBy>
  <cp:revision>47</cp:revision>
  <dcterms:created xsi:type="dcterms:W3CDTF">2018-04-17T05:53:14Z</dcterms:created>
  <dcterms:modified xsi:type="dcterms:W3CDTF">2021-10-18T20:46:04Z</dcterms:modified>
</cp:coreProperties>
</file>

<file path=docProps/thumbnail.jpeg>
</file>