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6" r:id="rId2"/>
  </p:sldMasterIdLst>
  <p:notesMasterIdLst>
    <p:notesMasterId r:id="rId15"/>
  </p:notesMasterIdLst>
  <p:sldIdLst>
    <p:sldId id="292" r:id="rId3"/>
    <p:sldId id="294" r:id="rId4"/>
    <p:sldId id="257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09C71-E3CE-48A0-A0B8-4C05E3105516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CB169-872E-4218-8244-9DA33911C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B5DB2C-FF36-4D8A-B10A-2719A8414BCF}" type="slidenum">
              <a:rPr kumimoji="0" lang="uk-U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uk-UA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5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80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9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975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725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9284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650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684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571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8C03AB-7EA1-4DA5-BF76-80545EE9847D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E67A09-342F-4E3B-8AE5-A19141380AF6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536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BB2AB8-7BC6-47B6-85B2-5BA4F6BA16CE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F27C5B-560B-4DAD-93E4-A45A0AAFAF72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282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BD9B4C-A93E-4AE5-B79D-3ECFA6E94859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FBA4D5-1930-477F-85FA-65740858CD07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51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60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DA7A96-04FB-48B8-B648-3A670E1341A2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A8BDBE-FD75-4EFE-9C16-F2AA08BA7114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292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21F87D-7D1F-467F-9FED-3C59C1123125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E38B0D-60D4-4E3D-972E-035172091801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330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03756-572F-4D56-AEE4-C4C3CE980506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731CEB-3F13-4BBD-BB33-AE088821AE8A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956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5D6F26-534B-4B66-A248-23C5B663B67D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F5C070-904B-40CC-9BA8-55D4F5F01236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3172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149256-05E4-4883-AE92-CE9514E8EF6B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04A6DC-8098-40D8-B220-56EA0E0F6BFF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1673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30151B-9918-448F-A4EB-1610A3CAA0AF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1227D1-CBAB-468F-93A1-0469177486C1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2505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7723FC-F0A2-47D2-B31F-4937E7538E09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F685B6-9DE2-4D8E-BACD-06F1E63A24C0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8900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4BC7EB-783B-4215-86BB-FDF21231D72C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30B025-A3A8-49AD-9C24-EF35CF588C84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19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0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91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84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2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48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99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23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033C4-D71F-445E-A06F-3352C25319F7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03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FFCF2"/>
            </a:gs>
            <a:gs pos="58000">
              <a:srgbClr val="FFE38C"/>
            </a:gs>
            <a:gs pos="94000">
              <a:srgbClr val="FFE38C"/>
            </a:gs>
            <a:gs pos="99001">
              <a:srgbClr val="00B0F0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8559C3-E1B5-479B-9004-7698832EC294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18.10.2021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0B50EA-7358-474F-B46F-C21AAEF27F42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88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learn.nubip.edu.ua/mod/glossary/showentry.php?eid=152543&amp;displayformat=dictionar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learn.nubip.edu.ua/mod/glossary/showentry.php?eid=152512&amp;displayformat=dictionar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learn.nubip.edu.ua/mod/glossary/showentry.php?eid=152518&amp;displayformat=dictionar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learn.nubip.edu.ua/mod/glossary/showentry.php?eid=152525&amp;displayformat=dictionar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learn.nubip.edu.ua/mod/glossary/showentry.php?eid=152546&amp;displayformat=dictionar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98813" y="692696"/>
            <a:ext cx="878522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Дисципліна: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Методологія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та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організація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наукових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досліджень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з основами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інтелектуальної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власності</a:t>
            </a: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09120" y="4797152"/>
            <a:ext cx="8964612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Викладач: </a:t>
            </a:r>
            <a:r>
              <a:rPr kumimoji="0" lang="uk-UA" alt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д.е.н</a:t>
            </a: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., доцент кафедри менеджменту зовнішньоекономічної діяльності, </a:t>
            </a:r>
            <a:r>
              <a:rPr kumimoji="0" lang="uk-UA" alt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готельно</a:t>
            </a: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-ресторанної справи та туризму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Головня Олена Михайлівна</a:t>
            </a:r>
          </a:p>
        </p:txBody>
      </p:sp>
    </p:spTree>
    <p:extLst>
      <p:ext uri="{BB962C8B-B14F-4D97-AF65-F5344CB8AC3E}">
        <p14:creationId xmlns:p14="http://schemas.microsoft.com/office/powerpoint/2010/main" val="12526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052736"/>
            <a:ext cx="6842721" cy="4988627"/>
          </a:xfrm>
        </p:spPr>
        <p:txBody>
          <a:bodyPr>
            <a:normAutofit lnSpcReduction="10000"/>
          </a:bodyPr>
          <a:lstStyle/>
          <a:p>
            <a:pPr marR="280035" indent="0" algn="just">
              <a:lnSpc>
                <a:spcPct val="107000"/>
              </a:lnSpc>
              <a:buNone/>
              <a:tabLst>
                <a:tab pos="2286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indent="450215" algn="just">
              <a:lnSpc>
                <a:spcPct val="107000"/>
              </a:lnSpc>
              <a:tabLst>
                <a:tab pos="228600" algn="l"/>
              </a:tabLst>
            </a:pPr>
            <a:r>
              <a:rPr lang="ru-RU" b="1" u="sng" dirty="0" err="1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tooltip="Термінологічний словник: Вступ"/>
              </a:rPr>
              <a:t>Вступ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— постановка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зв'язок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найважливішими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науки й народного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господарства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науки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(перший абзац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5-10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рядків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Метою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вступу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доведення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читача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ставив перед собою автор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indent="450215" algn="just">
              <a:lnSpc>
                <a:spcPct val="107000"/>
              </a:lnSpc>
              <a:tabLst>
                <a:tab pos="2286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Вступ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гіпотези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пояснювати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причини, за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почато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розкривати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теми;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останніх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публікацій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започатковано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розв'язання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на яке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спирається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автор;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769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836712"/>
            <a:ext cx="6347714" cy="5204651"/>
          </a:xfrm>
        </p:spPr>
        <p:txBody>
          <a:bodyPr>
            <a:normAutofit/>
          </a:bodyPr>
          <a:lstStyle/>
          <a:p>
            <a:pPr marR="280035" indent="450215" algn="just">
              <a:lnSpc>
                <a:spcPct val="107000"/>
              </a:lnSpc>
              <a:tabLst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Існуючі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погляди на проблему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труднощі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невирішених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межах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котрим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присвячена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(0,5 - 2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сторінки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друкованого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тексту через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півтора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інтервали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формулювання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(постановка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виголошення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головної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ідеї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публікації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суттєво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відрізняється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існуючих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доповнює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поглиблює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відомі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обігу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висновків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ru-RU" b="1" u="sng" dirty="0" err="1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tooltip="Термінологічний словник: Закон"/>
              </a:rPr>
              <a:t>закон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омірностей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уточнення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відомих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раніше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недостатньо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вивчених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677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692696"/>
            <a:ext cx="6347714" cy="5348667"/>
          </a:xfrm>
        </p:spPr>
        <p:txBody>
          <a:bodyPr>
            <a:normAutofit/>
          </a:bodyPr>
          <a:lstStyle/>
          <a:p>
            <a:pPr marR="280035" indent="450215" algn="just">
              <a:lnSpc>
                <a:spcPct val="107000"/>
              </a:lnSpc>
              <a:tabLst>
                <a:tab pos="228600" algn="l"/>
              </a:tabLst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Виклад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змісту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—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ній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висвітлюються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ідеї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думки,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виявлені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закономірності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зв'язки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експерименту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ru-RU" sz="2000" b="1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tooltip="Термінологічний словник: Методика"/>
              </a:rPr>
              <a:t>методика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фактичного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внесок</a:t>
            </a:r>
            <a:r>
              <a:rPr lang="ru-RU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автора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реалізацію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висновків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п'ять-вісім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сторінок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7356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064896" cy="5472608"/>
          </a:xfrm>
          <a:solidFill>
            <a:srgbClr val="FFC000"/>
          </a:solidFill>
        </p:spPr>
        <p:txBody>
          <a:bodyPr/>
          <a:lstStyle/>
          <a:p>
            <a:pPr marL="0" marR="280035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публікацій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Методика підготовки і оформлення наукових статей та наукових доповідей.</a:t>
            </a: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44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408712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uk-UA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Наукова публікація та її мета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Види наукових публікацій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оформлення наукових публікацій</a:t>
            </a:r>
            <a:endParaRPr lang="en-US" sz="4000" i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96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052736"/>
            <a:ext cx="6554689" cy="4988627"/>
          </a:xfrm>
        </p:spPr>
        <p:txBody>
          <a:bodyPr>
            <a:normAutofit/>
          </a:bodyPr>
          <a:lstStyle/>
          <a:p>
            <a:pPr marR="280035" lvl="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Наукова публікац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ія - це опублікований опис наукового дослідження, що містить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b="1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tooltip="Термінологічний словник: Аналіз"/>
              </a:rPr>
              <a:t>аналіз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сутності певної наукової проблеми, методи і результати її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дослідження, науково обґрунтовані висновки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публікацій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знайомити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з результатами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вчених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науковців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Публікації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 правило,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передує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рецензування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незалежними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фахівцями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публікації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авторитетним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об'єктивним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Раніше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публікацій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друкувалися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папері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сучасному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публікацій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подається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електронному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вигляді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430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764704"/>
            <a:ext cx="6347714" cy="5276659"/>
          </a:xfrm>
        </p:spPr>
        <p:txBody>
          <a:bodyPr>
            <a:normAutofit/>
          </a:bodyPr>
          <a:lstStyle/>
          <a:p>
            <a:pPr marR="280035" indent="450215" algn="just">
              <a:lnSpc>
                <a:spcPct val="107000"/>
              </a:lnSpc>
              <a:tabLst>
                <a:tab pos="228600" algn="l"/>
              </a:tabLst>
            </a:pP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наукових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публікацій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публікації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виконують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передачі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наступним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поколінням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групам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стимулу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подальших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зазначеній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проблематиці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підсумку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теоретичних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експериментальних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одного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вчених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закріплення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пізнання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035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692696"/>
            <a:ext cx="6347714" cy="5348667"/>
          </a:xfrm>
        </p:spPr>
        <p:txBody>
          <a:bodyPr>
            <a:normAutofit fontScale="85000" lnSpcReduction="20000"/>
          </a:bodyPr>
          <a:lstStyle/>
          <a:p>
            <a:pPr marL="335915" marR="280035" indent="0" algn="just">
              <a:lnSpc>
                <a:spcPct val="107000"/>
              </a:lnSpc>
              <a:buNone/>
              <a:tabLst>
                <a:tab pos="228600" algn="l"/>
              </a:tabLst>
            </a:pP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Види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наукових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публікацій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5915" marR="280035" indent="0" algn="just">
              <a:lnSpc>
                <a:spcPct val="107000"/>
              </a:lnSpc>
              <a:buNone/>
              <a:tabLst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tabLst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автореферат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tabLst>
                <a:tab pos="228600" algn="l"/>
              </a:tabLst>
            </a:pPr>
            <a:r>
              <a:rPr lang="ru-RU" b="1" u="sng" dirty="0" err="1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tooltip="Термінологічний словник: Наукова доповідь"/>
              </a:rPr>
              <a:t>наукова</a:t>
            </a:r>
            <a:r>
              <a:rPr lang="ru-RU" b="1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tooltip="Термінологічний словник: Наукова доповідь"/>
              </a:rPr>
              <a:t> </a:t>
            </a:r>
            <a:r>
              <a:rPr lang="ru-RU" b="1" u="sng" dirty="0" err="1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tooltip="Термінологічний словник: Наукова доповідь"/>
              </a:rPr>
              <a:t>доповідь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tabLst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препринт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tabLst>
                <a:tab pos="2286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тези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доповідей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tabLst>
                <a:tab pos="2286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стаття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tabLst>
                <a:tab pos="2286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збірник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праць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tabLst>
                <a:tab pos="2286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монографія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indent="450215" algn="just">
              <a:lnSpc>
                <a:spcPct val="107000"/>
              </a:lnSpc>
              <a:tabLst>
                <a:tab pos="2286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публікації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виходять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друком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друкованих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indent="450215" algn="just">
              <a:lnSpc>
                <a:spcPct val="107000"/>
              </a:lnSpc>
              <a:tabLst>
                <a:tab pos="228600" algn="l"/>
              </a:tabLst>
            </a:pP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документ,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пройшов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редакційно-видавниче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опрацювання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виготовлений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друкуванням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тисненням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способом,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містить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призначену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поширення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вимогам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доку-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ментів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видавничого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оформлення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поліграфічного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(ДСТУ 3017-95 «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Терміни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»)..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127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196752"/>
            <a:ext cx="6698705" cy="4844611"/>
          </a:xfrm>
        </p:spPr>
        <p:txBody>
          <a:bodyPr>
            <a:normAutofit/>
          </a:bodyPr>
          <a:lstStyle/>
          <a:p>
            <a:pPr marR="280035" indent="450215" algn="just">
              <a:lnSpc>
                <a:spcPct val="107000"/>
              </a:lnSpc>
              <a:tabLst>
                <a:tab pos="228600" algn="l"/>
              </a:tabLst>
            </a:pP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Монографія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—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науково-книжкове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однієї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теми,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належить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одному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кільком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авторам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indent="450215" algn="just">
              <a:lnSpc>
                <a:spcPct val="107000"/>
              </a:lnSpc>
              <a:tabLst>
                <a:tab pos="228600" algn="l"/>
              </a:tabLst>
            </a:pP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—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вміщені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науковому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журналі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збірнику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конкретного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значення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indent="450215" algn="just">
              <a:lnSpc>
                <a:spcPct val="107000"/>
              </a:lnSpc>
              <a:tabLst>
                <a:tab pos="228600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Автореферат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дисертації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—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вигляді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брошури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реферату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яке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подається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здобуття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ступеня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77089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836712"/>
            <a:ext cx="7130753" cy="5204651"/>
          </a:xfrm>
        </p:spPr>
        <p:txBody>
          <a:bodyPr>
            <a:normAutofit/>
          </a:bodyPr>
          <a:lstStyle/>
          <a:p>
            <a:pPr marR="280035" indent="450215" algn="just">
              <a:lnSpc>
                <a:spcPct val="107000"/>
              </a:lnSpc>
              <a:tabLst>
                <a:tab pos="2286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вимагають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суворого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дотримання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видавничого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оформлення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вихідних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відомостей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вихідних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випускних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Вихідні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відомості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відомості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про: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підзаголовні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надзаголовні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нумерація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вихідні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індекси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УДК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ББК,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номер книги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Вихідні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випуску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видавництва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випуску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indent="450215" algn="just">
              <a:lnSpc>
                <a:spcPct val="107000"/>
              </a:lnSpc>
              <a:tabLst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випускних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належать: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підписання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формат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паперу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аркуша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вид і номер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паперу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гарнітура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шрифту основного тексту;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умовних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друкарських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обліково-видавничих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аркушах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623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7056783" cy="5204651"/>
          </a:xfrm>
        </p:spPr>
        <p:txBody>
          <a:bodyPr>
            <a:normAutofit/>
          </a:bodyPr>
          <a:lstStyle/>
          <a:p>
            <a:pPr marR="280035" lvl="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— один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публікацій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Вона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містить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виклад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проміжних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кінцевих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висвітлює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теми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дисертації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фіксує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пріоритет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автора,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робить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надбанням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фахівців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дисертацій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обов'язково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опубліковані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виданнях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перелік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затверджений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ВАК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направляється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редакції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завершеному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публікуються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номерах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журналів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збірниках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пам'ятки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авторам.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Оптимальний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0,5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аркуша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(до 12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сторінок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друкованого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комп'ютері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тексту через 1,5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інтервали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шрифт 14).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80035" lvl="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Рукопис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основного тексту,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містити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прізвище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ініціали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автора (-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анотацію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сторінці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список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461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20640</TotalTime>
  <Words>161</Words>
  <Application>Microsoft Office PowerPoint</Application>
  <PresentationFormat>Экран (4:3)</PresentationFormat>
  <Paragraphs>53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Times New Roman</vt:lpstr>
      <vt:lpstr>Trebuchet MS</vt:lpstr>
      <vt:lpstr>Wingdings 2</vt:lpstr>
      <vt:lpstr>Wingdings 3</vt:lpstr>
      <vt:lpstr>Аспект</vt:lpstr>
      <vt:lpstr>HDOfficeLightV0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Паблік рілейшнз(PR)  у системі управління готельним підприємство</dc:title>
  <dc:creator>User</dc:creator>
  <cp:lastModifiedBy>Пользователь Windows</cp:lastModifiedBy>
  <cp:revision>47</cp:revision>
  <dcterms:created xsi:type="dcterms:W3CDTF">2018-04-17T05:53:14Z</dcterms:created>
  <dcterms:modified xsi:type="dcterms:W3CDTF">2021-10-18T20:46:04Z</dcterms:modified>
</cp:coreProperties>
</file>