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  <p:sldMasterId id="2147483706" r:id="rId2"/>
  </p:sldMasterIdLst>
  <p:notesMasterIdLst>
    <p:notesMasterId r:id="rId17"/>
  </p:notesMasterIdLst>
  <p:sldIdLst>
    <p:sldId id="292" r:id="rId3"/>
    <p:sldId id="294" r:id="rId4"/>
    <p:sldId id="257" r:id="rId5"/>
    <p:sldId id="261" r:id="rId6"/>
    <p:sldId id="295" r:id="rId7"/>
    <p:sldId id="296" r:id="rId8"/>
    <p:sldId id="297" r:id="rId9"/>
    <p:sldId id="298" r:id="rId10"/>
    <p:sldId id="299" r:id="rId11"/>
    <p:sldId id="300" r:id="rId12"/>
    <p:sldId id="301" r:id="rId13"/>
    <p:sldId id="302" r:id="rId14"/>
    <p:sldId id="303" r:id="rId15"/>
    <p:sldId id="304" r:id="rId1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tableStyles" Target="tableStyle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D09C71-E3CE-48A0-A0B8-4C05E3105516}" type="datetimeFigureOut">
              <a:rPr lang="en-US" smtClean="0"/>
              <a:t>10/18/2021</a:t>
            </a:fld>
            <a:endParaRPr lang="en-US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7CB169-872E-4218-8244-9DA33911C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878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59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19460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B5DB2C-FF36-4D8A-B10A-2719A8414BCF}" type="slidenum">
              <a:rPr kumimoji="0" lang="uk-UA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uk-UA" altLang="en-US" sz="1200" b="0" i="0" u="none" strike="noStrike" kern="120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8538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38098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394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6997534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17257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392840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46500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6847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45717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F8C03AB-7EA1-4DA5-BF76-80545EE984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EE67A09-342F-4E3B-8AE5-A19141380AF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853675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7BB2AB8-7BC6-47B6-85B2-5BA4F6BA16CE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0F27C5B-560B-4DAD-93E4-A45A0AAFAF7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5128259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0BD9B4C-A93E-4AE5-B79D-3ECFA6E9485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5FFBA4D5-1930-477F-85FA-65740858CD07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885175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846061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1DA7A96-04FB-48B8-B648-3A670E1341A2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0A8BDBE-FD75-4EFE-9C16-F2AA08BA711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32922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721F87D-7D1F-467F-9FED-3C59C1123125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5E38B0D-60D4-4E3D-972E-03517209180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23305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E803756-572F-4D56-AEE4-C4C3CE980506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7731CEB-3F13-4BBD-BB33-AE088821AE8A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795695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3E5D6F26-534B-4B66-A248-23C5B663B6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7F5C070-904B-40CC-9BA8-55D4F5F0123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031722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6149256-05E4-4883-AE92-CE9514E8EF6B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F04A6DC-8098-40D8-B220-56EA0E0F6BFF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016738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9630151B-9918-448F-A4EB-1610A3CAA0AF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F1227D1-CBAB-468F-93A1-0469177486C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125056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77723FC-F0A2-47D2-B31F-4937E7538E0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6F685B6-9DE2-4D8E-BACD-06F1E63A24C0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089004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14BC7EB-783B-4215-86BB-FDF21231D72C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30B025-A3A8-49AD-9C24-EF35CF588C8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71918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1901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7919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1849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1729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3486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9999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2238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Relationship Id="rId6" Type="http://schemas.openxmlformats.org/officeDocument/2006/relationships/slideLayout" Target="../slideLayouts/slideLayout22.xml"/><Relationship Id="rId11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6.xml"/><Relationship Id="rId4" Type="http://schemas.openxmlformats.org/officeDocument/2006/relationships/slideLayout" Target="../slideLayouts/slideLayout20.xml"/><Relationship Id="rId9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033C4-D71F-445E-A06F-3352C25319F7}" type="datetimeFigureOut">
              <a:rPr lang="ru-RU" smtClean="0"/>
              <a:t>18.10.2021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9034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  <p:sldLayoutId id="2147483704" r:id="rId15"/>
    <p:sldLayoutId id="214748370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1">
          <a:gsLst>
            <a:gs pos="0">
              <a:srgbClr val="FFFCF2"/>
            </a:gs>
            <a:gs pos="58000">
              <a:srgbClr val="FFE38C"/>
            </a:gs>
            <a:gs pos="94000">
              <a:srgbClr val="FFE38C"/>
            </a:gs>
            <a:gs pos="99001">
              <a:srgbClr val="00B0F0"/>
            </a:gs>
            <a:gs pos="100000">
              <a:srgbClr val="00B0F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33413" y="365125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заголовка</a:t>
            </a:r>
            <a:endParaRPr lang="en-US" alt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33413" y="1828800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текста</a:t>
            </a:r>
          </a:p>
          <a:p>
            <a:pPr lvl="1"/>
            <a:r>
              <a:rPr lang="ru-RU" altLang="en-US" smtClean="0"/>
              <a:t>Второй уровень</a:t>
            </a:r>
          </a:p>
          <a:p>
            <a:pPr lvl="2"/>
            <a:r>
              <a:rPr lang="ru-RU" altLang="en-US" smtClean="0"/>
              <a:t>Третий уровень</a:t>
            </a:r>
          </a:p>
          <a:p>
            <a:pPr lvl="3"/>
            <a:r>
              <a:rPr lang="ru-RU" altLang="en-US" smtClean="0"/>
              <a:t>Четвертый уровень</a:t>
            </a:r>
          </a:p>
          <a:p>
            <a:pPr lvl="4"/>
            <a:r>
              <a:rPr lang="ru-RU" altLang="en-US" smtClean="0"/>
              <a:t>Пятый уровень</a:t>
            </a:r>
            <a:endParaRPr lang="en-US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08559C3-E1B5-479B-9004-7698832EC294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18.10.2021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2713" y="6356350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800">
                <a:solidFill>
                  <a:srgbClr val="898989"/>
                </a:solidFill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20B50EA-7358-474F-B46F-C21AAEF27F4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0886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</p:sldLayoutIdLst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Wingdings 2" panose="05020102010507070707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"/>
          <p:cNvSpPr>
            <a:spLocks noChangeArrowheads="1"/>
          </p:cNvSpPr>
          <p:nvPr/>
        </p:nvSpPr>
        <p:spPr bwMode="auto">
          <a:xfrm>
            <a:off x="298813" y="692696"/>
            <a:ext cx="8785225" cy="378565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/>
          <a:extLst/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Дисципліна: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«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Методологія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та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організація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наукових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досліджень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з основами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інтелектуальної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власності</a:t>
            </a: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»</a:t>
            </a: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209120" y="4797152"/>
            <a:ext cx="8964612" cy="1816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Викладач: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д.е.н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., доцент кафедри менеджменту зовнішньоекономічної діяльності,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готельно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-ресторанної справи та туризму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Головня Олена Михайлівна</a:t>
            </a:r>
          </a:p>
        </p:txBody>
      </p:sp>
    </p:spTree>
    <p:extLst>
      <p:ext uri="{BB962C8B-B14F-4D97-AF65-F5344CB8AC3E}">
        <p14:creationId xmlns:p14="http://schemas.microsoft.com/office/powerpoint/2010/main" val="1252630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548680"/>
            <a:ext cx="8354890" cy="5492683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Вимоги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відношенні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вищі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ніж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дипломної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однак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нижчі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ніж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кандидатської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дисертації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відміну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дисертацій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здобуття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ступеня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кандидата (доктора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філософії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і доктора наук,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науководослідними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працями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робота як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самостійне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кваліфікується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навчально-дослідна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праця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в основу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покладено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моделювання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більш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менш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відомих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рішень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тематика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рівень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мають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відповідати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освітньо-професійній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навчання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Викладач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підкреслює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виконання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зазначеної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не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стільки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вирішувати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скільки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засвідчити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автор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здатний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належним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чином вести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пошук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розпізнавати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професійні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знати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прийоми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вирішення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65082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476672"/>
            <a:ext cx="7704856" cy="5564691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r>
              <a:rPr lang="ru-RU" sz="2400" dirty="0" smtClean="0"/>
              <a:t>У </a:t>
            </a:r>
            <a:r>
              <a:rPr lang="ru-RU" sz="2400" dirty="0" err="1"/>
              <a:t>процесі</a:t>
            </a:r>
            <a:r>
              <a:rPr lang="ru-RU" sz="2400" dirty="0"/>
              <a:t> </a:t>
            </a:r>
            <a:r>
              <a:rPr lang="ru-RU" sz="2400" dirty="0" err="1" smtClean="0"/>
              <a:t>підготовки</a:t>
            </a:r>
            <a:r>
              <a:rPr lang="ru-RU" sz="2400" dirty="0" smtClean="0"/>
              <a:t> (</a:t>
            </a:r>
            <a:r>
              <a:rPr lang="ru-RU" sz="2400" dirty="0" err="1" smtClean="0"/>
              <a:t>магістерської</a:t>
            </a:r>
            <a:r>
              <a:rPr lang="ru-RU" sz="2400" dirty="0"/>
              <a:t>) </a:t>
            </a:r>
            <a:r>
              <a:rPr lang="ru-RU" sz="2400" dirty="0" err="1"/>
              <a:t>роботи</a:t>
            </a:r>
            <a:r>
              <a:rPr lang="ru-RU" sz="2400" dirty="0"/>
              <a:t> </a:t>
            </a:r>
            <a:r>
              <a:rPr lang="ru-RU" sz="2400" dirty="0" err="1"/>
              <a:t>студенти</a:t>
            </a:r>
            <a:r>
              <a:rPr lang="ru-RU" sz="2400" dirty="0"/>
              <a:t> </a:t>
            </a:r>
            <a:r>
              <a:rPr lang="ru-RU" sz="2400" dirty="0" err="1"/>
              <a:t>вдосконалюють</a:t>
            </a:r>
            <a:r>
              <a:rPr lang="ru-RU" sz="2400" dirty="0"/>
              <a:t> і </a:t>
            </a:r>
            <a:r>
              <a:rPr lang="ru-RU" sz="2400" dirty="0" err="1"/>
              <a:t>розвивають</a:t>
            </a:r>
            <a:r>
              <a:rPr lang="ru-RU" sz="2400" dirty="0"/>
              <a:t> </a:t>
            </a:r>
            <a:r>
              <a:rPr lang="ru-RU" sz="2400" dirty="0" err="1"/>
              <a:t>такі</a:t>
            </a:r>
            <a:r>
              <a:rPr lang="ru-RU" sz="2400" dirty="0"/>
              <a:t> </a:t>
            </a:r>
            <a:r>
              <a:rPr lang="ru-RU" sz="2400" dirty="0" err="1"/>
              <a:t>навички</a:t>
            </a:r>
            <a:r>
              <a:rPr lang="ru-RU" sz="2400" dirty="0"/>
              <a:t> та </a:t>
            </a:r>
            <a:r>
              <a:rPr lang="ru-RU" sz="2400" dirty="0" err="1"/>
              <a:t>вміння</a:t>
            </a:r>
            <a:r>
              <a:rPr lang="ru-RU" sz="2400" dirty="0"/>
              <a:t>:  </a:t>
            </a:r>
            <a:r>
              <a:rPr lang="ru-RU" sz="2400" dirty="0" err="1"/>
              <a:t>самостійно</a:t>
            </a:r>
            <a:r>
              <a:rPr lang="ru-RU" sz="2400" dirty="0"/>
              <a:t> </a:t>
            </a:r>
            <a:r>
              <a:rPr lang="ru-RU" sz="2400" dirty="0" err="1"/>
              <a:t>формулювати</a:t>
            </a:r>
            <a:r>
              <a:rPr lang="ru-RU" sz="2400" dirty="0"/>
              <a:t> проблему </a:t>
            </a:r>
            <a:r>
              <a:rPr lang="ru-RU" sz="2400" dirty="0" err="1"/>
              <a:t>дослідження</a:t>
            </a:r>
            <a:r>
              <a:rPr lang="ru-RU" sz="2400" dirty="0"/>
              <a:t>;  </a:t>
            </a:r>
            <a:r>
              <a:rPr lang="ru-RU" sz="2400" dirty="0" err="1"/>
              <a:t>визначати</a:t>
            </a:r>
            <a:r>
              <a:rPr lang="ru-RU" sz="2400" dirty="0"/>
              <a:t> мету, </a:t>
            </a:r>
            <a:r>
              <a:rPr lang="ru-RU" sz="2400" dirty="0" err="1"/>
              <a:t>основні</a:t>
            </a:r>
            <a:r>
              <a:rPr lang="ru-RU" sz="2400" dirty="0"/>
              <a:t> </a:t>
            </a:r>
            <a:r>
              <a:rPr lang="ru-RU" sz="2400" dirty="0" err="1"/>
              <a:t>завдання</a:t>
            </a:r>
            <a:r>
              <a:rPr lang="ru-RU" sz="2400" dirty="0"/>
              <a:t>, предмет, </a:t>
            </a:r>
            <a:r>
              <a:rPr lang="ru-RU" sz="2400" dirty="0" err="1"/>
              <a:t>об'єкт</a:t>
            </a:r>
            <a:r>
              <a:rPr lang="ru-RU" sz="2400" dirty="0"/>
              <a:t> </a:t>
            </a:r>
            <a:r>
              <a:rPr lang="ru-RU" sz="2400" dirty="0" err="1"/>
              <a:t>дослідження</a:t>
            </a:r>
            <a:r>
              <a:rPr lang="ru-RU" sz="2400" dirty="0"/>
              <a:t>;  </a:t>
            </a:r>
            <a:r>
              <a:rPr lang="ru-RU" sz="2400" dirty="0" err="1"/>
              <a:t>здійснювати</a:t>
            </a:r>
            <a:r>
              <a:rPr lang="ru-RU" sz="2400" dirty="0"/>
              <a:t> </a:t>
            </a:r>
            <a:r>
              <a:rPr lang="ru-RU" sz="2400" dirty="0" err="1"/>
              <a:t>пошук</a:t>
            </a:r>
            <a:r>
              <a:rPr lang="ru-RU" sz="2400" dirty="0"/>
              <a:t> і </a:t>
            </a:r>
            <a:r>
              <a:rPr lang="ru-RU" sz="2400" dirty="0" err="1"/>
              <a:t>добір</a:t>
            </a:r>
            <a:r>
              <a:rPr lang="ru-RU" sz="2400" dirty="0"/>
              <a:t> </a:t>
            </a:r>
            <a:r>
              <a:rPr lang="ru-RU" sz="2400" dirty="0" err="1"/>
              <a:t>потрібної</a:t>
            </a:r>
            <a:r>
              <a:rPr lang="ru-RU" sz="2400" dirty="0"/>
              <a:t> </a:t>
            </a:r>
            <a:r>
              <a:rPr lang="ru-RU" sz="2400" dirty="0" err="1"/>
              <a:t>наукової</a:t>
            </a:r>
            <a:r>
              <a:rPr lang="ru-RU" sz="2400" dirty="0"/>
              <a:t> </a:t>
            </a:r>
            <a:r>
              <a:rPr lang="ru-RU" sz="2400" dirty="0" err="1"/>
              <a:t>інформації</a:t>
            </a:r>
            <a:r>
              <a:rPr lang="ru-RU" sz="2400" dirty="0"/>
              <a:t>;  </a:t>
            </a:r>
            <a:r>
              <a:rPr lang="ru-RU" sz="2400" dirty="0" err="1"/>
              <a:t>аналізувати</a:t>
            </a:r>
            <a:r>
              <a:rPr lang="ru-RU" sz="2400" dirty="0"/>
              <a:t> </a:t>
            </a:r>
            <a:r>
              <a:rPr lang="ru-RU" sz="2400" dirty="0" err="1"/>
              <a:t>практичну</a:t>
            </a:r>
            <a:r>
              <a:rPr lang="ru-RU" sz="2400" dirty="0"/>
              <a:t> </a:t>
            </a:r>
            <a:r>
              <a:rPr lang="ru-RU" sz="2400" dirty="0" err="1"/>
              <a:t>діяльність</a:t>
            </a:r>
            <a:r>
              <a:rPr lang="ru-RU" sz="2400" dirty="0"/>
              <a:t> </a:t>
            </a:r>
            <a:r>
              <a:rPr lang="ru-RU" sz="2400" dirty="0" err="1"/>
              <a:t>різних</a:t>
            </a:r>
            <a:r>
              <a:rPr lang="ru-RU" sz="2400" dirty="0"/>
              <a:t> </a:t>
            </a:r>
            <a:r>
              <a:rPr lang="ru-RU" sz="2400" dirty="0" err="1"/>
              <a:t>організацій</a:t>
            </a:r>
            <a:r>
              <a:rPr lang="ru-RU" sz="2400" dirty="0"/>
              <a:t> та </a:t>
            </a:r>
            <a:r>
              <a:rPr lang="ru-RU" sz="2400" dirty="0" err="1"/>
              <a:t>їх</a:t>
            </a:r>
            <a:r>
              <a:rPr lang="ru-RU" sz="2400" dirty="0"/>
              <a:t> </a:t>
            </a:r>
            <a:r>
              <a:rPr lang="ru-RU" sz="2400" dirty="0" err="1"/>
              <a:t>керівників</a:t>
            </a:r>
            <a:r>
              <a:rPr lang="ru-RU" sz="2400" dirty="0"/>
              <a:t>;  </a:t>
            </a:r>
            <a:r>
              <a:rPr lang="ru-RU" sz="2400" dirty="0" err="1"/>
              <a:t>логічно</a:t>
            </a:r>
            <a:r>
              <a:rPr lang="ru-RU" sz="2400" dirty="0"/>
              <a:t> та </a:t>
            </a:r>
            <a:r>
              <a:rPr lang="ru-RU" sz="2400" dirty="0" err="1"/>
              <a:t>аргументовано</a:t>
            </a:r>
            <a:r>
              <a:rPr lang="ru-RU" sz="2400" dirty="0"/>
              <a:t> </a:t>
            </a:r>
            <a:r>
              <a:rPr lang="ru-RU" sz="2400" dirty="0" err="1"/>
              <a:t>висловлювати</a:t>
            </a:r>
            <a:r>
              <a:rPr lang="ru-RU" sz="2400" dirty="0"/>
              <a:t> </a:t>
            </a:r>
            <a:r>
              <a:rPr lang="ru-RU" sz="2400" dirty="0" err="1"/>
              <a:t>свої</a:t>
            </a:r>
            <a:r>
              <a:rPr lang="ru-RU" sz="2400" dirty="0"/>
              <a:t> думки, </a:t>
            </a:r>
            <a:r>
              <a:rPr lang="ru-RU" sz="2400" dirty="0" err="1"/>
              <a:t>пропозиції</a:t>
            </a:r>
            <a:r>
              <a:rPr lang="ru-RU" sz="2400" dirty="0"/>
              <a:t>, </a:t>
            </a:r>
            <a:r>
              <a:rPr lang="ru-RU" sz="2400" dirty="0" err="1"/>
              <a:t>робити</a:t>
            </a:r>
            <a:r>
              <a:rPr lang="ru-RU" sz="2400" dirty="0"/>
              <a:t> </a:t>
            </a:r>
            <a:r>
              <a:rPr lang="ru-RU" sz="2400" dirty="0" err="1"/>
              <a:t>висновки</a:t>
            </a:r>
            <a:r>
              <a:rPr lang="ru-RU" sz="2400" dirty="0"/>
              <a:t>;  правильно </a:t>
            </a:r>
            <a:r>
              <a:rPr lang="ru-RU" sz="2400" dirty="0" err="1"/>
              <a:t>оформлювати</a:t>
            </a:r>
            <a:r>
              <a:rPr lang="ru-RU" sz="2400" dirty="0"/>
              <a:t> </a:t>
            </a:r>
            <a:r>
              <a:rPr lang="ru-RU" sz="2400" dirty="0" err="1"/>
              <a:t>науково-довідковий</a:t>
            </a:r>
            <a:r>
              <a:rPr lang="ru-RU" sz="2400" dirty="0"/>
              <a:t> </a:t>
            </a:r>
            <a:r>
              <a:rPr lang="ru-RU" sz="2400" dirty="0" err="1"/>
              <a:t>матеріал</a:t>
            </a:r>
            <a:r>
              <a:rPr lang="ru-RU" sz="2400" dirty="0"/>
              <a:t>;  </a:t>
            </a:r>
            <a:r>
              <a:rPr lang="ru-RU" sz="2400" dirty="0" err="1"/>
              <a:t>публічно</a:t>
            </a:r>
            <a:r>
              <a:rPr lang="ru-RU" sz="2400" dirty="0"/>
              <a:t> </a:t>
            </a:r>
            <a:r>
              <a:rPr lang="ru-RU" sz="2400" dirty="0" err="1"/>
              <a:t>захищати</a:t>
            </a:r>
            <a:r>
              <a:rPr lang="ru-RU" sz="2400" dirty="0"/>
              <a:t> </a:t>
            </a:r>
            <a:r>
              <a:rPr lang="ru-RU" sz="2400" dirty="0" err="1"/>
              <a:t>підготовлену</a:t>
            </a:r>
            <a:r>
              <a:rPr lang="ru-RU" sz="2400" dirty="0"/>
              <a:t> роботу (</a:t>
            </a:r>
            <a:r>
              <a:rPr lang="ru-RU" sz="2400" dirty="0" err="1"/>
              <a:t>робити</a:t>
            </a:r>
            <a:r>
              <a:rPr lang="ru-RU" sz="2400" dirty="0"/>
              <a:t> </a:t>
            </a:r>
            <a:r>
              <a:rPr lang="ru-RU" sz="2400" dirty="0" err="1"/>
              <a:t>наукові</a:t>
            </a:r>
            <a:r>
              <a:rPr lang="ru-RU" sz="2400" dirty="0"/>
              <a:t> </a:t>
            </a:r>
            <a:r>
              <a:rPr lang="ru-RU" sz="2400" dirty="0" err="1"/>
              <a:t>повідомлення</a:t>
            </a:r>
            <a:r>
              <a:rPr lang="ru-RU" sz="2400" dirty="0"/>
              <a:t>, </a:t>
            </a:r>
            <a:r>
              <a:rPr lang="ru-RU" sz="2400" dirty="0" err="1"/>
              <a:t>відповідати</a:t>
            </a:r>
            <a:r>
              <a:rPr lang="ru-RU" sz="2400" dirty="0"/>
              <a:t> на </a:t>
            </a:r>
            <a:r>
              <a:rPr lang="ru-RU" sz="2400" dirty="0" err="1"/>
              <a:t>запитання</a:t>
            </a:r>
            <a:r>
              <a:rPr lang="ru-RU" sz="2400" dirty="0"/>
              <a:t>, </a:t>
            </a:r>
            <a:r>
              <a:rPr lang="ru-RU" sz="2400" dirty="0" err="1"/>
              <a:t>захищати</a:t>
            </a:r>
            <a:r>
              <a:rPr lang="ru-RU" sz="2400" dirty="0"/>
              <a:t> свою точку </a:t>
            </a:r>
            <a:r>
              <a:rPr lang="ru-RU" sz="2400" dirty="0" err="1"/>
              <a:t>зору</a:t>
            </a:r>
            <a:r>
              <a:rPr lang="ru-RU" sz="2400" dirty="0"/>
              <a:t> </a:t>
            </a:r>
            <a:r>
              <a:rPr lang="ru-RU" sz="2400" dirty="0" err="1"/>
              <a:t>тощо</a:t>
            </a:r>
            <a:r>
              <a:rPr lang="ru-RU" sz="2400" dirty="0"/>
              <a:t>).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24388284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548680"/>
            <a:ext cx="7490794" cy="5492683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r>
              <a:rPr lang="ru-RU" sz="2800" dirty="0" smtClean="0"/>
              <a:t>У (</a:t>
            </a:r>
            <a:r>
              <a:rPr lang="ru-RU" sz="2800" dirty="0" err="1"/>
              <a:t>магістерській</a:t>
            </a:r>
            <a:r>
              <a:rPr lang="ru-RU" sz="2800" dirty="0"/>
              <a:t>) </a:t>
            </a:r>
            <a:r>
              <a:rPr lang="ru-RU" sz="2800" dirty="0" err="1"/>
              <a:t>роботі</a:t>
            </a:r>
            <a:r>
              <a:rPr lang="ru-RU" sz="2800" dirty="0"/>
              <a:t> </a:t>
            </a:r>
            <a:r>
              <a:rPr lang="ru-RU" sz="2800" dirty="0" err="1"/>
              <a:t>мають</a:t>
            </a:r>
            <a:r>
              <a:rPr lang="ru-RU" sz="2800" dirty="0"/>
              <a:t> </a:t>
            </a:r>
            <a:r>
              <a:rPr lang="ru-RU" sz="2800" dirty="0" err="1"/>
              <a:t>міститись</a:t>
            </a:r>
            <a:r>
              <a:rPr lang="ru-RU" sz="2800" dirty="0"/>
              <a:t> </a:t>
            </a:r>
            <a:r>
              <a:rPr lang="ru-RU" sz="2800" dirty="0" err="1"/>
              <a:t>елементи</a:t>
            </a:r>
            <a:r>
              <a:rPr lang="ru-RU" sz="2800" dirty="0"/>
              <a:t> </a:t>
            </a:r>
            <a:r>
              <a:rPr lang="ru-RU" sz="2800" dirty="0" err="1"/>
              <a:t>дослідження</a:t>
            </a:r>
            <a:r>
              <a:rPr lang="ru-RU" sz="2800" dirty="0"/>
              <a:t>:  - </a:t>
            </a:r>
            <a:r>
              <a:rPr lang="ru-RU" sz="2800" dirty="0" err="1"/>
              <a:t>вивчення</a:t>
            </a:r>
            <a:r>
              <a:rPr lang="ru-RU" sz="2800" dirty="0"/>
              <a:t> </a:t>
            </a:r>
            <a:r>
              <a:rPr lang="ru-RU" sz="2800" dirty="0" err="1"/>
              <a:t>достатньої</a:t>
            </a:r>
            <a:r>
              <a:rPr lang="ru-RU" sz="2800" dirty="0"/>
              <a:t> </a:t>
            </a:r>
            <a:r>
              <a:rPr lang="ru-RU" sz="2800" dirty="0" err="1"/>
              <a:t>кількості</a:t>
            </a:r>
            <a:r>
              <a:rPr lang="ru-RU" sz="2800" dirty="0"/>
              <a:t> </a:t>
            </a:r>
            <a:r>
              <a:rPr lang="ru-RU" sz="2800" dirty="0" err="1"/>
              <a:t>опублікованих</a:t>
            </a:r>
            <a:r>
              <a:rPr lang="ru-RU" sz="2800" dirty="0"/>
              <a:t> </a:t>
            </a:r>
            <a:r>
              <a:rPr lang="ru-RU" sz="2800" dirty="0" err="1"/>
              <a:t>джерел</a:t>
            </a:r>
            <a:r>
              <a:rPr lang="ru-RU" sz="2800" dirty="0"/>
              <a:t> (книг, </a:t>
            </a:r>
            <a:r>
              <a:rPr lang="ru-RU" sz="2800" dirty="0" err="1"/>
              <a:t>журнальних</a:t>
            </a:r>
            <a:r>
              <a:rPr lang="ru-RU" sz="2800" dirty="0"/>
              <a:t> статей та </a:t>
            </a:r>
            <a:r>
              <a:rPr lang="ru-RU" sz="2800" dirty="0" err="1"/>
              <a:t>інших</a:t>
            </a:r>
            <a:r>
              <a:rPr lang="ru-RU" sz="2800" dirty="0"/>
              <a:t> </a:t>
            </a:r>
            <a:r>
              <a:rPr lang="ru-RU" sz="2800" dirty="0" err="1"/>
              <a:t>розробок</a:t>
            </a:r>
            <a:r>
              <a:rPr lang="ru-RU" sz="2800" dirty="0"/>
              <a:t>) </a:t>
            </a:r>
            <a:r>
              <a:rPr lang="ru-RU" sz="2800" dirty="0" err="1"/>
              <a:t>вітчизняних</a:t>
            </a:r>
            <a:r>
              <a:rPr lang="ru-RU" sz="2800" dirty="0"/>
              <a:t> і </a:t>
            </a:r>
            <a:r>
              <a:rPr lang="ru-RU" sz="2800" dirty="0" err="1"/>
              <a:t>зарубіжних</a:t>
            </a:r>
            <a:r>
              <a:rPr lang="ru-RU" sz="2800" dirty="0"/>
              <a:t> </a:t>
            </a:r>
            <a:r>
              <a:rPr lang="ru-RU" sz="2800" dirty="0" err="1"/>
              <a:t>авторів</a:t>
            </a:r>
            <a:r>
              <a:rPr lang="ru-RU" sz="2800" dirty="0"/>
              <a:t>;  - </a:t>
            </a:r>
            <a:r>
              <a:rPr lang="ru-RU" sz="2800" dirty="0" err="1"/>
              <a:t>систематизація</a:t>
            </a:r>
            <a:r>
              <a:rPr lang="ru-RU" sz="2800" dirty="0"/>
              <a:t> та </a:t>
            </a:r>
            <a:r>
              <a:rPr lang="ru-RU" sz="2800" dirty="0" err="1"/>
              <a:t>аналіз</a:t>
            </a:r>
            <a:r>
              <a:rPr lang="ru-RU" sz="2800" dirty="0"/>
              <a:t> </a:t>
            </a:r>
            <a:r>
              <a:rPr lang="ru-RU" sz="2800" dirty="0" err="1"/>
              <a:t>різних</a:t>
            </a:r>
            <a:r>
              <a:rPr lang="ru-RU" sz="2800" dirty="0"/>
              <a:t> думок і </a:t>
            </a:r>
            <a:r>
              <a:rPr lang="ru-RU" sz="2800" dirty="0" err="1"/>
              <a:t>підходів</a:t>
            </a:r>
            <a:r>
              <a:rPr lang="ru-RU" sz="2800" dirty="0"/>
              <a:t>, </a:t>
            </a:r>
            <a:r>
              <a:rPr lang="ru-RU" sz="2800" dirty="0" err="1"/>
              <a:t>формування</a:t>
            </a:r>
            <a:r>
              <a:rPr lang="ru-RU" sz="2800" dirty="0"/>
              <a:t> </a:t>
            </a:r>
            <a:r>
              <a:rPr lang="ru-RU" sz="2800" dirty="0" err="1"/>
              <a:t>власної</a:t>
            </a:r>
            <a:r>
              <a:rPr lang="ru-RU" sz="2800" dirty="0"/>
              <a:t> точки </a:t>
            </a:r>
            <a:r>
              <a:rPr lang="ru-RU" sz="2800" dirty="0" err="1"/>
              <a:t>зору</a:t>
            </a:r>
            <a:r>
              <a:rPr lang="ru-RU" sz="2800" dirty="0"/>
              <a:t> на проблему, </a:t>
            </a:r>
            <a:r>
              <a:rPr lang="ru-RU" sz="2800" dirty="0" err="1"/>
              <a:t>що</a:t>
            </a:r>
            <a:r>
              <a:rPr lang="ru-RU" sz="2800" dirty="0"/>
              <a:t> </a:t>
            </a:r>
            <a:r>
              <a:rPr lang="ru-RU" sz="2800" dirty="0" err="1"/>
              <a:t>розглядається</a:t>
            </a:r>
            <a:r>
              <a:rPr lang="ru-RU" sz="2800" dirty="0"/>
              <a:t>;  - </a:t>
            </a:r>
            <a:r>
              <a:rPr lang="ru-RU" sz="2800" dirty="0" err="1"/>
              <a:t>порівняння</a:t>
            </a:r>
            <a:r>
              <a:rPr lang="ru-RU" sz="2800" dirty="0"/>
              <a:t> </a:t>
            </a:r>
            <a:r>
              <a:rPr lang="ru-RU" sz="2800" dirty="0" err="1"/>
              <a:t>теоретичних</a:t>
            </a:r>
            <a:r>
              <a:rPr lang="ru-RU" sz="2800" dirty="0"/>
              <a:t> </a:t>
            </a:r>
            <a:r>
              <a:rPr lang="ru-RU" sz="2800" dirty="0" err="1"/>
              <a:t>поглядів</a:t>
            </a:r>
            <a:r>
              <a:rPr lang="ru-RU" sz="2800" dirty="0"/>
              <a:t> </a:t>
            </a:r>
            <a:r>
              <a:rPr lang="ru-RU" sz="2800" dirty="0" err="1"/>
              <a:t>учених</a:t>
            </a:r>
            <a:r>
              <a:rPr lang="ru-RU" sz="2800" dirty="0"/>
              <a:t> і </a:t>
            </a:r>
            <a:r>
              <a:rPr lang="ru-RU" sz="2800" dirty="0" err="1"/>
              <a:t>практичної</a:t>
            </a:r>
            <a:r>
              <a:rPr lang="ru-RU" sz="2800" dirty="0"/>
              <a:t> </a:t>
            </a:r>
            <a:r>
              <a:rPr lang="ru-RU" sz="2800" dirty="0" err="1"/>
              <a:t>діяльності</a:t>
            </a:r>
            <a:r>
              <a:rPr lang="ru-RU" sz="2800" dirty="0"/>
              <a:t> </a:t>
            </a:r>
            <a:r>
              <a:rPr lang="ru-RU" sz="2800" dirty="0" err="1"/>
              <a:t>вітчизняних</a:t>
            </a:r>
            <a:r>
              <a:rPr lang="ru-RU" sz="2800" dirty="0"/>
              <a:t> і </a:t>
            </a:r>
            <a:r>
              <a:rPr lang="ru-RU" sz="2800" dirty="0" err="1"/>
              <a:t>зарубіжних</a:t>
            </a:r>
            <a:r>
              <a:rPr lang="ru-RU" sz="2800" dirty="0"/>
              <a:t> </a:t>
            </a:r>
            <a:r>
              <a:rPr lang="ru-RU" sz="2800" dirty="0" err="1"/>
              <a:t>фірм</a:t>
            </a:r>
            <a:r>
              <a:rPr lang="ru-RU" sz="2800" dirty="0"/>
              <a:t>; </a:t>
            </a:r>
            <a:r>
              <a:rPr lang="ru-RU" sz="2800" dirty="0" err="1"/>
              <a:t>розробка</a:t>
            </a:r>
            <a:r>
              <a:rPr lang="ru-RU" sz="2800" dirty="0"/>
              <a:t> </a:t>
            </a:r>
            <a:r>
              <a:rPr lang="ru-RU" sz="2800" dirty="0" err="1"/>
              <a:t>висновків</a:t>
            </a:r>
            <a:r>
              <a:rPr lang="ru-RU" sz="2800" dirty="0"/>
              <a:t>, </a:t>
            </a:r>
            <a:r>
              <a:rPr lang="ru-RU" sz="2800" dirty="0" err="1"/>
              <a:t>рекомендацій</a:t>
            </a:r>
            <a:r>
              <a:rPr lang="ru-RU" sz="2800" dirty="0"/>
              <a:t>.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59794501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404664"/>
            <a:ext cx="8856984" cy="6453336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r>
              <a:rPr lang="ru-RU" sz="2400" dirty="0" err="1"/>
              <a:t>Завдання</a:t>
            </a:r>
            <a:r>
              <a:rPr lang="ru-RU" sz="2400" dirty="0"/>
              <a:t> </a:t>
            </a:r>
            <a:r>
              <a:rPr lang="ru-RU" sz="2400" dirty="0" err="1"/>
              <a:t>дослідження</a:t>
            </a:r>
            <a:r>
              <a:rPr lang="ru-RU" sz="2400" dirty="0"/>
              <a:t>, </a:t>
            </a:r>
            <a:r>
              <a:rPr lang="ru-RU" sz="2400" dirty="0" err="1"/>
              <a:t>які</a:t>
            </a:r>
            <a:r>
              <a:rPr lang="ru-RU" sz="2400" dirty="0"/>
              <a:t> </a:t>
            </a:r>
            <a:r>
              <a:rPr lang="ru-RU" sz="2400" dirty="0" err="1"/>
              <a:t>можуть</a:t>
            </a:r>
            <a:r>
              <a:rPr lang="ru-RU" sz="2400" dirty="0"/>
              <a:t> </a:t>
            </a:r>
            <a:r>
              <a:rPr lang="ru-RU" sz="2400" dirty="0" err="1"/>
              <a:t>включати</a:t>
            </a:r>
            <a:r>
              <a:rPr lang="ru-RU" sz="2400" dirty="0"/>
              <a:t> </a:t>
            </a:r>
            <a:r>
              <a:rPr lang="ru-RU" sz="2400" dirty="0" err="1"/>
              <a:t>такі</a:t>
            </a:r>
            <a:r>
              <a:rPr lang="ru-RU" sz="2400" dirty="0"/>
              <a:t> </a:t>
            </a:r>
            <a:r>
              <a:rPr lang="ru-RU" sz="2400" dirty="0" err="1"/>
              <a:t>складові</a:t>
            </a:r>
            <a:r>
              <a:rPr lang="ru-RU" sz="2400" dirty="0"/>
              <a:t>:  </a:t>
            </a:r>
            <a:r>
              <a:rPr lang="ru-RU" sz="2400" dirty="0" err="1"/>
              <a:t>вирішення</a:t>
            </a:r>
            <a:r>
              <a:rPr lang="ru-RU" sz="2400" dirty="0"/>
              <a:t> </a:t>
            </a:r>
            <a:r>
              <a:rPr lang="ru-RU" sz="2400" dirty="0" err="1"/>
              <a:t>певних</a:t>
            </a:r>
            <a:r>
              <a:rPr lang="ru-RU" sz="2400" dirty="0"/>
              <a:t> </a:t>
            </a:r>
            <a:r>
              <a:rPr lang="ru-RU" sz="2400" dirty="0" err="1"/>
              <a:t>теоретичних</a:t>
            </a:r>
            <a:r>
              <a:rPr lang="ru-RU" sz="2400" dirty="0"/>
              <a:t> </a:t>
            </a:r>
            <a:r>
              <a:rPr lang="ru-RU" sz="2400" dirty="0" err="1"/>
              <a:t>питань</a:t>
            </a:r>
            <a:r>
              <a:rPr lang="ru-RU" sz="2400" dirty="0"/>
              <a:t>, </a:t>
            </a:r>
            <a:r>
              <a:rPr lang="ru-RU" sz="2400" dirty="0" err="1"/>
              <a:t>які</a:t>
            </a:r>
            <a:r>
              <a:rPr lang="ru-RU" sz="2400" dirty="0"/>
              <a:t> </a:t>
            </a:r>
            <a:r>
              <a:rPr lang="ru-RU" sz="2400" dirty="0" err="1"/>
              <a:t>входять</a:t>
            </a:r>
            <a:r>
              <a:rPr lang="ru-RU" sz="2400" dirty="0"/>
              <a:t> до </a:t>
            </a:r>
            <a:r>
              <a:rPr lang="ru-RU" sz="2400" dirty="0" err="1"/>
              <a:t>загальної</a:t>
            </a:r>
            <a:r>
              <a:rPr lang="ru-RU" sz="2400" dirty="0"/>
              <a:t> </a:t>
            </a:r>
            <a:r>
              <a:rPr lang="ru-RU" sz="2400" dirty="0" err="1"/>
              <a:t>проблеми</a:t>
            </a:r>
            <a:r>
              <a:rPr lang="ru-RU" sz="2400" dirty="0"/>
              <a:t> </a:t>
            </a:r>
            <a:r>
              <a:rPr lang="ru-RU" sz="2400" dirty="0" err="1"/>
              <a:t>дослідження</a:t>
            </a:r>
            <a:r>
              <a:rPr lang="ru-RU" sz="2400" dirty="0"/>
              <a:t> (</a:t>
            </a:r>
            <a:r>
              <a:rPr lang="ru-RU" sz="2400" dirty="0" err="1"/>
              <a:t>наприклад</a:t>
            </a:r>
            <a:r>
              <a:rPr lang="ru-RU" sz="2400" dirty="0"/>
              <a:t>, </a:t>
            </a:r>
            <a:r>
              <a:rPr lang="ru-RU" sz="2400" dirty="0" err="1"/>
              <a:t>визначення</a:t>
            </a:r>
            <a:r>
              <a:rPr lang="ru-RU" sz="2400" dirty="0"/>
              <a:t> </a:t>
            </a:r>
            <a:r>
              <a:rPr lang="ru-RU" sz="2400" dirty="0" err="1"/>
              <a:t>сутності</a:t>
            </a:r>
            <a:r>
              <a:rPr lang="ru-RU" sz="2400" dirty="0"/>
              <a:t> понять);  </a:t>
            </a:r>
            <a:r>
              <a:rPr lang="ru-RU" sz="2400" dirty="0" err="1"/>
              <a:t>вивчення</a:t>
            </a:r>
            <a:r>
              <a:rPr lang="ru-RU" sz="2400" dirty="0"/>
              <a:t> </a:t>
            </a:r>
            <a:r>
              <a:rPr lang="ru-RU" sz="2400" dirty="0" err="1"/>
              <a:t>ознак</a:t>
            </a:r>
            <a:r>
              <a:rPr lang="ru-RU" sz="2400" dirty="0"/>
              <a:t>, </a:t>
            </a:r>
            <a:r>
              <a:rPr lang="ru-RU" sz="2400" dirty="0" err="1"/>
              <a:t>рівнів</a:t>
            </a:r>
            <a:r>
              <a:rPr lang="ru-RU" sz="2400" dirty="0"/>
              <a:t> </a:t>
            </a:r>
            <a:r>
              <a:rPr lang="ru-RU" sz="2400" dirty="0" err="1"/>
              <a:t>функціонування</a:t>
            </a:r>
            <a:r>
              <a:rPr lang="ru-RU" sz="2400" dirty="0"/>
              <a:t>, </a:t>
            </a:r>
            <a:r>
              <a:rPr lang="ru-RU" sz="2400" dirty="0" err="1"/>
              <a:t>критеріїв</a:t>
            </a:r>
            <a:r>
              <a:rPr lang="ru-RU" sz="2400" dirty="0"/>
              <a:t> </a:t>
            </a:r>
            <a:r>
              <a:rPr lang="ru-RU" sz="2400" dirty="0" err="1"/>
              <a:t>ефективності</a:t>
            </a:r>
            <a:r>
              <a:rPr lang="ru-RU" sz="2400" dirty="0"/>
              <a:t>, </a:t>
            </a:r>
            <a:r>
              <a:rPr lang="ru-RU" sz="2400" dirty="0" err="1"/>
              <a:t>принципів</a:t>
            </a:r>
            <a:r>
              <a:rPr lang="ru-RU" sz="2400" dirty="0"/>
              <a:t> та умов </a:t>
            </a:r>
            <a:r>
              <a:rPr lang="ru-RU" sz="2400" dirty="0" err="1"/>
              <a:t>застосування</a:t>
            </a:r>
            <a:r>
              <a:rPr lang="ru-RU" sz="2400" dirty="0"/>
              <a:t> </a:t>
            </a:r>
            <a:r>
              <a:rPr lang="ru-RU" sz="2400" dirty="0" err="1"/>
              <a:t>тощо</a:t>
            </a:r>
            <a:r>
              <a:rPr lang="ru-RU" sz="2400" dirty="0"/>
              <a:t>;  </a:t>
            </a:r>
            <a:r>
              <a:rPr lang="ru-RU" sz="2400" dirty="0" err="1"/>
              <a:t>всебічне</a:t>
            </a:r>
            <a:r>
              <a:rPr lang="ru-RU" sz="2400" dirty="0"/>
              <a:t> (за </a:t>
            </a:r>
            <a:r>
              <a:rPr lang="ru-RU" sz="2400" dirty="0" err="1"/>
              <a:t>необхідності</a:t>
            </a:r>
            <a:r>
              <a:rPr lang="ru-RU" sz="2400" dirty="0"/>
              <a:t> й </a:t>
            </a:r>
            <a:r>
              <a:rPr lang="ru-RU" sz="2400" dirty="0" err="1"/>
              <a:t>експериментальне</a:t>
            </a:r>
            <a:r>
              <a:rPr lang="ru-RU" sz="2400" dirty="0"/>
              <a:t>) </a:t>
            </a:r>
            <a:r>
              <a:rPr lang="ru-RU" sz="2400" dirty="0" err="1"/>
              <a:t>вивчення</a:t>
            </a:r>
            <a:r>
              <a:rPr lang="ru-RU" sz="2400" dirty="0"/>
              <a:t> практики </a:t>
            </a:r>
            <a:r>
              <a:rPr lang="ru-RU" sz="2400" dirty="0" err="1"/>
              <a:t>вирішення</a:t>
            </a:r>
            <a:r>
              <a:rPr lang="ru-RU" sz="2400" dirty="0"/>
              <a:t> </a:t>
            </a:r>
            <a:r>
              <a:rPr lang="ru-RU" sz="2400" dirty="0" err="1"/>
              <a:t>даної</a:t>
            </a:r>
            <a:r>
              <a:rPr lang="ru-RU" sz="2400" dirty="0"/>
              <a:t> </a:t>
            </a:r>
            <a:r>
              <a:rPr lang="ru-RU" sz="2400" dirty="0" err="1"/>
              <a:t>проблеми</a:t>
            </a:r>
            <a:r>
              <a:rPr lang="ru-RU" sz="2400" dirty="0"/>
              <a:t>; </a:t>
            </a:r>
            <a:r>
              <a:rPr lang="ru-RU" sz="2400" dirty="0" err="1"/>
              <a:t>таке</a:t>
            </a:r>
            <a:r>
              <a:rPr lang="ru-RU" sz="2400" dirty="0"/>
              <a:t> </a:t>
            </a:r>
            <a:r>
              <a:rPr lang="ru-RU" sz="2400" dirty="0" err="1"/>
              <a:t>вивчення</a:t>
            </a:r>
            <a:r>
              <a:rPr lang="ru-RU" sz="2400" dirty="0"/>
              <a:t> </a:t>
            </a:r>
            <a:r>
              <a:rPr lang="ru-RU" sz="2400" dirty="0" err="1"/>
              <a:t>дає</a:t>
            </a:r>
            <a:r>
              <a:rPr lang="ru-RU" sz="2400" dirty="0"/>
              <a:t> </a:t>
            </a:r>
            <a:r>
              <a:rPr lang="ru-RU" sz="2400" dirty="0" err="1"/>
              <a:t>змогу</a:t>
            </a:r>
            <a:r>
              <a:rPr lang="ru-RU" sz="2400" dirty="0"/>
              <a:t> </a:t>
            </a:r>
            <a:r>
              <a:rPr lang="ru-RU" sz="2400" dirty="0" err="1"/>
              <a:t>уточнити</a:t>
            </a:r>
            <a:r>
              <a:rPr lang="ru-RU" sz="2400" dirty="0"/>
              <a:t>, </a:t>
            </a:r>
            <a:r>
              <a:rPr lang="ru-RU" sz="2400" dirty="0" err="1"/>
              <a:t>перевірити</a:t>
            </a:r>
            <a:r>
              <a:rPr lang="ru-RU" sz="2400" dirty="0"/>
              <a:t> </a:t>
            </a:r>
            <a:r>
              <a:rPr lang="ru-RU" sz="2400" dirty="0" err="1"/>
              <a:t>дані</a:t>
            </a:r>
            <a:r>
              <a:rPr lang="ru-RU" sz="2400" dirty="0"/>
              <a:t>, </a:t>
            </a:r>
            <a:r>
              <a:rPr lang="ru-RU" sz="2400" dirty="0" err="1"/>
              <a:t>опубліковані</a:t>
            </a:r>
            <a:r>
              <a:rPr lang="ru-RU" sz="2400" dirty="0"/>
              <a:t> в </a:t>
            </a:r>
            <a:r>
              <a:rPr lang="ru-RU" sz="2400" dirty="0" err="1"/>
              <a:t>спеціальних</a:t>
            </a:r>
            <a:r>
              <a:rPr lang="ru-RU" sz="2400" dirty="0"/>
              <a:t> </a:t>
            </a:r>
            <a:r>
              <a:rPr lang="ru-RU" sz="2400" dirty="0" err="1"/>
              <a:t>неперіодичних</a:t>
            </a:r>
            <a:r>
              <a:rPr lang="ru-RU" sz="2400" dirty="0"/>
              <a:t> і </a:t>
            </a:r>
            <a:r>
              <a:rPr lang="ru-RU" sz="2400" dirty="0" err="1"/>
              <a:t>періодичних</a:t>
            </a:r>
            <a:r>
              <a:rPr lang="ru-RU" sz="2400" dirty="0"/>
              <a:t> </a:t>
            </a:r>
            <a:r>
              <a:rPr lang="ru-RU" sz="2400" dirty="0" err="1"/>
              <a:t>виданнях</a:t>
            </a:r>
            <a:r>
              <a:rPr lang="ru-RU" sz="2400" dirty="0"/>
              <a:t>, </a:t>
            </a:r>
            <a:r>
              <a:rPr lang="ru-RU" sz="2400" dirty="0" err="1"/>
              <a:t>підняти</a:t>
            </a:r>
            <a:r>
              <a:rPr lang="ru-RU" sz="2400" dirty="0"/>
              <a:t> </a:t>
            </a:r>
            <a:r>
              <a:rPr lang="ru-RU" sz="2400" dirty="0" err="1"/>
              <a:t>їх</a:t>
            </a:r>
            <a:r>
              <a:rPr lang="ru-RU" sz="2400" dirty="0"/>
              <a:t> на </a:t>
            </a:r>
            <a:r>
              <a:rPr lang="ru-RU" sz="2400" dirty="0" err="1"/>
              <a:t>рівень</a:t>
            </a:r>
            <a:r>
              <a:rPr lang="ru-RU" sz="2400" dirty="0"/>
              <a:t> </a:t>
            </a:r>
            <a:r>
              <a:rPr lang="ru-RU" sz="2400" dirty="0" err="1"/>
              <a:t>наукових</a:t>
            </a:r>
            <a:r>
              <a:rPr lang="ru-RU" sz="2400" dirty="0"/>
              <a:t> </a:t>
            </a:r>
            <a:r>
              <a:rPr lang="ru-RU" sz="2400" dirty="0" err="1"/>
              <a:t>фактів</a:t>
            </a:r>
            <a:r>
              <a:rPr lang="ru-RU" sz="2400" dirty="0"/>
              <a:t>, </a:t>
            </a:r>
            <a:r>
              <a:rPr lang="ru-RU" sz="2400" dirty="0" err="1"/>
              <a:t>обґрунтованих</a:t>
            </a:r>
            <a:r>
              <a:rPr lang="ru-RU" sz="2400" dirty="0"/>
              <a:t> у </a:t>
            </a:r>
            <a:r>
              <a:rPr lang="ru-RU" sz="2400" dirty="0" err="1"/>
              <a:t>процесі</a:t>
            </a:r>
            <a:r>
              <a:rPr lang="ru-RU" sz="2400" dirty="0"/>
              <a:t> </a:t>
            </a:r>
            <a:r>
              <a:rPr lang="ru-RU" sz="2400" dirty="0" err="1"/>
              <a:t>спеціального</a:t>
            </a:r>
            <a:r>
              <a:rPr lang="ru-RU" sz="2400" dirty="0"/>
              <a:t> </a:t>
            </a:r>
            <a:r>
              <a:rPr lang="ru-RU" sz="2400" dirty="0" err="1"/>
              <a:t>дослідження</a:t>
            </a:r>
            <a:r>
              <a:rPr lang="ru-RU" sz="2400" dirty="0"/>
              <a:t>;  </a:t>
            </a:r>
            <a:r>
              <a:rPr lang="ru-RU" sz="2400" dirty="0" err="1"/>
              <a:t>обґрунтування</a:t>
            </a:r>
            <a:r>
              <a:rPr lang="ru-RU" sz="2400" dirty="0"/>
              <a:t> </a:t>
            </a:r>
            <a:r>
              <a:rPr lang="ru-RU" sz="2400" dirty="0" err="1"/>
              <a:t>необхідної</a:t>
            </a:r>
            <a:r>
              <a:rPr lang="ru-RU" sz="2400" dirty="0"/>
              <a:t> </a:t>
            </a:r>
            <a:r>
              <a:rPr lang="ru-RU" sz="2400" dirty="0" err="1"/>
              <a:t>системи</a:t>
            </a:r>
            <a:r>
              <a:rPr lang="ru-RU" sz="2400" dirty="0"/>
              <a:t> </a:t>
            </a:r>
            <a:r>
              <a:rPr lang="ru-RU" sz="2400" dirty="0" err="1"/>
              <a:t>заходів</a:t>
            </a:r>
            <a:r>
              <a:rPr lang="ru-RU" sz="2400" dirty="0"/>
              <a:t> </a:t>
            </a:r>
            <a:r>
              <a:rPr lang="ru-RU" sz="2400" dirty="0" err="1"/>
              <a:t>щодо</a:t>
            </a:r>
            <a:r>
              <a:rPr lang="ru-RU" sz="2400" dirty="0"/>
              <a:t> </a:t>
            </a:r>
            <a:r>
              <a:rPr lang="ru-RU" sz="2400" dirty="0" err="1"/>
              <a:t>вирішення</a:t>
            </a:r>
            <a:r>
              <a:rPr lang="ru-RU" sz="2400" dirty="0"/>
              <a:t> </a:t>
            </a:r>
            <a:r>
              <a:rPr lang="ru-RU" sz="2400" dirty="0" err="1"/>
              <a:t>даної</a:t>
            </a:r>
            <a:r>
              <a:rPr lang="ru-RU" sz="2400" dirty="0"/>
              <a:t> </a:t>
            </a:r>
            <a:r>
              <a:rPr lang="ru-RU" sz="2400" dirty="0" err="1"/>
              <a:t>проблеми</a:t>
            </a:r>
            <a:r>
              <a:rPr lang="ru-RU" sz="2400" dirty="0"/>
              <a:t>;  </a:t>
            </a:r>
            <a:r>
              <a:rPr lang="ru-RU" sz="2400" dirty="0" err="1"/>
              <a:t>експериментальна</a:t>
            </a:r>
            <a:r>
              <a:rPr lang="ru-RU" sz="2400" dirty="0"/>
              <a:t> </a:t>
            </a:r>
            <a:r>
              <a:rPr lang="ru-RU" sz="2400" dirty="0" err="1"/>
              <a:t>перевірка</a:t>
            </a:r>
            <a:r>
              <a:rPr lang="ru-RU" sz="2400" dirty="0"/>
              <a:t> </a:t>
            </a:r>
            <a:r>
              <a:rPr lang="ru-RU" sz="2400" dirty="0" err="1"/>
              <a:t>запропонованої</a:t>
            </a:r>
            <a:r>
              <a:rPr lang="ru-RU" sz="2400" dirty="0"/>
              <a:t> </a:t>
            </a:r>
            <a:r>
              <a:rPr lang="ru-RU" sz="2400" dirty="0" err="1"/>
              <a:t>системи</a:t>
            </a:r>
            <a:r>
              <a:rPr lang="ru-RU" sz="2400" dirty="0"/>
              <a:t> </a:t>
            </a:r>
            <a:r>
              <a:rPr lang="ru-RU" sz="2400" dirty="0" err="1"/>
              <a:t>заходів</a:t>
            </a:r>
            <a:r>
              <a:rPr lang="ru-RU" sz="2400" dirty="0"/>
              <a:t>, </a:t>
            </a:r>
            <a:r>
              <a:rPr lang="ru-RU" sz="2400" dirty="0" err="1"/>
              <a:t>тобто</a:t>
            </a:r>
            <a:r>
              <a:rPr lang="ru-RU" sz="2400" dirty="0"/>
              <a:t> </a:t>
            </a:r>
            <a:r>
              <a:rPr lang="ru-RU" sz="2400" dirty="0" err="1"/>
              <a:t>досягнення</a:t>
            </a:r>
            <a:r>
              <a:rPr lang="ru-RU" sz="2400" dirty="0"/>
              <a:t> максимально </a:t>
            </a:r>
            <a:r>
              <a:rPr lang="ru-RU" sz="2400" dirty="0" err="1"/>
              <a:t>важливих</a:t>
            </a:r>
            <a:r>
              <a:rPr lang="ru-RU" sz="2400" dirty="0"/>
              <a:t>, у </a:t>
            </a:r>
            <a:r>
              <a:rPr lang="ru-RU" sz="2400" dirty="0" err="1"/>
              <a:t>відповідних</a:t>
            </a:r>
            <a:r>
              <a:rPr lang="ru-RU" sz="2400" dirty="0"/>
              <a:t> </a:t>
            </a:r>
            <a:r>
              <a:rPr lang="ru-RU" sz="2400" dirty="0" err="1"/>
              <a:t>умовах</a:t>
            </a:r>
            <a:r>
              <a:rPr lang="ru-RU" sz="2400" dirty="0"/>
              <a:t>, </a:t>
            </a:r>
            <a:r>
              <a:rPr lang="ru-RU" sz="2400" dirty="0" err="1"/>
              <a:t>результатів</a:t>
            </a:r>
            <a:r>
              <a:rPr lang="ru-RU" sz="2400" dirty="0"/>
              <a:t> </a:t>
            </a:r>
            <a:r>
              <a:rPr lang="ru-RU" sz="2400" dirty="0" err="1"/>
              <a:t>вирішення</a:t>
            </a:r>
            <a:r>
              <a:rPr lang="ru-RU" sz="2400" dirty="0"/>
              <a:t> </a:t>
            </a:r>
            <a:r>
              <a:rPr lang="ru-RU" sz="2400" dirty="0" err="1"/>
              <a:t>цієї</a:t>
            </a:r>
            <a:r>
              <a:rPr lang="ru-RU" sz="2400" dirty="0"/>
              <a:t> </a:t>
            </a:r>
            <a:r>
              <a:rPr lang="ru-RU" sz="2400" dirty="0" err="1"/>
              <a:t>проблеми</a:t>
            </a:r>
            <a:r>
              <a:rPr lang="ru-RU" sz="2400" dirty="0"/>
              <a:t> при </a:t>
            </a:r>
            <a:r>
              <a:rPr lang="ru-RU" sz="2400" dirty="0" err="1"/>
              <a:t>певних</a:t>
            </a:r>
            <a:r>
              <a:rPr lang="ru-RU" sz="2400" dirty="0"/>
              <a:t> затратах часу і </a:t>
            </a:r>
            <a:r>
              <a:rPr lang="ru-RU" sz="2400" dirty="0" err="1"/>
              <a:t>зусиль</a:t>
            </a:r>
            <a:r>
              <a:rPr lang="ru-RU" sz="2400" dirty="0"/>
              <a:t>;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06533635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476672"/>
            <a:ext cx="8712967" cy="6192688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Літературне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оформлення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важливим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елементом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виконання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одним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багатьох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чинників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зважає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комісія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при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оцінюванні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час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захисту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Викладач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підкреслює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передусім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звертається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увага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змістовний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аспект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викладу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матеріалу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логічність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послідовність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повнота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репрезентативність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тобто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широта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грамотність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відповідність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стандартам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прийнятим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правилам), 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також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текст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список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літератури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додатки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зовнішнє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оформлення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титульного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аркуша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Викладач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зазначає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перш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ніж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представляти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чернетку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курсової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керівникові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треба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раз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переглянути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логічно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викладено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матеріал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зв'язок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між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параграфами та главами,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весь текст «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працює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головну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ідею</a:t>
            </a:r>
            <a:r>
              <a:rPr lang="ru-RU" sz="240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уявний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структурний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допоможе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краще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побачити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нелогічність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змісті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037133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196752"/>
            <a:ext cx="8568952" cy="5040560"/>
          </a:xfrm>
          <a:solidFill>
            <a:schemeClr val="bg1">
              <a:lumMod val="95000"/>
            </a:schemeClr>
          </a:solidFill>
        </p:spPr>
        <p:txBody>
          <a:bodyPr/>
          <a:lstStyle/>
          <a:p>
            <a:pPr marL="0" marR="280035" indent="0" algn="ctr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5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Тема 8. </a:t>
            </a:r>
            <a:r>
              <a:rPr lang="uk-UA" sz="5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Методика підготовки і оформлення магістерських проектів</a:t>
            </a:r>
            <a:endParaRPr lang="en-US" sz="44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ctr">
              <a:lnSpc>
                <a:spcPct val="150000"/>
              </a:lnSpc>
              <a:buNone/>
            </a:pPr>
            <a:endParaRPr lang="en-US" sz="4400" b="1" dirty="0">
              <a:solidFill>
                <a:schemeClr val="accent5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33942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408712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rmAutofit fontScale="92500" lnSpcReduction="10000"/>
          </a:bodyPr>
          <a:lstStyle/>
          <a:p>
            <a:pPr marL="43815" marR="443230" indent="0" algn="just">
              <a:buNone/>
            </a:pPr>
            <a:r>
              <a:rPr lang="uk-UA" sz="3200" b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План</a:t>
            </a:r>
          </a:p>
          <a:p>
            <a:pPr marL="558165" marR="443230" indent="-514350" algn="just">
              <a:buAutoNum type="arabicPeriod"/>
            </a:pPr>
            <a:r>
              <a:rPr lang="uk-UA" sz="3200" b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Поняття</a:t>
            </a:r>
            <a:r>
              <a:rPr lang="uk-UA" sz="3200" b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загальна характеристика і вимоги до </a:t>
            </a:r>
            <a:r>
              <a:rPr lang="uk-UA" sz="3200" b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магістерських </a:t>
            </a:r>
            <a:r>
              <a:rPr lang="uk-UA" sz="3200" b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робіт </a:t>
            </a:r>
            <a:endParaRPr lang="uk-UA" sz="3200" b="1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558165" marR="443230" indent="-514350" algn="just">
              <a:buAutoNum type="arabicPeriod"/>
            </a:pPr>
            <a:r>
              <a:rPr lang="uk-UA" sz="3200" b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Основні </a:t>
            </a:r>
            <a:r>
              <a:rPr lang="uk-UA" sz="3200" b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етапи підготовки </a:t>
            </a:r>
            <a:r>
              <a:rPr lang="uk-UA" sz="3200" b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магістерських </a:t>
            </a:r>
            <a:r>
              <a:rPr lang="uk-UA" sz="3200" b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робіт  </a:t>
            </a:r>
            <a:endParaRPr lang="uk-UA" sz="3200" b="1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558165" marR="443230" indent="-514350" algn="just">
              <a:buAutoNum type="arabicPeriod"/>
            </a:pPr>
            <a:r>
              <a:rPr lang="uk-UA" sz="3200" b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3</a:t>
            </a:r>
            <a:r>
              <a:rPr lang="uk-UA" sz="3200" b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Структура та технічне оформлення </a:t>
            </a:r>
            <a:r>
              <a:rPr lang="uk-UA" sz="3200" b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магістерських </a:t>
            </a:r>
            <a:r>
              <a:rPr lang="uk-UA" sz="3200" b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робіт </a:t>
            </a:r>
            <a:endParaRPr lang="uk-UA" sz="3200" b="1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558165" marR="443230" indent="-514350" algn="just">
              <a:buAutoNum type="arabicPeriod"/>
            </a:pPr>
            <a:r>
              <a:rPr lang="uk-UA" sz="3200" b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4</a:t>
            </a:r>
            <a:r>
              <a:rPr lang="uk-UA" sz="3200" b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Підготовка до захисту та захист курсової та дипломної робіт </a:t>
            </a:r>
            <a:endParaRPr lang="uk-UA" sz="3200" b="1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43815" marR="443230" indent="0" algn="just">
              <a:buNone/>
            </a:pPr>
            <a:r>
              <a:rPr lang="uk-UA" sz="3200" b="1" i="1" kern="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Основні </a:t>
            </a:r>
            <a:r>
              <a:rPr lang="uk-UA" sz="3200" b="1" i="1" kern="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поняття теми: курсова робота, дипломна робота, магістерська робота, етапи підготовки, об’єкт, предмет, структура. </a:t>
            </a:r>
            <a:endParaRPr lang="uk-UA" sz="3200" b="1" i="1" kern="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89677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24744"/>
            <a:ext cx="8280920" cy="4536504"/>
          </a:xfrm>
        </p:spPr>
        <p:txBody>
          <a:bodyPr>
            <a:noAutofit/>
          </a:bodyPr>
          <a:lstStyle/>
          <a:p>
            <a:pPr marL="43815" marR="443230" lvl="0" algn="ctr">
              <a:spcBef>
                <a:spcPts val="1000"/>
              </a:spcBef>
              <a:buClr>
                <a:srgbClr val="90C226"/>
              </a:buClr>
              <a:buSzPct val="80000"/>
            </a:pPr>
            <a:r>
              <a:rPr lang="ru-RU" sz="8800" b="1" dirty="0" smtClean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>1</a:t>
            </a:r>
            <a:r>
              <a:rPr lang="ru-RU" sz="8800" b="1" dirty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>. </a:t>
            </a:r>
            <a:r>
              <a:rPr lang="uk-UA" sz="4000" b="1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/>
            </a:r>
            <a:br>
              <a:rPr lang="uk-UA" sz="4000" b="1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</a:br>
            <a:r>
              <a:rPr lang="uk-UA" sz="2800" b="1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>Поняття, загальна характеристика і вимоги до магістерських робіт </a:t>
            </a:r>
            <a:r>
              <a:rPr lang="uk-UA" sz="2800" b="1" kern="0" dirty="0" smtClean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/>
            </a:r>
            <a:br>
              <a:rPr lang="uk-UA" sz="2800" b="1" kern="0" dirty="0" smtClean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</a:br>
            <a:r>
              <a:rPr lang="uk-UA" sz="2800" b="1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  <a:t/>
            </a:r>
            <a:br>
              <a:rPr lang="uk-UA" sz="2800" b="1" kern="0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n-cs"/>
              </a:rPr>
            </a:br>
            <a:r>
              <a:rPr lang="ru-RU" sz="6600" dirty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  <a:t/>
            </a:r>
            <a:br>
              <a:rPr lang="ru-RU" sz="6600" dirty="0">
                <a:solidFill>
                  <a:prstClr val="black">
                    <a:lumMod val="75000"/>
                    <a:lumOff val="25000"/>
                  </a:prstClr>
                </a:solidFill>
                <a:ea typeface="+mn-ea"/>
                <a:cs typeface="+mn-cs"/>
              </a:rPr>
            </a:br>
            <a:endParaRPr lang="en-US" sz="6600" b="1" dirty="0"/>
          </a:p>
        </p:txBody>
      </p:sp>
    </p:spTree>
    <p:extLst>
      <p:ext uri="{BB962C8B-B14F-4D97-AF65-F5344CB8AC3E}">
        <p14:creationId xmlns:p14="http://schemas.microsoft.com/office/powerpoint/2010/main" val="6781466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692696"/>
            <a:ext cx="8676455" cy="5976664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Зазначимо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проблемне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навчання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включає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кілька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етапів</a:t>
            </a: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усвідомлення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спільної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проблемної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ситуації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20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аналіз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формулювання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конкретної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проблеми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sz="20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вирішення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проблеми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висування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обґрунтування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гіпотез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послідовна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перевірка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); </a:t>
            </a:r>
            <a:endParaRPr lang="ru-RU" sz="20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перевірка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правильності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рішення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проблеми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20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Цей</a:t>
            </a: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процес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розгортається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аналогією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трьома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фазами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розумового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акту,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який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виникає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проблемній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ситуації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включає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усвідомлення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проблеми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вирішення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кінцевий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умовивід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«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Мислення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- за словами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вченого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А. В.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Брушлинского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-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бере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свій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початок в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проблемній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ситуації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яка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означає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ході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своєї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діяльності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людина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починає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відчувати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якісь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незрозумілі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труднощі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перешкоджають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успішному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просуванню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вперед ... Так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виникла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проблемна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ситуація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переходить в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усвідомлюване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людиною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завдання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». Тому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проблемне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навчання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ґрунтується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аналітико-синтетичної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діяльності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студентів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яка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реалізується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міркуванні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евристичний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дослідницький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тип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навчання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2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96239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332656"/>
            <a:ext cx="7418785" cy="5708707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r>
              <a:rPr lang="ru-RU" sz="3200" i="1" dirty="0" err="1"/>
              <a:t>Магістр</a:t>
            </a:r>
            <a:r>
              <a:rPr lang="ru-RU" sz="3200" i="1" dirty="0"/>
              <a:t> </a:t>
            </a:r>
            <a:r>
              <a:rPr lang="ru-RU" sz="3200" dirty="0"/>
              <a:t>- </a:t>
            </a:r>
            <a:r>
              <a:rPr lang="ru-RU" sz="3200" dirty="0" err="1"/>
              <a:t>це</a:t>
            </a:r>
            <a:r>
              <a:rPr lang="ru-RU" sz="3200" dirty="0"/>
              <a:t> </a:t>
            </a:r>
            <a:r>
              <a:rPr lang="ru-RU" sz="3200" dirty="0" err="1"/>
              <a:t>освітньо-кваліфікаційний</a:t>
            </a:r>
            <a:r>
              <a:rPr lang="ru-RU" sz="3200" dirty="0"/>
              <a:t> </a:t>
            </a:r>
            <a:r>
              <a:rPr lang="ru-RU" sz="3200" dirty="0" err="1"/>
              <a:t>рівень</a:t>
            </a:r>
            <a:r>
              <a:rPr lang="ru-RU" sz="3200" dirty="0"/>
              <a:t> </a:t>
            </a:r>
            <a:r>
              <a:rPr lang="ru-RU" sz="3200" dirty="0" err="1"/>
              <a:t>фахівця</a:t>
            </a:r>
            <a:r>
              <a:rPr lang="ru-RU" sz="3200" dirty="0"/>
              <a:t>, </a:t>
            </a:r>
            <a:r>
              <a:rPr lang="ru-RU" sz="3200" dirty="0" err="1"/>
              <a:t>який</a:t>
            </a:r>
            <a:r>
              <a:rPr lang="ru-RU" sz="3200" dirty="0"/>
              <a:t> на </a:t>
            </a:r>
            <a:r>
              <a:rPr lang="ru-RU" sz="3200" dirty="0" err="1"/>
              <a:t>основі</a:t>
            </a:r>
            <a:r>
              <a:rPr lang="ru-RU" sz="3200" dirty="0"/>
              <a:t> </a:t>
            </a:r>
            <a:r>
              <a:rPr lang="ru-RU" sz="3200" dirty="0" err="1"/>
              <a:t>кваліфікації</a:t>
            </a:r>
            <a:r>
              <a:rPr lang="ru-RU" sz="3200" dirty="0"/>
              <a:t> бакалавра </a:t>
            </a:r>
            <a:r>
              <a:rPr lang="ru-RU" sz="3200" dirty="0" err="1"/>
              <a:t>або</a:t>
            </a:r>
            <a:r>
              <a:rPr lang="ru-RU" sz="3200" dirty="0"/>
              <a:t> </a:t>
            </a:r>
            <a:r>
              <a:rPr lang="ru-RU" sz="3200" dirty="0" err="1"/>
              <a:t>спеціаліста</a:t>
            </a:r>
            <a:r>
              <a:rPr lang="ru-RU" sz="3200" dirty="0"/>
              <a:t> </a:t>
            </a:r>
            <a:r>
              <a:rPr lang="ru-RU" sz="3200" dirty="0" err="1"/>
              <a:t>здобув</a:t>
            </a:r>
            <a:r>
              <a:rPr lang="ru-RU" sz="3200" dirty="0"/>
              <a:t> </a:t>
            </a:r>
            <a:r>
              <a:rPr lang="ru-RU" sz="3200" dirty="0" err="1"/>
              <a:t>поглиблені</a:t>
            </a:r>
            <a:r>
              <a:rPr lang="ru-RU" sz="3200" dirty="0"/>
              <a:t> </a:t>
            </a:r>
            <a:r>
              <a:rPr lang="ru-RU" sz="3200" dirty="0" err="1"/>
              <a:t>спеціальні</a:t>
            </a:r>
            <a:r>
              <a:rPr lang="ru-RU" sz="3200" dirty="0"/>
              <a:t> </a:t>
            </a:r>
            <a:r>
              <a:rPr lang="ru-RU" sz="3200" dirty="0" err="1"/>
              <a:t>вміння</a:t>
            </a:r>
            <a:r>
              <a:rPr lang="ru-RU" sz="3200" dirty="0"/>
              <a:t> та </a:t>
            </a:r>
            <a:r>
              <a:rPr lang="ru-RU" sz="3200" dirty="0" err="1"/>
              <a:t>знання</a:t>
            </a:r>
            <a:r>
              <a:rPr lang="ru-RU" sz="3200" dirty="0"/>
              <a:t> </a:t>
            </a:r>
            <a:r>
              <a:rPr lang="ru-RU" sz="3200" dirty="0" err="1"/>
              <a:t>інноваційного</a:t>
            </a:r>
            <a:r>
              <a:rPr lang="ru-RU" sz="3200" dirty="0"/>
              <a:t> характеру, </a:t>
            </a:r>
            <a:r>
              <a:rPr lang="ru-RU" sz="3200" dirty="0" err="1"/>
              <a:t>має</a:t>
            </a:r>
            <a:r>
              <a:rPr lang="ru-RU" sz="3200" dirty="0"/>
              <a:t> </a:t>
            </a:r>
            <a:r>
              <a:rPr lang="ru-RU" sz="3200" dirty="0" err="1"/>
              <a:t>певний</a:t>
            </a:r>
            <a:r>
              <a:rPr lang="ru-RU" sz="3200" dirty="0"/>
              <a:t> </a:t>
            </a:r>
            <a:r>
              <a:rPr lang="ru-RU" sz="3200" dirty="0" err="1"/>
              <a:t>досвід</a:t>
            </a:r>
            <a:r>
              <a:rPr lang="ru-RU" sz="3200" dirty="0"/>
              <a:t> </a:t>
            </a:r>
            <a:r>
              <a:rPr lang="ru-RU" sz="3200" dirty="0" err="1"/>
              <a:t>їх</a:t>
            </a:r>
            <a:r>
              <a:rPr lang="ru-RU" sz="3200" dirty="0"/>
              <a:t> </a:t>
            </a:r>
            <a:r>
              <a:rPr lang="ru-RU" sz="3200" dirty="0" err="1"/>
              <a:t>застосування</a:t>
            </a:r>
            <a:r>
              <a:rPr lang="ru-RU" sz="3200" dirty="0"/>
              <a:t> та </a:t>
            </a:r>
            <a:r>
              <a:rPr lang="ru-RU" sz="3200" dirty="0" err="1"/>
              <a:t>продукування</a:t>
            </a:r>
            <a:r>
              <a:rPr lang="ru-RU" sz="3200" dirty="0"/>
              <a:t> </a:t>
            </a:r>
            <a:r>
              <a:rPr lang="ru-RU" sz="3200" dirty="0" err="1"/>
              <a:t>нових</a:t>
            </a:r>
            <a:r>
              <a:rPr lang="ru-RU" sz="3200" dirty="0"/>
              <a:t> </a:t>
            </a:r>
            <a:r>
              <a:rPr lang="ru-RU" sz="3200" dirty="0" err="1"/>
              <a:t>знань</a:t>
            </a:r>
            <a:r>
              <a:rPr lang="ru-RU" sz="3200" dirty="0"/>
              <a:t> для </a:t>
            </a:r>
            <a:r>
              <a:rPr lang="ru-RU" sz="3200" dirty="0" err="1"/>
              <a:t>вирішення</a:t>
            </a:r>
            <a:r>
              <a:rPr lang="ru-RU" sz="3200" dirty="0"/>
              <a:t> </a:t>
            </a:r>
            <a:r>
              <a:rPr lang="ru-RU" sz="3200" dirty="0" err="1"/>
              <a:t>проблемних</a:t>
            </a:r>
            <a:r>
              <a:rPr lang="ru-RU" sz="3200" dirty="0"/>
              <a:t> </a:t>
            </a:r>
            <a:r>
              <a:rPr lang="ru-RU" sz="3200" dirty="0" err="1"/>
              <a:t>професійних</a:t>
            </a:r>
            <a:r>
              <a:rPr lang="ru-RU" sz="3200" dirty="0"/>
              <a:t> </a:t>
            </a:r>
            <a:r>
              <a:rPr lang="ru-RU" sz="3200" dirty="0" err="1"/>
              <a:t>завдань</a:t>
            </a:r>
            <a:r>
              <a:rPr lang="ru-RU" sz="3200" dirty="0"/>
              <a:t> у </a:t>
            </a:r>
            <a:r>
              <a:rPr lang="ru-RU" sz="3200" dirty="0" err="1"/>
              <a:t>певній</a:t>
            </a:r>
            <a:r>
              <a:rPr lang="ru-RU" sz="3200" dirty="0"/>
              <a:t> </a:t>
            </a:r>
            <a:r>
              <a:rPr lang="ru-RU" sz="3200" dirty="0" err="1"/>
              <a:t>галузі</a:t>
            </a:r>
            <a:r>
              <a:rPr lang="ru-RU" sz="3200" dirty="0"/>
              <a:t>.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9803158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476672"/>
            <a:ext cx="8282881" cy="6264696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робота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самостійна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науково-дослідна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робота, яка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виконує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кваліфікаційну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функцію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тобто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готується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метою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публічного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захисту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отримання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академічного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ступеня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магістра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автора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продемонструвати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рівень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своєї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кваліфікації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вміння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самостійно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вести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пошук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вирішувати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конкретні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випускна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кваліфікаційна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праця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змісту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внутрішню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єдність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відображає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хід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розробки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вибраної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теми. Вона є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новим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суті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досить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специфічним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видом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кваліфікаційної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робота, з одного боку,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узагальнюючий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характер,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оскільки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своєрідним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підсумком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підготовки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магістра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а з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самостійним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оригінальним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дослідженням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студента,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розробці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зацікавлені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установи,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організації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підприємств</a:t>
            </a: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5214843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620688"/>
            <a:ext cx="8424936" cy="6120680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r>
              <a:rPr lang="ru-RU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Прийнятною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вважається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така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структура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магістерської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uk-UA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титульний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аркуш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зміст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вступ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розділи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підрозділи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основної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частини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висновки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список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використаних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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додатки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Викладач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зауважує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шо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наповнення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кожної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частини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магістерської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визначається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темою.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Вибір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теми,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етапи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підготовки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пошук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бібліографічних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добір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фактичного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матеріалу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методика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написання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правила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оформлення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захисту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магістерської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мають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багато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спільного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дипломною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роботою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студента і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кандидатською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дисертацією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здобувача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ступеня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Тому в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процесі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підготовки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слід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застосовувати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методичні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технічні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прийоми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підготовки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праці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викладені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вище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1100004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88640"/>
            <a:ext cx="7992887" cy="6480720"/>
          </a:xfrm>
          <a:solidFill>
            <a:schemeClr val="accent6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Виходячи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 того,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магістерська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підготовка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суті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лише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перший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серйозний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крок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студента до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науково-дослідної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науково-педагогічної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діяльності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логічно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завершується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вступом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</a:t>
            </a:r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аспірантури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і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підготовкою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кандидатської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дисертації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магістерська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робота не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може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розглядатись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як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науковий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твір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вищого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гатунку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оскільки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ступінь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магістра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не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вчений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а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лише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академічний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ступінь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який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підтверджує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освітньо-професійний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рівень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випускника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вищої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школи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свідчить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про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наявність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нього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знань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умінь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навичок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притаманних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науковому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працівникові-початківцю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3834617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HDOfficeLightV0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20743</TotalTime>
  <Words>1128</Words>
  <Application>Microsoft Office PowerPoint</Application>
  <PresentationFormat>Экран (4:3)</PresentationFormat>
  <Paragraphs>36</Paragraphs>
  <Slides>14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2</vt:i4>
      </vt:variant>
      <vt:variant>
        <vt:lpstr>Заголовки слайдов</vt:lpstr>
      </vt:variant>
      <vt:variant>
        <vt:i4>14</vt:i4>
      </vt:variant>
    </vt:vector>
  </HeadingPairs>
  <TitlesOfParts>
    <vt:vector size="23" baseType="lpstr">
      <vt:lpstr>Arial</vt:lpstr>
      <vt:lpstr>Calibri</vt:lpstr>
      <vt:lpstr>Calibri Light</vt:lpstr>
      <vt:lpstr>Times New Roman</vt:lpstr>
      <vt:lpstr>Trebuchet MS</vt:lpstr>
      <vt:lpstr>Wingdings 2</vt:lpstr>
      <vt:lpstr>Wingdings 3</vt:lpstr>
      <vt:lpstr>Аспект</vt:lpstr>
      <vt:lpstr>HDOfficeLightV0</vt:lpstr>
      <vt:lpstr>Презентация PowerPoint</vt:lpstr>
      <vt:lpstr>Презентация PowerPoint</vt:lpstr>
      <vt:lpstr>Презентация PowerPoint</vt:lpstr>
      <vt:lpstr>1.  Поняття, загальна характеристика і вимоги до магістерських робіт   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*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Паблік рілейшнз(PR)  у системі управління готельним підприємство</dc:title>
  <dc:creator>User</dc:creator>
  <cp:lastModifiedBy>Пользователь Windows</cp:lastModifiedBy>
  <cp:revision>50</cp:revision>
  <dcterms:created xsi:type="dcterms:W3CDTF">2018-04-17T05:53:14Z</dcterms:created>
  <dcterms:modified xsi:type="dcterms:W3CDTF">2021-10-18T19:56:20Z</dcterms:modified>
</cp:coreProperties>
</file>

<file path=docProps/thumbnail.jpeg>
</file>