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17"/>
  </p:notesMasterIdLst>
  <p:sldIdLst>
    <p:sldId id="292" r:id="rId3"/>
    <p:sldId id="294" r:id="rId4"/>
    <p:sldId id="257" r:id="rId5"/>
    <p:sldId id="261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8354890" cy="549268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кандидата (доктора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і доктора наук,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науководослідними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навчально-дослідна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основу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покладено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тематика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освітньо-професійній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підкреслює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засвідчити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вести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розпізнавати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знати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08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704856" cy="5564691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/>
              <a:t>У </a:t>
            </a:r>
            <a:r>
              <a:rPr lang="ru-RU" sz="2400" dirty="0" err="1"/>
              <a:t>процесі</a:t>
            </a:r>
            <a:r>
              <a:rPr lang="ru-RU" sz="2400" dirty="0"/>
              <a:t> </a:t>
            </a:r>
            <a:r>
              <a:rPr lang="ru-RU" sz="2400" dirty="0" err="1" smtClean="0"/>
              <a:t>підготовки</a:t>
            </a:r>
            <a:r>
              <a:rPr lang="ru-RU" sz="2400" dirty="0" smtClean="0"/>
              <a:t> (</a:t>
            </a:r>
            <a:r>
              <a:rPr lang="ru-RU" sz="2400" dirty="0" err="1" smtClean="0"/>
              <a:t>магістерської</a:t>
            </a:r>
            <a:r>
              <a:rPr lang="ru-RU" sz="2400" dirty="0"/>
              <a:t>) </a:t>
            </a:r>
            <a:r>
              <a:rPr lang="ru-RU" sz="2400" dirty="0" err="1"/>
              <a:t>роботи</a:t>
            </a:r>
            <a:r>
              <a:rPr lang="ru-RU" sz="2400" dirty="0"/>
              <a:t> </a:t>
            </a:r>
            <a:r>
              <a:rPr lang="ru-RU" sz="2400" dirty="0" err="1"/>
              <a:t>студенти</a:t>
            </a:r>
            <a:r>
              <a:rPr lang="ru-RU" sz="2400" dirty="0"/>
              <a:t> </a:t>
            </a:r>
            <a:r>
              <a:rPr lang="ru-RU" sz="2400" dirty="0" err="1"/>
              <a:t>вдосконалюють</a:t>
            </a:r>
            <a:r>
              <a:rPr lang="ru-RU" sz="2400" dirty="0"/>
              <a:t> і </a:t>
            </a:r>
            <a:r>
              <a:rPr lang="ru-RU" sz="2400" dirty="0" err="1"/>
              <a:t>розвивають</a:t>
            </a:r>
            <a:r>
              <a:rPr lang="ru-RU" sz="2400" dirty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навички</a:t>
            </a:r>
            <a:r>
              <a:rPr lang="ru-RU" sz="2400" dirty="0"/>
              <a:t> та </a:t>
            </a:r>
            <a:r>
              <a:rPr lang="ru-RU" sz="2400" dirty="0" err="1"/>
              <a:t>вміння</a:t>
            </a:r>
            <a:r>
              <a:rPr lang="ru-RU" sz="2400" dirty="0"/>
              <a:t>:  </a:t>
            </a:r>
            <a:r>
              <a:rPr lang="ru-RU" sz="2400" dirty="0" err="1"/>
              <a:t>самостійно</a:t>
            </a:r>
            <a:r>
              <a:rPr lang="ru-RU" sz="2400" dirty="0"/>
              <a:t> </a:t>
            </a:r>
            <a:r>
              <a:rPr lang="ru-RU" sz="2400" dirty="0" err="1"/>
              <a:t>формулювати</a:t>
            </a:r>
            <a:r>
              <a:rPr lang="ru-RU" sz="2400" dirty="0"/>
              <a:t> проблему </a:t>
            </a:r>
            <a:r>
              <a:rPr lang="ru-RU" sz="2400" dirty="0" err="1"/>
              <a:t>дослідження</a:t>
            </a:r>
            <a:r>
              <a:rPr lang="ru-RU" sz="2400" dirty="0"/>
              <a:t>;  </a:t>
            </a:r>
            <a:r>
              <a:rPr lang="ru-RU" sz="2400" dirty="0" err="1"/>
              <a:t>визначати</a:t>
            </a:r>
            <a:r>
              <a:rPr lang="ru-RU" sz="2400" dirty="0"/>
              <a:t> мету, </a:t>
            </a:r>
            <a:r>
              <a:rPr lang="ru-RU" sz="2400" dirty="0" err="1"/>
              <a:t>основні</a:t>
            </a:r>
            <a:r>
              <a:rPr lang="ru-RU" sz="2400" dirty="0"/>
              <a:t> </a:t>
            </a:r>
            <a:r>
              <a:rPr lang="ru-RU" sz="2400" dirty="0" err="1"/>
              <a:t>завдання</a:t>
            </a:r>
            <a:r>
              <a:rPr lang="ru-RU" sz="2400" dirty="0"/>
              <a:t>, предмет, </a:t>
            </a:r>
            <a:r>
              <a:rPr lang="ru-RU" sz="2400" dirty="0" err="1"/>
              <a:t>об'єкт</a:t>
            </a:r>
            <a:r>
              <a:rPr lang="ru-RU" sz="2400" dirty="0"/>
              <a:t> </a:t>
            </a:r>
            <a:r>
              <a:rPr lang="ru-RU" sz="2400" dirty="0" err="1"/>
              <a:t>дослідження</a:t>
            </a:r>
            <a:r>
              <a:rPr lang="ru-RU" sz="2400" dirty="0"/>
              <a:t>;  </a:t>
            </a:r>
            <a:r>
              <a:rPr lang="ru-RU" sz="2400" dirty="0" err="1"/>
              <a:t>здійснювати</a:t>
            </a:r>
            <a:r>
              <a:rPr lang="ru-RU" sz="2400" dirty="0"/>
              <a:t> </a:t>
            </a:r>
            <a:r>
              <a:rPr lang="ru-RU" sz="2400" dirty="0" err="1"/>
              <a:t>пошук</a:t>
            </a:r>
            <a:r>
              <a:rPr lang="ru-RU" sz="2400" dirty="0"/>
              <a:t> і </a:t>
            </a:r>
            <a:r>
              <a:rPr lang="ru-RU" sz="2400" dirty="0" err="1"/>
              <a:t>добір</a:t>
            </a:r>
            <a:r>
              <a:rPr lang="ru-RU" sz="2400" dirty="0"/>
              <a:t> </a:t>
            </a:r>
            <a:r>
              <a:rPr lang="ru-RU" sz="2400" dirty="0" err="1"/>
              <a:t>потрібної</a:t>
            </a:r>
            <a:r>
              <a:rPr lang="ru-RU" sz="2400" dirty="0"/>
              <a:t> </a:t>
            </a:r>
            <a:r>
              <a:rPr lang="ru-RU" sz="2400" dirty="0" err="1"/>
              <a:t>наукової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;  </a:t>
            </a:r>
            <a:r>
              <a:rPr lang="ru-RU" sz="2400" dirty="0" err="1"/>
              <a:t>аналізувати</a:t>
            </a:r>
            <a:r>
              <a:rPr lang="ru-RU" sz="2400" dirty="0"/>
              <a:t> </a:t>
            </a:r>
            <a:r>
              <a:rPr lang="ru-RU" sz="2400" dirty="0" err="1"/>
              <a:t>практичну</a:t>
            </a:r>
            <a:r>
              <a:rPr lang="ru-RU" sz="2400" dirty="0"/>
              <a:t> </a:t>
            </a:r>
            <a:r>
              <a:rPr lang="ru-RU" sz="2400" dirty="0" err="1"/>
              <a:t>діяльність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організацій</a:t>
            </a:r>
            <a:r>
              <a:rPr lang="ru-RU" sz="2400" dirty="0"/>
              <a:t> та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керівників</a:t>
            </a:r>
            <a:r>
              <a:rPr lang="ru-RU" sz="2400" dirty="0"/>
              <a:t>;  </a:t>
            </a:r>
            <a:r>
              <a:rPr lang="ru-RU" sz="2400" dirty="0" err="1"/>
              <a:t>логічно</a:t>
            </a:r>
            <a:r>
              <a:rPr lang="ru-RU" sz="2400" dirty="0"/>
              <a:t> та </a:t>
            </a:r>
            <a:r>
              <a:rPr lang="ru-RU" sz="2400" dirty="0" err="1"/>
              <a:t>аргументовано</a:t>
            </a:r>
            <a:r>
              <a:rPr lang="ru-RU" sz="2400" dirty="0"/>
              <a:t> </a:t>
            </a:r>
            <a:r>
              <a:rPr lang="ru-RU" sz="2400" dirty="0" err="1"/>
              <a:t>висловлювати</a:t>
            </a:r>
            <a:r>
              <a:rPr lang="ru-RU" sz="2400" dirty="0"/>
              <a:t> </a:t>
            </a:r>
            <a:r>
              <a:rPr lang="ru-RU" sz="2400" dirty="0" err="1"/>
              <a:t>свої</a:t>
            </a:r>
            <a:r>
              <a:rPr lang="ru-RU" sz="2400" dirty="0"/>
              <a:t> думки, </a:t>
            </a:r>
            <a:r>
              <a:rPr lang="ru-RU" sz="2400" dirty="0" err="1"/>
              <a:t>пропозиції</a:t>
            </a:r>
            <a:r>
              <a:rPr lang="ru-RU" sz="2400" dirty="0"/>
              <a:t>, </a:t>
            </a:r>
            <a:r>
              <a:rPr lang="ru-RU" sz="2400" dirty="0" err="1"/>
              <a:t>робити</a:t>
            </a:r>
            <a:r>
              <a:rPr lang="ru-RU" sz="2400" dirty="0"/>
              <a:t> </a:t>
            </a:r>
            <a:r>
              <a:rPr lang="ru-RU" sz="2400" dirty="0" err="1"/>
              <a:t>висновки</a:t>
            </a:r>
            <a:r>
              <a:rPr lang="ru-RU" sz="2400" dirty="0"/>
              <a:t>;  правильно </a:t>
            </a:r>
            <a:r>
              <a:rPr lang="ru-RU" sz="2400" dirty="0" err="1"/>
              <a:t>оформлювати</a:t>
            </a:r>
            <a:r>
              <a:rPr lang="ru-RU" sz="2400" dirty="0"/>
              <a:t> </a:t>
            </a:r>
            <a:r>
              <a:rPr lang="ru-RU" sz="2400" dirty="0" err="1"/>
              <a:t>науково-довідковий</a:t>
            </a:r>
            <a:r>
              <a:rPr lang="ru-RU" sz="2400" dirty="0"/>
              <a:t> </a:t>
            </a:r>
            <a:r>
              <a:rPr lang="ru-RU" sz="2400" dirty="0" err="1"/>
              <a:t>матеріал</a:t>
            </a:r>
            <a:r>
              <a:rPr lang="ru-RU" sz="2400" dirty="0"/>
              <a:t>;  </a:t>
            </a:r>
            <a:r>
              <a:rPr lang="ru-RU" sz="2400" dirty="0" err="1"/>
              <a:t>публічно</a:t>
            </a:r>
            <a:r>
              <a:rPr lang="ru-RU" sz="2400" dirty="0"/>
              <a:t> </a:t>
            </a:r>
            <a:r>
              <a:rPr lang="ru-RU" sz="2400" dirty="0" err="1"/>
              <a:t>захищати</a:t>
            </a:r>
            <a:r>
              <a:rPr lang="ru-RU" sz="2400" dirty="0"/>
              <a:t> </a:t>
            </a:r>
            <a:r>
              <a:rPr lang="ru-RU" sz="2400" dirty="0" err="1"/>
              <a:t>підготовлену</a:t>
            </a:r>
            <a:r>
              <a:rPr lang="ru-RU" sz="2400" dirty="0"/>
              <a:t> роботу (</a:t>
            </a:r>
            <a:r>
              <a:rPr lang="ru-RU" sz="2400" dirty="0" err="1"/>
              <a:t>робити</a:t>
            </a:r>
            <a:r>
              <a:rPr lang="ru-RU" sz="2400" dirty="0"/>
              <a:t> </a:t>
            </a:r>
            <a:r>
              <a:rPr lang="ru-RU" sz="2400" dirty="0" err="1"/>
              <a:t>наукові</a:t>
            </a:r>
            <a:r>
              <a:rPr lang="ru-RU" sz="2400" dirty="0"/>
              <a:t> </a:t>
            </a:r>
            <a:r>
              <a:rPr lang="ru-RU" sz="2400" dirty="0" err="1"/>
              <a:t>повідомлення</a:t>
            </a:r>
            <a:r>
              <a:rPr lang="ru-RU" sz="2400" dirty="0"/>
              <a:t>, </a:t>
            </a:r>
            <a:r>
              <a:rPr lang="ru-RU" sz="2400" dirty="0" err="1"/>
              <a:t>відповідати</a:t>
            </a:r>
            <a:r>
              <a:rPr lang="ru-RU" sz="2400" dirty="0"/>
              <a:t> на </a:t>
            </a:r>
            <a:r>
              <a:rPr lang="ru-RU" sz="2400" dirty="0" err="1"/>
              <a:t>запитання</a:t>
            </a:r>
            <a:r>
              <a:rPr lang="ru-RU" sz="2400" dirty="0"/>
              <a:t>, </a:t>
            </a:r>
            <a:r>
              <a:rPr lang="ru-RU" sz="2400" dirty="0" err="1"/>
              <a:t>захищати</a:t>
            </a:r>
            <a:r>
              <a:rPr lang="ru-RU" sz="2400" dirty="0"/>
              <a:t> свою точку </a:t>
            </a:r>
            <a:r>
              <a:rPr lang="ru-RU" sz="2400" dirty="0" err="1"/>
              <a:t>зору</a:t>
            </a:r>
            <a:r>
              <a:rPr lang="ru-RU" sz="2400" dirty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).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3882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7490794" cy="549268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У (</a:t>
            </a:r>
            <a:r>
              <a:rPr lang="ru-RU" sz="2800" dirty="0" err="1"/>
              <a:t>магістерській</a:t>
            </a:r>
            <a:r>
              <a:rPr lang="ru-RU" sz="2800" dirty="0"/>
              <a:t>) </a:t>
            </a:r>
            <a:r>
              <a:rPr lang="ru-RU" sz="2800" dirty="0" err="1"/>
              <a:t>роботі</a:t>
            </a:r>
            <a:r>
              <a:rPr lang="ru-RU" sz="2800" dirty="0"/>
              <a:t> </a:t>
            </a:r>
            <a:r>
              <a:rPr lang="ru-RU" sz="2800" dirty="0" err="1"/>
              <a:t>мають</a:t>
            </a:r>
            <a:r>
              <a:rPr lang="ru-RU" sz="2800" dirty="0"/>
              <a:t> </a:t>
            </a:r>
            <a:r>
              <a:rPr lang="ru-RU" sz="2800" dirty="0" err="1"/>
              <a:t>міститись</a:t>
            </a:r>
            <a:r>
              <a:rPr lang="ru-RU" sz="2800" dirty="0"/>
              <a:t> </a:t>
            </a:r>
            <a:r>
              <a:rPr lang="ru-RU" sz="2800" dirty="0" err="1"/>
              <a:t>елементи</a:t>
            </a:r>
            <a:r>
              <a:rPr lang="ru-RU" sz="2800" dirty="0"/>
              <a:t> </a:t>
            </a:r>
            <a:r>
              <a:rPr lang="ru-RU" sz="2800" dirty="0" err="1"/>
              <a:t>дослідження</a:t>
            </a:r>
            <a:r>
              <a:rPr lang="ru-RU" sz="2800" dirty="0"/>
              <a:t>:  - </a:t>
            </a:r>
            <a:r>
              <a:rPr lang="ru-RU" sz="2800" dirty="0" err="1"/>
              <a:t>вивчення</a:t>
            </a:r>
            <a:r>
              <a:rPr lang="ru-RU" sz="2800" dirty="0"/>
              <a:t> </a:t>
            </a:r>
            <a:r>
              <a:rPr lang="ru-RU" sz="2800" dirty="0" err="1"/>
              <a:t>достатньої</a:t>
            </a:r>
            <a:r>
              <a:rPr lang="ru-RU" sz="2800" dirty="0"/>
              <a:t> </a:t>
            </a:r>
            <a:r>
              <a:rPr lang="ru-RU" sz="2800" dirty="0" err="1"/>
              <a:t>кількості</a:t>
            </a:r>
            <a:r>
              <a:rPr lang="ru-RU" sz="2800" dirty="0"/>
              <a:t> </a:t>
            </a:r>
            <a:r>
              <a:rPr lang="ru-RU" sz="2800" dirty="0" err="1"/>
              <a:t>опублікованих</a:t>
            </a:r>
            <a:r>
              <a:rPr lang="ru-RU" sz="2800" dirty="0"/>
              <a:t> </a:t>
            </a:r>
            <a:r>
              <a:rPr lang="ru-RU" sz="2800" dirty="0" err="1"/>
              <a:t>джерел</a:t>
            </a:r>
            <a:r>
              <a:rPr lang="ru-RU" sz="2800" dirty="0"/>
              <a:t> (книг, </a:t>
            </a:r>
            <a:r>
              <a:rPr lang="ru-RU" sz="2800" dirty="0" err="1"/>
              <a:t>журнальних</a:t>
            </a:r>
            <a:r>
              <a:rPr lang="ru-RU" sz="2800" dirty="0"/>
              <a:t> статей та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розробок</a:t>
            </a:r>
            <a:r>
              <a:rPr lang="ru-RU" sz="2800" dirty="0"/>
              <a:t>) </a:t>
            </a:r>
            <a:r>
              <a:rPr lang="ru-RU" sz="2800" dirty="0" err="1"/>
              <a:t>вітчизняних</a:t>
            </a:r>
            <a:r>
              <a:rPr lang="ru-RU" sz="2800" dirty="0"/>
              <a:t> і </a:t>
            </a:r>
            <a:r>
              <a:rPr lang="ru-RU" sz="2800" dirty="0" err="1"/>
              <a:t>зарубіжних</a:t>
            </a:r>
            <a:r>
              <a:rPr lang="ru-RU" sz="2800" dirty="0"/>
              <a:t> </a:t>
            </a:r>
            <a:r>
              <a:rPr lang="ru-RU" sz="2800" dirty="0" err="1"/>
              <a:t>авторів</a:t>
            </a:r>
            <a:r>
              <a:rPr lang="ru-RU" sz="2800" dirty="0"/>
              <a:t>;  - </a:t>
            </a:r>
            <a:r>
              <a:rPr lang="ru-RU" sz="2800" dirty="0" err="1"/>
              <a:t>систематизація</a:t>
            </a:r>
            <a:r>
              <a:rPr lang="ru-RU" sz="2800" dirty="0"/>
              <a:t> та </a:t>
            </a:r>
            <a:r>
              <a:rPr lang="ru-RU" sz="2800" dirty="0" err="1"/>
              <a:t>аналіз</a:t>
            </a:r>
            <a:r>
              <a:rPr lang="ru-RU" sz="2800" dirty="0"/>
              <a:t> </a:t>
            </a:r>
            <a:r>
              <a:rPr lang="ru-RU" sz="2800" dirty="0" err="1"/>
              <a:t>різних</a:t>
            </a:r>
            <a:r>
              <a:rPr lang="ru-RU" sz="2800" dirty="0"/>
              <a:t> думок і </a:t>
            </a:r>
            <a:r>
              <a:rPr lang="ru-RU" sz="2800" dirty="0" err="1"/>
              <a:t>підходів</a:t>
            </a:r>
            <a:r>
              <a:rPr lang="ru-RU" sz="2800" dirty="0"/>
              <a:t>, </a:t>
            </a:r>
            <a:r>
              <a:rPr lang="ru-RU" sz="2800" dirty="0" err="1"/>
              <a:t>формування</a:t>
            </a:r>
            <a:r>
              <a:rPr lang="ru-RU" sz="2800" dirty="0"/>
              <a:t> </a:t>
            </a:r>
            <a:r>
              <a:rPr lang="ru-RU" sz="2800" dirty="0" err="1"/>
              <a:t>власної</a:t>
            </a:r>
            <a:r>
              <a:rPr lang="ru-RU" sz="2800" dirty="0"/>
              <a:t> точки </a:t>
            </a:r>
            <a:r>
              <a:rPr lang="ru-RU" sz="2800" dirty="0" err="1"/>
              <a:t>зору</a:t>
            </a:r>
            <a:r>
              <a:rPr lang="ru-RU" sz="2800" dirty="0"/>
              <a:t> на проблему,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розглядається</a:t>
            </a:r>
            <a:r>
              <a:rPr lang="ru-RU" sz="2800" dirty="0"/>
              <a:t>;  - </a:t>
            </a:r>
            <a:r>
              <a:rPr lang="ru-RU" sz="2800" dirty="0" err="1"/>
              <a:t>порівняння</a:t>
            </a:r>
            <a:r>
              <a:rPr lang="ru-RU" sz="2800" dirty="0"/>
              <a:t> </a:t>
            </a:r>
            <a:r>
              <a:rPr lang="ru-RU" sz="2800" dirty="0" err="1"/>
              <a:t>теоретичних</a:t>
            </a:r>
            <a:r>
              <a:rPr lang="ru-RU" sz="2800" dirty="0"/>
              <a:t> </a:t>
            </a:r>
            <a:r>
              <a:rPr lang="ru-RU" sz="2800" dirty="0" err="1"/>
              <a:t>поглядів</a:t>
            </a:r>
            <a:r>
              <a:rPr lang="ru-RU" sz="2800" dirty="0"/>
              <a:t> </a:t>
            </a:r>
            <a:r>
              <a:rPr lang="ru-RU" sz="2800" dirty="0" err="1"/>
              <a:t>учених</a:t>
            </a:r>
            <a:r>
              <a:rPr lang="ru-RU" sz="2800" dirty="0"/>
              <a:t> і </a:t>
            </a:r>
            <a:r>
              <a:rPr lang="ru-RU" sz="2800" dirty="0" err="1"/>
              <a:t>практичної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вітчизняних</a:t>
            </a:r>
            <a:r>
              <a:rPr lang="ru-RU" sz="2800" dirty="0"/>
              <a:t> і </a:t>
            </a:r>
            <a:r>
              <a:rPr lang="ru-RU" sz="2800" dirty="0" err="1"/>
              <a:t>зарубіжних</a:t>
            </a:r>
            <a:r>
              <a:rPr lang="ru-RU" sz="2800" dirty="0"/>
              <a:t> </a:t>
            </a:r>
            <a:r>
              <a:rPr lang="ru-RU" sz="2800" dirty="0" err="1"/>
              <a:t>фірм</a:t>
            </a:r>
            <a:r>
              <a:rPr lang="ru-RU" sz="2800" dirty="0"/>
              <a:t>; </a:t>
            </a:r>
            <a:r>
              <a:rPr lang="ru-RU" sz="2800" dirty="0" err="1"/>
              <a:t>розробка</a:t>
            </a:r>
            <a:r>
              <a:rPr lang="ru-RU" sz="2800" dirty="0"/>
              <a:t> </a:t>
            </a:r>
            <a:r>
              <a:rPr lang="ru-RU" sz="2800" dirty="0" err="1"/>
              <a:t>висновків</a:t>
            </a:r>
            <a:r>
              <a:rPr lang="ru-RU" sz="2800" dirty="0"/>
              <a:t>, </a:t>
            </a:r>
            <a:r>
              <a:rPr lang="ru-RU" sz="2800" dirty="0" err="1"/>
              <a:t>рекомендацій</a:t>
            </a:r>
            <a:r>
              <a:rPr lang="ru-RU" sz="2800" dirty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7945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856984" cy="645333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/>
              <a:t>Завдання</a:t>
            </a:r>
            <a:r>
              <a:rPr lang="ru-RU" sz="2400" dirty="0"/>
              <a:t> </a:t>
            </a:r>
            <a:r>
              <a:rPr lang="ru-RU" sz="2400" dirty="0" err="1"/>
              <a:t>дослідження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включати</a:t>
            </a:r>
            <a:r>
              <a:rPr lang="ru-RU" sz="2400" dirty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складові</a:t>
            </a:r>
            <a:r>
              <a:rPr lang="ru-RU" sz="2400" dirty="0"/>
              <a:t>: 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певних</a:t>
            </a:r>
            <a:r>
              <a:rPr lang="ru-RU" sz="2400" dirty="0"/>
              <a:t> </a:t>
            </a:r>
            <a:r>
              <a:rPr lang="ru-RU" sz="2400" dirty="0" err="1"/>
              <a:t>теоретичних</a:t>
            </a:r>
            <a:r>
              <a:rPr lang="ru-RU" sz="2400" dirty="0"/>
              <a:t> </a:t>
            </a:r>
            <a:r>
              <a:rPr lang="ru-RU" sz="2400" dirty="0" err="1"/>
              <a:t>питань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входять</a:t>
            </a:r>
            <a:r>
              <a:rPr lang="ru-RU" sz="2400" dirty="0"/>
              <a:t> до </a:t>
            </a:r>
            <a:r>
              <a:rPr lang="ru-RU" sz="2400" dirty="0" err="1"/>
              <a:t>загальної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 </a:t>
            </a:r>
            <a:r>
              <a:rPr lang="ru-RU" sz="2400" dirty="0" err="1"/>
              <a:t>дослідження</a:t>
            </a:r>
            <a:r>
              <a:rPr lang="ru-RU" sz="2400" dirty="0"/>
              <a:t> 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визначення</a:t>
            </a:r>
            <a:r>
              <a:rPr lang="ru-RU" sz="2400" dirty="0"/>
              <a:t> </a:t>
            </a:r>
            <a:r>
              <a:rPr lang="ru-RU" sz="2400" dirty="0" err="1"/>
              <a:t>сутності</a:t>
            </a:r>
            <a:r>
              <a:rPr lang="ru-RU" sz="2400" dirty="0"/>
              <a:t> понять); 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/>
              <a:t>ознак</a:t>
            </a:r>
            <a:r>
              <a:rPr lang="ru-RU" sz="2400" dirty="0"/>
              <a:t>, </a:t>
            </a:r>
            <a:r>
              <a:rPr lang="ru-RU" sz="2400" dirty="0" err="1"/>
              <a:t>рівнів</a:t>
            </a:r>
            <a:r>
              <a:rPr lang="ru-RU" sz="2400" dirty="0"/>
              <a:t> </a:t>
            </a:r>
            <a:r>
              <a:rPr lang="ru-RU" sz="2400" dirty="0" err="1"/>
              <a:t>функціонування</a:t>
            </a:r>
            <a:r>
              <a:rPr lang="ru-RU" sz="2400" dirty="0"/>
              <a:t>, </a:t>
            </a:r>
            <a:r>
              <a:rPr lang="ru-RU" sz="2400" dirty="0" err="1"/>
              <a:t>критеріїв</a:t>
            </a:r>
            <a:r>
              <a:rPr lang="ru-RU" sz="2400" dirty="0"/>
              <a:t> </a:t>
            </a:r>
            <a:r>
              <a:rPr lang="ru-RU" sz="2400" dirty="0" err="1"/>
              <a:t>ефективності</a:t>
            </a:r>
            <a:r>
              <a:rPr lang="ru-RU" sz="2400" dirty="0"/>
              <a:t>, </a:t>
            </a:r>
            <a:r>
              <a:rPr lang="ru-RU" sz="2400" dirty="0" err="1"/>
              <a:t>принципів</a:t>
            </a:r>
            <a:r>
              <a:rPr lang="ru-RU" sz="2400" dirty="0"/>
              <a:t> та умов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;  </a:t>
            </a:r>
            <a:r>
              <a:rPr lang="ru-RU" sz="2400" dirty="0" err="1"/>
              <a:t>всебічне</a:t>
            </a:r>
            <a:r>
              <a:rPr lang="ru-RU" sz="2400" dirty="0"/>
              <a:t> (за </a:t>
            </a:r>
            <a:r>
              <a:rPr lang="ru-RU" sz="2400" dirty="0" err="1"/>
              <a:t>необхідності</a:t>
            </a:r>
            <a:r>
              <a:rPr lang="ru-RU" sz="2400" dirty="0"/>
              <a:t> й </a:t>
            </a:r>
            <a:r>
              <a:rPr lang="ru-RU" sz="2400" dirty="0" err="1"/>
              <a:t>експериментальне</a:t>
            </a:r>
            <a:r>
              <a:rPr lang="ru-RU" sz="2400" dirty="0"/>
              <a:t>) </a:t>
            </a:r>
            <a:r>
              <a:rPr lang="ru-RU" sz="2400" dirty="0" err="1"/>
              <a:t>вивчення</a:t>
            </a:r>
            <a:r>
              <a:rPr lang="ru-RU" sz="2400" dirty="0"/>
              <a:t> практики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даної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; </a:t>
            </a:r>
            <a:r>
              <a:rPr lang="ru-RU" sz="2400" dirty="0" err="1"/>
              <a:t>таке</a:t>
            </a:r>
            <a:r>
              <a:rPr lang="ru-RU" sz="2400" dirty="0"/>
              <a:t>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/>
              <a:t>дає</a:t>
            </a:r>
            <a:r>
              <a:rPr lang="ru-RU" sz="2400" dirty="0"/>
              <a:t> </a:t>
            </a:r>
            <a:r>
              <a:rPr lang="ru-RU" sz="2400" dirty="0" err="1"/>
              <a:t>змогу</a:t>
            </a:r>
            <a:r>
              <a:rPr lang="ru-RU" sz="2400" dirty="0"/>
              <a:t> </a:t>
            </a:r>
            <a:r>
              <a:rPr lang="ru-RU" sz="2400" dirty="0" err="1"/>
              <a:t>уточнити</a:t>
            </a:r>
            <a:r>
              <a:rPr lang="ru-RU" sz="2400" dirty="0"/>
              <a:t>, </a:t>
            </a:r>
            <a:r>
              <a:rPr lang="ru-RU" sz="2400" dirty="0" err="1"/>
              <a:t>перевірити</a:t>
            </a:r>
            <a:r>
              <a:rPr lang="ru-RU" sz="2400" dirty="0"/>
              <a:t> </a:t>
            </a:r>
            <a:r>
              <a:rPr lang="ru-RU" sz="2400" dirty="0" err="1"/>
              <a:t>дані</a:t>
            </a:r>
            <a:r>
              <a:rPr lang="ru-RU" sz="2400" dirty="0"/>
              <a:t>, </a:t>
            </a:r>
            <a:r>
              <a:rPr lang="ru-RU" sz="2400" dirty="0" err="1"/>
              <a:t>опубліковані</a:t>
            </a:r>
            <a:r>
              <a:rPr lang="ru-RU" sz="2400" dirty="0"/>
              <a:t> в </a:t>
            </a:r>
            <a:r>
              <a:rPr lang="ru-RU" sz="2400" dirty="0" err="1"/>
              <a:t>спеціальних</a:t>
            </a:r>
            <a:r>
              <a:rPr lang="ru-RU" sz="2400" dirty="0"/>
              <a:t> </a:t>
            </a:r>
            <a:r>
              <a:rPr lang="ru-RU" sz="2400" dirty="0" err="1"/>
              <a:t>неперіодичних</a:t>
            </a:r>
            <a:r>
              <a:rPr lang="ru-RU" sz="2400" dirty="0"/>
              <a:t> і </a:t>
            </a:r>
            <a:r>
              <a:rPr lang="ru-RU" sz="2400" dirty="0" err="1"/>
              <a:t>періодичних</a:t>
            </a:r>
            <a:r>
              <a:rPr lang="ru-RU" sz="2400" dirty="0"/>
              <a:t> </a:t>
            </a:r>
            <a:r>
              <a:rPr lang="ru-RU" sz="2400" dirty="0" err="1"/>
              <a:t>виданнях</a:t>
            </a:r>
            <a:r>
              <a:rPr lang="ru-RU" sz="2400" dirty="0"/>
              <a:t>, </a:t>
            </a:r>
            <a:r>
              <a:rPr lang="ru-RU" sz="2400" dirty="0" err="1"/>
              <a:t>підняти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на </a:t>
            </a:r>
            <a:r>
              <a:rPr lang="ru-RU" sz="2400" dirty="0" err="1"/>
              <a:t>рівень</a:t>
            </a:r>
            <a:r>
              <a:rPr lang="ru-RU" sz="2400" dirty="0"/>
              <a:t> </a:t>
            </a:r>
            <a:r>
              <a:rPr lang="ru-RU" sz="2400" dirty="0" err="1"/>
              <a:t>наукових</a:t>
            </a:r>
            <a:r>
              <a:rPr lang="ru-RU" sz="2400" dirty="0"/>
              <a:t> </a:t>
            </a:r>
            <a:r>
              <a:rPr lang="ru-RU" sz="2400" dirty="0" err="1"/>
              <a:t>фактів</a:t>
            </a:r>
            <a:r>
              <a:rPr lang="ru-RU" sz="2400" dirty="0"/>
              <a:t>, </a:t>
            </a:r>
            <a:r>
              <a:rPr lang="ru-RU" sz="2400" dirty="0" err="1"/>
              <a:t>обґрунтованих</a:t>
            </a:r>
            <a:r>
              <a:rPr lang="ru-RU" sz="2400" dirty="0"/>
              <a:t> у </a:t>
            </a:r>
            <a:r>
              <a:rPr lang="ru-RU" sz="2400" dirty="0" err="1"/>
              <a:t>процесі</a:t>
            </a:r>
            <a:r>
              <a:rPr lang="ru-RU" sz="2400" dirty="0"/>
              <a:t> </a:t>
            </a:r>
            <a:r>
              <a:rPr lang="ru-RU" sz="2400" dirty="0" err="1"/>
              <a:t>спеціального</a:t>
            </a:r>
            <a:r>
              <a:rPr lang="ru-RU" sz="2400" dirty="0"/>
              <a:t> </a:t>
            </a:r>
            <a:r>
              <a:rPr lang="ru-RU" sz="2400" dirty="0" err="1"/>
              <a:t>дослідження</a:t>
            </a:r>
            <a:r>
              <a:rPr lang="ru-RU" sz="2400" dirty="0"/>
              <a:t>;  </a:t>
            </a:r>
            <a:r>
              <a:rPr lang="ru-RU" sz="2400" dirty="0" err="1"/>
              <a:t>обґрунтування</a:t>
            </a:r>
            <a:r>
              <a:rPr lang="ru-RU" sz="2400" dirty="0"/>
              <a:t> </a:t>
            </a:r>
            <a:r>
              <a:rPr lang="ru-RU" sz="2400" dirty="0" err="1"/>
              <a:t>необхідної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заходів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даної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;  </a:t>
            </a:r>
            <a:r>
              <a:rPr lang="ru-RU" sz="2400" dirty="0" err="1"/>
              <a:t>експериментальна</a:t>
            </a:r>
            <a:r>
              <a:rPr lang="ru-RU" sz="2400" dirty="0"/>
              <a:t> </a:t>
            </a:r>
            <a:r>
              <a:rPr lang="ru-RU" sz="2400" dirty="0" err="1"/>
              <a:t>перевірка</a:t>
            </a:r>
            <a:r>
              <a:rPr lang="ru-RU" sz="2400" dirty="0"/>
              <a:t> </a:t>
            </a:r>
            <a:r>
              <a:rPr lang="ru-RU" sz="2400" dirty="0" err="1"/>
              <a:t>запропонованої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заходів</a:t>
            </a:r>
            <a:r>
              <a:rPr lang="ru-RU" sz="2400" dirty="0"/>
              <a:t>, </a:t>
            </a:r>
            <a:r>
              <a:rPr lang="ru-RU" sz="2400" dirty="0" err="1"/>
              <a:t>тобто</a:t>
            </a:r>
            <a:r>
              <a:rPr lang="ru-RU" sz="2400" dirty="0"/>
              <a:t> </a:t>
            </a:r>
            <a:r>
              <a:rPr lang="ru-RU" sz="2400" dirty="0" err="1"/>
              <a:t>досягнення</a:t>
            </a:r>
            <a:r>
              <a:rPr lang="ru-RU" sz="2400" dirty="0"/>
              <a:t> максимально </a:t>
            </a:r>
            <a:r>
              <a:rPr lang="ru-RU" sz="2400" dirty="0" err="1"/>
              <a:t>важливих</a:t>
            </a:r>
            <a:r>
              <a:rPr lang="ru-RU" sz="2400" dirty="0"/>
              <a:t>, у </a:t>
            </a:r>
            <a:r>
              <a:rPr lang="ru-RU" sz="2400" dirty="0" err="1"/>
              <a:t>відповідних</a:t>
            </a:r>
            <a:r>
              <a:rPr lang="ru-RU" sz="2400" dirty="0"/>
              <a:t> </a:t>
            </a:r>
            <a:r>
              <a:rPr lang="ru-RU" sz="2400" dirty="0" err="1"/>
              <a:t>умовах</a:t>
            </a:r>
            <a:r>
              <a:rPr lang="ru-RU" sz="2400" dirty="0"/>
              <a:t>, </a:t>
            </a:r>
            <a:r>
              <a:rPr lang="ru-RU" sz="2400" dirty="0" err="1"/>
              <a:t>результатів</a:t>
            </a:r>
            <a:r>
              <a:rPr lang="ru-RU" sz="2400" dirty="0"/>
              <a:t>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цієї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 при </a:t>
            </a:r>
            <a:r>
              <a:rPr lang="ru-RU" sz="2400" dirty="0" err="1"/>
              <a:t>певних</a:t>
            </a:r>
            <a:r>
              <a:rPr lang="ru-RU" sz="2400" dirty="0"/>
              <a:t> затратах часу і </a:t>
            </a:r>
            <a:r>
              <a:rPr lang="ru-RU" sz="2400" dirty="0" err="1"/>
              <a:t>зусиль</a:t>
            </a:r>
            <a:r>
              <a:rPr lang="ru-RU" sz="2400" dirty="0"/>
              <a:t>;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5336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7" cy="619268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одним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багатьох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зважає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підкреслює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передусім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звертається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змістовний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репрезентативність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широта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правилам),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текст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список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титульного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аркуша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чернетку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треба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параграфами та главами,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весь текст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ідею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нелогічність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71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568952" cy="504056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marR="280035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8. 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підготовки і оформлення магістерських проектів</a:t>
            </a:r>
            <a:endParaRPr lang="en-US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4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marL="43815" marR="443230" indent="0" algn="just">
              <a:buNone/>
            </a:pP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</a:p>
          <a:p>
            <a:pPr marL="558165" marR="443230" indent="-514350" algn="just">
              <a:buAutoNum type="arabicPeriod"/>
            </a:pP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загальна характеристика і вимоги до </a:t>
            </a: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магістерських 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робіт </a:t>
            </a:r>
            <a:endParaRPr lang="uk-UA" sz="3200" b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етапи підготовки </a:t>
            </a: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магістерських 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робіт  </a:t>
            </a:r>
            <a:endParaRPr lang="uk-UA" sz="3200" b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Структура та технічне оформлення </a:t>
            </a: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магістерських 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робіт </a:t>
            </a:r>
            <a:endParaRPr lang="uk-UA" sz="3200" b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Підготовка до захисту та захист курсової та дипломної робіт </a:t>
            </a:r>
            <a:endParaRPr lang="uk-UA" sz="3200" b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815" marR="443230" indent="0" algn="just">
              <a:buNone/>
            </a:pPr>
            <a:r>
              <a:rPr lang="uk-UA" sz="3200" b="1" i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</a:t>
            </a:r>
            <a:r>
              <a:rPr lang="uk-UA" sz="3200" b="1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 теми: курсова робота, дипломна робота, магістерська робота, етапи підготовки, об’єкт, предмет, структура. </a:t>
            </a:r>
            <a:endParaRPr lang="uk-UA" sz="3200" b="1" i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80920" cy="4536504"/>
          </a:xfrm>
        </p:spPr>
        <p:txBody>
          <a:bodyPr>
            <a:noAutofit/>
          </a:bodyPr>
          <a:lstStyle/>
          <a:p>
            <a:pPr marL="43815" marR="443230" lvl="0" algn="ctr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88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1</a:t>
            </a:r>
            <a:r>
              <a:rPr lang="ru-RU" sz="88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. </a:t>
            </a:r>
            <a:r>
              <a:rPr lang="uk-UA" sz="4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uk-UA" sz="4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uk-UA" sz="28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Поняття, загальна характеристика і вимоги до магістерських робіт </a:t>
            </a:r>
            <a:r>
              <a:rPr lang="uk-UA" sz="28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uk-UA" sz="28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uk-UA" sz="28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uk-UA" sz="28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ru-RU" sz="66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ru-RU" sz="66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67814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676455" cy="597666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Зазначимо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етапів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розгортається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аналогією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трьома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фазами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розумового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акту,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проблемній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умовивід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за словами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В.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Брушлинского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початок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проблемній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відчувати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якісь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незрозумілі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труднощі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перешкоджають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успішному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просуванню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вперед ... Так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переходить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усвідомлюване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людиною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Тому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ґрунтується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аналітико-синтетичної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реалізується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міркуванні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евристичний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дослідницький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тип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623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332656"/>
            <a:ext cx="7418785" cy="5708707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3200" i="1" dirty="0" err="1"/>
              <a:t>Магістр</a:t>
            </a:r>
            <a:r>
              <a:rPr lang="ru-RU" sz="3200" i="1" dirty="0"/>
              <a:t> </a:t>
            </a:r>
            <a:r>
              <a:rPr lang="ru-RU" sz="3200" dirty="0"/>
              <a:t>-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 err="1"/>
              <a:t>освітньо-кваліфікаційний</a:t>
            </a:r>
            <a:r>
              <a:rPr lang="ru-RU" sz="3200" dirty="0"/>
              <a:t> </a:t>
            </a:r>
            <a:r>
              <a:rPr lang="ru-RU" sz="3200" dirty="0" err="1"/>
              <a:t>рівень</a:t>
            </a:r>
            <a:r>
              <a:rPr lang="ru-RU" sz="3200" dirty="0"/>
              <a:t> </a:t>
            </a:r>
            <a:r>
              <a:rPr lang="ru-RU" sz="3200" dirty="0" err="1"/>
              <a:t>фахівця</a:t>
            </a:r>
            <a:r>
              <a:rPr lang="ru-RU" sz="3200" dirty="0"/>
              <a:t>, </a:t>
            </a:r>
            <a:r>
              <a:rPr lang="ru-RU" sz="3200" dirty="0" err="1"/>
              <a:t>який</a:t>
            </a:r>
            <a:r>
              <a:rPr lang="ru-RU" sz="3200" dirty="0"/>
              <a:t> на </a:t>
            </a:r>
            <a:r>
              <a:rPr lang="ru-RU" sz="3200" dirty="0" err="1"/>
              <a:t>основі</a:t>
            </a:r>
            <a:r>
              <a:rPr lang="ru-RU" sz="3200" dirty="0"/>
              <a:t> </a:t>
            </a:r>
            <a:r>
              <a:rPr lang="ru-RU" sz="3200" dirty="0" err="1"/>
              <a:t>кваліфікації</a:t>
            </a:r>
            <a:r>
              <a:rPr lang="ru-RU" sz="3200" dirty="0"/>
              <a:t> бакалавра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спеціаліста</a:t>
            </a:r>
            <a:r>
              <a:rPr lang="ru-RU" sz="3200" dirty="0"/>
              <a:t> </a:t>
            </a:r>
            <a:r>
              <a:rPr lang="ru-RU" sz="3200" dirty="0" err="1"/>
              <a:t>здобув</a:t>
            </a:r>
            <a:r>
              <a:rPr lang="ru-RU" sz="3200" dirty="0"/>
              <a:t> </a:t>
            </a:r>
            <a:r>
              <a:rPr lang="ru-RU" sz="3200" dirty="0" err="1"/>
              <a:t>поглиблені</a:t>
            </a:r>
            <a:r>
              <a:rPr lang="ru-RU" sz="3200" dirty="0"/>
              <a:t> </a:t>
            </a:r>
            <a:r>
              <a:rPr lang="ru-RU" sz="3200" dirty="0" err="1"/>
              <a:t>спеціальні</a:t>
            </a:r>
            <a:r>
              <a:rPr lang="ru-RU" sz="3200" dirty="0"/>
              <a:t> </a:t>
            </a:r>
            <a:r>
              <a:rPr lang="ru-RU" sz="3200" dirty="0" err="1"/>
              <a:t>вміння</a:t>
            </a:r>
            <a:r>
              <a:rPr lang="ru-RU" sz="3200" dirty="0"/>
              <a:t> та </a:t>
            </a:r>
            <a:r>
              <a:rPr lang="ru-RU" sz="3200" dirty="0" err="1"/>
              <a:t>знання</a:t>
            </a:r>
            <a:r>
              <a:rPr lang="ru-RU" sz="3200" dirty="0"/>
              <a:t> </a:t>
            </a:r>
            <a:r>
              <a:rPr lang="ru-RU" sz="3200" dirty="0" err="1"/>
              <a:t>інноваційного</a:t>
            </a:r>
            <a:r>
              <a:rPr lang="ru-RU" sz="3200" dirty="0"/>
              <a:t> характеру, </a:t>
            </a:r>
            <a:r>
              <a:rPr lang="ru-RU" sz="3200" dirty="0" err="1"/>
              <a:t>має</a:t>
            </a:r>
            <a:r>
              <a:rPr lang="ru-RU" sz="3200" dirty="0"/>
              <a:t> </a:t>
            </a:r>
            <a:r>
              <a:rPr lang="ru-RU" sz="3200" dirty="0" err="1"/>
              <a:t>певний</a:t>
            </a:r>
            <a:r>
              <a:rPr lang="ru-RU" sz="3200" dirty="0"/>
              <a:t> </a:t>
            </a:r>
            <a:r>
              <a:rPr lang="ru-RU" sz="3200" dirty="0" err="1"/>
              <a:t>досвід</a:t>
            </a:r>
            <a:r>
              <a:rPr lang="ru-RU" sz="3200" dirty="0"/>
              <a:t> </a:t>
            </a:r>
            <a:r>
              <a:rPr lang="ru-RU" sz="3200" dirty="0" err="1"/>
              <a:t>їх</a:t>
            </a:r>
            <a:r>
              <a:rPr lang="ru-RU" sz="3200" dirty="0"/>
              <a:t> </a:t>
            </a:r>
            <a:r>
              <a:rPr lang="ru-RU" sz="3200" dirty="0" err="1"/>
              <a:t>застосування</a:t>
            </a:r>
            <a:r>
              <a:rPr lang="ru-RU" sz="3200" dirty="0"/>
              <a:t> та </a:t>
            </a:r>
            <a:r>
              <a:rPr lang="ru-RU" sz="3200" dirty="0" err="1"/>
              <a:t>продукування</a:t>
            </a:r>
            <a:r>
              <a:rPr lang="ru-RU" sz="3200" dirty="0"/>
              <a:t> </a:t>
            </a:r>
            <a:r>
              <a:rPr lang="ru-RU" sz="3200" dirty="0" err="1"/>
              <a:t>нових</a:t>
            </a:r>
            <a:r>
              <a:rPr lang="ru-RU" sz="3200" dirty="0"/>
              <a:t> </a:t>
            </a:r>
            <a:r>
              <a:rPr lang="ru-RU" sz="3200" dirty="0" err="1"/>
              <a:t>знань</a:t>
            </a:r>
            <a:r>
              <a:rPr lang="ru-RU" sz="3200" dirty="0"/>
              <a:t> для </a:t>
            </a:r>
            <a:r>
              <a:rPr lang="ru-RU" sz="3200" dirty="0" err="1"/>
              <a:t>вирішення</a:t>
            </a:r>
            <a:r>
              <a:rPr lang="ru-RU" sz="3200" dirty="0"/>
              <a:t> </a:t>
            </a:r>
            <a:r>
              <a:rPr lang="ru-RU" sz="3200" dirty="0" err="1"/>
              <a:t>проблемних</a:t>
            </a:r>
            <a:r>
              <a:rPr lang="ru-RU" sz="3200" dirty="0"/>
              <a:t> </a:t>
            </a:r>
            <a:r>
              <a:rPr lang="ru-RU" sz="3200" dirty="0" err="1"/>
              <a:t>професійних</a:t>
            </a:r>
            <a:r>
              <a:rPr lang="ru-RU" sz="3200" dirty="0"/>
              <a:t> </a:t>
            </a:r>
            <a:r>
              <a:rPr lang="ru-RU" sz="3200" dirty="0" err="1"/>
              <a:t>завдань</a:t>
            </a:r>
            <a:r>
              <a:rPr lang="ru-RU" sz="3200" dirty="0"/>
              <a:t> у </a:t>
            </a:r>
            <a:r>
              <a:rPr lang="ru-RU" sz="3200" dirty="0" err="1"/>
              <a:t>певній</a:t>
            </a:r>
            <a:r>
              <a:rPr lang="ru-RU" sz="3200" dirty="0"/>
              <a:t> </a:t>
            </a:r>
            <a:r>
              <a:rPr lang="ru-RU" sz="3200" dirty="0" err="1"/>
              <a:t>галузі</a:t>
            </a:r>
            <a:r>
              <a:rPr lang="ru-RU" sz="3200" dirty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0315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282881" cy="626469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науково-дослідна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автора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вміння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вести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випускна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єдність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теми. Вона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робота, з одного боку,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узагальнюючий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своєрідним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оригінальним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студента,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14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424936" cy="612068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аркуш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зауважує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наповнення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темою.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бібліографічних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добір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фактичного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правила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дипломною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студента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кандидатською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Тому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00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7992887" cy="648072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того,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перший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серйозний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студента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науково-дослідної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науково-педагогічної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аспірантури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кандидатської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розглядатись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гатунку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магістра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вчений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освітньо-професійний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випускника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умінь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притаманних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працівникові-початківцю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3461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20743</TotalTime>
  <Words>1128</Words>
  <Application>Microsoft Office PowerPoint</Application>
  <PresentationFormat>Экран (4:3)</PresentationFormat>
  <Paragraphs>36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Презентация PowerPoint</vt:lpstr>
      <vt:lpstr>1.  Поняття, загальна характеристика і вимоги до магістерських робіт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50</cp:revision>
  <dcterms:created xsi:type="dcterms:W3CDTF">2018-04-17T05:53:14Z</dcterms:created>
  <dcterms:modified xsi:type="dcterms:W3CDTF">2021-10-18T19:56:20Z</dcterms:modified>
</cp:coreProperties>
</file>