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17"/>
  </p:notesMasterIdLst>
  <p:sldIdLst>
    <p:sldId id="292" r:id="rId3"/>
    <p:sldId id="294" r:id="rId4"/>
    <p:sldId id="257" r:id="rId5"/>
    <p:sldId id="261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B5DB2C-FF36-4D8A-B10A-2719A8414BCF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8C03AB-7EA1-4DA5-BF76-80545EE984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67A09-342F-4E3B-8AE5-A19141380AF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3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B2AB8-7BC6-47B6-85B2-5BA4F6BA16CE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27C5B-560B-4DAD-93E4-A45A0AAFAF7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8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D9B4C-A93E-4AE5-B79D-3ECFA6E9485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FBA4D5-1930-477F-85FA-65740858CD07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DA7A96-04FB-48B8-B648-3A670E1341A2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8BDBE-FD75-4EFE-9C16-F2AA08BA711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9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1F87D-7D1F-467F-9FED-3C59C1123125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E38B0D-60D4-4E3D-972E-03517209180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03756-572F-4D56-AEE4-C4C3CE980506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31CEB-3F13-4BBD-BB33-AE088821AE8A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5D6F26-534B-4B66-A248-23C5B663B6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5C070-904B-40CC-9BA8-55D4F5F0123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9256-05E4-4883-AE92-CE9514E8EF6B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04A6DC-8098-40D8-B220-56EA0E0F6BFF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0151B-9918-448F-A4EB-1610A3CAA0AF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227D1-CBAB-468F-93A1-0469177486C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0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23FC-F0A2-47D2-B31F-4937E7538E0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F685B6-9DE2-4D8E-BACD-06F1E63A24C0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90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BC7EB-783B-4215-86BB-FDF21231D72C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0B025-A3A8-49AD-9C24-EF35CF588C8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CF2"/>
            </a:gs>
            <a:gs pos="58000">
              <a:srgbClr val="FFE38C"/>
            </a:gs>
            <a:gs pos="94000">
              <a:srgbClr val="FFE38C"/>
            </a:gs>
            <a:gs pos="99001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559C3-E1B5-479B-9004-7698832EC294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B50EA-7358-474F-B46F-C21AAEF27F4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813" y="692696"/>
            <a:ext cx="8785225" cy="37856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Методологія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та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організація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наукових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досліджень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з основами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інтелектуальної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власності</a:t>
            </a: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120" y="4797152"/>
            <a:ext cx="8964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1252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548680"/>
            <a:ext cx="8354890" cy="54926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кандидата (доктора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доктора наук,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науководослідними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навчально-дослідна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тематика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вести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розпізнавати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знати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08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704856" cy="556469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У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 smtClean="0"/>
              <a:t>підготовки</a:t>
            </a:r>
            <a:r>
              <a:rPr lang="ru-RU" sz="2400" dirty="0" smtClean="0"/>
              <a:t> (</a:t>
            </a:r>
            <a:r>
              <a:rPr lang="ru-RU" sz="2400" dirty="0" err="1" smtClean="0"/>
              <a:t>магістерської</a:t>
            </a:r>
            <a:r>
              <a:rPr lang="ru-RU" sz="2400" dirty="0"/>
              <a:t>)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студенти</a:t>
            </a:r>
            <a:r>
              <a:rPr lang="ru-RU" sz="2400" dirty="0"/>
              <a:t> </a:t>
            </a:r>
            <a:r>
              <a:rPr lang="ru-RU" sz="2400" dirty="0" err="1"/>
              <a:t>вдосконалюють</a:t>
            </a:r>
            <a:r>
              <a:rPr lang="ru-RU" sz="2400" dirty="0"/>
              <a:t> і </a:t>
            </a:r>
            <a:r>
              <a:rPr lang="ru-RU" sz="2400" dirty="0" err="1"/>
              <a:t>розвивають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навички</a:t>
            </a:r>
            <a:r>
              <a:rPr lang="ru-RU" sz="2400" dirty="0"/>
              <a:t> та </a:t>
            </a:r>
            <a:r>
              <a:rPr lang="ru-RU" sz="2400" dirty="0" err="1"/>
              <a:t>вміння</a:t>
            </a:r>
            <a:r>
              <a:rPr lang="ru-RU" sz="2400" dirty="0"/>
              <a:t>:  </a:t>
            </a:r>
            <a:r>
              <a:rPr lang="ru-RU" sz="2400" dirty="0" err="1"/>
              <a:t>самостійно</a:t>
            </a:r>
            <a:r>
              <a:rPr lang="ru-RU" sz="2400" dirty="0"/>
              <a:t> </a:t>
            </a:r>
            <a:r>
              <a:rPr lang="ru-RU" sz="2400" dirty="0" err="1"/>
              <a:t>формулювати</a:t>
            </a:r>
            <a:r>
              <a:rPr lang="ru-RU" sz="2400" dirty="0"/>
              <a:t> проблему </a:t>
            </a:r>
            <a:r>
              <a:rPr lang="ru-RU" sz="2400" dirty="0" err="1"/>
              <a:t>дослідження</a:t>
            </a:r>
            <a:r>
              <a:rPr lang="ru-RU" sz="2400" dirty="0"/>
              <a:t>;  </a:t>
            </a:r>
            <a:r>
              <a:rPr lang="ru-RU" sz="2400" dirty="0" err="1"/>
              <a:t>визначати</a:t>
            </a:r>
            <a:r>
              <a:rPr lang="ru-RU" sz="2400" dirty="0"/>
              <a:t> мету,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, предмет, </a:t>
            </a:r>
            <a:r>
              <a:rPr lang="ru-RU" sz="2400" dirty="0" err="1"/>
              <a:t>об'єкт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;  </a:t>
            </a:r>
            <a:r>
              <a:rPr lang="ru-RU" sz="2400" dirty="0" err="1"/>
              <a:t>здійснювати</a:t>
            </a:r>
            <a:r>
              <a:rPr lang="ru-RU" sz="2400" dirty="0"/>
              <a:t> </a:t>
            </a:r>
            <a:r>
              <a:rPr lang="ru-RU" sz="2400" dirty="0" err="1"/>
              <a:t>пошук</a:t>
            </a:r>
            <a:r>
              <a:rPr lang="ru-RU" sz="2400" dirty="0"/>
              <a:t> і </a:t>
            </a:r>
            <a:r>
              <a:rPr lang="ru-RU" sz="2400" dirty="0" err="1"/>
              <a:t>добір</a:t>
            </a:r>
            <a:r>
              <a:rPr lang="ru-RU" sz="2400" dirty="0"/>
              <a:t> </a:t>
            </a:r>
            <a:r>
              <a:rPr lang="ru-RU" sz="2400" dirty="0" err="1"/>
              <a:t>потрібної</a:t>
            </a:r>
            <a:r>
              <a:rPr lang="ru-RU" sz="2400" dirty="0"/>
              <a:t> </a:t>
            </a:r>
            <a:r>
              <a:rPr lang="ru-RU" sz="2400" dirty="0" err="1"/>
              <a:t>наукової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;  </a:t>
            </a:r>
            <a:r>
              <a:rPr lang="ru-RU" sz="2400" dirty="0" err="1"/>
              <a:t>аналізувати</a:t>
            </a:r>
            <a:r>
              <a:rPr lang="ru-RU" sz="2400" dirty="0"/>
              <a:t> </a:t>
            </a:r>
            <a:r>
              <a:rPr lang="ru-RU" sz="2400" dirty="0" err="1"/>
              <a:t>практичну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організацій</a:t>
            </a:r>
            <a:r>
              <a:rPr lang="ru-RU" sz="2400" dirty="0"/>
              <a:t> та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керівників</a:t>
            </a:r>
            <a:r>
              <a:rPr lang="ru-RU" sz="2400" dirty="0"/>
              <a:t>;  </a:t>
            </a:r>
            <a:r>
              <a:rPr lang="ru-RU" sz="2400" dirty="0" err="1"/>
              <a:t>логічно</a:t>
            </a:r>
            <a:r>
              <a:rPr lang="ru-RU" sz="2400" dirty="0"/>
              <a:t> та </a:t>
            </a:r>
            <a:r>
              <a:rPr lang="ru-RU" sz="2400" dirty="0" err="1"/>
              <a:t>аргументовано</a:t>
            </a:r>
            <a:r>
              <a:rPr lang="ru-RU" sz="2400" dirty="0"/>
              <a:t> </a:t>
            </a:r>
            <a:r>
              <a:rPr lang="ru-RU" sz="2400" dirty="0" err="1"/>
              <a:t>висловлювати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думки, </a:t>
            </a:r>
            <a:r>
              <a:rPr lang="ru-RU" sz="2400" dirty="0" err="1"/>
              <a:t>пропозиції</a:t>
            </a:r>
            <a:r>
              <a:rPr lang="ru-RU" sz="2400" dirty="0"/>
              <a:t>, </a:t>
            </a:r>
            <a:r>
              <a:rPr lang="ru-RU" sz="2400" dirty="0" err="1"/>
              <a:t>робити</a:t>
            </a:r>
            <a:r>
              <a:rPr lang="ru-RU" sz="2400" dirty="0"/>
              <a:t> </a:t>
            </a:r>
            <a:r>
              <a:rPr lang="ru-RU" sz="2400" dirty="0" err="1"/>
              <a:t>висновки</a:t>
            </a:r>
            <a:r>
              <a:rPr lang="ru-RU" sz="2400" dirty="0"/>
              <a:t>;  правильно </a:t>
            </a:r>
            <a:r>
              <a:rPr lang="ru-RU" sz="2400" dirty="0" err="1"/>
              <a:t>оформлювати</a:t>
            </a:r>
            <a:r>
              <a:rPr lang="ru-RU" sz="2400" dirty="0"/>
              <a:t> </a:t>
            </a:r>
            <a:r>
              <a:rPr lang="ru-RU" sz="2400" dirty="0" err="1"/>
              <a:t>науково-довідковий</a:t>
            </a:r>
            <a:r>
              <a:rPr lang="ru-RU" sz="2400" dirty="0"/>
              <a:t> </a:t>
            </a:r>
            <a:r>
              <a:rPr lang="ru-RU" sz="2400" dirty="0" err="1"/>
              <a:t>матеріал</a:t>
            </a:r>
            <a:r>
              <a:rPr lang="ru-RU" sz="2400" dirty="0"/>
              <a:t>;  </a:t>
            </a:r>
            <a:r>
              <a:rPr lang="ru-RU" sz="2400" dirty="0" err="1"/>
              <a:t>публічно</a:t>
            </a:r>
            <a:r>
              <a:rPr lang="ru-RU" sz="2400" dirty="0"/>
              <a:t> </a:t>
            </a:r>
            <a:r>
              <a:rPr lang="ru-RU" sz="2400" dirty="0" err="1"/>
              <a:t>захищати</a:t>
            </a:r>
            <a:r>
              <a:rPr lang="ru-RU" sz="2400" dirty="0"/>
              <a:t> </a:t>
            </a:r>
            <a:r>
              <a:rPr lang="ru-RU" sz="2400" dirty="0" err="1"/>
              <a:t>підготовлену</a:t>
            </a:r>
            <a:r>
              <a:rPr lang="ru-RU" sz="2400" dirty="0"/>
              <a:t> роботу (</a:t>
            </a:r>
            <a:r>
              <a:rPr lang="ru-RU" sz="2400" dirty="0" err="1"/>
              <a:t>робити</a:t>
            </a:r>
            <a:r>
              <a:rPr lang="ru-RU" sz="2400" dirty="0"/>
              <a:t> </a:t>
            </a:r>
            <a:r>
              <a:rPr lang="ru-RU" sz="2400" dirty="0" err="1"/>
              <a:t>наукові</a:t>
            </a:r>
            <a:r>
              <a:rPr lang="ru-RU" sz="2400" dirty="0"/>
              <a:t> </a:t>
            </a:r>
            <a:r>
              <a:rPr lang="ru-RU" sz="2400" dirty="0" err="1"/>
              <a:t>повідомлення</a:t>
            </a:r>
            <a:r>
              <a:rPr lang="ru-RU" sz="2400" dirty="0"/>
              <a:t>, </a:t>
            </a:r>
            <a:r>
              <a:rPr lang="ru-RU" sz="2400" dirty="0" err="1"/>
              <a:t>відповідати</a:t>
            </a:r>
            <a:r>
              <a:rPr lang="ru-RU" sz="2400" dirty="0"/>
              <a:t> на </a:t>
            </a:r>
            <a:r>
              <a:rPr lang="ru-RU" sz="2400" dirty="0" err="1"/>
              <a:t>запитання</a:t>
            </a:r>
            <a:r>
              <a:rPr lang="ru-RU" sz="2400" dirty="0"/>
              <a:t>, </a:t>
            </a:r>
            <a:r>
              <a:rPr lang="ru-RU" sz="2400" dirty="0" err="1"/>
              <a:t>захищати</a:t>
            </a:r>
            <a:r>
              <a:rPr lang="ru-RU" sz="2400" dirty="0"/>
              <a:t> свою точку </a:t>
            </a:r>
            <a:r>
              <a:rPr lang="ru-RU" sz="2400" dirty="0" err="1"/>
              <a:t>зору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388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548680"/>
            <a:ext cx="7490794" cy="549268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У (</a:t>
            </a:r>
            <a:r>
              <a:rPr lang="ru-RU" sz="2800" dirty="0" err="1"/>
              <a:t>магістерській</a:t>
            </a:r>
            <a:r>
              <a:rPr lang="ru-RU" sz="2800" dirty="0"/>
              <a:t>) </a:t>
            </a:r>
            <a:r>
              <a:rPr lang="ru-RU" sz="2800" dirty="0" err="1"/>
              <a:t>роботі</a:t>
            </a:r>
            <a:r>
              <a:rPr lang="ru-RU" sz="2800" dirty="0"/>
              <a:t> </a:t>
            </a:r>
            <a:r>
              <a:rPr lang="ru-RU" sz="2800" dirty="0" err="1"/>
              <a:t>мають</a:t>
            </a:r>
            <a:r>
              <a:rPr lang="ru-RU" sz="2800" dirty="0"/>
              <a:t> </a:t>
            </a:r>
            <a:r>
              <a:rPr lang="ru-RU" sz="2800" dirty="0" err="1"/>
              <a:t>міститись</a:t>
            </a:r>
            <a:r>
              <a:rPr lang="ru-RU" sz="2800" dirty="0"/>
              <a:t> </a:t>
            </a:r>
            <a:r>
              <a:rPr lang="ru-RU" sz="2800" dirty="0" err="1"/>
              <a:t>елементи</a:t>
            </a:r>
            <a:r>
              <a:rPr lang="ru-RU" sz="2800" dirty="0"/>
              <a:t> </a:t>
            </a:r>
            <a:r>
              <a:rPr lang="ru-RU" sz="2800" dirty="0" err="1"/>
              <a:t>дослідження</a:t>
            </a:r>
            <a:r>
              <a:rPr lang="ru-RU" sz="2800" dirty="0"/>
              <a:t>:  -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достатньої</a:t>
            </a:r>
            <a:r>
              <a:rPr lang="ru-RU" sz="2800" dirty="0"/>
              <a:t> </a:t>
            </a:r>
            <a:r>
              <a:rPr lang="ru-RU" sz="2800" dirty="0" err="1"/>
              <a:t>кількості</a:t>
            </a:r>
            <a:r>
              <a:rPr lang="ru-RU" sz="2800" dirty="0"/>
              <a:t> </a:t>
            </a:r>
            <a:r>
              <a:rPr lang="ru-RU" sz="2800" dirty="0" err="1"/>
              <a:t>опублікованих</a:t>
            </a:r>
            <a:r>
              <a:rPr lang="ru-RU" sz="2800" dirty="0"/>
              <a:t> </a:t>
            </a:r>
            <a:r>
              <a:rPr lang="ru-RU" sz="2800" dirty="0" err="1"/>
              <a:t>джерел</a:t>
            </a:r>
            <a:r>
              <a:rPr lang="ru-RU" sz="2800" dirty="0"/>
              <a:t> (книг, </a:t>
            </a:r>
            <a:r>
              <a:rPr lang="ru-RU" sz="2800" dirty="0" err="1"/>
              <a:t>журнальних</a:t>
            </a:r>
            <a:r>
              <a:rPr lang="ru-RU" sz="2800" dirty="0"/>
              <a:t> статей та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розробок</a:t>
            </a:r>
            <a:r>
              <a:rPr lang="ru-RU" sz="2800" dirty="0"/>
              <a:t>) </a:t>
            </a:r>
            <a:r>
              <a:rPr lang="ru-RU" sz="2800" dirty="0" err="1"/>
              <a:t>вітчизняних</a:t>
            </a:r>
            <a:r>
              <a:rPr lang="ru-RU" sz="2800" dirty="0"/>
              <a:t> і </a:t>
            </a:r>
            <a:r>
              <a:rPr lang="ru-RU" sz="2800" dirty="0" err="1"/>
              <a:t>зарубіжних</a:t>
            </a:r>
            <a:r>
              <a:rPr lang="ru-RU" sz="2800" dirty="0"/>
              <a:t> </a:t>
            </a:r>
            <a:r>
              <a:rPr lang="ru-RU" sz="2800" dirty="0" err="1"/>
              <a:t>авторів</a:t>
            </a:r>
            <a:r>
              <a:rPr lang="ru-RU" sz="2800" dirty="0"/>
              <a:t>;  - </a:t>
            </a:r>
            <a:r>
              <a:rPr lang="ru-RU" sz="2800" dirty="0" err="1"/>
              <a:t>систематизація</a:t>
            </a:r>
            <a:r>
              <a:rPr lang="ru-RU" sz="2800" dirty="0"/>
              <a:t> та </a:t>
            </a:r>
            <a:r>
              <a:rPr lang="ru-RU" sz="2800" dirty="0" err="1"/>
              <a:t>аналіз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думок і </a:t>
            </a:r>
            <a:r>
              <a:rPr lang="ru-RU" sz="2800" dirty="0" err="1"/>
              <a:t>підходів</a:t>
            </a:r>
            <a:r>
              <a:rPr lang="ru-RU" sz="2800" dirty="0"/>
              <a:t>,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власної</a:t>
            </a:r>
            <a:r>
              <a:rPr lang="ru-RU" sz="2800" dirty="0"/>
              <a:t> точки </a:t>
            </a:r>
            <a:r>
              <a:rPr lang="ru-RU" sz="2800" dirty="0" err="1"/>
              <a:t>зору</a:t>
            </a:r>
            <a:r>
              <a:rPr lang="ru-RU" sz="2800" dirty="0"/>
              <a:t> на проблему,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розглядається</a:t>
            </a:r>
            <a:r>
              <a:rPr lang="ru-RU" sz="2800" dirty="0"/>
              <a:t>;  - </a:t>
            </a:r>
            <a:r>
              <a:rPr lang="ru-RU" sz="2800" dirty="0" err="1"/>
              <a:t>порівняння</a:t>
            </a:r>
            <a:r>
              <a:rPr lang="ru-RU" sz="2800" dirty="0"/>
              <a:t> </a:t>
            </a:r>
            <a:r>
              <a:rPr lang="ru-RU" sz="2800" dirty="0" err="1"/>
              <a:t>теоретичних</a:t>
            </a:r>
            <a:r>
              <a:rPr lang="ru-RU" sz="2800" dirty="0"/>
              <a:t> </a:t>
            </a:r>
            <a:r>
              <a:rPr lang="ru-RU" sz="2800" dirty="0" err="1"/>
              <a:t>поглядів</a:t>
            </a:r>
            <a:r>
              <a:rPr lang="ru-RU" sz="2800" dirty="0"/>
              <a:t> </a:t>
            </a:r>
            <a:r>
              <a:rPr lang="ru-RU" sz="2800" dirty="0" err="1"/>
              <a:t>учених</a:t>
            </a:r>
            <a:r>
              <a:rPr lang="ru-RU" sz="2800" dirty="0"/>
              <a:t> і </a:t>
            </a:r>
            <a:r>
              <a:rPr lang="ru-RU" sz="2800" dirty="0" err="1"/>
              <a:t>практичної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вітчизняних</a:t>
            </a:r>
            <a:r>
              <a:rPr lang="ru-RU" sz="2800" dirty="0"/>
              <a:t> і </a:t>
            </a:r>
            <a:r>
              <a:rPr lang="ru-RU" sz="2800" dirty="0" err="1"/>
              <a:t>зарубіжних</a:t>
            </a:r>
            <a:r>
              <a:rPr lang="ru-RU" sz="2800" dirty="0"/>
              <a:t> </a:t>
            </a:r>
            <a:r>
              <a:rPr lang="ru-RU" sz="2800" dirty="0" err="1"/>
              <a:t>фірм</a:t>
            </a:r>
            <a:r>
              <a:rPr lang="ru-RU" sz="2800" dirty="0"/>
              <a:t>; </a:t>
            </a:r>
            <a:r>
              <a:rPr lang="ru-RU" sz="2800" dirty="0" err="1"/>
              <a:t>розробка</a:t>
            </a:r>
            <a:r>
              <a:rPr lang="ru-RU" sz="2800" dirty="0"/>
              <a:t> </a:t>
            </a:r>
            <a:r>
              <a:rPr lang="ru-RU" sz="2800" dirty="0" err="1"/>
              <a:t>висновків</a:t>
            </a:r>
            <a:r>
              <a:rPr lang="ru-RU" sz="2800" dirty="0"/>
              <a:t>, </a:t>
            </a:r>
            <a:r>
              <a:rPr lang="ru-RU" sz="2800" dirty="0" err="1"/>
              <a:t>рекомендацій</a:t>
            </a:r>
            <a:r>
              <a:rPr lang="ru-RU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7945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4533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включати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складові</a:t>
            </a:r>
            <a:r>
              <a:rPr lang="ru-RU" sz="2400" dirty="0"/>
              <a:t>:  </a:t>
            </a:r>
            <a:r>
              <a:rPr lang="ru-RU" sz="2400" dirty="0" err="1"/>
              <a:t>вирішення</a:t>
            </a:r>
            <a:r>
              <a:rPr lang="ru-RU" sz="2400" dirty="0"/>
              <a:t> </a:t>
            </a:r>
            <a:r>
              <a:rPr lang="ru-RU" sz="2400" dirty="0" err="1"/>
              <a:t>певних</a:t>
            </a:r>
            <a:r>
              <a:rPr lang="ru-RU" sz="2400" dirty="0"/>
              <a:t> </a:t>
            </a:r>
            <a:r>
              <a:rPr lang="ru-RU" sz="2400" dirty="0" err="1"/>
              <a:t>теоретичних</a:t>
            </a:r>
            <a:r>
              <a:rPr lang="ru-RU" sz="2400" dirty="0"/>
              <a:t> </a:t>
            </a:r>
            <a:r>
              <a:rPr lang="ru-RU" sz="2400" dirty="0" err="1"/>
              <a:t>питань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входять</a:t>
            </a:r>
            <a:r>
              <a:rPr lang="ru-RU" sz="2400" dirty="0"/>
              <a:t> до </a:t>
            </a:r>
            <a:r>
              <a:rPr lang="ru-RU" sz="2400" dirty="0" err="1"/>
              <a:t>загальної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сутності</a:t>
            </a:r>
            <a:r>
              <a:rPr lang="ru-RU" sz="2400" dirty="0"/>
              <a:t> понять); 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ознак</a:t>
            </a:r>
            <a:r>
              <a:rPr lang="ru-RU" sz="2400" dirty="0"/>
              <a:t>, </a:t>
            </a:r>
            <a:r>
              <a:rPr lang="ru-RU" sz="2400" dirty="0" err="1"/>
              <a:t>рівнів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, </a:t>
            </a:r>
            <a:r>
              <a:rPr lang="ru-RU" sz="2400" dirty="0" err="1"/>
              <a:t>критеріїв</a:t>
            </a:r>
            <a:r>
              <a:rPr lang="ru-RU" sz="2400" dirty="0"/>
              <a:t> </a:t>
            </a:r>
            <a:r>
              <a:rPr lang="ru-RU" sz="2400" dirty="0" err="1"/>
              <a:t>ефективності</a:t>
            </a:r>
            <a:r>
              <a:rPr lang="ru-RU" sz="2400" dirty="0"/>
              <a:t>, </a:t>
            </a:r>
            <a:r>
              <a:rPr lang="ru-RU" sz="2400" dirty="0" err="1"/>
              <a:t>принципів</a:t>
            </a:r>
            <a:r>
              <a:rPr lang="ru-RU" sz="2400" dirty="0"/>
              <a:t> та умов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;  </a:t>
            </a:r>
            <a:r>
              <a:rPr lang="ru-RU" sz="2400" dirty="0" err="1"/>
              <a:t>всебічне</a:t>
            </a:r>
            <a:r>
              <a:rPr lang="ru-RU" sz="2400" dirty="0"/>
              <a:t> (за </a:t>
            </a:r>
            <a:r>
              <a:rPr lang="ru-RU" sz="2400" dirty="0" err="1"/>
              <a:t>необхідності</a:t>
            </a:r>
            <a:r>
              <a:rPr lang="ru-RU" sz="2400" dirty="0"/>
              <a:t> й </a:t>
            </a:r>
            <a:r>
              <a:rPr lang="ru-RU" sz="2400" dirty="0" err="1"/>
              <a:t>експериментальне</a:t>
            </a:r>
            <a:r>
              <a:rPr lang="ru-RU" sz="2400" dirty="0"/>
              <a:t>) </a:t>
            </a:r>
            <a:r>
              <a:rPr lang="ru-RU" sz="2400" dirty="0" err="1"/>
              <a:t>вивчення</a:t>
            </a:r>
            <a:r>
              <a:rPr lang="ru-RU" sz="2400" dirty="0"/>
              <a:t> практики </a:t>
            </a:r>
            <a:r>
              <a:rPr lang="ru-RU" sz="2400" dirty="0" err="1"/>
              <a:t>вирішення</a:t>
            </a:r>
            <a:r>
              <a:rPr lang="ru-RU" sz="2400" dirty="0"/>
              <a:t> </a:t>
            </a:r>
            <a:r>
              <a:rPr lang="ru-RU" sz="2400" dirty="0" err="1"/>
              <a:t>даної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; </a:t>
            </a:r>
            <a:r>
              <a:rPr lang="ru-RU" sz="2400" dirty="0" err="1"/>
              <a:t>таке</a:t>
            </a:r>
            <a:r>
              <a:rPr lang="ru-RU" sz="2400" dirty="0"/>
              <a:t>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/>
              <a:t>дає</a:t>
            </a:r>
            <a:r>
              <a:rPr lang="ru-RU" sz="2400" dirty="0"/>
              <a:t> </a:t>
            </a:r>
            <a:r>
              <a:rPr lang="ru-RU" sz="2400" dirty="0" err="1"/>
              <a:t>змогу</a:t>
            </a:r>
            <a:r>
              <a:rPr lang="ru-RU" sz="2400" dirty="0"/>
              <a:t> </a:t>
            </a:r>
            <a:r>
              <a:rPr lang="ru-RU" sz="2400" dirty="0" err="1"/>
              <a:t>уточнити</a:t>
            </a:r>
            <a:r>
              <a:rPr lang="ru-RU" sz="2400" dirty="0"/>
              <a:t>, </a:t>
            </a:r>
            <a:r>
              <a:rPr lang="ru-RU" sz="2400" dirty="0" err="1"/>
              <a:t>перевірити</a:t>
            </a:r>
            <a:r>
              <a:rPr lang="ru-RU" sz="2400" dirty="0"/>
              <a:t> </a:t>
            </a:r>
            <a:r>
              <a:rPr lang="ru-RU" sz="2400" dirty="0" err="1"/>
              <a:t>дані</a:t>
            </a:r>
            <a:r>
              <a:rPr lang="ru-RU" sz="2400" dirty="0"/>
              <a:t>, </a:t>
            </a:r>
            <a:r>
              <a:rPr lang="ru-RU" sz="2400" dirty="0" err="1"/>
              <a:t>опубліковані</a:t>
            </a:r>
            <a:r>
              <a:rPr lang="ru-RU" sz="2400" dirty="0"/>
              <a:t> в </a:t>
            </a:r>
            <a:r>
              <a:rPr lang="ru-RU" sz="2400" dirty="0" err="1"/>
              <a:t>спеціальних</a:t>
            </a:r>
            <a:r>
              <a:rPr lang="ru-RU" sz="2400" dirty="0"/>
              <a:t> </a:t>
            </a:r>
            <a:r>
              <a:rPr lang="ru-RU" sz="2400" dirty="0" err="1"/>
              <a:t>неперіодичних</a:t>
            </a:r>
            <a:r>
              <a:rPr lang="ru-RU" sz="2400" dirty="0"/>
              <a:t> і </a:t>
            </a:r>
            <a:r>
              <a:rPr lang="ru-RU" sz="2400" dirty="0" err="1"/>
              <a:t>періодичних</a:t>
            </a:r>
            <a:r>
              <a:rPr lang="ru-RU" sz="2400" dirty="0"/>
              <a:t> </a:t>
            </a:r>
            <a:r>
              <a:rPr lang="ru-RU" sz="2400" dirty="0" err="1"/>
              <a:t>виданнях</a:t>
            </a:r>
            <a:r>
              <a:rPr lang="ru-RU" sz="2400" dirty="0"/>
              <a:t>, </a:t>
            </a:r>
            <a:r>
              <a:rPr lang="ru-RU" sz="2400" dirty="0" err="1"/>
              <a:t>підняти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на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фактів</a:t>
            </a:r>
            <a:r>
              <a:rPr lang="ru-RU" sz="2400" dirty="0"/>
              <a:t>, </a:t>
            </a:r>
            <a:r>
              <a:rPr lang="ru-RU" sz="2400" dirty="0" err="1"/>
              <a:t>обґрунтованих</a:t>
            </a:r>
            <a:r>
              <a:rPr lang="ru-RU" sz="2400" dirty="0"/>
              <a:t> у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спеціального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;  </a:t>
            </a:r>
            <a:r>
              <a:rPr lang="ru-RU" sz="2400" dirty="0" err="1"/>
              <a:t>обґрунтування</a:t>
            </a:r>
            <a:r>
              <a:rPr lang="ru-RU" sz="2400" dirty="0"/>
              <a:t> </a:t>
            </a:r>
            <a:r>
              <a:rPr lang="ru-RU" sz="2400" dirty="0" err="1"/>
              <a:t>необхідної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вирішення</a:t>
            </a:r>
            <a:r>
              <a:rPr lang="ru-RU" sz="2400" dirty="0"/>
              <a:t> </a:t>
            </a:r>
            <a:r>
              <a:rPr lang="ru-RU" sz="2400" dirty="0" err="1"/>
              <a:t>даної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;  </a:t>
            </a:r>
            <a:r>
              <a:rPr lang="ru-RU" sz="2400" dirty="0" err="1"/>
              <a:t>експериментальна</a:t>
            </a:r>
            <a:r>
              <a:rPr lang="ru-RU" sz="2400" dirty="0"/>
              <a:t> </a:t>
            </a:r>
            <a:r>
              <a:rPr lang="ru-RU" sz="2400" dirty="0" err="1"/>
              <a:t>перевірка</a:t>
            </a:r>
            <a:r>
              <a:rPr lang="ru-RU" sz="2400" dirty="0"/>
              <a:t> </a:t>
            </a:r>
            <a:r>
              <a:rPr lang="ru-RU" sz="2400" dirty="0" err="1"/>
              <a:t>запропонованої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досягнення</a:t>
            </a:r>
            <a:r>
              <a:rPr lang="ru-RU" sz="2400" dirty="0"/>
              <a:t> максимально </a:t>
            </a:r>
            <a:r>
              <a:rPr lang="ru-RU" sz="2400" dirty="0" err="1"/>
              <a:t>важливих</a:t>
            </a:r>
            <a:r>
              <a:rPr lang="ru-RU" sz="2400" dirty="0"/>
              <a:t>, у </a:t>
            </a:r>
            <a:r>
              <a:rPr lang="ru-RU" sz="2400" dirty="0" err="1"/>
              <a:t>відповідних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,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вирішення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 при </a:t>
            </a:r>
            <a:r>
              <a:rPr lang="ru-RU" sz="2400" dirty="0" err="1"/>
              <a:t>певних</a:t>
            </a:r>
            <a:r>
              <a:rPr lang="ru-RU" sz="2400" dirty="0"/>
              <a:t> затратах часу і </a:t>
            </a:r>
            <a:r>
              <a:rPr lang="ru-RU" sz="2400" dirty="0" err="1"/>
              <a:t>зусиль</a:t>
            </a:r>
            <a:r>
              <a:rPr lang="ru-RU" sz="2400" dirty="0"/>
              <a:t>;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5336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7" cy="6192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одним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зважає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стандартам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правилам),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текст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список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титульного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чернетку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переглянути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параграфами та главами,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весь текст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нелогічність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1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04056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marR="280035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8. </a:t>
            </a:r>
            <a:r>
              <a:rPr lang="uk-UA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підготовки і оформлення магістерських проектів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43815" marR="443230" indent="0" algn="just">
              <a:buNone/>
            </a:pPr>
            <a:r>
              <a:rPr lang="uk-UA" sz="3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</a:p>
          <a:p>
            <a:pPr marL="558165" marR="443230" indent="-514350" algn="just">
              <a:buAutoNum type="arabicPeriod"/>
            </a:pPr>
            <a:r>
              <a:rPr lang="uk-UA" sz="3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uk-UA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загальна характеристика і вимоги до </a:t>
            </a:r>
            <a:r>
              <a:rPr lang="uk-UA" sz="3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магістерських </a:t>
            </a:r>
            <a:r>
              <a:rPr lang="uk-UA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робіт </a:t>
            </a:r>
            <a:endParaRPr lang="uk-UA" sz="32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r>
              <a:rPr lang="uk-UA" sz="3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</a:t>
            </a:r>
            <a:r>
              <a:rPr lang="uk-UA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 підготовки </a:t>
            </a:r>
            <a:r>
              <a:rPr lang="uk-UA" sz="3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магістерських </a:t>
            </a:r>
            <a:r>
              <a:rPr lang="uk-UA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робіт  </a:t>
            </a:r>
            <a:endParaRPr lang="uk-UA" sz="32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r>
              <a:rPr lang="uk-UA" sz="3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Структура та технічне оформлення </a:t>
            </a:r>
            <a:r>
              <a:rPr lang="uk-UA" sz="3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магістерських </a:t>
            </a:r>
            <a:r>
              <a:rPr lang="uk-UA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робіт </a:t>
            </a:r>
            <a:endParaRPr lang="uk-UA" sz="32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r>
              <a:rPr lang="uk-UA" sz="3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Підготовка до захисту та захист курсової та дипломної робіт </a:t>
            </a:r>
            <a:endParaRPr lang="uk-UA" sz="32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815" marR="443230" indent="0" algn="just">
              <a:buNone/>
            </a:pPr>
            <a:r>
              <a:rPr lang="uk-UA" sz="3200" b="1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</a:t>
            </a:r>
            <a:r>
              <a:rPr lang="uk-UA" sz="3200" b="1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теми: курсова робота, дипломна робота, магістерська робота, етапи підготовки, об’єкт, предмет, структура. </a:t>
            </a:r>
            <a:endParaRPr lang="uk-UA" sz="3200" b="1" i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80920" cy="4536504"/>
          </a:xfrm>
        </p:spPr>
        <p:txBody>
          <a:bodyPr>
            <a:noAutofit/>
          </a:bodyPr>
          <a:lstStyle/>
          <a:p>
            <a:pPr marL="43815" marR="443230"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88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1</a:t>
            </a:r>
            <a:r>
              <a:rPr lang="ru-RU" sz="88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. </a:t>
            </a:r>
            <a:r>
              <a:rPr lang="uk-UA" sz="4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uk-UA" sz="4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uk-UA" sz="28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Поняття, загальна характеристика і вимоги до магістерських робіт </a:t>
            </a:r>
            <a:r>
              <a:rPr lang="uk-UA" sz="28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uk-UA" sz="28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uk-UA" sz="28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uk-UA" sz="28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66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66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7814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676455" cy="597666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Зазначимо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розгортається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аналогією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фазами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акту,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за словами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В.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Брушлинского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початок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незрозумілі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вперед ... Так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переходить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Тому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аналітико-синтетичної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міркуванні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евристичний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62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332656"/>
            <a:ext cx="7418785" cy="570870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200" i="1" dirty="0" err="1"/>
              <a:t>Магістр</a:t>
            </a:r>
            <a:r>
              <a:rPr lang="ru-RU" sz="3200" i="1" dirty="0"/>
              <a:t> </a:t>
            </a:r>
            <a:r>
              <a:rPr lang="ru-RU" sz="3200" dirty="0"/>
              <a:t>-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освітньо-кваліфікаційний</a:t>
            </a:r>
            <a:r>
              <a:rPr lang="ru-RU" sz="3200" dirty="0"/>
              <a:t> </a:t>
            </a:r>
            <a:r>
              <a:rPr lang="ru-RU" sz="3200" dirty="0" err="1"/>
              <a:t>рівень</a:t>
            </a:r>
            <a:r>
              <a:rPr lang="ru-RU" sz="3200" dirty="0"/>
              <a:t> </a:t>
            </a:r>
            <a:r>
              <a:rPr lang="ru-RU" sz="3200" dirty="0" err="1"/>
              <a:t>фахівця</a:t>
            </a:r>
            <a:r>
              <a:rPr lang="ru-RU" sz="3200" dirty="0"/>
              <a:t>, </a:t>
            </a:r>
            <a:r>
              <a:rPr lang="ru-RU" sz="3200" dirty="0" err="1"/>
              <a:t>який</a:t>
            </a:r>
            <a:r>
              <a:rPr lang="ru-RU" sz="3200" dirty="0"/>
              <a:t> на </a:t>
            </a:r>
            <a:r>
              <a:rPr lang="ru-RU" sz="3200" dirty="0" err="1"/>
              <a:t>основі</a:t>
            </a:r>
            <a:r>
              <a:rPr lang="ru-RU" sz="3200" dirty="0"/>
              <a:t> </a:t>
            </a:r>
            <a:r>
              <a:rPr lang="ru-RU" sz="3200" dirty="0" err="1"/>
              <a:t>кваліфікації</a:t>
            </a:r>
            <a:r>
              <a:rPr lang="ru-RU" sz="3200" dirty="0"/>
              <a:t> бакалавра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спеціаліста</a:t>
            </a:r>
            <a:r>
              <a:rPr lang="ru-RU" sz="3200" dirty="0"/>
              <a:t> </a:t>
            </a:r>
            <a:r>
              <a:rPr lang="ru-RU" sz="3200" dirty="0" err="1"/>
              <a:t>здобув</a:t>
            </a:r>
            <a:r>
              <a:rPr lang="ru-RU" sz="3200" dirty="0"/>
              <a:t> </a:t>
            </a:r>
            <a:r>
              <a:rPr lang="ru-RU" sz="3200" dirty="0" err="1"/>
              <a:t>поглиблені</a:t>
            </a:r>
            <a:r>
              <a:rPr lang="ru-RU" sz="3200" dirty="0"/>
              <a:t> </a:t>
            </a:r>
            <a:r>
              <a:rPr lang="ru-RU" sz="3200" dirty="0" err="1"/>
              <a:t>спеціальні</a:t>
            </a:r>
            <a:r>
              <a:rPr lang="ru-RU" sz="3200" dirty="0"/>
              <a:t> </a:t>
            </a:r>
            <a:r>
              <a:rPr lang="ru-RU" sz="3200" dirty="0" err="1"/>
              <a:t>вміння</a:t>
            </a:r>
            <a:r>
              <a:rPr lang="ru-RU" sz="3200" dirty="0"/>
              <a:t> та </a:t>
            </a:r>
            <a:r>
              <a:rPr lang="ru-RU" sz="3200" dirty="0" err="1"/>
              <a:t>знання</a:t>
            </a:r>
            <a:r>
              <a:rPr lang="ru-RU" sz="3200" dirty="0"/>
              <a:t> </a:t>
            </a:r>
            <a:r>
              <a:rPr lang="ru-RU" sz="3200" dirty="0" err="1"/>
              <a:t>інноваційного</a:t>
            </a:r>
            <a:r>
              <a:rPr lang="ru-RU" sz="3200" dirty="0"/>
              <a:t> характеру, </a:t>
            </a:r>
            <a:r>
              <a:rPr lang="ru-RU" sz="3200" dirty="0" err="1"/>
              <a:t>має</a:t>
            </a:r>
            <a:r>
              <a:rPr lang="ru-RU" sz="3200" dirty="0"/>
              <a:t> </a:t>
            </a:r>
            <a:r>
              <a:rPr lang="ru-RU" sz="3200" dirty="0" err="1"/>
              <a:t>певний</a:t>
            </a:r>
            <a:r>
              <a:rPr lang="ru-RU" sz="3200" dirty="0"/>
              <a:t> </a:t>
            </a:r>
            <a:r>
              <a:rPr lang="ru-RU" sz="3200" dirty="0" err="1"/>
              <a:t>досвід</a:t>
            </a:r>
            <a:r>
              <a:rPr lang="ru-RU" sz="3200" dirty="0"/>
              <a:t>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застосування</a:t>
            </a:r>
            <a:r>
              <a:rPr lang="ru-RU" sz="3200" dirty="0"/>
              <a:t> та </a:t>
            </a:r>
            <a:r>
              <a:rPr lang="ru-RU" sz="3200" dirty="0" err="1"/>
              <a:t>продукування</a:t>
            </a:r>
            <a:r>
              <a:rPr lang="ru-RU" sz="3200" dirty="0"/>
              <a:t> </a:t>
            </a:r>
            <a:r>
              <a:rPr lang="ru-RU" sz="3200" dirty="0" err="1"/>
              <a:t>нових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 для </a:t>
            </a:r>
            <a:r>
              <a:rPr lang="ru-RU" sz="3200" dirty="0" err="1"/>
              <a:t>вирішення</a:t>
            </a:r>
            <a:r>
              <a:rPr lang="ru-RU" sz="3200" dirty="0"/>
              <a:t> </a:t>
            </a:r>
            <a:r>
              <a:rPr lang="ru-RU" sz="3200" dirty="0" err="1"/>
              <a:t>проблемних</a:t>
            </a:r>
            <a:r>
              <a:rPr lang="ru-RU" sz="3200" dirty="0"/>
              <a:t> </a:t>
            </a:r>
            <a:r>
              <a:rPr lang="ru-RU" sz="3200" dirty="0" err="1"/>
              <a:t>професійних</a:t>
            </a:r>
            <a:r>
              <a:rPr lang="ru-RU" sz="3200" dirty="0"/>
              <a:t> </a:t>
            </a:r>
            <a:r>
              <a:rPr lang="ru-RU" sz="3200" dirty="0" err="1"/>
              <a:t>завдань</a:t>
            </a:r>
            <a:r>
              <a:rPr lang="ru-RU" sz="3200" dirty="0"/>
              <a:t> у </a:t>
            </a:r>
            <a:r>
              <a:rPr lang="ru-RU" sz="3200" dirty="0" err="1"/>
              <a:t>певній</a:t>
            </a:r>
            <a:r>
              <a:rPr lang="ru-RU" sz="3200" dirty="0"/>
              <a:t> </a:t>
            </a:r>
            <a:r>
              <a:rPr lang="ru-RU" sz="3200" dirty="0" err="1"/>
              <a:t>галузі</a:t>
            </a:r>
            <a:r>
              <a:rPr lang="ru-RU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031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282881" cy="626469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теми. Вона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робота, з одного боку,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узагальнюючий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студента,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4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24936" cy="612068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наповнення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темою.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дипломною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0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7992887" cy="64807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того,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розглядатись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твір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гатунку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працівникові-початківцю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3461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20743</TotalTime>
  <Words>1128</Words>
  <Application>Microsoft Office PowerPoint</Application>
  <PresentationFormat>Экран (4:3)</PresentationFormat>
  <Paragraphs>36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Аспект</vt:lpstr>
      <vt:lpstr>HDOfficeLightV0</vt:lpstr>
      <vt:lpstr>Презентация PowerPoint</vt:lpstr>
      <vt:lpstr>Презентация PowerPoint</vt:lpstr>
      <vt:lpstr>Презентация PowerPoint</vt:lpstr>
      <vt:lpstr>1.  Поняття, загальна характеристика і вимоги до магістерських робіт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Пользователь Windows</cp:lastModifiedBy>
  <cp:revision>50</cp:revision>
  <dcterms:created xsi:type="dcterms:W3CDTF">2018-04-17T05:53:14Z</dcterms:created>
  <dcterms:modified xsi:type="dcterms:W3CDTF">2021-10-18T19:56:20Z</dcterms:modified>
</cp:coreProperties>
</file>