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  <p:sldId id="257" r:id="rId3"/>
    <p:sldId id="283" r:id="rId4"/>
    <p:sldId id="284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9" r:id="rId26"/>
    <p:sldId id="280" r:id="rId27"/>
    <p:sldId id="281" r:id="rId28"/>
    <p:sldId id="278" r:id="rId29"/>
    <p:sldId id="282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033C4-D71F-445E-A06F-3352C25319F7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A845F-22C1-42F3-A65F-8F17A8527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3809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033C4-D71F-445E-A06F-3352C25319F7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A845F-22C1-42F3-A65F-8F17A8527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394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033C4-D71F-445E-A06F-3352C25319F7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A845F-22C1-42F3-A65F-8F17A8527CED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699753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033C4-D71F-445E-A06F-3352C25319F7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A845F-22C1-42F3-A65F-8F17A8527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17257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033C4-D71F-445E-A06F-3352C25319F7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A845F-22C1-42F3-A65F-8F17A8527CED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392840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033C4-D71F-445E-A06F-3352C25319F7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A845F-22C1-42F3-A65F-8F17A8527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6500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033C4-D71F-445E-A06F-3352C25319F7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A845F-22C1-42F3-A65F-8F17A8527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6847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033C4-D71F-445E-A06F-3352C25319F7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A845F-22C1-42F3-A65F-8F17A8527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4571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033C4-D71F-445E-A06F-3352C25319F7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A845F-22C1-42F3-A65F-8F17A8527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8460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033C4-D71F-445E-A06F-3352C25319F7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A845F-22C1-42F3-A65F-8F17A8527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19017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033C4-D71F-445E-A06F-3352C25319F7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A845F-22C1-42F3-A65F-8F17A8527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919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033C4-D71F-445E-A06F-3352C25319F7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A845F-22C1-42F3-A65F-8F17A8527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1849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033C4-D71F-445E-A06F-3352C25319F7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A845F-22C1-42F3-A65F-8F17A8527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7296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033C4-D71F-445E-A06F-3352C25319F7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A845F-22C1-42F3-A65F-8F17A8527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486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033C4-D71F-445E-A06F-3352C25319F7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A845F-22C1-42F3-A65F-8F17A8527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9999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033C4-D71F-445E-A06F-3352C25319F7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A845F-22C1-42F3-A65F-8F17A8527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2238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7033C4-D71F-445E-A06F-3352C25319F7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B0A845F-22C1-42F3-A65F-8F17A8527C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9034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" y="-7736"/>
            <a:ext cx="9132854" cy="6865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476671"/>
            <a:ext cx="8496944" cy="5616625"/>
          </a:xfrm>
          <a:solidFill>
            <a:schemeClr val="lt1">
              <a:alpha val="15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uk-UA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Тема 1. Сучасна концепція </a:t>
            </a:r>
            <a:r>
              <a:rPr lang="uk-UA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паблік</a:t>
            </a:r>
            <a:r>
              <a:rPr lang="uk-UA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рилейшнз</a:t>
            </a:r>
            <a:r>
              <a:rPr lang="uk-UA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у готельному бізнесі</a:t>
            </a:r>
            <a:endParaRPr lang="en-US" b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4523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5034" y="0"/>
            <a:ext cx="770339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PR </a:t>
            </a:r>
            <a:r>
              <a:rPr lang="ru-RU" sz="2400" b="1" dirty="0" err="1"/>
              <a:t>виконує</a:t>
            </a:r>
            <a:r>
              <a:rPr lang="ru-RU" sz="2400" b="1" dirty="0"/>
              <a:t> </a:t>
            </a:r>
            <a:r>
              <a:rPr lang="ru-RU" sz="2400" b="1" dirty="0" err="1"/>
              <a:t>більш</a:t>
            </a:r>
            <a:r>
              <a:rPr lang="ru-RU" sz="2400" b="1" dirty="0"/>
              <a:t> </a:t>
            </a:r>
            <a:r>
              <a:rPr lang="ru-RU" sz="2400" b="1" dirty="0" err="1"/>
              <a:t>складну</a:t>
            </a:r>
            <a:r>
              <a:rPr lang="ru-RU" sz="2400" b="1" dirty="0"/>
              <a:t> </a:t>
            </a:r>
            <a:r>
              <a:rPr lang="ru-RU" sz="2400" b="1" dirty="0" err="1"/>
              <a:t>функцію</a:t>
            </a:r>
            <a:r>
              <a:rPr lang="ru-RU" sz="2400" b="1" dirty="0"/>
              <a:t>, </a:t>
            </a:r>
            <a:r>
              <a:rPr lang="ru-RU" sz="2400" b="1" dirty="0" err="1"/>
              <a:t>ніж</a:t>
            </a:r>
            <a:r>
              <a:rPr lang="ru-RU" sz="2400" b="1" dirty="0"/>
              <a:t> реклама, і </a:t>
            </a:r>
            <a:r>
              <a:rPr lang="ru-RU" sz="2400" b="1" dirty="0" err="1"/>
              <a:t>відіграє</a:t>
            </a:r>
            <a:r>
              <a:rPr lang="ru-RU" sz="2400" b="1" dirty="0"/>
              <a:t> </a:t>
            </a:r>
            <a:r>
              <a:rPr lang="ru-RU" sz="2400" b="1" dirty="0" err="1"/>
              <a:t>важливу</a:t>
            </a:r>
            <a:r>
              <a:rPr lang="ru-RU" sz="2400" b="1" dirty="0"/>
              <a:t> роль у </a:t>
            </a:r>
            <a:r>
              <a:rPr lang="ru-RU" sz="2400" b="1" dirty="0" err="1"/>
              <a:t>виконанні</a:t>
            </a:r>
            <a:r>
              <a:rPr lang="ru-RU" sz="2400" b="1" dirty="0"/>
              <a:t> таких </a:t>
            </a:r>
            <a:r>
              <a:rPr lang="ru-RU" sz="2400" b="1" dirty="0" err="1"/>
              <a:t>завдань</a:t>
            </a:r>
            <a:r>
              <a:rPr lang="ru-RU" sz="2400" b="1" dirty="0"/>
              <a:t>: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01354" y="2156086"/>
            <a:ext cx="3275856" cy="134148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- </a:t>
            </a:r>
            <a:r>
              <a:rPr lang="ru-RU" sz="2400" dirty="0" err="1"/>
              <a:t>сприяння</a:t>
            </a:r>
            <a:r>
              <a:rPr lang="ru-RU" sz="2400" dirty="0"/>
              <a:t> </a:t>
            </a:r>
            <a:r>
              <a:rPr lang="ru-RU" sz="2400" dirty="0" err="1"/>
              <a:t>появі</a:t>
            </a:r>
            <a:r>
              <a:rPr lang="ru-RU" sz="2400" dirty="0"/>
              <a:t> на ринку </a:t>
            </a:r>
            <a:r>
              <a:rPr lang="ru-RU" sz="2400" dirty="0" err="1"/>
              <a:t>нових</a:t>
            </a:r>
            <a:r>
              <a:rPr lang="ru-RU" sz="2400" dirty="0"/>
              <a:t> </a:t>
            </a:r>
            <a:r>
              <a:rPr lang="ru-RU" sz="2400" dirty="0" err="1"/>
              <a:t>послуг</a:t>
            </a:r>
            <a:r>
              <a:rPr lang="ru-RU" sz="2400" dirty="0"/>
              <a:t>;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1354" y="3645024"/>
            <a:ext cx="3309810" cy="11797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- </a:t>
            </a:r>
            <a:r>
              <a:rPr lang="ru-RU" sz="2400" dirty="0" err="1"/>
              <a:t>спонукання</a:t>
            </a:r>
            <a:r>
              <a:rPr lang="ru-RU" sz="2400" dirty="0"/>
              <a:t> </a:t>
            </a:r>
            <a:r>
              <a:rPr lang="ru-RU" sz="2400" dirty="0" err="1"/>
              <a:t>щодо</a:t>
            </a:r>
            <a:r>
              <a:rPr lang="ru-RU" sz="2400" dirty="0"/>
              <a:t> </a:t>
            </a:r>
            <a:r>
              <a:rPr lang="ru-RU" sz="2400" dirty="0" err="1"/>
              <a:t>зміни</a:t>
            </a:r>
            <a:r>
              <a:rPr lang="ru-RU" sz="2400" dirty="0"/>
              <a:t> </a:t>
            </a:r>
            <a:r>
              <a:rPr lang="ru-RU" sz="2400" dirty="0" err="1"/>
              <a:t>ставлення</a:t>
            </a:r>
            <a:r>
              <a:rPr lang="ru-RU" sz="2400" dirty="0"/>
              <a:t> до </a:t>
            </a:r>
            <a:r>
              <a:rPr lang="ru-RU" sz="2400" dirty="0" err="1"/>
              <a:t>послуг</a:t>
            </a:r>
            <a:r>
              <a:rPr lang="ru-RU" sz="2400" dirty="0"/>
              <a:t> </a:t>
            </a:r>
            <a:r>
              <a:rPr lang="ru-RU" sz="2400" dirty="0" err="1"/>
              <a:t>готелю</a:t>
            </a:r>
            <a:r>
              <a:rPr lang="ru-RU" sz="2400" dirty="0"/>
              <a:t>;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01354" y="5202609"/>
            <a:ext cx="3275856" cy="153875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/>
              <a:t>- </a:t>
            </a:r>
            <a:r>
              <a:rPr lang="ru-RU" sz="2000" dirty="0" err="1"/>
              <a:t>розвиток</a:t>
            </a:r>
            <a:r>
              <a:rPr lang="ru-RU" sz="2000" dirty="0"/>
              <a:t> і </a:t>
            </a:r>
            <a:r>
              <a:rPr lang="ru-RU" sz="2000" dirty="0" err="1"/>
              <a:t>відродження</a:t>
            </a:r>
            <a:r>
              <a:rPr lang="ru-RU" sz="2000" dirty="0"/>
              <a:t> </a:t>
            </a:r>
            <a:r>
              <a:rPr lang="ru-RU" sz="2000" dirty="0" err="1"/>
              <a:t>інтересу</a:t>
            </a:r>
            <a:r>
              <a:rPr lang="ru-RU" sz="2000" dirty="0"/>
              <a:t> до </a:t>
            </a:r>
            <a:r>
              <a:rPr lang="ru-RU" sz="2000" dirty="0" err="1"/>
              <a:t>частково</a:t>
            </a:r>
            <a:r>
              <a:rPr lang="ru-RU" sz="2000" dirty="0"/>
              <a:t> </a:t>
            </a:r>
            <a:r>
              <a:rPr lang="ru-RU" sz="2000" dirty="0" err="1"/>
              <a:t>або</a:t>
            </a:r>
            <a:r>
              <a:rPr lang="ru-RU" sz="2000" dirty="0"/>
              <a:t> </a:t>
            </a:r>
            <a:r>
              <a:rPr lang="ru-RU" sz="2000" dirty="0" err="1"/>
              <a:t>цілком</a:t>
            </a:r>
            <a:r>
              <a:rPr lang="ru-RU" sz="2000" dirty="0"/>
              <a:t> </a:t>
            </a:r>
            <a:r>
              <a:rPr lang="ru-RU" sz="2000" dirty="0" err="1"/>
              <a:t>забутих</a:t>
            </a:r>
            <a:r>
              <a:rPr lang="ru-RU" sz="2000" dirty="0"/>
              <a:t> </a:t>
            </a:r>
            <a:r>
              <a:rPr lang="ru-RU" sz="2000" dirty="0" err="1"/>
              <a:t>послуг</a:t>
            </a:r>
            <a:r>
              <a:rPr lang="ru-RU" sz="2000" dirty="0"/>
              <a:t>;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436096" y="2156086"/>
            <a:ext cx="3491881" cy="12306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/>
              <a:t>- </a:t>
            </a:r>
            <a:r>
              <a:rPr lang="ru-RU" sz="2000" dirty="0" err="1"/>
              <a:t>вплив</a:t>
            </a:r>
            <a:r>
              <a:rPr lang="ru-RU" sz="2000" dirty="0"/>
              <a:t> на </a:t>
            </a:r>
            <a:r>
              <a:rPr lang="ru-RU" sz="2000" dirty="0" err="1"/>
              <a:t>певні</a:t>
            </a:r>
            <a:r>
              <a:rPr lang="ru-RU" sz="2000" dirty="0"/>
              <a:t> </a:t>
            </a:r>
            <a:r>
              <a:rPr lang="ru-RU" sz="2000" dirty="0" err="1"/>
              <a:t>цільові</a:t>
            </a:r>
            <a:r>
              <a:rPr lang="ru-RU" sz="2000" dirty="0"/>
              <a:t> </a:t>
            </a:r>
            <a:r>
              <a:rPr lang="ru-RU" sz="2000" dirty="0" err="1"/>
              <a:t>групи</a:t>
            </a:r>
            <a:r>
              <a:rPr lang="ru-RU" sz="2000" dirty="0"/>
              <a:t> для </a:t>
            </a:r>
            <a:r>
              <a:rPr lang="ru-RU" sz="2000" dirty="0" err="1"/>
              <a:t>створення</a:t>
            </a:r>
            <a:r>
              <a:rPr lang="ru-RU" sz="2000" dirty="0"/>
              <a:t> </a:t>
            </a:r>
            <a:r>
              <a:rPr lang="ru-RU" sz="2000" dirty="0" err="1"/>
              <a:t>сприятливого</a:t>
            </a:r>
            <a:r>
              <a:rPr lang="ru-RU" sz="2000" dirty="0"/>
              <a:t> образу </a:t>
            </a:r>
            <a:r>
              <a:rPr lang="ru-RU" sz="2000" dirty="0" err="1"/>
              <a:t>готелю</a:t>
            </a:r>
            <a:r>
              <a:rPr lang="ru-RU" sz="2000" dirty="0"/>
              <a:t>;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436096" y="3645024"/>
            <a:ext cx="3546943" cy="13582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/>
              <a:t>- </a:t>
            </a:r>
            <a:r>
              <a:rPr lang="ru-RU" sz="2000" dirty="0" err="1"/>
              <a:t>захист</a:t>
            </a:r>
            <a:r>
              <a:rPr lang="ru-RU" sz="2000" dirty="0"/>
              <a:t> </a:t>
            </a:r>
            <a:r>
              <a:rPr lang="ru-RU" sz="2000" dirty="0" err="1"/>
              <a:t>пропонованих</a:t>
            </a:r>
            <a:r>
              <a:rPr lang="ru-RU" sz="2000" dirty="0"/>
              <a:t> </a:t>
            </a:r>
            <a:r>
              <a:rPr lang="ru-RU" sz="2000" dirty="0" err="1"/>
              <a:t>послуг</a:t>
            </a:r>
            <a:r>
              <a:rPr lang="ru-RU" sz="2000" dirty="0"/>
              <a:t> у </a:t>
            </a:r>
            <a:r>
              <a:rPr lang="ru-RU" sz="2000" dirty="0" err="1"/>
              <a:t>проблемних</a:t>
            </a:r>
            <a:r>
              <a:rPr lang="ru-RU" sz="2000" dirty="0"/>
              <a:t> </a:t>
            </a:r>
            <a:r>
              <a:rPr lang="ru-RU" sz="2000" dirty="0" err="1"/>
              <a:t>ситуаціях</a:t>
            </a:r>
            <a:r>
              <a:rPr lang="ru-RU" sz="2000" dirty="0"/>
              <a:t>, як правило, у </a:t>
            </a:r>
            <a:r>
              <a:rPr lang="ru-RU" sz="2000" dirty="0" err="1"/>
              <a:t>випадку</a:t>
            </a:r>
            <a:r>
              <a:rPr lang="ru-RU" sz="2000" dirty="0"/>
              <a:t> </a:t>
            </a:r>
            <a:r>
              <a:rPr lang="ru-RU" sz="2000" dirty="0" err="1"/>
              <a:t>втрати</a:t>
            </a:r>
            <a:r>
              <a:rPr lang="ru-RU" sz="2000" dirty="0"/>
              <a:t> </a:t>
            </a:r>
            <a:r>
              <a:rPr lang="ru-RU" sz="2000" dirty="0" err="1"/>
              <a:t>репутації</a:t>
            </a:r>
            <a:r>
              <a:rPr lang="ru-RU" sz="2000" dirty="0"/>
              <a:t>;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436096" y="5157192"/>
            <a:ext cx="3491881" cy="15841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/>
              <a:t>- </a:t>
            </a:r>
            <a:r>
              <a:rPr lang="ru-RU" sz="2000" dirty="0" err="1"/>
              <a:t>створення</a:t>
            </a:r>
            <a:r>
              <a:rPr lang="ru-RU" sz="2000" dirty="0"/>
              <a:t> в очах </a:t>
            </a:r>
            <a:r>
              <a:rPr lang="ru-RU" sz="2000" dirty="0" err="1"/>
              <a:t>споживачів</a:t>
            </a:r>
            <a:r>
              <a:rPr lang="ru-RU" sz="2000" dirty="0"/>
              <a:t> образу </a:t>
            </a:r>
            <a:r>
              <a:rPr lang="ru-RU" sz="2000" dirty="0" err="1"/>
              <a:t>готелю</a:t>
            </a:r>
            <a:r>
              <a:rPr lang="ru-RU" sz="2000" dirty="0"/>
              <a:t>, </a:t>
            </a:r>
            <a:r>
              <a:rPr lang="ru-RU" sz="2000" dirty="0" err="1"/>
              <a:t>що</a:t>
            </a:r>
            <a:r>
              <a:rPr lang="ru-RU" sz="2000" dirty="0"/>
              <a:t> позитивно </a:t>
            </a:r>
            <a:r>
              <a:rPr lang="ru-RU" sz="2000" dirty="0" err="1"/>
              <a:t>відбивається</a:t>
            </a:r>
            <a:r>
              <a:rPr lang="ru-RU" sz="2000" dirty="0"/>
              <a:t> на </a:t>
            </a:r>
            <a:r>
              <a:rPr lang="ru-RU" sz="2000" dirty="0" err="1"/>
              <a:t>іміджі</a:t>
            </a:r>
            <a:r>
              <a:rPr lang="ru-RU" sz="2000" dirty="0"/>
              <a:t> </a:t>
            </a:r>
            <a:r>
              <a:rPr lang="ru-RU" sz="2000" dirty="0" err="1"/>
              <a:t>послуг</a:t>
            </a:r>
            <a:r>
              <a:rPr lang="ru-RU" sz="2000" dirty="0"/>
              <a:t>, </a:t>
            </a:r>
            <a:r>
              <a:rPr lang="ru-RU" sz="2000" dirty="0" err="1"/>
              <a:t>наданих</a:t>
            </a:r>
            <a:r>
              <a:rPr lang="ru-RU" sz="2000" dirty="0"/>
              <a:t> ним. </a:t>
            </a:r>
          </a:p>
        </p:txBody>
      </p:sp>
      <p:sp>
        <p:nvSpPr>
          <p:cNvPr id="11" name="Стрелка вниз 10"/>
          <p:cNvSpPr/>
          <p:nvPr/>
        </p:nvSpPr>
        <p:spPr>
          <a:xfrm>
            <a:off x="1331640" y="1224136"/>
            <a:ext cx="720080" cy="9319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6660232" y="1224136"/>
            <a:ext cx="720080" cy="9319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1374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20000"/>
          </a:bodyPr>
          <a:lstStyle/>
          <a:p>
            <a:pPr marL="45720" indent="0">
              <a:buNone/>
            </a:pPr>
            <a:r>
              <a:rPr lang="ru-RU" dirty="0" smtClean="0"/>
              <a:t>	</a:t>
            </a:r>
            <a:r>
              <a:rPr lang="ru-RU" sz="2800" b="1" dirty="0" err="1" smtClean="0"/>
              <a:t>Основним</a:t>
            </a:r>
            <a:r>
              <a:rPr lang="ru-RU" sz="2800" b="1" dirty="0" smtClean="0"/>
              <a:t> </a:t>
            </a:r>
            <a:r>
              <a:rPr lang="ru-RU" sz="2800" b="1" dirty="0" err="1"/>
              <a:t>інструментом</a:t>
            </a:r>
            <a:r>
              <a:rPr lang="ru-RU" sz="2800" b="1" dirty="0"/>
              <a:t> PR є </a:t>
            </a:r>
            <a:r>
              <a:rPr lang="ru-RU" sz="2800" b="1" dirty="0" err="1"/>
              <a:t>публікації</a:t>
            </a:r>
            <a:r>
              <a:rPr lang="ru-RU" sz="2800" b="1" dirty="0"/>
              <a:t>: </a:t>
            </a:r>
            <a:endParaRPr lang="ru-RU" sz="2800" b="1" dirty="0" smtClean="0"/>
          </a:p>
          <a:p>
            <a:pPr>
              <a:buFont typeface="Wingdings" pitchFamily="2" charset="2"/>
              <a:buChar char="§"/>
            </a:pPr>
            <a:r>
              <a:rPr lang="ru-RU" sz="2800" dirty="0" smtClean="0"/>
              <a:t> </a:t>
            </a:r>
            <a:r>
              <a:rPr lang="ru-RU" sz="2800" dirty="0" err="1" smtClean="0"/>
              <a:t>статті</a:t>
            </a:r>
            <a:r>
              <a:rPr lang="ru-RU" sz="2800" dirty="0"/>
              <a:t>, </a:t>
            </a:r>
            <a:endParaRPr lang="ru-RU" sz="2800" dirty="0" smtClean="0"/>
          </a:p>
          <a:p>
            <a:pPr>
              <a:buFont typeface="Wingdings" pitchFamily="2" charset="2"/>
              <a:buChar char="§"/>
            </a:pPr>
            <a:r>
              <a:rPr lang="ru-RU" sz="2800" dirty="0" smtClean="0"/>
              <a:t> </a:t>
            </a:r>
            <a:r>
              <a:rPr lang="ru-RU" sz="2800" dirty="0" err="1" smtClean="0"/>
              <a:t>звіти</a:t>
            </a:r>
            <a:r>
              <a:rPr lang="ru-RU" sz="2800" dirty="0"/>
              <a:t>, </a:t>
            </a:r>
            <a:endParaRPr lang="ru-RU" sz="2800" dirty="0" smtClean="0"/>
          </a:p>
          <a:p>
            <a:pPr>
              <a:buFont typeface="Wingdings" pitchFamily="2" charset="2"/>
              <a:buChar char="§"/>
            </a:pPr>
            <a:r>
              <a:rPr lang="ru-RU" sz="2800" dirty="0" smtClean="0"/>
              <a:t> </a:t>
            </a:r>
            <a:r>
              <a:rPr lang="ru-RU" sz="2800" dirty="0" err="1" smtClean="0"/>
              <a:t>інформаційні</a:t>
            </a:r>
            <a:r>
              <a:rPr lang="ru-RU" sz="2800" dirty="0" smtClean="0"/>
              <a:t> </a:t>
            </a:r>
            <a:r>
              <a:rPr lang="ru-RU" sz="2800" dirty="0" err="1"/>
              <a:t>бюлетені</a:t>
            </a:r>
            <a:r>
              <a:rPr lang="ru-RU" sz="2800" dirty="0" smtClean="0"/>
              <a:t>,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/>
              <a:t> </a:t>
            </a:r>
            <a:r>
              <a:rPr lang="ru-RU" sz="2800" dirty="0" err="1"/>
              <a:t>журнали</a:t>
            </a:r>
            <a:r>
              <a:rPr lang="ru-RU" sz="2800" dirty="0" smtClean="0"/>
              <a:t>,</a:t>
            </a:r>
          </a:p>
          <a:p>
            <a:pPr>
              <a:buFont typeface="Wingdings" pitchFamily="2" charset="2"/>
              <a:buChar char="§"/>
            </a:pPr>
            <a:r>
              <a:rPr lang="ru-RU" sz="2800" dirty="0" smtClean="0"/>
              <a:t> </a:t>
            </a:r>
            <a:r>
              <a:rPr lang="ru-RU" sz="2800" dirty="0" err="1"/>
              <a:t>брошури</a:t>
            </a:r>
            <a:r>
              <a:rPr lang="ru-RU" sz="2800" dirty="0"/>
              <a:t>. </a:t>
            </a:r>
            <a:endParaRPr lang="ru-RU" sz="2800" dirty="0" smtClean="0"/>
          </a:p>
          <a:p>
            <a:pPr marL="45720" indent="0">
              <a:buNone/>
            </a:pPr>
            <a:r>
              <a:rPr lang="ru-RU" sz="2800" dirty="0"/>
              <a:t>	</a:t>
            </a:r>
            <a:r>
              <a:rPr lang="ru-RU" sz="2800" dirty="0" err="1" smtClean="0"/>
              <a:t>Усі</a:t>
            </a:r>
            <a:r>
              <a:rPr lang="ru-RU" sz="2800" dirty="0" smtClean="0"/>
              <a:t> </a:t>
            </a:r>
            <a:r>
              <a:rPr lang="ru-RU" sz="2800" dirty="0" err="1"/>
              <a:t>ці</a:t>
            </a:r>
            <a:r>
              <a:rPr lang="ru-RU" sz="2800" dirty="0"/>
              <a:t> широко </a:t>
            </a:r>
            <a:r>
              <a:rPr lang="ru-RU" sz="2800" dirty="0" err="1"/>
              <a:t>тиражовані</a:t>
            </a:r>
            <a:r>
              <a:rPr lang="ru-RU" sz="2800" dirty="0"/>
              <a:t> </a:t>
            </a:r>
            <a:r>
              <a:rPr lang="ru-RU" sz="2800" dirty="0" err="1"/>
              <a:t>засоби</a:t>
            </a:r>
            <a:r>
              <a:rPr lang="ru-RU" sz="2800" dirty="0"/>
              <a:t> </a:t>
            </a:r>
            <a:r>
              <a:rPr lang="ru-RU" sz="2800" dirty="0" err="1"/>
              <a:t>сприяють</a:t>
            </a:r>
            <a:r>
              <a:rPr lang="ru-RU" sz="2800" dirty="0"/>
              <a:t> </a:t>
            </a:r>
            <a:r>
              <a:rPr lang="ru-RU" sz="2800" dirty="0" err="1"/>
              <a:t>створенню</a:t>
            </a:r>
            <a:r>
              <a:rPr lang="ru-RU" sz="2800" dirty="0"/>
              <a:t> </a:t>
            </a:r>
            <a:r>
              <a:rPr lang="ru-RU" sz="2800" dirty="0" err="1"/>
              <a:t>привабливого</a:t>
            </a:r>
            <a:r>
              <a:rPr lang="ru-RU" sz="2800" dirty="0"/>
              <a:t> образу </a:t>
            </a:r>
            <a:r>
              <a:rPr lang="ru-RU" sz="2800" dirty="0" err="1"/>
              <a:t>готелю</a:t>
            </a:r>
            <a:r>
              <a:rPr lang="ru-RU" sz="2800" dirty="0"/>
              <a:t> і </a:t>
            </a:r>
            <a:r>
              <a:rPr lang="ru-RU" sz="2800" dirty="0" err="1"/>
              <a:t>передають</a:t>
            </a:r>
            <a:r>
              <a:rPr lang="ru-RU" sz="2800" dirty="0"/>
              <a:t> </a:t>
            </a:r>
            <a:r>
              <a:rPr lang="ru-RU" sz="2800" dirty="0" err="1"/>
              <a:t>цікаву</a:t>
            </a:r>
            <a:r>
              <a:rPr lang="ru-RU" sz="2800" dirty="0"/>
              <a:t> </a:t>
            </a:r>
            <a:r>
              <a:rPr lang="ru-RU" sz="2800" dirty="0" err="1"/>
              <a:t>інформацію</a:t>
            </a:r>
            <a:r>
              <a:rPr lang="ru-RU" sz="2800" dirty="0"/>
              <a:t> на </a:t>
            </a:r>
            <a:r>
              <a:rPr lang="ru-RU" sz="2800" dirty="0" err="1"/>
              <a:t>цільові</a:t>
            </a:r>
            <a:r>
              <a:rPr lang="ru-RU" sz="2800" dirty="0"/>
              <a:t> ринки.</a:t>
            </a:r>
          </a:p>
          <a:p>
            <a:pPr marL="45720" indent="0">
              <a:buNone/>
            </a:pPr>
            <a:r>
              <a:rPr lang="uk-UA" sz="2800" dirty="0" smtClean="0"/>
              <a:t>	Застосування </a:t>
            </a:r>
            <a:r>
              <a:rPr lang="uk-UA" sz="2800" dirty="0"/>
              <a:t>інструментів </a:t>
            </a:r>
            <a:r>
              <a:rPr lang="ru-RU" sz="2800" dirty="0"/>
              <a:t>PR</a:t>
            </a:r>
            <a:r>
              <a:rPr lang="uk-UA" sz="2800" dirty="0"/>
              <a:t> повинне сприяти підвищенню рівня поінформованості споживача, зміцненню довіри до готелю та його послуг, стимулюванню збуту послуг, зниженню витрат на рекламу і стимулювання збуту</a:t>
            </a:r>
            <a:r>
              <a:rPr lang="uk-UA" sz="2800" dirty="0" smtClean="0"/>
              <a:t>.</a:t>
            </a:r>
          </a:p>
          <a:p>
            <a:pPr marL="45720" indent="0">
              <a:buNone/>
            </a:pPr>
            <a:r>
              <a:rPr lang="ru-RU" sz="2800" dirty="0"/>
              <a:t>	</a:t>
            </a:r>
            <a:r>
              <a:rPr lang="ru-RU" sz="2800" dirty="0" err="1"/>
              <a:t>Фахівці</a:t>
            </a:r>
            <a:r>
              <a:rPr lang="ru-RU" sz="2800" dirty="0"/>
              <a:t> у </a:t>
            </a:r>
            <a:r>
              <a:rPr lang="ru-RU" sz="2800" dirty="0" err="1"/>
              <a:t>сфері</a:t>
            </a:r>
            <a:r>
              <a:rPr lang="ru-RU" sz="2800" dirty="0"/>
              <a:t> </a:t>
            </a:r>
            <a:r>
              <a:rPr lang="en-US" sz="2800" dirty="0"/>
              <a:t>PR </a:t>
            </a:r>
            <a:r>
              <a:rPr lang="ru-RU" sz="2800" dirty="0" err="1"/>
              <a:t>обов'язково</a:t>
            </a:r>
            <a:r>
              <a:rPr lang="ru-RU" sz="2800" dirty="0"/>
              <a:t> </a:t>
            </a:r>
            <a:r>
              <a:rPr lang="ru-RU" sz="2800" dirty="0" err="1"/>
              <a:t>повинні</a:t>
            </a:r>
            <a:r>
              <a:rPr lang="ru-RU" sz="2800" dirty="0"/>
              <a:t> </a:t>
            </a:r>
            <a:r>
              <a:rPr lang="ru-RU" sz="2800" dirty="0" err="1"/>
              <a:t>мати</a:t>
            </a:r>
            <a:r>
              <a:rPr lang="ru-RU" sz="2800" dirty="0"/>
              <a:t> </a:t>
            </a:r>
            <a:r>
              <a:rPr lang="ru-RU" sz="2800" dirty="0" err="1"/>
              <a:t>організаторські</a:t>
            </a:r>
            <a:r>
              <a:rPr lang="ru-RU" sz="2800" dirty="0"/>
              <a:t> </a:t>
            </a:r>
            <a:r>
              <a:rPr lang="ru-RU" sz="2800" dirty="0" err="1"/>
              <a:t>здібності</a:t>
            </a:r>
            <a:r>
              <a:rPr lang="ru-RU" sz="2800" dirty="0"/>
              <a:t>, </a:t>
            </a:r>
            <a:r>
              <a:rPr lang="ru-RU" sz="2800" dirty="0" err="1"/>
              <a:t>уміння</a:t>
            </a:r>
            <a:r>
              <a:rPr lang="ru-RU" sz="2800" dirty="0"/>
              <a:t> </a:t>
            </a:r>
            <a:r>
              <a:rPr lang="ru-RU" sz="2800" dirty="0" err="1"/>
              <a:t>контролювати</a:t>
            </a:r>
            <a:r>
              <a:rPr lang="ru-RU" sz="2800" dirty="0"/>
              <a:t> і </a:t>
            </a:r>
            <a:r>
              <a:rPr lang="ru-RU" sz="2800" dirty="0" err="1"/>
              <a:t>координувати</a:t>
            </a:r>
            <a:r>
              <a:rPr lang="ru-RU" sz="2800" dirty="0"/>
              <a:t> роботу </a:t>
            </a:r>
            <a:r>
              <a:rPr lang="ru-RU" sz="2800" dirty="0" err="1"/>
              <a:t>всіх</a:t>
            </a:r>
            <a:r>
              <a:rPr lang="ru-RU" sz="2800" dirty="0"/>
              <a:t> служб, </a:t>
            </a:r>
            <a:r>
              <a:rPr lang="ru-RU" sz="2800" dirty="0" err="1"/>
              <a:t>задіяних</a:t>
            </a:r>
            <a:r>
              <a:rPr lang="ru-RU" sz="2800" dirty="0"/>
              <a:t> у </a:t>
            </a:r>
            <a:r>
              <a:rPr lang="ru-RU" sz="2800" dirty="0" err="1"/>
              <a:t>проведенні</a:t>
            </a:r>
            <a:r>
              <a:rPr lang="ru-RU" sz="2800" dirty="0"/>
              <a:t> </a:t>
            </a:r>
            <a:r>
              <a:rPr lang="ru-RU" sz="2800" dirty="0" err="1"/>
              <a:t>заходів</a:t>
            </a:r>
            <a:r>
              <a:rPr lang="ru-RU" sz="2800" dirty="0"/>
              <a:t>. </a:t>
            </a:r>
            <a:r>
              <a:rPr lang="ru-RU" sz="2800" dirty="0" err="1"/>
              <a:t>Дуже</a:t>
            </a:r>
            <a:r>
              <a:rPr lang="ru-RU" sz="2800" dirty="0"/>
              <a:t> </a:t>
            </a:r>
            <a:r>
              <a:rPr lang="ru-RU" sz="2800" dirty="0" err="1"/>
              <a:t>важливо</a:t>
            </a:r>
            <a:r>
              <a:rPr lang="ru-RU" sz="2800" dirty="0"/>
              <a:t> для </a:t>
            </a:r>
            <a:r>
              <a:rPr lang="en-US" sz="2800" dirty="0"/>
              <a:t>PR-</a:t>
            </a:r>
            <a:r>
              <a:rPr lang="ru-RU" sz="2800" dirty="0"/>
              <a:t>менеджменту </a:t>
            </a:r>
            <a:r>
              <a:rPr lang="ru-RU" sz="2800" dirty="0" err="1"/>
              <a:t>готелю</a:t>
            </a:r>
            <a:r>
              <a:rPr lang="ru-RU" sz="2800" dirty="0"/>
              <a:t> </a:t>
            </a:r>
            <a:r>
              <a:rPr lang="ru-RU" sz="2800" dirty="0" err="1"/>
              <a:t>вміти</a:t>
            </a:r>
            <a:r>
              <a:rPr lang="ru-RU" sz="2800" dirty="0"/>
              <a:t> </a:t>
            </a:r>
            <a:r>
              <a:rPr lang="ru-RU" sz="2800" dirty="0" err="1"/>
              <a:t>використовувати</a:t>
            </a:r>
            <a:r>
              <a:rPr lang="ru-RU" sz="2800" dirty="0"/>
              <a:t> будь-яку </a:t>
            </a:r>
            <a:r>
              <a:rPr lang="ru-RU" sz="2800" dirty="0" err="1"/>
              <a:t>публічну</a:t>
            </a:r>
            <a:r>
              <a:rPr lang="ru-RU" sz="2800" dirty="0"/>
              <a:t> </a:t>
            </a:r>
            <a:r>
              <a:rPr lang="ru-RU" sz="2800" dirty="0" err="1"/>
              <a:t>подію</a:t>
            </a:r>
            <a:r>
              <a:rPr lang="ru-RU" sz="2800" dirty="0"/>
              <a:t>, </a:t>
            </a:r>
            <a:r>
              <a:rPr lang="ru-RU" sz="2800" dirty="0" err="1"/>
              <a:t>що</a:t>
            </a:r>
            <a:r>
              <a:rPr lang="ru-RU" sz="2800" dirty="0"/>
              <a:t> проводиться в </a:t>
            </a:r>
            <a:r>
              <a:rPr lang="ru-RU" sz="2800" dirty="0" err="1"/>
              <a:t>готелі</a:t>
            </a:r>
            <a:r>
              <a:rPr lang="ru-RU" sz="2800" dirty="0"/>
              <a:t>, з метою </a:t>
            </a:r>
            <a:r>
              <a:rPr lang="ru-RU" sz="2800" dirty="0" err="1"/>
              <a:t>його</a:t>
            </a:r>
            <a:r>
              <a:rPr lang="ru-RU" sz="2800" dirty="0"/>
              <a:t> </a:t>
            </a:r>
            <a:r>
              <a:rPr lang="ru-RU" sz="2800" dirty="0" err="1"/>
              <a:t>пропагування</a:t>
            </a:r>
            <a:r>
              <a:rPr lang="ru-RU" sz="2800" dirty="0"/>
              <a:t>.</a:t>
            </a:r>
          </a:p>
          <a:p>
            <a:pPr marL="45720" indent="0">
              <a:buNone/>
            </a:pPr>
            <a:endParaRPr lang="ru-RU" sz="2800" dirty="0"/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491162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260" y="20939"/>
            <a:ext cx="91367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Формування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стилю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готелю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251520" y="1052736"/>
            <a:ext cx="8424936" cy="504056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СТИЛЬ ГОТЕЛЮ </a:t>
            </a:r>
            <a:r>
              <a:rPr lang="ru-RU" sz="3200" b="1" dirty="0" smtClean="0"/>
              <a:t>- </a:t>
            </a:r>
            <a:r>
              <a:rPr lang="ru-RU" sz="3200" b="1" dirty="0" err="1" smtClean="0"/>
              <a:t>це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єдність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постійних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художніх</a:t>
            </a:r>
            <a:r>
              <a:rPr lang="ru-RU" sz="3200" b="1" dirty="0" smtClean="0"/>
              <a:t> і </a:t>
            </a:r>
            <a:r>
              <a:rPr lang="ru-RU" sz="3200" b="1" dirty="0" err="1" smtClean="0"/>
              <a:t>текстових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елементів</a:t>
            </a:r>
            <a:r>
              <a:rPr lang="ru-RU" sz="3200" b="1" dirty="0" smtClean="0"/>
              <a:t> (констант) у </a:t>
            </a:r>
            <a:r>
              <a:rPr lang="ru-RU" sz="3200" b="1" dirty="0" err="1" smtClean="0"/>
              <a:t>всіх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рекламних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розробках</a:t>
            </a:r>
            <a:r>
              <a:rPr lang="ru-RU" sz="3200" b="1" dirty="0" smtClean="0"/>
              <a:t> і </a:t>
            </a:r>
            <a:r>
              <a:rPr lang="ru-RU" sz="3200" b="1" dirty="0" err="1" smtClean="0"/>
              <a:t>засобах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реклами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готелю</a:t>
            </a:r>
            <a:r>
              <a:rPr lang="ru-RU" sz="3200" b="1" dirty="0" smtClean="0"/>
              <a:t>. В </a:t>
            </a:r>
            <a:r>
              <a:rPr lang="ru-RU" sz="3200" b="1" dirty="0" err="1" smtClean="0"/>
              <a:t>останнє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десятиліття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сформувався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цілий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напрямок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маркетингових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комунікацій</a:t>
            </a:r>
            <a:r>
              <a:rPr lang="ru-RU" sz="3200" b="1" dirty="0" smtClean="0"/>
              <a:t> - </a:t>
            </a:r>
            <a:r>
              <a:rPr lang="ru-RU" sz="3200" b="1" dirty="0" err="1" smtClean="0"/>
              <a:t>формування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фірмового</a:t>
            </a:r>
            <a:r>
              <a:rPr lang="ru-RU" sz="3200" b="1" dirty="0" smtClean="0"/>
              <a:t> стилю.</a:t>
            </a:r>
            <a:endParaRPr lang="ru-RU" sz="3200" b="1" dirty="0"/>
          </a:p>
        </p:txBody>
      </p:sp>
      <p:sp>
        <p:nvSpPr>
          <p:cNvPr id="6" name="AutoShape 2" descr="Ð ÐµÐ·ÑÐ»ÑÑÐ°Ñ Ð¿Ð¾ÑÑÐºÑ Ð·Ð¾Ð±ÑÐ°Ð¶ÐµÐ½Ñ Ð·Ð° Ð·Ð°Ð¿Ð¸ÑÐ¾Ð¼ &quot;ÑÑÐ¸Ð»Ñ Ð³Ð¾ÑÐµÐ»Ñ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063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b="1" dirty="0" smtClean="0"/>
              <a:t>	</a:t>
            </a:r>
            <a:r>
              <a:rPr lang="ru-RU" b="1" dirty="0" err="1" smtClean="0"/>
              <a:t>Розробка</a:t>
            </a:r>
            <a:r>
              <a:rPr lang="ru-RU" b="1" dirty="0" smtClean="0"/>
              <a:t> </a:t>
            </a:r>
            <a:r>
              <a:rPr lang="ru-RU" b="1" dirty="0" err="1"/>
              <a:t>фірмового</a:t>
            </a:r>
            <a:r>
              <a:rPr lang="ru-RU" b="1" dirty="0"/>
              <a:t> стилю, до </a:t>
            </a:r>
            <a:r>
              <a:rPr lang="ru-RU" b="1" dirty="0" err="1"/>
              <a:t>якої</a:t>
            </a:r>
            <a:r>
              <a:rPr lang="ru-RU" b="1" dirty="0"/>
              <a:t> </a:t>
            </a:r>
            <a:r>
              <a:rPr lang="ru-RU" b="1" dirty="0" err="1"/>
              <a:t>залучають</a:t>
            </a:r>
            <a:r>
              <a:rPr lang="ru-RU" b="1" dirty="0"/>
              <a:t> </a:t>
            </a:r>
            <a:r>
              <a:rPr lang="ru-RU" b="1" dirty="0" err="1"/>
              <a:t>фахівців</a:t>
            </a:r>
            <a:r>
              <a:rPr lang="ru-RU" b="1" dirty="0"/>
              <a:t> як з самого </a:t>
            </a:r>
            <a:r>
              <a:rPr lang="ru-RU" b="1" dirty="0" err="1"/>
              <a:t>готелю</a:t>
            </a:r>
            <a:r>
              <a:rPr lang="ru-RU" b="1" dirty="0"/>
              <a:t>, так і </a:t>
            </a:r>
            <a:r>
              <a:rPr lang="ru-RU" b="1" dirty="0" err="1"/>
              <a:t>ззовні</a:t>
            </a:r>
            <a:r>
              <a:rPr lang="ru-RU" b="1" dirty="0"/>
              <a:t>, повинна </a:t>
            </a:r>
            <a:r>
              <a:rPr lang="ru-RU" b="1" dirty="0" err="1"/>
              <a:t>вестися</a:t>
            </a:r>
            <a:r>
              <a:rPr lang="ru-RU" b="1" dirty="0"/>
              <a:t> з </a:t>
            </a:r>
            <a:r>
              <a:rPr lang="ru-RU" b="1" dirty="0" err="1"/>
              <a:t>урахуванням</a:t>
            </a:r>
            <a:r>
              <a:rPr lang="ru-RU" b="1" dirty="0"/>
              <a:t> того, </a:t>
            </a:r>
            <a:r>
              <a:rPr lang="ru-RU" b="1" dirty="0" err="1"/>
              <a:t>що</a:t>
            </a:r>
            <a:r>
              <a:rPr lang="ru-RU" b="1" dirty="0"/>
              <a:t>:</a:t>
            </a:r>
          </a:p>
          <a:p>
            <a:pPr marL="45720" indent="0">
              <a:buNone/>
            </a:pPr>
            <a:r>
              <a:rPr lang="ru-RU" dirty="0"/>
              <a:t>1) </a:t>
            </a:r>
            <a:r>
              <a:rPr lang="ru-RU" dirty="0" err="1"/>
              <a:t>зорове</a:t>
            </a:r>
            <a:r>
              <a:rPr lang="ru-RU" dirty="0"/>
              <a:t> </a:t>
            </a:r>
            <a:r>
              <a:rPr lang="ru-RU" dirty="0" err="1"/>
              <a:t>сприйняття</a:t>
            </a:r>
            <a:r>
              <a:rPr lang="ru-RU" dirty="0"/>
              <a:t> є першим, а часом і </a:t>
            </a:r>
            <a:r>
              <a:rPr lang="ru-RU" dirty="0" err="1"/>
              <a:t>останнім</a:t>
            </a:r>
            <a:r>
              <a:rPr lang="ru-RU" dirty="0"/>
              <a:t> при </a:t>
            </a:r>
            <a:r>
              <a:rPr lang="ru-RU" dirty="0" err="1"/>
              <a:t>оцінці</a:t>
            </a:r>
            <a:r>
              <a:rPr lang="ru-RU" dirty="0"/>
              <a:t> атрибутики </a:t>
            </a:r>
            <a:r>
              <a:rPr lang="ru-RU" dirty="0" err="1"/>
              <a:t>готелю</a:t>
            </a:r>
            <a:r>
              <a:rPr lang="ru-RU" dirty="0"/>
              <a:t>;</a:t>
            </a:r>
          </a:p>
          <a:p>
            <a:pPr marL="45720" indent="0">
              <a:buNone/>
            </a:pPr>
            <a:r>
              <a:rPr lang="ru-RU" dirty="0"/>
              <a:t>2) </a:t>
            </a:r>
            <a:r>
              <a:rPr lang="ru-RU" dirty="0" err="1"/>
              <a:t>кожен</a:t>
            </a:r>
            <a:r>
              <a:rPr lang="ru-RU" dirty="0"/>
              <a:t> </a:t>
            </a:r>
            <a:r>
              <a:rPr lang="ru-RU" dirty="0" err="1"/>
              <a:t>готель</a:t>
            </a:r>
            <a:r>
              <a:rPr lang="ru-RU" dirty="0"/>
              <a:t> </a:t>
            </a:r>
            <a:r>
              <a:rPr lang="ru-RU" dirty="0" err="1"/>
              <a:t>повинний</a:t>
            </a:r>
            <a:r>
              <a:rPr lang="ru-RU" dirty="0"/>
              <a:t> </a:t>
            </a:r>
            <a:r>
              <a:rPr lang="ru-RU" dirty="0" err="1"/>
              <a:t>мати</a:t>
            </a:r>
            <a:r>
              <a:rPr lang="ru-RU" dirty="0"/>
              <a:t> </a:t>
            </a:r>
            <a:r>
              <a:rPr lang="ru-RU" dirty="0" err="1"/>
              <a:t>особливий</a:t>
            </a:r>
            <a:r>
              <a:rPr lang="ru-RU" dirty="0"/>
              <a:t>, </a:t>
            </a:r>
            <a:r>
              <a:rPr lang="ru-RU" dirty="0" err="1"/>
              <a:t>тільки</a:t>
            </a:r>
            <a:r>
              <a:rPr lang="ru-RU" dirty="0"/>
              <a:t> </a:t>
            </a:r>
            <a:r>
              <a:rPr lang="ru-RU" dirty="0" err="1"/>
              <a:t>йому</a:t>
            </a:r>
            <a:r>
              <a:rPr lang="ru-RU" dirty="0"/>
              <a:t> </a:t>
            </a:r>
            <a:r>
              <a:rPr lang="ru-RU" dirty="0" err="1"/>
              <a:t>властивий</a:t>
            </a:r>
            <a:r>
              <a:rPr lang="ru-RU" dirty="0"/>
              <a:t> символ. </a:t>
            </a:r>
            <a:r>
              <a:rPr lang="ru-RU" dirty="0" err="1"/>
              <a:t>Фірмовий</a:t>
            </a:r>
            <a:r>
              <a:rPr lang="ru-RU" dirty="0"/>
              <a:t> стиль </a:t>
            </a:r>
            <a:r>
              <a:rPr lang="ru-RU" dirty="0" err="1"/>
              <a:t>готелю</a:t>
            </a:r>
            <a:r>
              <a:rPr lang="ru-RU" dirty="0"/>
              <a:t> повинен </a:t>
            </a:r>
            <a:r>
              <a:rPr lang="ru-RU" dirty="0" err="1"/>
              <a:t>пізнавано</a:t>
            </a:r>
            <a:r>
              <a:rPr lang="ru-RU" dirty="0"/>
              <a:t> </a:t>
            </a:r>
            <a:r>
              <a:rPr lang="ru-RU" dirty="0" err="1"/>
              <a:t>виділятися</a:t>
            </a:r>
            <a:r>
              <a:rPr lang="ru-RU" dirty="0"/>
              <a:t> з </a:t>
            </a:r>
            <a:r>
              <a:rPr lang="ru-RU" dirty="0" err="1"/>
              <a:t>загальної</a:t>
            </a:r>
            <a:r>
              <a:rPr lang="ru-RU" dirty="0"/>
              <a:t> </a:t>
            </a:r>
            <a:r>
              <a:rPr lang="ru-RU" dirty="0" err="1"/>
              <a:t>маси</a:t>
            </a:r>
            <a:r>
              <a:rPr lang="ru-RU" dirty="0"/>
              <a:t>;</a:t>
            </a:r>
          </a:p>
          <a:p>
            <a:pPr marL="45720" indent="0">
              <a:buNone/>
            </a:pPr>
            <a:r>
              <a:rPr lang="ru-RU" dirty="0"/>
              <a:t>3) для </a:t>
            </a:r>
            <a:r>
              <a:rPr lang="ru-RU" dirty="0" err="1"/>
              <a:t>створення</a:t>
            </a:r>
            <a:r>
              <a:rPr lang="ru-RU" dirty="0"/>
              <a:t> </a:t>
            </a:r>
            <a:r>
              <a:rPr lang="ru-RU" dirty="0" err="1"/>
              <a:t>фірмового</a:t>
            </a:r>
            <a:r>
              <a:rPr lang="ru-RU" dirty="0"/>
              <a:t> стилю </a:t>
            </a:r>
            <a:r>
              <a:rPr lang="ru-RU" dirty="0" err="1"/>
              <a:t>готелю</a:t>
            </a:r>
            <a:r>
              <a:rPr lang="ru-RU" dirty="0"/>
              <a:t> </a:t>
            </a:r>
            <a:r>
              <a:rPr lang="ru-RU" dirty="0" err="1"/>
              <a:t>необхідно</a:t>
            </a:r>
            <a:r>
              <a:rPr lang="ru-RU" dirty="0"/>
              <a:t> </a:t>
            </a:r>
            <a:r>
              <a:rPr lang="ru-RU" dirty="0" err="1"/>
              <a:t>вибирати</a:t>
            </a:r>
            <a:r>
              <a:rPr lang="ru-RU" dirty="0"/>
              <a:t> </a:t>
            </a:r>
            <a:r>
              <a:rPr lang="ru-RU" dirty="0" err="1"/>
              <a:t>такі</a:t>
            </a:r>
            <a:r>
              <a:rPr lang="ru-RU" dirty="0"/>
              <a:t> </a:t>
            </a:r>
            <a:r>
              <a:rPr lang="ru-RU" dirty="0" err="1"/>
              <a:t>символи</a:t>
            </a:r>
            <a:r>
              <a:rPr lang="ru-RU" dirty="0"/>
              <a:t> і </a:t>
            </a:r>
            <a:r>
              <a:rPr lang="ru-RU" dirty="0" err="1"/>
              <a:t>кольори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впливали</a:t>
            </a:r>
            <a:r>
              <a:rPr lang="ru-RU" dirty="0"/>
              <a:t> б на </a:t>
            </a:r>
            <a:r>
              <a:rPr lang="ru-RU" dirty="0" err="1"/>
              <a:t>емоційному</a:t>
            </a:r>
            <a:r>
              <a:rPr lang="ru-RU" dirty="0"/>
              <a:t> </a:t>
            </a:r>
            <a:r>
              <a:rPr lang="ru-RU" dirty="0" err="1"/>
              <a:t>рівні</a:t>
            </a:r>
            <a:r>
              <a:rPr lang="ru-RU" dirty="0"/>
              <a:t> на людей, </a:t>
            </a:r>
            <a:r>
              <a:rPr lang="ru-RU" dirty="0" err="1"/>
              <a:t>викликаючи</a:t>
            </a:r>
            <a:r>
              <a:rPr lang="ru-RU" dirty="0"/>
              <a:t> </a:t>
            </a:r>
            <a:r>
              <a:rPr lang="ru-RU" dirty="0" err="1"/>
              <a:t>почуття</a:t>
            </a:r>
            <a:r>
              <a:rPr lang="ru-RU" dirty="0"/>
              <a:t> </a:t>
            </a:r>
            <a:r>
              <a:rPr lang="ru-RU" dirty="0" err="1"/>
              <a:t>симпатії</a:t>
            </a:r>
            <a:r>
              <a:rPr lang="ru-RU" dirty="0"/>
              <a:t> і </a:t>
            </a:r>
            <a:r>
              <a:rPr lang="ru-RU" dirty="0" err="1"/>
              <a:t>довіри</a:t>
            </a:r>
            <a:r>
              <a:rPr lang="ru-RU" dirty="0"/>
              <a:t> до </a:t>
            </a:r>
            <a:r>
              <a:rPr lang="ru-RU" dirty="0" err="1"/>
              <a:t>готелю</a:t>
            </a:r>
            <a:r>
              <a:rPr lang="ru-RU" dirty="0"/>
              <a:t>;</a:t>
            </a:r>
          </a:p>
          <a:p>
            <a:pPr marL="45720" indent="0">
              <a:buNone/>
            </a:pPr>
            <a:r>
              <a:rPr lang="ru-RU" dirty="0"/>
              <a:t>4) </a:t>
            </a:r>
            <a:r>
              <a:rPr lang="ru-RU" dirty="0" err="1"/>
              <a:t>аксесуари</a:t>
            </a:r>
            <a:r>
              <a:rPr lang="ru-RU" dirty="0"/>
              <a:t> </a:t>
            </a:r>
            <a:r>
              <a:rPr lang="ru-RU" dirty="0" err="1"/>
              <a:t>фірмового</a:t>
            </a:r>
            <a:r>
              <a:rPr lang="ru-RU" dirty="0"/>
              <a:t> стилю </a:t>
            </a:r>
            <a:r>
              <a:rPr lang="ru-RU" dirty="0" err="1"/>
              <a:t>готелю</a:t>
            </a:r>
            <a:r>
              <a:rPr lang="ru-RU" dirty="0"/>
              <a:t> </a:t>
            </a:r>
            <a:r>
              <a:rPr lang="ru-RU" dirty="0" err="1"/>
              <a:t>повинні</a:t>
            </a:r>
            <a:r>
              <a:rPr lang="ru-RU" dirty="0"/>
              <a:t> </a:t>
            </a:r>
            <a:r>
              <a:rPr lang="ru-RU" dirty="0" err="1"/>
              <a:t>давати</a:t>
            </a:r>
            <a:r>
              <a:rPr lang="ru-RU" dirty="0"/>
              <a:t> </a:t>
            </a:r>
            <a:r>
              <a:rPr lang="ru-RU" dirty="0" err="1"/>
              <a:t>уявлення</a:t>
            </a:r>
            <a:r>
              <a:rPr lang="ru-RU" dirty="0"/>
              <a:t> про </a:t>
            </a:r>
            <a:r>
              <a:rPr lang="ru-RU" dirty="0" err="1"/>
              <a:t>масштаби</a:t>
            </a:r>
            <a:r>
              <a:rPr lang="ru-RU" dirty="0"/>
              <a:t> </a:t>
            </a:r>
            <a:r>
              <a:rPr lang="ru-RU" dirty="0" err="1"/>
              <a:t>його</a:t>
            </a:r>
            <a:r>
              <a:rPr lang="ru-RU" dirty="0"/>
              <a:t> </a:t>
            </a:r>
            <a:r>
              <a:rPr lang="ru-RU" dirty="0" err="1"/>
              <a:t>діяльності</a:t>
            </a:r>
            <a:r>
              <a:rPr lang="ru-RU" dirty="0"/>
              <a:t>, </a:t>
            </a:r>
            <a:r>
              <a:rPr lang="ru-RU" dirty="0" err="1"/>
              <a:t>слід</a:t>
            </a:r>
            <a:r>
              <a:rPr lang="ru-RU" dirty="0"/>
              <a:t> як </a:t>
            </a:r>
            <a:r>
              <a:rPr lang="ru-RU" dirty="0" err="1"/>
              <a:t>можна</a:t>
            </a:r>
            <a:r>
              <a:rPr lang="ru-RU" dirty="0"/>
              <a:t> </a:t>
            </a:r>
            <a:r>
              <a:rPr lang="ru-RU" dirty="0" err="1"/>
              <a:t>яскравіше</a:t>
            </a:r>
            <a:r>
              <a:rPr lang="ru-RU" dirty="0"/>
              <a:t> </a:t>
            </a:r>
            <a:r>
              <a:rPr lang="ru-RU" dirty="0" err="1"/>
              <a:t>підтримувати</a:t>
            </a:r>
            <a:r>
              <a:rPr lang="ru-RU" dirty="0"/>
              <a:t> </a:t>
            </a:r>
            <a:r>
              <a:rPr lang="ru-RU" dirty="0" err="1"/>
              <a:t>своєрідність</a:t>
            </a:r>
            <a:r>
              <a:rPr lang="ru-RU" dirty="0"/>
              <a:t> </a:t>
            </a:r>
            <a:r>
              <a:rPr lang="ru-RU" dirty="0" err="1"/>
              <a:t>готелю</a:t>
            </a:r>
            <a:r>
              <a:rPr lang="ru-RU" dirty="0"/>
              <a:t> і </a:t>
            </a:r>
            <a:r>
              <a:rPr lang="ru-RU" dirty="0" err="1"/>
              <a:t>його</a:t>
            </a:r>
            <a:r>
              <a:rPr lang="ru-RU" dirty="0"/>
              <a:t> </a:t>
            </a:r>
            <a:r>
              <a:rPr lang="ru-RU" dirty="0" err="1"/>
              <a:t>відмінність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</a:t>
            </a:r>
            <a:r>
              <a:rPr lang="ru-RU" dirty="0" err="1"/>
              <a:t>конкурентів</a:t>
            </a:r>
            <a:r>
              <a:rPr lang="ru-RU" dirty="0"/>
              <a:t>;</a:t>
            </a:r>
          </a:p>
          <a:p>
            <a:pPr marL="45720" indent="0">
              <a:buNone/>
            </a:pPr>
            <a:r>
              <a:rPr lang="ru-RU" dirty="0"/>
              <a:t>5) грамотно </a:t>
            </a:r>
            <a:r>
              <a:rPr lang="ru-RU" dirty="0" err="1"/>
              <a:t>розроблений</a:t>
            </a:r>
            <a:r>
              <a:rPr lang="ru-RU" dirty="0"/>
              <a:t> </a:t>
            </a:r>
            <a:r>
              <a:rPr lang="ru-RU" dirty="0" err="1"/>
              <a:t>фірмовий</a:t>
            </a:r>
            <a:r>
              <a:rPr lang="ru-RU" dirty="0"/>
              <a:t> стиль </a:t>
            </a:r>
            <a:r>
              <a:rPr lang="ru-RU" dirty="0" err="1"/>
              <a:t>робить</a:t>
            </a:r>
            <a:r>
              <a:rPr lang="ru-RU" dirty="0"/>
              <a:t> </a:t>
            </a:r>
            <a:r>
              <a:rPr lang="ru-RU" dirty="0" err="1"/>
              <a:t>готель</a:t>
            </a:r>
            <a:r>
              <a:rPr lang="ru-RU" dirty="0"/>
              <a:t> </a:t>
            </a:r>
            <a:r>
              <a:rPr lang="ru-RU" dirty="0" err="1"/>
              <a:t>найбільш</a:t>
            </a:r>
            <a:r>
              <a:rPr lang="ru-RU" dirty="0"/>
              <a:t> </a:t>
            </a:r>
            <a:r>
              <a:rPr lang="ru-RU" dirty="0" err="1"/>
              <a:t>авторитетним</a:t>
            </a:r>
            <a:r>
              <a:rPr lang="ru-RU" dirty="0"/>
              <a:t> і </a:t>
            </a:r>
            <a:r>
              <a:rPr lang="ru-RU" dirty="0" err="1"/>
              <a:t>привабливим</a:t>
            </a:r>
            <a:r>
              <a:rPr lang="ru-RU" dirty="0"/>
              <a:t> в очах </a:t>
            </a:r>
            <a:r>
              <a:rPr lang="ru-RU" dirty="0" err="1"/>
              <a:t>партнерів</a:t>
            </a:r>
            <a:r>
              <a:rPr lang="ru-RU" dirty="0"/>
              <a:t> і </a:t>
            </a:r>
            <a:r>
              <a:rPr lang="ru-RU" dirty="0" err="1"/>
              <a:t>клієнтів</a:t>
            </a:r>
            <a:r>
              <a:rPr lang="ru-RU" dirty="0"/>
              <a:t>;</a:t>
            </a:r>
          </a:p>
          <a:p>
            <a:pPr marL="45720" indent="0">
              <a:buNone/>
            </a:pPr>
            <a:r>
              <a:rPr lang="ru-RU" dirty="0"/>
              <a:t>6) </a:t>
            </a:r>
            <a:r>
              <a:rPr lang="ru-RU" dirty="0" err="1"/>
              <a:t>витримані</a:t>
            </a:r>
            <a:r>
              <a:rPr lang="ru-RU" dirty="0"/>
              <a:t> в </a:t>
            </a:r>
            <a:r>
              <a:rPr lang="ru-RU" dirty="0" err="1"/>
              <a:t>єдиному</a:t>
            </a:r>
            <a:r>
              <a:rPr lang="ru-RU" dirty="0"/>
              <a:t> </a:t>
            </a:r>
            <a:r>
              <a:rPr lang="ru-RU" dirty="0" err="1"/>
              <a:t>фірмовому</a:t>
            </a:r>
            <a:r>
              <a:rPr lang="ru-RU" dirty="0"/>
              <a:t> </a:t>
            </a:r>
            <a:r>
              <a:rPr lang="ru-RU" dirty="0" err="1"/>
              <a:t>стилі</a:t>
            </a:r>
            <a:r>
              <a:rPr lang="ru-RU" dirty="0"/>
              <a:t> </a:t>
            </a:r>
            <a:r>
              <a:rPr lang="ru-RU" dirty="0" err="1"/>
              <a:t>інтер'єр</a:t>
            </a:r>
            <a:r>
              <a:rPr lang="ru-RU" dirty="0"/>
              <a:t> і </a:t>
            </a:r>
            <a:r>
              <a:rPr lang="ru-RU" dirty="0" err="1"/>
              <a:t>екстер'єр</a:t>
            </a:r>
            <a:r>
              <a:rPr lang="ru-RU" dirty="0"/>
              <a:t> </a:t>
            </a:r>
            <a:r>
              <a:rPr lang="ru-RU" dirty="0" err="1"/>
              <a:t>готелю</a:t>
            </a:r>
            <a:r>
              <a:rPr lang="ru-RU" dirty="0"/>
              <a:t> </a:t>
            </a:r>
            <a:r>
              <a:rPr lang="ru-RU" dirty="0" err="1"/>
              <a:t>сприятливо</a:t>
            </a:r>
            <a:r>
              <a:rPr lang="ru-RU" dirty="0"/>
              <a:t> </a:t>
            </a:r>
            <a:r>
              <a:rPr lang="ru-RU" dirty="0" err="1"/>
              <a:t>впливають</a:t>
            </a:r>
            <a:r>
              <a:rPr lang="ru-RU" dirty="0"/>
              <a:t> на </a:t>
            </a:r>
            <a:r>
              <a:rPr lang="ru-RU" dirty="0" err="1"/>
              <a:t>сприйняття</a:t>
            </a:r>
            <a:r>
              <a:rPr lang="ru-RU" dirty="0"/>
              <a:t> й </a:t>
            </a:r>
            <a:r>
              <a:rPr lang="ru-RU" dirty="0" err="1"/>
              <a:t>емоційну</a:t>
            </a:r>
            <a:r>
              <a:rPr lang="ru-RU" dirty="0"/>
              <a:t> </a:t>
            </a:r>
            <a:r>
              <a:rPr lang="ru-RU" dirty="0" err="1"/>
              <a:t>оцінку</a:t>
            </a:r>
            <a:r>
              <a:rPr lang="ru-RU" dirty="0"/>
              <a:t> </a:t>
            </a:r>
            <a:r>
              <a:rPr lang="ru-RU" dirty="0" err="1"/>
              <a:t>готелю</a:t>
            </a:r>
            <a:r>
              <a:rPr lang="ru-RU" dirty="0"/>
              <a:t>, </a:t>
            </a:r>
            <a:r>
              <a:rPr lang="ru-RU" dirty="0" err="1"/>
              <a:t>створюють</a:t>
            </a:r>
            <a:r>
              <a:rPr lang="ru-RU" dirty="0"/>
              <a:t> </a:t>
            </a:r>
            <a:r>
              <a:rPr lang="ru-RU" dirty="0" err="1"/>
              <a:t>позитивний</a:t>
            </a:r>
            <a:r>
              <a:rPr lang="ru-RU" dirty="0"/>
              <a:t> образ </a:t>
            </a:r>
            <a:r>
              <a:rPr lang="ru-RU" dirty="0" err="1"/>
              <a:t>готелю</a:t>
            </a:r>
            <a:r>
              <a:rPr lang="ru-RU" dirty="0"/>
              <a:t> </a:t>
            </a:r>
            <a:r>
              <a:rPr lang="ru-RU" dirty="0" err="1"/>
              <a:t>серед</a:t>
            </a:r>
            <a:r>
              <a:rPr lang="ru-RU" dirty="0"/>
              <a:t> </a:t>
            </a:r>
            <a:r>
              <a:rPr lang="ru-RU" dirty="0" err="1"/>
              <a:t>співроб-ітників</a:t>
            </a:r>
            <a:r>
              <a:rPr lang="ru-RU" dirty="0"/>
              <a:t>, а </a:t>
            </a:r>
            <a:r>
              <a:rPr lang="ru-RU" dirty="0" err="1"/>
              <a:t>також</a:t>
            </a:r>
            <a:r>
              <a:rPr lang="ru-RU" dirty="0"/>
              <a:t> у </a:t>
            </a:r>
            <a:r>
              <a:rPr lang="ru-RU" dirty="0" err="1"/>
              <a:t>громадськості</a:t>
            </a:r>
            <a:r>
              <a:rPr lang="ru-RU" dirty="0"/>
              <a:t>;</a:t>
            </a:r>
          </a:p>
          <a:p>
            <a:pPr marL="45720" indent="0">
              <a:buNone/>
            </a:pPr>
            <a:r>
              <a:rPr lang="ru-RU" dirty="0"/>
              <a:t>7) </a:t>
            </a:r>
            <a:r>
              <a:rPr lang="ru-RU" dirty="0" err="1"/>
              <a:t>фірмовий</a:t>
            </a:r>
            <a:r>
              <a:rPr lang="ru-RU" dirty="0"/>
              <a:t> стиль </a:t>
            </a:r>
            <a:r>
              <a:rPr lang="ru-RU" dirty="0" err="1"/>
              <a:t>формує</a:t>
            </a:r>
            <a:r>
              <a:rPr lang="ru-RU" dirty="0"/>
              <a:t> </a:t>
            </a:r>
            <a:r>
              <a:rPr lang="ru-RU" dirty="0" err="1"/>
              <a:t>уявлення</a:t>
            </a:r>
            <a:r>
              <a:rPr lang="ru-RU" dirty="0"/>
              <a:t> про </a:t>
            </a:r>
            <a:r>
              <a:rPr lang="ru-RU" dirty="0" err="1"/>
              <a:t>готель</a:t>
            </a:r>
            <a:r>
              <a:rPr lang="ru-RU" dirty="0"/>
              <a:t> в </a:t>
            </a:r>
            <a:r>
              <a:rPr lang="ru-RU" dirty="0" err="1"/>
              <a:t>цілому</a:t>
            </a:r>
            <a:r>
              <a:rPr lang="ru-RU" dirty="0"/>
              <a:t>, </a:t>
            </a:r>
            <a:r>
              <a:rPr lang="ru-RU" dirty="0" err="1"/>
              <a:t>тобто</a:t>
            </a:r>
            <a:r>
              <a:rPr lang="ru-RU" dirty="0"/>
              <a:t> </a:t>
            </a:r>
            <a:r>
              <a:rPr lang="ru-RU" dirty="0" err="1"/>
              <a:t>охоплює</a:t>
            </a:r>
            <a:r>
              <a:rPr lang="ru-RU" dirty="0"/>
              <a:t> </a:t>
            </a:r>
            <a:r>
              <a:rPr lang="ru-RU" dirty="0" err="1"/>
              <a:t>всі</a:t>
            </a:r>
            <a:r>
              <a:rPr lang="ru-RU" dirty="0"/>
              <a:t> напрямки </a:t>
            </a:r>
            <a:r>
              <a:rPr lang="ru-RU" dirty="0" err="1"/>
              <a:t>його</a:t>
            </a:r>
            <a:r>
              <a:rPr lang="ru-RU" dirty="0"/>
              <a:t> </a:t>
            </a:r>
            <a:r>
              <a:rPr lang="ru-RU" dirty="0" err="1"/>
              <a:t>діяльності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є </a:t>
            </a:r>
            <a:r>
              <a:rPr lang="ru-RU" dirty="0" err="1"/>
              <a:t>дуже</a:t>
            </a:r>
            <a:r>
              <a:rPr lang="ru-RU" dirty="0"/>
              <a:t> </a:t>
            </a:r>
            <a:r>
              <a:rPr lang="ru-RU" dirty="0" err="1"/>
              <a:t>значимим</a:t>
            </a:r>
            <a:r>
              <a:rPr lang="ru-RU" dirty="0"/>
              <a:t>.</a:t>
            </a: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7563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Ð ÐµÐ·ÑÐ»ÑÑÐ°Ñ Ð¿Ð¾ÑÑÐºÑ Ð·Ð¾Ð±ÑÐ°Ð¶ÐµÐ½Ñ Ð·Ð° Ð·Ð°Ð¿Ð¸ÑÐ¾Ð¼ &quot;Ð¿Ð°Ð±Ð»ÑÐº ÑÑÐ»ÐµÐ¹ÑÐ½Ð· Ð² Ð³Ð¾ÑÐµÐ»ÑÑ&quot;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5755"/>
            <a:ext cx="9144001" cy="6863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020"/>
            <a:ext cx="9144000" cy="881700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sz="4400" i="1" dirty="0" err="1">
                <a:latin typeface="Times New Roman" pitchFamily="18" charset="0"/>
                <a:cs typeface="Times New Roman" pitchFamily="18" charset="0"/>
              </a:rPr>
              <a:t>Розробка</a:t>
            </a:r>
            <a:r>
              <a:rPr lang="ru-RU" sz="4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i="1" dirty="0" err="1">
                <a:latin typeface="Times New Roman" pitchFamily="18" charset="0"/>
                <a:cs typeface="Times New Roman" pitchFamily="18" charset="0"/>
              </a:rPr>
              <a:t>фірмового</a:t>
            </a:r>
            <a:r>
              <a:rPr lang="ru-RU" sz="4400" i="1" dirty="0">
                <a:latin typeface="Times New Roman" pitchFamily="18" charset="0"/>
                <a:cs typeface="Times New Roman" pitchFamily="18" charset="0"/>
              </a:rPr>
              <a:t> стилю </a:t>
            </a:r>
            <a:r>
              <a:rPr lang="ru-RU" sz="4400" i="1" dirty="0" err="1">
                <a:latin typeface="Times New Roman" pitchFamily="18" charset="0"/>
                <a:cs typeface="Times New Roman" pitchFamily="18" charset="0"/>
              </a:rPr>
              <a:t>готелю</a:t>
            </a:r>
            <a:r>
              <a:rPr lang="ru-RU" sz="4400" i="1" dirty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400" i="1" dirty="0">
                <a:latin typeface="Times New Roman" pitchFamily="18" charset="0"/>
                <a:cs typeface="Times New Roman" pitchFamily="18" charset="0"/>
              </a:rPr>
            </a:b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6021288"/>
          </a:xfrm>
          <a:solidFill>
            <a:schemeClr val="lt1">
              <a:alpha val="44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45720" indent="0">
              <a:buNone/>
            </a:pPr>
            <a:r>
              <a:rPr lang="ru-RU" b="1" dirty="0" err="1"/>
              <a:t>Розробка</a:t>
            </a:r>
            <a:r>
              <a:rPr lang="ru-RU" b="1" dirty="0"/>
              <a:t> </a:t>
            </a:r>
            <a:r>
              <a:rPr lang="ru-RU" b="1" dirty="0" err="1"/>
              <a:t>фірмового</a:t>
            </a:r>
            <a:r>
              <a:rPr lang="ru-RU" b="1" dirty="0"/>
              <a:t> стилю </a:t>
            </a:r>
            <a:r>
              <a:rPr lang="ru-RU" b="1" dirty="0" err="1"/>
              <a:t>готелю</a:t>
            </a:r>
            <a:r>
              <a:rPr lang="ru-RU" b="1" dirty="0"/>
              <a:t> </a:t>
            </a:r>
            <a:r>
              <a:rPr lang="ru-RU" b="1" dirty="0" err="1"/>
              <a:t>включає</a:t>
            </a:r>
            <a:r>
              <a:rPr lang="ru-RU" b="1" dirty="0"/>
              <a:t>:</a:t>
            </a:r>
          </a:p>
          <a:p>
            <a:pPr marL="45720" indent="0">
              <a:buNone/>
            </a:pPr>
            <a:r>
              <a:rPr lang="ru-RU" b="1" dirty="0"/>
              <a:t>- </a:t>
            </a:r>
            <a:r>
              <a:rPr lang="ru-RU" b="1" dirty="0" err="1"/>
              <a:t>всебічне</a:t>
            </a:r>
            <a:r>
              <a:rPr lang="ru-RU" b="1" dirty="0"/>
              <a:t> </a:t>
            </a:r>
            <a:r>
              <a:rPr lang="ru-RU" b="1" dirty="0" err="1"/>
              <a:t>лінгвістичне</a:t>
            </a:r>
            <a:r>
              <a:rPr lang="ru-RU" b="1" dirty="0"/>
              <a:t> </a:t>
            </a:r>
            <a:r>
              <a:rPr lang="ru-RU" b="1" dirty="0" err="1"/>
              <a:t>дослідження</a:t>
            </a:r>
            <a:r>
              <a:rPr lang="ru-RU" b="1" dirty="0"/>
              <a:t> товарного знаку і </a:t>
            </a:r>
            <a:r>
              <a:rPr lang="ru-RU" b="1" dirty="0" err="1"/>
              <a:t>товарної</a:t>
            </a:r>
            <a:r>
              <a:rPr lang="ru-RU" b="1" dirty="0"/>
              <a:t> марки в </a:t>
            </a:r>
            <a:r>
              <a:rPr lang="ru-RU" b="1" dirty="0" err="1"/>
              <a:t>заданих</a:t>
            </a:r>
            <a:r>
              <a:rPr lang="ru-RU" b="1" dirty="0"/>
              <a:t> </a:t>
            </a:r>
            <a:r>
              <a:rPr lang="ru-RU" b="1" dirty="0" err="1"/>
              <a:t>регіонах</a:t>
            </a:r>
            <a:r>
              <a:rPr lang="ru-RU" b="1" dirty="0"/>
              <a:t> </a:t>
            </a:r>
            <a:r>
              <a:rPr lang="ru-RU" b="1" dirty="0" err="1"/>
              <a:t>реалізації</a:t>
            </a:r>
            <a:r>
              <a:rPr lang="ru-RU" b="1" dirty="0"/>
              <a:t> </a:t>
            </a:r>
            <a:r>
              <a:rPr lang="ru-RU" b="1" dirty="0" err="1"/>
              <a:t>готельних</a:t>
            </a:r>
            <a:r>
              <a:rPr lang="ru-RU" b="1" dirty="0"/>
              <a:t> </a:t>
            </a:r>
            <a:r>
              <a:rPr lang="ru-RU" b="1" dirty="0" err="1"/>
              <a:t>послуг</a:t>
            </a:r>
            <a:r>
              <a:rPr lang="ru-RU" b="1" dirty="0"/>
              <a:t>;</a:t>
            </a:r>
          </a:p>
          <a:p>
            <a:pPr marL="45720" indent="0">
              <a:buNone/>
            </a:pPr>
            <a:r>
              <a:rPr lang="ru-RU" b="1" dirty="0"/>
              <a:t>- </a:t>
            </a:r>
            <a:r>
              <a:rPr lang="ru-RU" b="1" dirty="0" err="1"/>
              <a:t>розробка</a:t>
            </a:r>
            <a:r>
              <a:rPr lang="ru-RU" b="1" dirty="0"/>
              <a:t> слогану (</a:t>
            </a:r>
            <a:r>
              <a:rPr lang="ru-RU" b="1" dirty="0" err="1"/>
              <a:t>девізу</a:t>
            </a:r>
            <a:r>
              <a:rPr lang="ru-RU" b="1" dirty="0"/>
              <a:t>) </a:t>
            </a:r>
            <a:r>
              <a:rPr lang="ru-RU" b="1" dirty="0" err="1"/>
              <a:t>або</a:t>
            </a:r>
            <a:r>
              <a:rPr lang="ru-RU" b="1" dirty="0"/>
              <a:t> </a:t>
            </a:r>
            <a:r>
              <a:rPr lang="ru-RU" b="1" dirty="0" err="1"/>
              <a:t>системи</a:t>
            </a:r>
            <a:r>
              <a:rPr lang="ru-RU" b="1" dirty="0"/>
              <a:t> </a:t>
            </a:r>
            <a:r>
              <a:rPr lang="ru-RU" b="1" dirty="0" err="1"/>
              <a:t>слоганів</a:t>
            </a:r>
            <a:r>
              <a:rPr lang="ru-RU" b="1" dirty="0"/>
              <a:t> для </a:t>
            </a:r>
            <a:r>
              <a:rPr lang="ru-RU" b="1" dirty="0" err="1"/>
              <a:t>діяльності</a:t>
            </a:r>
            <a:r>
              <a:rPr lang="ru-RU" b="1" dirty="0"/>
              <a:t> </a:t>
            </a:r>
            <a:r>
              <a:rPr lang="ru-RU" b="1" dirty="0" err="1"/>
              <a:t>готелю</a:t>
            </a:r>
            <a:r>
              <a:rPr lang="ru-RU" b="1" dirty="0"/>
              <a:t>;</a:t>
            </a:r>
          </a:p>
          <a:p>
            <a:pPr marL="45720" indent="0">
              <a:buNone/>
            </a:pPr>
            <a:r>
              <a:rPr lang="ru-RU" b="1" dirty="0" smtClean="0"/>
              <a:t>- </a:t>
            </a:r>
            <a:r>
              <a:rPr lang="ru-RU" b="1" dirty="0" err="1"/>
              <a:t>розробка</a:t>
            </a:r>
            <a:r>
              <a:rPr lang="ru-RU" b="1" dirty="0"/>
              <a:t> </a:t>
            </a:r>
            <a:r>
              <a:rPr lang="ru-RU" b="1" dirty="0" err="1"/>
              <a:t>фірмового</a:t>
            </a:r>
            <a:r>
              <a:rPr lang="ru-RU" b="1" dirty="0"/>
              <a:t> знаку;</a:t>
            </a:r>
          </a:p>
          <a:p>
            <a:pPr marL="45720" indent="0">
              <a:buNone/>
            </a:pPr>
            <a:r>
              <a:rPr lang="ru-RU" b="1" dirty="0"/>
              <a:t>- </a:t>
            </a:r>
            <a:r>
              <a:rPr lang="ru-RU" b="1" dirty="0" err="1"/>
              <a:t>розробка</a:t>
            </a:r>
            <a:r>
              <a:rPr lang="ru-RU" b="1" dirty="0"/>
              <a:t> </a:t>
            </a:r>
            <a:r>
              <a:rPr lang="ru-RU" b="1" dirty="0" err="1"/>
              <a:t>комбінованого</a:t>
            </a:r>
            <a:r>
              <a:rPr lang="ru-RU" b="1" dirty="0"/>
              <a:t> </a:t>
            </a:r>
            <a:r>
              <a:rPr lang="ru-RU" b="1" dirty="0" err="1"/>
              <a:t>поєднання</a:t>
            </a:r>
            <a:r>
              <a:rPr lang="ru-RU" b="1" dirty="0"/>
              <a:t> констант </a:t>
            </a:r>
            <a:r>
              <a:rPr lang="ru-RU" b="1" dirty="0" err="1"/>
              <a:t>фірмового</a:t>
            </a:r>
            <a:r>
              <a:rPr lang="ru-RU" b="1" dirty="0"/>
              <a:t> стилю </a:t>
            </a:r>
            <a:r>
              <a:rPr lang="ru-RU" b="1" dirty="0" err="1"/>
              <a:t>готелю</a:t>
            </a:r>
            <a:r>
              <a:rPr lang="ru-RU" b="1" dirty="0"/>
              <a:t> (</a:t>
            </a:r>
            <a:r>
              <a:rPr lang="ru-RU" b="1" dirty="0" err="1"/>
              <a:t>фірмовий</a:t>
            </a:r>
            <a:r>
              <a:rPr lang="ru-RU" b="1" dirty="0"/>
              <a:t> блок);</a:t>
            </a:r>
          </a:p>
          <a:p>
            <a:pPr marL="45720" indent="0">
              <a:buNone/>
            </a:pPr>
            <a:r>
              <a:rPr lang="ru-RU" b="1" dirty="0"/>
              <a:t>- </a:t>
            </a:r>
            <a:r>
              <a:rPr lang="ru-RU" b="1" dirty="0" err="1"/>
              <a:t>розробка</a:t>
            </a:r>
            <a:r>
              <a:rPr lang="ru-RU" b="1" dirty="0"/>
              <a:t> </a:t>
            </a:r>
            <a:r>
              <a:rPr lang="ru-RU" b="1" dirty="0" err="1"/>
              <a:t>фірмової</a:t>
            </a:r>
            <a:r>
              <a:rPr lang="ru-RU" b="1" dirty="0"/>
              <a:t> </a:t>
            </a:r>
            <a:r>
              <a:rPr lang="ru-RU" b="1" dirty="0" err="1"/>
              <a:t>гарнітури</a:t>
            </a:r>
            <a:r>
              <a:rPr lang="ru-RU" b="1" dirty="0"/>
              <a:t> шрифту;</a:t>
            </a:r>
          </a:p>
          <a:p>
            <a:pPr marL="45720" indent="0">
              <a:buNone/>
            </a:pPr>
            <a:r>
              <a:rPr lang="ru-RU" b="1" dirty="0" smtClean="0"/>
              <a:t>- </a:t>
            </a:r>
            <a:r>
              <a:rPr lang="ru-RU" b="1" dirty="0" err="1"/>
              <a:t>колірне</a:t>
            </a:r>
            <a:r>
              <a:rPr lang="ru-RU" b="1" dirty="0"/>
              <a:t> </a:t>
            </a:r>
            <a:r>
              <a:rPr lang="ru-RU" b="1" dirty="0" err="1"/>
              <a:t>вирішення</a:t>
            </a:r>
            <a:r>
              <a:rPr lang="ru-RU" b="1" dirty="0"/>
              <a:t> знаку, логотипу;</a:t>
            </a:r>
          </a:p>
          <a:p>
            <a:pPr marL="45720" indent="0">
              <a:buNone/>
            </a:pPr>
            <a:r>
              <a:rPr lang="ru-RU" b="1" dirty="0"/>
              <a:t>- </a:t>
            </a:r>
            <a:r>
              <a:rPr lang="ru-RU" b="1" dirty="0" err="1"/>
              <a:t>об'ємно-просторові</a:t>
            </a:r>
            <a:r>
              <a:rPr lang="ru-RU" b="1" dirty="0"/>
              <a:t> </a:t>
            </a:r>
            <a:r>
              <a:rPr lang="ru-RU" b="1" dirty="0" err="1"/>
              <a:t>вирішення</a:t>
            </a:r>
            <a:r>
              <a:rPr lang="ru-RU" b="1" dirty="0"/>
              <a:t> логотипу і знаку;</a:t>
            </a:r>
          </a:p>
          <a:p>
            <a:pPr marL="45720" indent="0">
              <a:buNone/>
            </a:pPr>
            <a:r>
              <a:rPr lang="ru-RU" b="1" dirty="0"/>
              <a:t>- </a:t>
            </a:r>
            <a:r>
              <a:rPr lang="ru-RU" b="1" dirty="0" err="1"/>
              <a:t>графічні</a:t>
            </a:r>
            <a:r>
              <a:rPr lang="ru-RU" b="1" dirty="0"/>
              <a:t> </a:t>
            </a:r>
            <a:r>
              <a:rPr lang="ru-RU" b="1" dirty="0" err="1"/>
              <a:t>трансформації</a:t>
            </a:r>
            <a:r>
              <a:rPr lang="ru-RU" b="1" dirty="0"/>
              <a:t> </a:t>
            </a:r>
            <a:r>
              <a:rPr lang="ru-RU" b="1" dirty="0" err="1"/>
              <a:t>фірмового</a:t>
            </a:r>
            <a:r>
              <a:rPr lang="ru-RU" b="1" dirty="0"/>
              <a:t> блоку;</a:t>
            </a:r>
          </a:p>
          <a:p>
            <a:pPr marL="45720" indent="0">
              <a:buNone/>
            </a:pPr>
            <a:r>
              <a:rPr lang="ru-RU" b="1" dirty="0"/>
              <a:t>- </a:t>
            </a:r>
            <a:r>
              <a:rPr lang="ru-RU" b="1" dirty="0" err="1"/>
              <a:t>розробка</a:t>
            </a:r>
            <a:r>
              <a:rPr lang="ru-RU" b="1" dirty="0"/>
              <a:t> </a:t>
            </a:r>
            <a:r>
              <a:rPr lang="ru-RU" b="1" dirty="0" err="1"/>
              <a:t>фірмових</a:t>
            </a:r>
            <a:r>
              <a:rPr lang="ru-RU" b="1" dirty="0"/>
              <a:t> </a:t>
            </a:r>
            <a:r>
              <a:rPr lang="ru-RU" b="1" dirty="0" err="1"/>
              <a:t>форматів</a:t>
            </a:r>
            <a:r>
              <a:rPr lang="ru-RU" b="1" dirty="0"/>
              <a:t> </a:t>
            </a:r>
            <a:r>
              <a:rPr lang="ru-RU" b="1" dirty="0" err="1"/>
              <a:t>усіх</a:t>
            </a:r>
            <a:r>
              <a:rPr lang="ru-RU" b="1" dirty="0"/>
              <a:t> </a:t>
            </a:r>
            <a:r>
              <a:rPr lang="ru-RU" b="1" dirty="0" err="1"/>
              <a:t>видів</a:t>
            </a:r>
            <a:r>
              <a:rPr lang="ru-RU" b="1" dirty="0"/>
              <a:t> </a:t>
            </a:r>
            <a:r>
              <a:rPr lang="ru-RU" b="1" dirty="0" err="1"/>
              <a:t>видань</a:t>
            </a:r>
            <a:r>
              <a:rPr lang="ru-RU" b="1" dirty="0"/>
              <a:t>;</a:t>
            </a:r>
          </a:p>
          <a:p>
            <a:pPr marL="45720" indent="0">
              <a:buNone/>
            </a:pPr>
            <a:r>
              <a:rPr lang="ru-RU" b="1" dirty="0"/>
              <a:t>- </a:t>
            </a:r>
            <a:r>
              <a:rPr lang="ru-RU" b="1" dirty="0" err="1"/>
              <a:t>розробка</a:t>
            </a:r>
            <a:r>
              <a:rPr lang="ru-RU" b="1" dirty="0"/>
              <a:t> </a:t>
            </a:r>
            <a:r>
              <a:rPr lang="ru-RU" b="1" dirty="0" err="1"/>
              <a:t>фірмової</a:t>
            </a:r>
            <a:r>
              <a:rPr lang="ru-RU" b="1" dirty="0"/>
              <a:t> </a:t>
            </a:r>
            <a:r>
              <a:rPr lang="ru-RU" b="1" dirty="0" err="1"/>
              <a:t>системи</a:t>
            </a:r>
            <a:r>
              <a:rPr lang="ru-RU" b="1" dirty="0"/>
              <a:t> верстки;</a:t>
            </a:r>
          </a:p>
          <a:p>
            <a:pPr marL="45720" indent="0">
              <a:buNone/>
            </a:pP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644008" y="1493168"/>
            <a:ext cx="4392488" cy="5112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5500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Ð ÐµÐ·ÑÐ»ÑÑÐ°Ñ Ð¿Ð¾ÑÑÐºÑ Ð·Ð¾Ð±ÑÐ°Ð¶ÐµÐ½Ñ Ð·Ð° Ð·Ð°Ð¿Ð¸ÑÐ¾Ð¼ &quot;Ð¿Ð°Ð±Ð»ÑÐº ÑÑÐ»ÐµÐ¹ÑÐ½Ð· Ð² Ð³Ð¾ÑÐµÐ»ÑÑ&quot;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20" y="0"/>
            <a:ext cx="916249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2420" y="332656"/>
            <a:ext cx="9146420" cy="6370975"/>
          </a:xfrm>
          <a:prstGeom prst="rect">
            <a:avLst/>
          </a:prstGeom>
          <a:solidFill>
            <a:schemeClr val="lt1">
              <a:alpha val="66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/>
              <a:t>- </a:t>
            </a:r>
            <a:r>
              <a:rPr lang="ru-RU" sz="2400" dirty="0" err="1"/>
              <a:t>розробка</a:t>
            </a:r>
            <a:r>
              <a:rPr lang="ru-RU" sz="2400" dirty="0"/>
              <a:t> </a:t>
            </a:r>
            <a:r>
              <a:rPr lang="ru-RU" sz="2400" dirty="0" err="1"/>
              <a:t>готельних</a:t>
            </a:r>
            <a:r>
              <a:rPr lang="ru-RU" sz="2400" dirty="0"/>
              <a:t> </a:t>
            </a:r>
            <a:r>
              <a:rPr lang="ru-RU" sz="2400" dirty="0" err="1"/>
              <a:t>бланків</a:t>
            </a:r>
            <a:r>
              <a:rPr lang="ru-RU" sz="2400" dirty="0"/>
              <a:t>, </a:t>
            </a:r>
            <a:r>
              <a:rPr lang="ru-RU" sz="2400" dirty="0" err="1"/>
              <a:t>конвертів</a:t>
            </a:r>
            <a:r>
              <a:rPr lang="ru-RU" sz="2400" dirty="0"/>
              <a:t>, </a:t>
            </a:r>
            <a:r>
              <a:rPr lang="ru-RU" sz="2400" dirty="0" err="1"/>
              <a:t>візитних</a:t>
            </a:r>
            <a:r>
              <a:rPr lang="ru-RU" sz="2400" dirty="0"/>
              <a:t> </a:t>
            </a:r>
            <a:r>
              <a:rPr lang="ru-RU" sz="2400" dirty="0" err="1"/>
              <a:t>карток</a:t>
            </a:r>
            <a:r>
              <a:rPr lang="ru-RU" sz="2400" dirty="0"/>
              <a:t>, </a:t>
            </a:r>
            <a:r>
              <a:rPr lang="ru-RU" sz="2400" dirty="0" err="1"/>
              <a:t>готельного</a:t>
            </a:r>
            <a:r>
              <a:rPr lang="ru-RU" sz="2400" dirty="0"/>
              <a:t> </a:t>
            </a:r>
            <a:r>
              <a:rPr lang="ru-RU" sz="2400" dirty="0" err="1"/>
              <a:t>бейджа</a:t>
            </a:r>
            <a:r>
              <a:rPr lang="ru-RU" sz="2400" dirty="0"/>
              <a:t> (табличка, </a:t>
            </a:r>
            <a:r>
              <a:rPr lang="ru-RU" sz="2400" dirty="0" err="1"/>
              <a:t>що</a:t>
            </a:r>
            <a:r>
              <a:rPr lang="ru-RU" sz="2400" dirty="0"/>
              <a:t> </a:t>
            </a:r>
            <a:r>
              <a:rPr lang="ru-RU" sz="2400" dirty="0" err="1"/>
              <a:t>приколюється</a:t>
            </a:r>
            <a:r>
              <a:rPr lang="ru-RU" sz="2400" dirty="0"/>
              <a:t> до костюма), </a:t>
            </a:r>
            <a:r>
              <a:rPr lang="ru-RU" sz="2400" dirty="0" err="1"/>
              <a:t>запрошень</a:t>
            </a:r>
            <a:r>
              <a:rPr lang="ru-RU" sz="2400" dirty="0"/>
              <a:t>, </a:t>
            </a:r>
            <a:r>
              <a:rPr lang="ru-RU" sz="2400" dirty="0" err="1"/>
              <a:t>поздоровлень</a:t>
            </a:r>
            <a:r>
              <a:rPr lang="ru-RU" sz="2400" dirty="0"/>
              <a:t> і </a:t>
            </a:r>
            <a:r>
              <a:rPr lang="ru-RU" sz="2400" dirty="0" err="1"/>
              <a:t>конвертів</a:t>
            </a:r>
            <a:r>
              <a:rPr lang="ru-RU" sz="2400" dirty="0"/>
              <a:t> для них;</a:t>
            </a:r>
          </a:p>
          <a:p>
            <a:r>
              <a:rPr lang="ru-RU" sz="2400" dirty="0"/>
              <a:t>- </a:t>
            </a:r>
            <a:r>
              <a:rPr lang="ru-RU" sz="2400" dirty="0" err="1"/>
              <a:t>розробка</a:t>
            </a:r>
            <a:r>
              <a:rPr lang="ru-RU" sz="2400" dirty="0"/>
              <a:t> </a:t>
            </a:r>
            <a:r>
              <a:rPr lang="ru-RU" sz="2400" dirty="0" err="1"/>
              <a:t>прес-релізу</a:t>
            </a:r>
            <a:r>
              <a:rPr lang="ru-RU" sz="2400" dirty="0"/>
              <a:t>;</a:t>
            </a:r>
          </a:p>
          <a:p>
            <a:r>
              <a:rPr lang="ru-RU" sz="2400" dirty="0"/>
              <a:t>- </a:t>
            </a:r>
            <a:r>
              <a:rPr lang="ru-RU" sz="2400" dirty="0" err="1"/>
              <a:t>розробка</a:t>
            </a:r>
            <a:r>
              <a:rPr lang="ru-RU" sz="2400" dirty="0"/>
              <a:t> папок для </a:t>
            </a:r>
            <a:r>
              <a:rPr lang="ru-RU" sz="2400" dirty="0" err="1"/>
              <a:t>рекламних</a:t>
            </a:r>
            <a:r>
              <a:rPr lang="ru-RU" sz="2400" dirty="0"/>
              <a:t> </a:t>
            </a:r>
            <a:r>
              <a:rPr lang="ru-RU" sz="2400" dirty="0" err="1"/>
              <a:t>матеріалів</a:t>
            </a:r>
            <a:r>
              <a:rPr lang="ru-RU" sz="2400" dirty="0"/>
              <a:t> і </a:t>
            </a:r>
            <a:r>
              <a:rPr lang="ru-RU" sz="2400" dirty="0" err="1"/>
              <a:t>ділової</a:t>
            </a:r>
            <a:r>
              <a:rPr lang="ru-RU" sz="2400" dirty="0"/>
              <a:t> </a:t>
            </a:r>
            <a:r>
              <a:rPr lang="ru-RU" sz="2400" dirty="0" err="1"/>
              <a:t>документації</a:t>
            </a:r>
            <a:r>
              <a:rPr lang="ru-RU" sz="2400" dirty="0"/>
              <a:t>;</a:t>
            </a:r>
          </a:p>
          <a:p>
            <a:r>
              <a:rPr lang="ru-RU" sz="2400" dirty="0"/>
              <a:t>- </a:t>
            </a:r>
            <a:r>
              <a:rPr lang="ru-RU" sz="2400" dirty="0" err="1"/>
              <a:t>розробка</a:t>
            </a:r>
            <a:r>
              <a:rPr lang="ru-RU" sz="2400" dirty="0"/>
              <a:t> </a:t>
            </a:r>
            <a:r>
              <a:rPr lang="ru-RU" sz="2400" dirty="0" err="1"/>
              <a:t>сувенірної</a:t>
            </a:r>
            <a:r>
              <a:rPr lang="ru-RU" sz="2400" dirty="0"/>
              <a:t> і </a:t>
            </a:r>
            <a:r>
              <a:rPr lang="ru-RU" sz="2400" dirty="0" err="1"/>
              <a:t>рекламної</a:t>
            </a:r>
            <a:r>
              <a:rPr lang="ru-RU" sz="2400" dirty="0"/>
              <a:t> </a:t>
            </a:r>
            <a:r>
              <a:rPr lang="ru-RU" sz="2400" dirty="0" err="1"/>
              <a:t>продукції</a:t>
            </a:r>
            <a:r>
              <a:rPr lang="ru-RU" sz="2400" dirty="0"/>
              <a:t>: </a:t>
            </a:r>
            <a:r>
              <a:rPr lang="ru-RU" sz="2400" dirty="0" err="1"/>
              <a:t>листівки</a:t>
            </a:r>
            <a:r>
              <a:rPr lang="ru-RU" sz="2400" dirty="0"/>
              <a:t>, </a:t>
            </a:r>
            <a:r>
              <a:rPr lang="ru-RU" sz="2400" dirty="0" err="1"/>
              <a:t>плакати</a:t>
            </a:r>
            <a:r>
              <a:rPr lang="ru-RU" sz="2400" dirty="0"/>
              <a:t>, </a:t>
            </a:r>
            <a:r>
              <a:rPr lang="ru-RU" sz="2400" dirty="0" err="1"/>
              <a:t>буклети</a:t>
            </a:r>
            <a:r>
              <a:rPr lang="ru-RU" sz="2400" dirty="0"/>
              <a:t>, наклейки, значки, </a:t>
            </a:r>
            <a:r>
              <a:rPr lang="ru-RU" sz="2400" dirty="0" err="1"/>
              <a:t>написи</a:t>
            </a:r>
            <a:r>
              <a:rPr lang="ru-RU" sz="2400" dirty="0"/>
              <a:t> і </a:t>
            </a:r>
            <a:r>
              <a:rPr lang="ru-RU" sz="2400" dirty="0" err="1"/>
              <a:t>малюнки</a:t>
            </a:r>
            <a:r>
              <a:rPr lang="ru-RU" sz="2400" dirty="0"/>
              <a:t> на ручки, </a:t>
            </a:r>
            <a:r>
              <a:rPr lang="ru-RU" sz="2400" dirty="0" err="1"/>
              <a:t>годинники</a:t>
            </a:r>
            <a:r>
              <a:rPr lang="ru-RU" sz="2400" dirty="0"/>
              <a:t>, </a:t>
            </a:r>
            <a:r>
              <a:rPr lang="ru-RU" sz="2400" dirty="0" err="1"/>
              <a:t>запальнички</a:t>
            </a:r>
            <a:r>
              <a:rPr lang="ru-RU" sz="2400" dirty="0"/>
              <a:t>, майки </a:t>
            </a:r>
            <a:r>
              <a:rPr lang="ru-RU" sz="2400" dirty="0" err="1"/>
              <a:t>тощо</a:t>
            </a:r>
            <a:r>
              <a:rPr lang="ru-RU" sz="2400" dirty="0"/>
              <a:t>;</a:t>
            </a:r>
          </a:p>
          <a:p>
            <a:r>
              <a:rPr lang="ru-RU" sz="2400" dirty="0"/>
              <a:t>- </a:t>
            </a:r>
            <a:r>
              <a:rPr lang="ru-RU" sz="2400" dirty="0" err="1"/>
              <a:t>дизайнерські</a:t>
            </a:r>
            <a:r>
              <a:rPr lang="ru-RU" sz="2400" dirty="0"/>
              <a:t> </a:t>
            </a:r>
            <a:r>
              <a:rPr lang="ru-RU" sz="2400" dirty="0" err="1"/>
              <a:t>розробки</a:t>
            </a:r>
            <a:r>
              <a:rPr lang="ru-RU" sz="2400" dirty="0"/>
              <a:t> </a:t>
            </a:r>
            <a:r>
              <a:rPr lang="ru-RU" sz="2400" dirty="0" err="1"/>
              <a:t>інтер'єру</a:t>
            </a:r>
            <a:r>
              <a:rPr lang="ru-RU" sz="2400" dirty="0"/>
              <a:t> </a:t>
            </a:r>
            <a:r>
              <a:rPr lang="ru-RU" sz="2400" dirty="0" err="1"/>
              <a:t>номерів</a:t>
            </a:r>
            <a:r>
              <a:rPr lang="ru-RU" sz="2400" dirty="0"/>
              <a:t>, </a:t>
            </a:r>
            <a:r>
              <a:rPr lang="ru-RU" sz="2400" dirty="0" err="1"/>
              <a:t>офісних</a:t>
            </a:r>
            <a:r>
              <a:rPr lang="ru-RU" sz="2400" dirty="0"/>
              <a:t> та </a:t>
            </a:r>
            <a:r>
              <a:rPr lang="ru-RU" sz="2400" dirty="0" err="1"/>
              <a:t>робочих</a:t>
            </a:r>
            <a:r>
              <a:rPr lang="ru-RU" sz="2400" dirty="0"/>
              <a:t> </a:t>
            </a:r>
            <a:r>
              <a:rPr lang="ru-RU" sz="2400" dirty="0" err="1"/>
              <a:t>приміщень</a:t>
            </a:r>
            <a:r>
              <a:rPr lang="ru-RU" sz="2400" dirty="0"/>
              <a:t>;</a:t>
            </a:r>
          </a:p>
          <a:p>
            <a:r>
              <a:rPr lang="ru-RU" sz="2400" dirty="0"/>
              <a:t>- </a:t>
            </a:r>
            <a:r>
              <a:rPr lang="ru-RU" sz="2400" dirty="0" err="1"/>
              <a:t>розробка</a:t>
            </a:r>
            <a:r>
              <a:rPr lang="ru-RU" sz="2400" dirty="0"/>
              <a:t> </a:t>
            </a:r>
            <a:r>
              <a:rPr lang="ru-RU" sz="2400" dirty="0" err="1"/>
              <a:t>внутрішньої</a:t>
            </a:r>
            <a:r>
              <a:rPr lang="ru-RU" sz="2400" dirty="0"/>
              <a:t> і </a:t>
            </a:r>
            <a:r>
              <a:rPr lang="ru-RU" sz="2400" dirty="0" err="1"/>
              <a:t>зовнішньої</a:t>
            </a:r>
            <a:r>
              <a:rPr lang="ru-RU" sz="2400" dirty="0"/>
              <a:t> </a:t>
            </a:r>
            <a:r>
              <a:rPr lang="ru-RU" sz="2400" dirty="0" err="1"/>
              <a:t>візуальної</a:t>
            </a:r>
            <a:r>
              <a:rPr lang="ru-RU" sz="2400" dirty="0"/>
              <a:t> </a:t>
            </a:r>
            <a:r>
              <a:rPr lang="ru-RU" sz="2400" dirty="0" err="1"/>
              <a:t>інформації</a:t>
            </a:r>
            <a:r>
              <a:rPr lang="ru-RU" sz="2400" dirty="0"/>
              <a:t>;</a:t>
            </a:r>
          </a:p>
          <a:p>
            <a:r>
              <a:rPr lang="ru-RU" sz="2400" dirty="0"/>
              <a:t>- дизайн </a:t>
            </a:r>
            <a:r>
              <a:rPr lang="ru-RU" sz="2400" dirty="0" err="1"/>
              <a:t>костюмів</a:t>
            </a:r>
            <a:r>
              <a:rPr lang="ru-RU" sz="2400" dirty="0"/>
              <a:t> і </a:t>
            </a:r>
            <a:r>
              <a:rPr lang="ru-RU" sz="2400" dirty="0" err="1"/>
              <a:t>спецодягу</a:t>
            </a:r>
            <a:r>
              <a:rPr lang="ru-RU" sz="2400" dirty="0"/>
              <a:t>;</a:t>
            </a:r>
          </a:p>
          <a:p>
            <a:r>
              <a:rPr lang="ru-RU" sz="2400" dirty="0"/>
              <a:t>- </a:t>
            </a:r>
            <a:r>
              <a:rPr lang="ru-RU" sz="2400" dirty="0" err="1"/>
              <a:t>розробка</a:t>
            </a:r>
            <a:r>
              <a:rPr lang="ru-RU" sz="2400" dirty="0"/>
              <a:t> </a:t>
            </a:r>
            <a:r>
              <a:rPr lang="ru-RU" sz="2400" dirty="0" err="1"/>
              <a:t>упакування</a:t>
            </a:r>
            <a:r>
              <a:rPr lang="ru-RU" sz="2400" dirty="0"/>
              <a:t>.</a:t>
            </a:r>
          </a:p>
          <a:p>
            <a:r>
              <a:rPr lang="ru-RU" sz="2400" dirty="0" err="1"/>
              <a:t>Основними</a:t>
            </a:r>
            <a:r>
              <a:rPr lang="ru-RU" sz="2400" dirty="0"/>
              <a:t> </a:t>
            </a:r>
            <a:r>
              <a:rPr lang="ru-RU" sz="2400" dirty="0" err="1"/>
              <a:t>цілями</a:t>
            </a:r>
            <a:r>
              <a:rPr lang="ru-RU" sz="2400" dirty="0"/>
              <a:t> </a:t>
            </a:r>
            <a:r>
              <a:rPr lang="ru-RU" sz="2400" dirty="0" err="1"/>
              <a:t>формування</a:t>
            </a:r>
            <a:r>
              <a:rPr lang="ru-RU" sz="2400" dirty="0"/>
              <a:t> </a:t>
            </a:r>
            <a:r>
              <a:rPr lang="ru-RU" sz="2400" dirty="0" err="1"/>
              <a:t>готельного</a:t>
            </a:r>
            <a:r>
              <a:rPr lang="ru-RU" sz="2400" dirty="0"/>
              <a:t> стилю є:</a:t>
            </a:r>
          </a:p>
          <a:p>
            <a:r>
              <a:rPr lang="ru-RU" sz="2400" dirty="0"/>
              <a:t>- </a:t>
            </a:r>
            <a:r>
              <a:rPr lang="ru-RU" sz="2400" dirty="0" err="1"/>
              <a:t>виділення</a:t>
            </a:r>
            <a:r>
              <a:rPr lang="ru-RU" sz="2400" dirty="0"/>
              <a:t> </a:t>
            </a:r>
            <a:r>
              <a:rPr lang="ru-RU" sz="2400" dirty="0" err="1"/>
              <a:t>готелю</a:t>
            </a:r>
            <a:r>
              <a:rPr lang="ru-RU" sz="2400" dirty="0"/>
              <a:t> з </a:t>
            </a:r>
            <a:r>
              <a:rPr lang="ru-RU" sz="2400" dirty="0" err="1"/>
              <a:t>загальної</a:t>
            </a:r>
            <a:r>
              <a:rPr lang="ru-RU" sz="2400" dirty="0"/>
              <a:t> </a:t>
            </a:r>
            <a:r>
              <a:rPr lang="ru-RU" sz="2400" dirty="0" err="1"/>
              <a:t>маси</a:t>
            </a:r>
            <a:r>
              <a:rPr lang="ru-RU" sz="2400" dirty="0"/>
              <a:t> </a:t>
            </a:r>
            <a:r>
              <a:rPr lang="ru-RU" sz="2400" dirty="0" err="1"/>
              <a:t>готелів-конкурентів</a:t>
            </a:r>
            <a:r>
              <a:rPr lang="ru-RU" sz="2400" dirty="0"/>
              <a:t>;</a:t>
            </a:r>
          </a:p>
          <a:p>
            <a:r>
              <a:rPr lang="ru-RU" sz="2400" dirty="0"/>
              <a:t>- </a:t>
            </a:r>
            <a:r>
              <a:rPr lang="ru-RU" sz="2400" dirty="0" err="1"/>
              <a:t>формування</a:t>
            </a:r>
            <a:r>
              <a:rPr lang="ru-RU" sz="2400" dirty="0"/>
              <a:t> </a:t>
            </a:r>
            <a:r>
              <a:rPr lang="ru-RU" sz="2400" dirty="0" err="1"/>
              <a:t>чіткої</a:t>
            </a:r>
            <a:r>
              <a:rPr lang="ru-RU" sz="2400" dirty="0"/>
              <a:t> </a:t>
            </a:r>
            <a:r>
              <a:rPr lang="ru-RU" sz="2400" dirty="0" err="1"/>
              <a:t>ринкової</a:t>
            </a:r>
            <a:r>
              <a:rPr lang="ru-RU" sz="2400" dirty="0"/>
              <a:t> </a:t>
            </a:r>
            <a:r>
              <a:rPr lang="ru-RU" sz="2400" dirty="0" err="1"/>
              <a:t>позиції</a:t>
            </a:r>
            <a:r>
              <a:rPr lang="ru-RU" sz="2400" dirty="0"/>
              <a:t> </a:t>
            </a:r>
            <a:r>
              <a:rPr lang="ru-RU" sz="2400" dirty="0" err="1"/>
              <a:t>послуг</a:t>
            </a:r>
            <a:r>
              <a:rPr lang="ru-RU" sz="2400" dirty="0"/>
              <a:t> </a:t>
            </a:r>
            <a:r>
              <a:rPr lang="ru-RU" sz="2400" dirty="0" err="1"/>
              <a:t>готелю</a:t>
            </a:r>
            <a:r>
              <a:rPr lang="ru-RU" sz="2400" dirty="0"/>
              <a:t> на ринку.</a:t>
            </a:r>
          </a:p>
        </p:txBody>
      </p:sp>
    </p:spTree>
    <p:extLst>
      <p:ext uri="{BB962C8B-B14F-4D97-AF65-F5344CB8AC3E}">
        <p14:creationId xmlns:p14="http://schemas.microsoft.com/office/powerpoint/2010/main" val="272325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696744"/>
          </a:xfrm>
        </p:spPr>
        <p:txBody>
          <a:bodyPr>
            <a:normAutofit fontScale="92500"/>
          </a:bodyPr>
          <a:lstStyle/>
          <a:p>
            <a:pPr marL="45720" indent="0">
              <a:buNone/>
            </a:pPr>
            <a:r>
              <a:rPr lang="uk-UA" dirty="0" smtClean="0"/>
              <a:t>	</a:t>
            </a:r>
            <a:r>
              <a:rPr lang="uk-UA" sz="3200" b="1" dirty="0" smtClean="0"/>
              <a:t>Фірмовий </a:t>
            </a:r>
            <a:r>
              <a:rPr lang="uk-UA" sz="3200" b="1" dirty="0"/>
              <a:t>стиль готелю забезпечує йому ряд переваг, а саме: </a:t>
            </a:r>
            <a:endParaRPr lang="uk-UA" sz="3200" b="1" dirty="0" smtClean="0"/>
          </a:p>
          <a:p>
            <a:pPr>
              <a:buFont typeface="Arial" pitchFamily="34" charset="0"/>
              <a:buChar char="•"/>
            </a:pPr>
            <a:r>
              <a:rPr lang="uk-UA" sz="2800" b="1" dirty="0" smtClean="0"/>
              <a:t>допомагає </a:t>
            </a:r>
            <a:r>
              <a:rPr lang="uk-UA" sz="2800" b="1" dirty="0"/>
              <a:t>клієнтам орієнтуватися в потоці інформації і швидко знаходити необхідний готель; </a:t>
            </a:r>
            <a:endParaRPr lang="uk-UA" sz="2800" b="1" dirty="0" smtClean="0"/>
          </a:p>
          <a:p>
            <a:pPr>
              <a:buFont typeface="Arial" pitchFamily="34" charset="0"/>
              <a:buChar char="•"/>
            </a:pPr>
            <a:r>
              <a:rPr lang="uk-UA" sz="2800" b="1" dirty="0" smtClean="0"/>
              <a:t>підвищує </a:t>
            </a:r>
            <a:r>
              <a:rPr lang="uk-UA" sz="2800" b="1" dirty="0"/>
              <a:t>ефективність реклами; </a:t>
            </a:r>
            <a:endParaRPr lang="uk-UA" sz="2800" b="1" dirty="0" smtClean="0"/>
          </a:p>
          <a:p>
            <a:pPr>
              <a:buFont typeface="Arial" pitchFamily="34" charset="0"/>
              <a:buChar char="•"/>
            </a:pPr>
            <a:r>
              <a:rPr lang="uk-UA" sz="2800" b="1" dirty="0" smtClean="0"/>
              <a:t>знижує </a:t>
            </a:r>
            <a:r>
              <a:rPr lang="uk-UA" sz="2800" b="1" dirty="0"/>
              <a:t>витрати на формування комунікацій; </a:t>
            </a:r>
            <a:endParaRPr lang="uk-UA" sz="2800" b="1" dirty="0" smtClean="0"/>
          </a:p>
          <a:p>
            <a:pPr>
              <a:buFont typeface="Arial" pitchFamily="34" charset="0"/>
              <a:buChar char="•"/>
            </a:pPr>
            <a:r>
              <a:rPr lang="uk-UA" sz="2800" b="1" dirty="0" smtClean="0"/>
              <a:t>забезпечує </a:t>
            </a:r>
            <a:r>
              <a:rPr lang="uk-UA" sz="2800" b="1" dirty="0"/>
              <a:t>досягнення необхідної єдності всієї реклами та інших засобів маркетингових комунікацій готелю; </a:t>
            </a:r>
            <a:endParaRPr lang="uk-UA" sz="2800" b="1" dirty="0" smtClean="0"/>
          </a:p>
          <a:p>
            <a:pPr>
              <a:buFont typeface="Arial" pitchFamily="34" charset="0"/>
              <a:buChar char="•"/>
            </a:pPr>
            <a:r>
              <a:rPr lang="uk-UA" sz="2800" b="1" dirty="0" smtClean="0"/>
              <a:t>сприяє </a:t>
            </a:r>
            <a:r>
              <a:rPr lang="uk-UA" sz="2800" b="1" dirty="0"/>
              <a:t>підвищенню корпоративного духу, поєднує персонал, викликає почуття гордості за готель</a:t>
            </a:r>
            <a:r>
              <a:rPr lang="uk-UA" sz="2800" b="1" dirty="0" smtClean="0"/>
              <a:t>;</a:t>
            </a:r>
          </a:p>
          <a:p>
            <a:pPr>
              <a:buFont typeface="Arial" pitchFamily="34" charset="0"/>
              <a:buChar char="•"/>
            </a:pPr>
            <a:r>
              <a:rPr lang="uk-UA" sz="2800" b="1" dirty="0" smtClean="0"/>
              <a:t> </a:t>
            </a:r>
            <a:r>
              <a:rPr lang="uk-UA" sz="2800" b="1" dirty="0"/>
              <a:t>позитивно впливає на естетичні почуття клієнтів та персоналу і загальний естетичний рівень готелю.</a:t>
            </a:r>
            <a:endParaRPr lang="ru-RU" sz="2800" b="1" dirty="0"/>
          </a:p>
          <a:p>
            <a:pPr marL="45720" indent="0">
              <a:buNone/>
            </a:pP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137288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4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156"/>
            <a:ext cx="9183732" cy="6868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52" y="0"/>
            <a:ext cx="9130948" cy="980728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sz="3600" i="1" dirty="0" err="1">
                <a:latin typeface="Times New Roman" pitchFamily="18" charset="0"/>
                <a:cs typeface="Times New Roman" pitchFamily="18" charset="0"/>
              </a:rPr>
              <a:t>Найважливішими</a:t>
            </a:r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i="1" dirty="0" err="1">
                <a:latin typeface="Times New Roman" pitchFamily="18" charset="0"/>
                <a:cs typeface="Times New Roman" pitchFamily="18" charset="0"/>
              </a:rPr>
              <a:t>елементами</a:t>
            </a:r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i="1" dirty="0" err="1">
                <a:latin typeface="Times New Roman" pitchFamily="18" charset="0"/>
                <a:cs typeface="Times New Roman" pitchFamily="18" charset="0"/>
              </a:rPr>
              <a:t>готельного</a:t>
            </a:r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 стилю </a:t>
            </a:r>
            <a:br>
              <a:rPr lang="ru-RU" sz="3600" i="1" dirty="0">
                <a:latin typeface="Times New Roman" pitchFamily="18" charset="0"/>
                <a:cs typeface="Times New Roman" pitchFamily="18" charset="0"/>
              </a:rPr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268760"/>
            <a:ext cx="9183732" cy="5589240"/>
          </a:xfrm>
          <a:solidFill>
            <a:schemeClr val="lt1">
              <a:alpha val="39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</a:rPr>
              <a:t>- </a:t>
            </a:r>
            <a:r>
              <a:rPr lang="ru-RU" b="1" dirty="0" err="1">
                <a:solidFill>
                  <a:schemeClr val="tx1"/>
                </a:solidFill>
              </a:rPr>
              <a:t>товарний</a:t>
            </a:r>
            <a:r>
              <a:rPr lang="ru-RU" b="1" dirty="0">
                <a:solidFill>
                  <a:schemeClr val="tx1"/>
                </a:solidFill>
              </a:rPr>
              <a:t> знак (</a:t>
            </a:r>
            <a:r>
              <a:rPr lang="ru-RU" b="1" dirty="0" err="1">
                <a:solidFill>
                  <a:schemeClr val="tx1"/>
                </a:solidFill>
              </a:rPr>
              <a:t>ім'я</a:t>
            </a:r>
            <a:r>
              <a:rPr lang="ru-RU" b="1" dirty="0">
                <a:solidFill>
                  <a:schemeClr val="tx1"/>
                </a:solidFill>
              </a:rPr>
              <a:t>, знак, символ </a:t>
            </a:r>
            <a:r>
              <a:rPr lang="ru-RU" b="1" dirty="0" err="1">
                <a:solidFill>
                  <a:schemeClr val="tx1"/>
                </a:solidFill>
              </a:rPr>
              <a:t>або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їхнє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поєднання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b="1" dirty="0" err="1">
                <a:solidFill>
                  <a:schemeClr val="tx1"/>
                </a:solidFill>
              </a:rPr>
              <a:t>якими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позначають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готельні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послуги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b="1" dirty="0" err="1">
                <a:solidFill>
                  <a:schemeClr val="tx1"/>
                </a:solidFill>
              </a:rPr>
              <a:t>що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пропонуються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споживачеві</a:t>
            </a:r>
            <a:r>
              <a:rPr lang="ru-RU" b="1" dirty="0">
                <a:solidFill>
                  <a:schemeClr val="tx1"/>
                </a:solidFill>
              </a:rPr>
              <a:t>. </a:t>
            </a:r>
            <a:r>
              <a:rPr lang="ru-RU" b="1" dirty="0" err="1">
                <a:solidFill>
                  <a:schemeClr val="tx1"/>
                </a:solidFill>
              </a:rPr>
              <a:t>Іноді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застосовується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торговельний</a:t>
            </a:r>
            <a:r>
              <a:rPr lang="ru-RU" b="1" dirty="0">
                <a:solidFill>
                  <a:schemeClr val="tx1"/>
                </a:solidFill>
              </a:rPr>
              <a:t> знак, </a:t>
            </a:r>
            <a:r>
              <a:rPr lang="ru-RU" b="1" dirty="0" err="1">
                <a:solidFill>
                  <a:schemeClr val="tx1"/>
                </a:solidFill>
              </a:rPr>
              <a:t>що</a:t>
            </a:r>
            <a:r>
              <a:rPr lang="ru-RU" b="1" dirty="0">
                <a:solidFill>
                  <a:schemeClr val="tx1"/>
                </a:solidFill>
              </a:rPr>
              <a:t> є типом </a:t>
            </a:r>
            <a:r>
              <a:rPr lang="ru-RU" b="1" dirty="0" err="1">
                <a:solidFill>
                  <a:schemeClr val="tx1"/>
                </a:solidFill>
              </a:rPr>
              <a:t>по-значення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товарної</a:t>
            </a:r>
            <a:r>
              <a:rPr lang="ru-RU" b="1" dirty="0">
                <a:solidFill>
                  <a:schemeClr val="tx1"/>
                </a:solidFill>
              </a:rPr>
              <a:t> марки, яка </a:t>
            </a:r>
            <a:r>
              <a:rPr lang="ru-RU" b="1" dirty="0" err="1">
                <a:solidFill>
                  <a:schemeClr val="tx1"/>
                </a:solidFill>
              </a:rPr>
              <a:t>юридично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захищена</a:t>
            </a:r>
            <a:r>
              <a:rPr lang="ru-RU" b="1" dirty="0">
                <a:solidFill>
                  <a:schemeClr val="tx1"/>
                </a:solidFill>
              </a:rPr>
              <a:t>. </a:t>
            </a:r>
            <a:r>
              <a:rPr lang="ru-RU" b="1" dirty="0" err="1">
                <a:solidFill>
                  <a:schemeClr val="tx1"/>
                </a:solidFill>
              </a:rPr>
              <a:t>Зареєстрований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торговельний</a:t>
            </a:r>
            <a:r>
              <a:rPr lang="ru-RU" b="1" dirty="0">
                <a:solidFill>
                  <a:schemeClr val="tx1"/>
                </a:solidFill>
              </a:rPr>
              <a:t> знак у </a:t>
            </a:r>
            <a:r>
              <a:rPr lang="ru-RU" b="1" dirty="0" err="1">
                <a:solidFill>
                  <a:schemeClr val="tx1"/>
                </a:solidFill>
              </a:rPr>
              <a:t>цьому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випадку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супроводжується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спеціальним</a:t>
            </a:r>
            <a:r>
              <a:rPr lang="ru-RU" b="1" dirty="0">
                <a:solidFill>
                  <a:schemeClr val="tx1"/>
                </a:solidFill>
              </a:rPr>
              <a:t> символом ®);</a:t>
            </a:r>
          </a:p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</a:rPr>
              <a:t>- </a:t>
            </a:r>
            <a:r>
              <a:rPr lang="ru-RU" b="1" dirty="0" err="1">
                <a:solidFill>
                  <a:schemeClr val="tx1"/>
                </a:solidFill>
              </a:rPr>
              <a:t>фірмовий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шрифтовий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напис</a:t>
            </a:r>
            <a:r>
              <a:rPr lang="ru-RU" b="1" dirty="0">
                <a:solidFill>
                  <a:schemeClr val="tx1"/>
                </a:solidFill>
              </a:rPr>
              <a:t> (логотип) (</a:t>
            </a:r>
            <a:r>
              <a:rPr lang="ru-RU" b="1" dirty="0" err="1">
                <a:solidFill>
                  <a:schemeClr val="tx1"/>
                </a:solidFill>
              </a:rPr>
              <a:t>оригінальне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накреслення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найменування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рекламодавця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b="1" dirty="0" err="1">
                <a:solidFill>
                  <a:schemeClr val="tx1"/>
                </a:solidFill>
              </a:rPr>
              <a:t>що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використовується</a:t>
            </a:r>
            <a:r>
              <a:rPr lang="ru-RU" b="1" dirty="0">
                <a:solidFill>
                  <a:schemeClr val="tx1"/>
                </a:solidFill>
              </a:rPr>
              <a:t> як символ </a:t>
            </a:r>
            <a:r>
              <a:rPr lang="ru-RU" b="1" dirty="0" err="1">
                <a:solidFill>
                  <a:schemeClr val="tx1"/>
                </a:solidFill>
              </a:rPr>
              <a:t>готелю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b="1" dirty="0" err="1">
                <a:solidFill>
                  <a:schemeClr val="tx1"/>
                </a:solidFill>
              </a:rPr>
              <a:t>найчастіше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виконує</a:t>
            </a:r>
            <a:r>
              <a:rPr lang="ru-RU" b="1" dirty="0">
                <a:solidFill>
                  <a:schemeClr val="tx1"/>
                </a:solidFill>
              </a:rPr>
              <a:t> роль </a:t>
            </a:r>
            <a:r>
              <a:rPr lang="ru-RU" b="1" dirty="0" err="1">
                <a:solidFill>
                  <a:schemeClr val="tx1"/>
                </a:solidFill>
              </a:rPr>
              <a:t>товарної</a:t>
            </a:r>
            <a:r>
              <a:rPr lang="ru-RU" b="1" dirty="0">
                <a:solidFill>
                  <a:schemeClr val="tx1"/>
                </a:solidFill>
              </a:rPr>
              <a:t> марки);</a:t>
            </a:r>
          </a:p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</a:rPr>
              <a:t>- </a:t>
            </a:r>
            <a:r>
              <a:rPr lang="ru-RU" b="1" dirty="0" err="1">
                <a:solidFill>
                  <a:schemeClr val="tx1"/>
                </a:solidFill>
              </a:rPr>
              <a:t>фірмове</a:t>
            </a:r>
            <a:r>
              <a:rPr lang="ru-RU" b="1" dirty="0">
                <a:solidFill>
                  <a:schemeClr val="tx1"/>
                </a:solidFill>
              </a:rPr>
              <a:t> гасло (слоган - </a:t>
            </a:r>
            <a:r>
              <a:rPr lang="ru-RU" b="1" dirty="0" err="1">
                <a:solidFill>
                  <a:schemeClr val="tx1"/>
                </a:solidFill>
              </a:rPr>
              <a:t>рекламне</a:t>
            </a:r>
            <a:r>
              <a:rPr lang="ru-RU" b="1" dirty="0">
                <a:solidFill>
                  <a:schemeClr val="tx1"/>
                </a:solidFill>
              </a:rPr>
              <a:t> гасло, </a:t>
            </a:r>
            <a:r>
              <a:rPr lang="ru-RU" b="1" dirty="0" err="1">
                <a:solidFill>
                  <a:schemeClr val="tx1"/>
                </a:solidFill>
              </a:rPr>
              <a:t>девіз</a:t>
            </a:r>
            <a:r>
              <a:rPr lang="ru-RU" b="1" dirty="0">
                <a:solidFill>
                  <a:schemeClr val="tx1"/>
                </a:solidFill>
              </a:rPr>
              <a:t>, афористично </a:t>
            </a:r>
            <a:r>
              <a:rPr lang="ru-RU" b="1" dirty="0" err="1">
                <a:solidFill>
                  <a:schemeClr val="tx1"/>
                </a:solidFill>
              </a:rPr>
              <a:t>висловлена</a:t>
            </a:r>
            <a:r>
              <a:rPr lang="ru-RU" b="1" dirty="0">
                <a:solidFill>
                  <a:schemeClr val="tx1"/>
                </a:solidFill>
              </a:rPr>
              <a:t> думка, </a:t>
            </a:r>
            <a:r>
              <a:rPr lang="ru-RU" b="1" dirty="0" err="1">
                <a:solidFill>
                  <a:schemeClr val="tx1"/>
                </a:solidFill>
              </a:rPr>
              <a:t>що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виконує</a:t>
            </a:r>
            <a:r>
              <a:rPr lang="ru-RU" b="1" dirty="0">
                <a:solidFill>
                  <a:schemeClr val="tx1"/>
                </a:solidFill>
              </a:rPr>
              <a:t> роль рекламного </a:t>
            </a:r>
            <a:r>
              <a:rPr lang="ru-RU" b="1" dirty="0" err="1">
                <a:solidFill>
                  <a:schemeClr val="tx1"/>
                </a:solidFill>
              </a:rPr>
              <a:t>послання</a:t>
            </a:r>
            <a:r>
              <a:rPr lang="ru-RU" b="1" dirty="0">
                <a:solidFill>
                  <a:schemeClr val="tx1"/>
                </a:solidFill>
              </a:rPr>
              <a:t>; </a:t>
            </a:r>
            <a:r>
              <a:rPr lang="ru-RU" b="1" dirty="0" err="1">
                <a:solidFill>
                  <a:schemeClr val="tx1"/>
                </a:solidFill>
              </a:rPr>
              <a:t>іноді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стає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ідеєю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цілої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рекламної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кампанії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b="1" dirty="0" err="1">
                <a:solidFill>
                  <a:schemeClr val="tx1"/>
                </a:solidFill>
              </a:rPr>
              <a:t>втягуючи</a:t>
            </a:r>
            <a:r>
              <a:rPr lang="ru-RU" b="1" dirty="0">
                <a:solidFill>
                  <a:schemeClr val="tx1"/>
                </a:solidFill>
              </a:rPr>
              <a:t> у свою </a:t>
            </a:r>
            <a:r>
              <a:rPr lang="ru-RU" b="1" dirty="0" err="1">
                <a:solidFill>
                  <a:schemeClr val="tx1"/>
                </a:solidFill>
              </a:rPr>
              <a:t>орбіту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багато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інших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видів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реклами</a:t>
            </a:r>
            <a:r>
              <a:rPr lang="ru-RU" b="1" dirty="0">
                <a:solidFill>
                  <a:schemeClr val="tx1"/>
                </a:solidFill>
              </a:rPr>
              <a:t>);</a:t>
            </a:r>
          </a:p>
          <a:p>
            <a:pPr marL="45720" indent="0">
              <a:buNone/>
            </a:pPr>
            <a:r>
              <a:rPr lang="ru-RU" b="1" dirty="0">
                <a:solidFill>
                  <a:schemeClr val="tx1"/>
                </a:solidFill>
              </a:rPr>
              <a:t>- </a:t>
            </a:r>
            <a:r>
              <a:rPr lang="ru-RU" b="1" dirty="0" err="1">
                <a:solidFill>
                  <a:schemeClr val="tx1"/>
                </a:solidFill>
              </a:rPr>
              <a:t>фірмовий</a:t>
            </a:r>
            <a:r>
              <a:rPr lang="ru-RU" b="1" dirty="0">
                <a:solidFill>
                  <a:schemeClr val="tx1"/>
                </a:solidFill>
              </a:rPr>
              <a:t> блок (</a:t>
            </a:r>
            <a:r>
              <a:rPr lang="ru-RU" b="1" dirty="0" err="1">
                <a:solidFill>
                  <a:schemeClr val="tx1"/>
                </a:solidFill>
              </a:rPr>
              <a:t>традиційне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або</a:t>
            </a:r>
            <a:r>
              <a:rPr lang="ru-RU" b="1" dirty="0">
                <a:solidFill>
                  <a:schemeClr val="tx1"/>
                </a:solidFill>
              </a:rPr>
              <a:t> часто </a:t>
            </a:r>
            <a:r>
              <a:rPr lang="ru-RU" b="1" dirty="0" err="1">
                <a:solidFill>
                  <a:schemeClr val="tx1"/>
                </a:solidFill>
              </a:rPr>
              <a:t>уживане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поєднання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декількох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елементів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фірмового</a:t>
            </a:r>
            <a:r>
              <a:rPr lang="ru-RU" b="1" dirty="0">
                <a:solidFill>
                  <a:schemeClr val="tx1"/>
                </a:solidFill>
              </a:rPr>
              <a:t> стилю (</a:t>
            </a:r>
            <a:r>
              <a:rPr lang="ru-RU" b="1" dirty="0" err="1">
                <a:solidFill>
                  <a:schemeClr val="tx1"/>
                </a:solidFill>
              </a:rPr>
              <a:t>товарна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err="1">
                <a:solidFill>
                  <a:schemeClr val="tx1"/>
                </a:solidFill>
              </a:rPr>
              <a:t>емблема</a:t>
            </a:r>
            <a:r>
              <a:rPr lang="ru-RU" b="1" dirty="0">
                <a:solidFill>
                  <a:schemeClr val="tx1"/>
                </a:solidFill>
              </a:rPr>
              <a:t>);</a:t>
            </a:r>
          </a:p>
          <a:p>
            <a:pPr marL="45720" indent="0">
              <a:buNone/>
            </a:pPr>
            <a:endParaRPr lang="ru-RU" dirty="0"/>
          </a:p>
        </p:txBody>
      </p:sp>
      <p:sp>
        <p:nvSpPr>
          <p:cNvPr id="4" name="AutoShape 2" descr="ÐÐ¾Ð²âÑÐ·Ð°Ð½Ðµ Ð·Ð¾Ð±ÑÐ°Ð¶ÐµÐ½Ð½Ñ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000"/>
            <a:ext cx="9158573" cy="685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000"/>
            <a:ext cx="9144000" cy="6953392"/>
          </a:xfrm>
          <a:solidFill>
            <a:schemeClr val="lt1">
              <a:alpha val="29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800" b="1" dirty="0">
                <a:solidFill>
                  <a:schemeClr val="tx1"/>
                </a:solidFill>
              </a:rPr>
              <a:t>- </a:t>
            </a:r>
            <a:r>
              <a:rPr lang="ru-RU" sz="2800" b="1" dirty="0" err="1">
                <a:solidFill>
                  <a:schemeClr val="tx1"/>
                </a:solidFill>
              </a:rPr>
              <a:t>фірмовий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chemeClr val="tx1"/>
                </a:solidFill>
              </a:rPr>
              <a:t>колір</a:t>
            </a:r>
            <a:r>
              <a:rPr lang="ru-RU" sz="2800" b="1" dirty="0">
                <a:solidFill>
                  <a:schemeClr val="tx1"/>
                </a:solidFill>
              </a:rPr>
              <a:t> (один з </a:t>
            </a:r>
            <a:r>
              <a:rPr lang="ru-RU" sz="2800" b="1" dirty="0" err="1">
                <a:solidFill>
                  <a:schemeClr val="tx1"/>
                </a:solidFill>
              </a:rPr>
              <a:t>компонентів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chemeClr val="tx1"/>
                </a:solidFill>
              </a:rPr>
              <a:t>загального</a:t>
            </a:r>
            <a:r>
              <a:rPr lang="ru-RU" sz="2800" b="1" dirty="0">
                <a:solidFill>
                  <a:schemeClr val="tx1"/>
                </a:solidFill>
              </a:rPr>
              <a:t> образу </a:t>
            </a:r>
            <a:r>
              <a:rPr lang="ru-RU" sz="2800" b="1" dirty="0" err="1">
                <a:solidFill>
                  <a:schemeClr val="tx1"/>
                </a:solidFill>
              </a:rPr>
              <a:t>готелю</a:t>
            </a:r>
            <a:r>
              <a:rPr lang="ru-RU" sz="2800" b="1" dirty="0">
                <a:solidFill>
                  <a:schemeClr val="tx1"/>
                </a:solidFill>
              </a:rPr>
              <a:t>, </a:t>
            </a:r>
            <a:r>
              <a:rPr lang="ru-RU" sz="2800" b="1" dirty="0" err="1">
                <a:solidFill>
                  <a:schemeClr val="tx1"/>
                </a:solidFill>
              </a:rPr>
              <a:t>він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chemeClr val="tx1"/>
                </a:solidFill>
              </a:rPr>
              <a:t>також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chemeClr val="tx1"/>
                </a:solidFill>
              </a:rPr>
              <a:t>може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chemeClr val="tx1"/>
                </a:solidFill>
              </a:rPr>
              <a:t>мати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chemeClr val="tx1"/>
                </a:solidFill>
              </a:rPr>
              <a:t>правовий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chemeClr val="tx1"/>
                </a:solidFill>
              </a:rPr>
              <a:t>захист</a:t>
            </a:r>
            <a:r>
              <a:rPr lang="ru-RU" sz="2800" b="1" dirty="0">
                <a:solidFill>
                  <a:schemeClr val="tx1"/>
                </a:solidFill>
              </a:rPr>
              <a:t> у </a:t>
            </a:r>
            <a:r>
              <a:rPr lang="ru-RU" sz="2800" b="1" dirty="0" err="1">
                <a:solidFill>
                  <a:schemeClr val="tx1"/>
                </a:solidFill>
              </a:rPr>
              <a:t>випадку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chemeClr val="tx1"/>
                </a:solidFill>
              </a:rPr>
              <a:t>реєстрації</a:t>
            </a:r>
            <a:r>
              <a:rPr lang="ru-RU" sz="2800" b="1" dirty="0">
                <a:solidFill>
                  <a:schemeClr val="tx1"/>
                </a:solidFill>
              </a:rPr>
              <a:t> товарного знаку в </a:t>
            </a:r>
            <a:r>
              <a:rPr lang="ru-RU" sz="2800" b="1" dirty="0" err="1">
                <a:solidFill>
                  <a:schemeClr val="tx1"/>
                </a:solidFill>
              </a:rPr>
              <a:t>цьому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chemeClr val="tx1"/>
                </a:solidFill>
              </a:rPr>
              <a:t>кольорі</a:t>
            </a:r>
            <a:r>
              <a:rPr lang="ru-RU" sz="2800" b="1" dirty="0">
                <a:solidFill>
                  <a:schemeClr val="tx1"/>
                </a:solidFill>
              </a:rPr>
              <a:t>);</a:t>
            </a:r>
          </a:p>
          <a:p>
            <a:pPr marL="45720" indent="0">
              <a:buNone/>
            </a:pPr>
            <a:r>
              <a:rPr lang="ru-RU" sz="2800" b="1" dirty="0">
                <a:solidFill>
                  <a:schemeClr val="tx1"/>
                </a:solidFill>
              </a:rPr>
              <a:t>- </a:t>
            </a:r>
            <a:r>
              <a:rPr lang="ru-RU" sz="2800" b="1" dirty="0" err="1">
                <a:solidFill>
                  <a:schemeClr val="tx1"/>
                </a:solidFill>
              </a:rPr>
              <a:t>інші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chemeClr val="tx1"/>
                </a:solidFill>
              </a:rPr>
              <a:t>фірмові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chemeClr val="tx1"/>
                </a:solidFill>
              </a:rPr>
              <a:t>константи</a:t>
            </a:r>
            <a:r>
              <a:rPr lang="ru-RU" sz="2800" b="1" dirty="0">
                <a:solidFill>
                  <a:schemeClr val="tx1"/>
                </a:solidFill>
              </a:rPr>
              <a:t>: </a:t>
            </a:r>
            <a:r>
              <a:rPr lang="ru-RU" sz="2800" b="1" dirty="0" err="1">
                <a:solidFill>
                  <a:schemeClr val="tx1"/>
                </a:solidFill>
              </a:rPr>
              <a:t>листівки</a:t>
            </a:r>
            <a:r>
              <a:rPr lang="ru-RU" sz="2800" b="1" dirty="0">
                <a:solidFill>
                  <a:schemeClr val="tx1"/>
                </a:solidFill>
              </a:rPr>
              <a:t>, </a:t>
            </a:r>
            <a:r>
              <a:rPr lang="ru-RU" sz="2800" b="1" dirty="0" err="1">
                <a:solidFill>
                  <a:schemeClr val="tx1"/>
                </a:solidFill>
              </a:rPr>
              <a:t>буклети</a:t>
            </a:r>
            <a:r>
              <a:rPr lang="ru-RU" sz="2800" b="1" dirty="0">
                <a:solidFill>
                  <a:schemeClr val="tx1"/>
                </a:solidFill>
              </a:rPr>
              <a:t>, каталоги, бланки (</a:t>
            </a:r>
            <a:r>
              <a:rPr lang="ru-RU" sz="2800" b="1" dirty="0" err="1">
                <a:solidFill>
                  <a:schemeClr val="tx1"/>
                </a:solidFill>
              </a:rPr>
              <a:t>листи</a:t>
            </a:r>
            <a:r>
              <a:rPr lang="ru-RU" sz="2800" b="1" dirty="0">
                <a:solidFill>
                  <a:schemeClr val="tx1"/>
                </a:solidFill>
              </a:rPr>
              <a:t>, </a:t>
            </a:r>
            <a:r>
              <a:rPr lang="ru-RU" sz="2800" b="1" dirty="0" err="1">
                <a:solidFill>
                  <a:schemeClr val="tx1"/>
                </a:solidFill>
              </a:rPr>
              <a:t>конверти</a:t>
            </a:r>
            <a:r>
              <a:rPr lang="ru-RU" sz="2800" b="1" dirty="0">
                <a:solidFill>
                  <a:schemeClr val="tx1"/>
                </a:solidFill>
              </a:rPr>
              <a:t>, </a:t>
            </a:r>
            <a:r>
              <a:rPr lang="ru-RU" sz="2800" b="1" dirty="0" err="1">
                <a:solidFill>
                  <a:schemeClr val="tx1"/>
                </a:solidFill>
              </a:rPr>
              <a:t>листівки</a:t>
            </a:r>
            <a:r>
              <a:rPr lang="ru-RU" sz="2800" b="1" dirty="0">
                <a:solidFill>
                  <a:schemeClr val="tx1"/>
                </a:solidFill>
              </a:rPr>
              <a:t>), </a:t>
            </a:r>
            <a:r>
              <a:rPr lang="ru-RU" sz="2800" b="1" dirty="0" err="1">
                <a:solidFill>
                  <a:schemeClr val="tx1"/>
                </a:solidFill>
              </a:rPr>
              <a:t>прапори</a:t>
            </a:r>
            <a:r>
              <a:rPr lang="ru-RU" sz="2800" b="1" dirty="0">
                <a:solidFill>
                  <a:schemeClr val="tx1"/>
                </a:solidFill>
              </a:rPr>
              <a:t> і </a:t>
            </a:r>
            <a:r>
              <a:rPr lang="ru-RU" sz="2800" b="1" dirty="0" err="1">
                <a:solidFill>
                  <a:schemeClr val="tx1"/>
                </a:solidFill>
              </a:rPr>
              <a:t>рекламні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chemeClr val="tx1"/>
                </a:solidFill>
              </a:rPr>
              <a:t>щити</a:t>
            </a:r>
            <a:r>
              <a:rPr lang="ru-RU" sz="2800" b="1" dirty="0">
                <a:solidFill>
                  <a:schemeClr val="tx1"/>
                </a:solidFill>
              </a:rPr>
              <a:t>, </a:t>
            </a:r>
            <a:r>
              <a:rPr lang="ru-RU" sz="2800" b="1" dirty="0" err="1">
                <a:solidFill>
                  <a:schemeClr val="tx1"/>
                </a:solidFill>
              </a:rPr>
              <a:t>різні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chemeClr val="tx1"/>
                </a:solidFill>
              </a:rPr>
              <a:t>емблеми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chemeClr val="tx1"/>
                </a:solidFill>
              </a:rPr>
              <a:t>готелю</a:t>
            </a:r>
            <a:r>
              <a:rPr lang="ru-RU" sz="2800" b="1" dirty="0">
                <a:solidFill>
                  <a:schemeClr val="tx1"/>
                </a:solidFill>
              </a:rPr>
              <a:t>, </a:t>
            </a:r>
            <a:r>
              <a:rPr lang="ru-RU" sz="2800" b="1" dirty="0" err="1">
                <a:solidFill>
                  <a:schemeClr val="tx1"/>
                </a:solidFill>
              </a:rPr>
              <a:t>що</a:t>
            </a:r>
            <a:r>
              <a:rPr lang="ru-RU" sz="2800" b="1" dirty="0">
                <a:solidFill>
                  <a:schemeClr val="tx1"/>
                </a:solidFill>
              </a:rPr>
              <a:t> не є </a:t>
            </a:r>
            <a:r>
              <a:rPr lang="ru-RU" sz="2800" b="1" dirty="0" err="1">
                <a:solidFill>
                  <a:schemeClr val="tx1"/>
                </a:solidFill>
              </a:rPr>
              <a:t>товарними</a:t>
            </a:r>
            <a:r>
              <a:rPr lang="ru-RU" sz="2800" b="1" dirty="0">
                <a:solidFill>
                  <a:schemeClr val="tx1"/>
                </a:solidFill>
              </a:rPr>
              <a:t> знаками, </a:t>
            </a:r>
            <a:r>
              <a:rPr lang="ru-RU" sz="2800" b="1" dirty="0" err="1">
                <a:solidFill>
                  <a:schemeClr val="tx1"/>
                </a:solidFill>
              </a:rPr>
              <a:t>оригінальні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chemeClr val="tx1"/>
                </a:solidFill>
              </a:rPr>
              <a:t>піктограми</a:t>
            </a:r>
            <a:r>
              <a:rPr lang="ru-RU" sz="2800" b="1" dirty="0">
                <a:solidFill>
                  <a:schemeClr val="tx1"/>
                </a:solidFill>
              </a:rPr>
              <a:t> (</a:t>
            </a:r>
            <a:r>
              <a:rPr lang="ru-RU" sz="2800" b="1" dirty="0" err="1">
                <a:solidFill>
                  <a:schemeClr val="tx1"/>
                </a:solidFill>
              </a:rPr>
              <a:t>абстрактні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chemeClr val="tx1"/>
                </a:solidFill>
              </a:rPr>
              <a:t>графічні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chemeClr val="tx1"/>
                </a:solidFill>
              </a:rPr>
              <a:t>символи</a:t>
            </a:r>
            <a:r>
              <a:rPr lang="ru-RU" sz="2800" b="1" dirty="0">
                <a:solidFill>
                  <a:schemeClr val="tx1"/>
                </a:solidFill>
              </a:rPr>
              <a:t>), </a:t>
            </a:r>
            <a:r>
              <a:rPr lang="ru-RU" sz="2800" b="1" dirty="0" err="1">
                <a:solidFill>
                  <a:schemeClr val="tx1"/>
                </a:solidFill>
              </a:rPr>
              <a:t>певні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chemeClr val="tx1"/>
                </a:solidFill>
              </a:rPr>
              <a:t>внутрішньоготельні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chemeClr val="tx1"/>
                </a:solidFill>
              </a:rPr>
              <a:t>стандарти</a:t>
            </a:r>
            <a:r>
              <a:rPr lang="ru-RU" sz="2800" b="1" dirty="0">
                <a:solidFill>
                  <a:schemeClr val="tx1"/>
                </a:solidFill>
              </a:rPr>
              <a:t>, формат </a:t>
            </a:r>
            <a:r>
              <a:rPr lang="ru-RU" sz="2800" b="1" dirty="0" err="1">
                <a:solidFill>
                  <a:schemeClr val="tx1"/>
                </a:solidFill>
              </a:rPr>
              <a:t>видань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chemeClr val="tx1"/>
                </a:solidFill>
              </a:rPr>
              <a:t>друкованої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chemeClr val="tx1"/>
                </a:solidFill>
              </a:rPr>
              <a:t>продукції</a:t>
            </a:r>
            <a:r>
              <a:rPr lang="ru-RU" sz="2800" b="1" dirty="0">
                <a:solidFill>
                  <a:schemeClr val="tx1"/>
                </a:solidFill>
              </a:rPr>
              <a:t> і </a:t>
            </a:r>
            <a:r>
              <a:rPr lang="ru-RU" sz="2800" b="1" dirty="0" err="1">
                <a:solidFill>
                  <a:schemeClr val="tx1"/>
                </a:solidFill>
              </a:rPr>
              <a:t>рекламних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chemeClr val="tx1"/>
                </a:solidFill>
              </a:rPr>
              <a:t>матеріалів</a:t>
            </a:r>
            <a:r>
              <a:rPr lang="ru-RU" sz="2800" b="1" dirty="0">
                <a:solidFill>
                  <a:schemeClr val="tx1"/>
                </a:solidFill>
              </a:rPr>
              <a:t>.</a:t>
            </a:r>
          </a:p>
          <a:p>
            <a:pPr marL="45720" indent="0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	</a:t>
            </a:r>
            <a:r>
              <a:rPr lang="ru-RU" sz="2800" b="1" dirty="0" err="1" smtClean="0">
                <a:solidFill>
                  <a:schemeClr val="tx1"/>
                </a:solidFill>
              </a:rPr>
              <a:t>Особливу</a:t>
            </a:r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r>
              <a:rPr lang="ru-RU" sz="2800" b="1" dirty="0">
                <a:solidFill>
                  <a:schemeClr val="tx1"/>
                </a:solidFill>
              </a:rPr>
              <a:t>роль у </a:t>
            </a:r>
            <a:r>
              <a:rPr lang="ru-RU" sz="2800" b="1" dirty="0" err="1">
                <a:solidFill>
                  <a:schemeClr val="tx1"/>
                </a:solidFill>
              </a:rPr>
              <a:t>системі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chemeClr val="tx1"/>
                </a:solidFill>
              </a:rPr>
              <a:t>фірмового</a:t>
            </a:r>
            <a:r>
              <a:rPr lang="ru-RU" sz="2800" b="1" dirty="0">
                <a:solidFill>
                  <a:schemeClr val="tx1"/>
                </a:solidFill>
              </a:rPr>
              <a:t> стилю </a:t>
            </a:r>
            <a:r>
              <a:rPr lang="ru-RU" sz="2800" b="1" dirty="0" err="1">
                <a:solidFill>
                  <a:schemeClr val="tx1"/>
                </a:solidFill>
              </a:rPr>
              <a:t>виконує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chemeClr val="tx1"/>
                </a:solidFill>
              </a:rPr>
              <a:t>уніформа</a:t>
            </a:r>
            <a:r>
              <a:rPr lang="ru-RU" sz="2800" b="1" dirty="0">
                <a:solidFill>
                  <a:schemeClr val="tx1"/>
                </a:solidFill>
              </a:rPr>
              <a:t>, </a:t>
            </a:r>
            <a:r>
              <a:rPr lang="ru-RU" sz="2800" b="1" dirty="0" err="1">
                <a:solidFill>
                  <a:schemeClr val="tx1"/>
                </a:solidFill>
              </a:rPr>
              <a:t>основним</a:t>
            </a:r>
            <a:r>
              <a:rPr lang="ru-RU" sz="2800" b="1" dirty="0">
                <a:solidFill>
                  <a:schemeClr val="tx1"/>
                </a:solidFill>
              </a:rPr>
              <a:t> і </a:t>
            </a:r>
            <a:r>
              <a:rPr lang="ru-RU" sz="2800" b="1" dirty="0" err="1">
                <a:solidFill>
                  <a:schemeClr val="tx1"/>
                </a:solidFill>
              </a:rPr>
              <a:t>ключовим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chemeClr val="tx1"/>
                </a:solidFill>
              </a:rPr>
              <a:t>призначенням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chemeClr val="tx1"/>
                </a:solidFill>
              </a:rPr>
              <a:t>якої</a:t>
            </a:r>
            <a:r>
              <a:rPr lang="ru-RU" sz="2800" b="1" dirty="0">
                <a:solidFill>
                  <a:schemeClr val="tx1"/>
                </a:solidFill>
              </a:rPr>
              <a:t> є </a:t>
            </a:r>
            <a:r>
              <a:rPr lang="ru-RU" sz="2800" b="1" dirty="0" err="1">
                <a:solidFill>
                  <a:schemeClr val="tx1"/>
                </a:solidFill>
              </a:rPr>
              <a:t>встановлення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chemeClr val="tx1"/>
                </a:solidFill>
              </a:rPr>
              <a:t>єдиних</a:t>
            </a:r>
            <a:r>
              <a:rPr lang="ru-RU" sz="2800" b="1" dirty="0">
                <a:solidFill>
                  <a:schemeClr val="tx1"/>
                </a:solidFill>
              </a:rPr>
              <a:t> правил </a:t>
            </a:r>
            <a:r>
              <a:rPr lang="ru-RU" sz="2800" b="1" dirty="0" err="1">
                <a:solidFill>
                  <a:schemeClr val="tx1"/>
                </a:solidFill>
              </a:rPr>
              <a:t>поведінки</a:t>
            </a:r>
            <a:r>
              <a:rPr lang="ru-RU" sz="2800" b="1" dirty="0">
                <a:solidFill>
                  <a:schemeClr val="tx1"/>
                </a:solidFill>
              </a:rPr>
              <a:t>.</a:t>
            </a: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7336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Ð ÐµÐ·ÑÐ»ÑÑÐ°Ñ Ð¿Ð¾ÑÑÐºÑ Ð·Ð¾Ð±ÑÐ°Ð¶ÐµÐ½Ñ Ð·Ð° Ð·Ð°Ð¿Ð¸ÑÐ¾Ð¼ &quot;ÑÑÐµÑÐ° Ð¿Ð¾ÑÐ»ÑÐ³&quot;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9" y="-1794"/>
            <a:ext cx="9176078" cy="6859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  <a:solidFill>
            <a:schemeClr val="lt1">
              <a:alpha val="56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sz="4400" dirty="0">
                <a:effectLst/>
              </a:rPr>
              <a:t>Канали </a:t>
            </a:r>
            <a:r>
              <a:rPr lang="ru-RU" sz="4400" dirty="0" err="1">
                <a:effectLst/>
              </a:rPr>
              <a:t>збуту</a:t>
            </a:r>
            <a:r>
              <a:rPr lang="ru-RU" sz="4400" dirty="0">
                <a:effectLst/>
              </a:rPr>
              <a:t> </a:t>
            </a:r>
            <a:r>
              <a:rPr lang="ru-RU" sz="4400" dirty="0" err="1">
                <a:effectLst/>
              </a:rPr>
              <a:t>готельних</a:t>
            </a:r>
            <a:r>
              <a:rPr lang="ru-RU" sz="4400" dirty="0">
                <a:effectLst/>
              </a:rPr>
              <a:t> </a:t>
            </a:r>
            <a:r>
              <a:rPr lang="ru-RU" sz="4400" dirty="0" err="1">
                <a:effectLst/>
              </a:rPr>
              <a:t>послуг</a:t>
            </a:r>
            <a:r>
              <a:rPr lang="ru-RU" sz="4400" dirty="0">
                <a:effectLst/>
              </a:rPr>
              <a:t/>
            </a:r>
            <a:br>
              <a:rPr lang="ru-RU" sz="4400" dirty="0">
                <a:effectLst/>
              </a:rPr>
            </a:br>
            <a:endParaRPr lang="ru-RU" sz="4400" dirty="0"/>
          </a:p>
        </p:txBody>
      </p:sp>
      <p:sp>
        <p:nvSpPr>
          <p:cNvPr id="4" name="Овал 3"/>
          <p:cNvSpPr/>
          <p:nvPr/>
        </p:nvSpPr>
        <p:spPr>
          <a:xfrm>
            <a:off x="539552" y="980728"/>
            <a:ext cx="8136904" cy="54726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КАНАЛ ЗБУТУ ГОТЕЛЬНИХ ПОСЛУГ </a:t>
            </a:r>
            <a:r>
              <a:rPr lang="ru-RU" sz="3600" dirty="0" smtClean="0"/>
              <a:t>- </a:t>
            </a:r>
            <a:r>
              <a:rPr lang="ru-RU" sz="3600" dirty="0" err="1"/>
              <a:t>це</a:t>
            </a:r>
            <a:r>
              <a:rPr lang="ru-RU" sz="3600" dirty="0"/>
              <a:t> </a:t>
            </a:r>
            <a:r>
              <a:rPr lang="ru-RU" sz="3600" dirty="0" err="1"/>
              <a:t>сукупність</a:t>
            </a:r>
            <a:r>
              <a:rPr lang="ru-RU" sz="3600" dirty="0"/>
              <a:t> </a:t>
            </a:r>
            <a:r>
              <a:rPr lang="ru-RU" sz="3600" dirty="0" err="1"/>
              <a:t>незалежних</a:t>
            </a:r>
            <a:r>
              <a:rPr lang="ru-RU" sz="3600" dirty="0"/>
              <a:t> </a:t>
            </a:r>
            <a:r>
              <a:rPr lang="ru-RU" sz="3600" dirty="0" err="1"/>
              <a:t>організацій</a:t>
            </a:r>
            <a:r>
              <a:rPr lang="ru-RU" sz="3600" dirty="0"/>
              <a:t>, </a:t>
            </a:r>
            <a:r>
              <a:rPr lang="ru-RU" sz="3600" dirty="0" err="1"/>
              <a:t>втягнених</a:t>
            </a:r>
            <a:r>
              <a:rPr lang="ru-RU" sz="3600" dirty="0"/>
              <a:t> у </a:t>
            </a:r>
            <a:r>
              <a:rPr lang="ru-RU" sz="3600" dirty="0" err="1"/>
              <a:t>процес</a:t>
            </a:r>
            <a:r>
              <a:rPr lang="ru-RU" sz="3600" dirty="0"/>
              <a:t> </a:t>
            </a:r>
            <a:r>
              <a:rPr lang="ru-RU" sz="3600" dirty="0" err="1"/>
              <a:t>реалізації</a:t>
            </a:r>
            <a:r>
              <a:rPr lang="ru-RU" sz="3600" dirty="0"/>
              <a:t> </a:t>
            </a:r>
            <a:r>
              <a:rPr lang="ru-RU" sz="3600" dirty="0" err="1"/>
              <a:t>послуг</a:t>
            </a:r>
            <a:r>
              <a:rPr lang="ru-RU" sz="3600" dirty="0"/>
              <a:t> </a:t>
            </a:r>
            <a:r>
              <a:rPr lang="ru-RU" sz="3600" dirty="0" err="1"/>
              <a:t>готелю</a:t>
            </a:r>
            <a:r>
              <a:rPr lang="ru-RU" sz="3600" dirty="0"/>
              <a:t>, </a:t>
            </a:r>
            <a:r>
              <a:rPr lang="ru-RU" sz="3600" dirty="0" err="1"/>
              <a:t>що</a:t>
            </a:r>
            <a:r>
              <a:rPr lang="ru-RU" sz="3600" dirty="0"/>
              <a:t> доступна для </a:t>
            </a:r>
            <a:r>
              <a:rPr lang="ru-RU" sz="3600" dirty="0" err="1"/>
              <a:t>індивідуальних</a:t>
            </a:r>
            <a:r>
              <a:rPr lang="ru-RU" sz="3600" dirty="0"/>
              <a:t> </a:t>
            </a:r>
            <a:r>
              <a:rPr lang="ru-RU" sz="3600" dirty="0" err="1"/>
              <a:t>або</a:t>
            </a:r>
            <a:r>
              <a:rPr lang="ru-RU" sz="3600" dirty="0"/>
              <a:t> </a:t>
            </a:r>
            <a:r>
              <a:rPr lang="ru-RU" sz="3600" dirty="0" err="1"/>
              <a:t>корпоративних</a:t>
            </a:r>
            <a:r>
              <a:rPr lang="ru-RU" sz="3600" dirty="0"/>
              <a:t> </a:t>
            </a:r>
            <a:r>
              <a:rPr lang="ru-RU" sz="3600" dirty="0" err="1"/>
              <a:t>споживачів</a:t>
            </a:r>
            <a:r>
              <a:rPr lang="ru-RU" sz="3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75544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/>
              <a:t>План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80728"/>
            <a:ext cx="9036496" cy="5472608"/>
          </a:xfrm>
        </p:spPr>
        <p:txBody>
          <a:bodyPr>
            <a:normAutofit/>
          </a:bodyPr>
          <a:lstStyle/>
          <a:p>
            <a:pPr lvl="0" algn="just">
              <a:lnSpc>
                <a:spcPct val="115000"/>
              </a:lnSpc>
              <a:buFont typeface="+mj-lt"/>
              <a:buAutoNum type="arabicPeriod"/>
            </a:pPr>
            <a:r>
              <a:rPr lang="ru-RU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Паблік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рілейшнз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як сфера </a:t>
            </a:r>
            <a:r>
              <a:rPr lang="ru-RU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професійної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дільності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15000"/>
              </a:lnSpc>
              <a:buFont typeface="+mj-lt"/>
              <a:buAutoNum type="arabicPeriod"/>
            </a:pPr>
            <a:r>
              <a:rPr lang="ru-RU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Специфіка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діяльності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</a:t>
            </a:r>
            <a:r>
              <a:rPr lang="ru-RU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готельному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бізнесі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15000"/>
              </a:lnSpc>
              <a:buFont typeface="+mj-lt"/>
              <a:buAutoNum type="arabicPeriod"/>
            </a:pPr>
            <a:r>
              <a:rPr lang="ru-RU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Основні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завдання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ПР-</a:t>
            </a:r>
            <a:r>
              <a:rPr lang="ru-RU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діяльності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</a:t>
            </a:r>
            <a:r>
              <a:rPr lang="ru-RU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готельному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бізнесі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>
              <a:lnSpc>
                <a:spcPct val="115000"/>
              </a:lnSpc>
              <a:buFont typeface="+mj-lt"/>
              <a:buAutoNum type="arabicPeriod"/>
            </a:pPr>
            <a:r>
              <a:rPr lang="ru-RU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Формування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інформаційної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складової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>
              <a:lnSpc>
                <a:spcPct val="115000"/>
              </a:lnSpc>
              <a:buFont typeface="+mj-lt"/>
              <a:buAutoNum type="arabicPeriod"/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Робота з </a:t>
            </a:r>
            <a:r>
              <a:rPr lang="ru-RU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пресою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>
              <a:lnSpc>
                <a:spcPct val="115000"/>
              </a:lnSpc>
              <a:buFont typeface="+mj-lt"/>
              <a:buAutoNum type="arabicPeriod"/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ru-RU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акції</a:t>
            </a: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>
              <a:lnSpc>
                <a:spcPct val="115000"/>
              </a:lnSpc>
              <a:buFont typeface="+mj-lt"/>
              <a:buAutoNum type="arabicPeriod"/>
            </a:pPr>
            <a:r>
              <a:rPr lang="ru-RU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Діалоги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оцінки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планування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93635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88640"/>
            <a:ext cx="8856984" cy="6408712"/>
          </a:xfrm>
        </p:spPr>
        <p:txBody>
          <a:bodyPr>
            <a:normAutofit fontScale="92500"/>
          </a:bodyPr>
          <a:lstStyle/>
          <a:p>
            <a:pPr marL="45720" indent="0">
              <a:buNone/>
            </a:pPr>
            <a:r>
              <a:rPr lang="ru-RU" dirty="0" smtClean="0"/>
              <a:t>	</a:t>
            </a:r>
            <a:r>
              <a:rPr lang="ru-RU" sz="3600" dirty="0" err="1" smtClean="0"/>
              <a:t>Формування</a:t>
            </a:r>
            <a:r>
              <a:rPr lang="ru-RU" sz="3600" dirty="0" smtClean="0"/>
              <a:t> </a:t>
            </a:r>
            <a:r>
              <a:rPr lang="ru-RU" sz="3600" dirty="0" err="1"/>
              <a:t>системи</a:t>
            </a:r>
            <a:r>
              <a:rPr lang="ru-RU" sz="3600" dirty="0"/>
              <a:t> </a:t>
            </a:r>
            <a:r>
              <a:rPr lang="ru-RU" sz="3600" dirty="0" err="1"/>
              <a:t>розподілу</a:t>
            </a:r>
            <a:r>
              <a:rPr lang="ru-RU" sz="3600" dirty="0"/>
              <a:t> </a:t>
            </a:r>
            <a:r>
              <a:rPr lang="ru-RU" sz="3600" dirty="0" err="1"/>
              <a:t>починається</a:t>
            </a:r>
            <a:r>
              <a:rPr lang="ru-RU" sz="3600" dirty="0"/>
              <a:t> з </a:t>
            </a:r>
            <a:r>
              <a:rPr lang="ru-RU" sz="3600" dirty="0" err="1"/>
              <a:t>вибору</a:t>
            </a:r>
            <a:r>
              <a:rPr lang="ru-RU" sz="3600" dirty="0"/>
              <a:t> каналу </a:t>
            </a:r>
            <a:r>
              <a:rPr lang="ru-RU" sz="3600" dirty="0" err="1"/>
              <a:t>збуту</a:t>
            </a:r>
            <a:r>
              <a:rPr lang="ru-RU" sz="3600" dirty="0"/>
              <a:t> та </a:t>
            </a:r>
            <a:r>
              <a:rPr lang="ru-RU" sz="3600" dirty="0" err="1"/>
              <a:t>його</a:t>
            </a:r>
            <a:r>
              <a:rPr lang="ru-RU" sz="3600" dirty="0"/>
              <a:t> </a:t>
            </a:r>
            <a:r>
              <a:rPr lang="ru-RU" sz="3600" dirty="0" err="1"/>
              <a:t>учасників</a:t>
            </a:r>
            <a:r>
              <a:rPr lang="ru-RU" sz="3600" dirty="0"/>
              <a:t>. </a:t>
            </a:r>
            <a:r>
              <a:rPr lang="ru-RU" sz="3600" dirty="0" err="1"/>
              <a:t>Після</a:t>
            </a:r>
            <a:r>
              <a:rPr lang="ru-RU" sz="3600" dirty="0"/>
              <a:t> </a:t>
            </a:r>
            <a:r>
              <a:rPr lang="ru-RU" sz="3600" dirty="0" err="1"/>
              <a:t>цього</a:t>
            </a:r>
            <a:r>
              <a:rPr lang="ru-RU" sz="3600" dirty="0"/>
              <a:t> </a:t>
            </a:r>
            <a:r>
              <a:rPr lang="ru-RU" sz="3600" dirty="0" err="1"/>
              <a:t>маркетингові</a:t>
            </a:r>
            <a:r>
              <a:rPr lang="ru-RU" sz="3600" dirty="0"/>
              <a:t> </a:t>
            </a:r>
            <a:r>
              <a:rPr lang="ru-RU" sz="3600" dirty="0" err="1"/>
              <a:t>зусилля</a:t>
            </a:r>
            <a:r>
              <a:rPr lang="ru-RU" sz="3600" dirty="0"/>
              <a:t> </a:t>
            </a:r>
            <a:r>
              <a:rPr lang="ru-RU" sz="3600" dirty="0" err="1"/>
              <a:t>концентруються</a:t>
            </a:r>
            <a:r>
              <a:rPr lang="ru-RU" sz="3600" dirty="0"/>
              <a:t> на </a:t>
            </a:r>
            <a:r>
              <a:rPr lang="ru-RU" sz="3600" dirty="0" err="1"/>
              <a:t>управлінні</a:t>
            </a:r>
            <a:r>
              <a:rPr lang="ru-RU" sz="3600" dirty="0"/>
              <a:t> ними. </a:t>
            </a:r>
            <a:r>
              <a:rPr lang="ru-RU" sz="3600" dirty="0" err="1"/>
              <a:t>Збутова</a:t>
            </a:r>
            <a:r>
              <a:rPr lang="ru-RU" sz="3600" dirty="0"/>
              <a:t> мережа </a:t>
            </a:r>
            <a:r>
              <a:rPr lang="ru-RU" sz="3600" dirty="0" err="1"/>
              <a:t>готельних</a:t>
            </a:r>
            <a:r>
              <a:rPr lang="ru-RU" sz="3600" dirty="0"/>
              <a:t> </a:t>
            </a:r>
            <a:r>
              <a:rPr lang="ru-RU" sz="3600" dirty="0" err="1"/>
              <a:t>послуг</a:t>
            </a:r>
            <a:r>
              <a:rPr lang="ru-RU" sz="3600" dirty="0"/>
              <a:t> </a:t>
            </a:r>
            <a:r>
              <a:rPr lang="ru-RU" sz="3600" dirty="0" err="1"/>
              <a:t>формується</a:t>
            </a:r>
            <a:r>
              <a:rPr lang="ru-RU" sz="3600" dirty="0"/>
              <a:t> на </a:t>
            </a:r>
            <a:r>
              <a:rPr lang="ru-RU" sz="3600" dirty="0" err="1"/>
              <a:t>договірних</a:t>
            </a:r>
            <a:r>
              <a:rPr lang="ru-RU" sz="3600" dirty="0"/>
              <a:t> </a:t>
            </a:r>
            <a:r>
              <a:rPr lang="ru-RU" sz="3600" dirty="0" err="1"/>
              <a:t>відносинах</a:t>
            </a:r>
            <a:r>
              <a:rPr lang="ru-RU" sz="3600" dirty="0"/>
              <a:t>. </a:t>
            </a:r>
            <a:r>
              <a:rPr lang="ru-RU" sz="3600" dirty="0" err="1"/>
              <a:t>Істотною</a:t>
            </a:r>
            <a:r>
              <a:rPr lang="ru-RU" sz="3600" dirty="0"/>
              <a:t> </a:t>
            </a:r>
            <a:r>
              <a:rPr lang="ru-RU" sz="3600" dirty="0" err="1"/>
              <a:t>відмінністю</a:t>
            </a:r>
            <a:r>
              <a:rPr lang="ru-RU" sz="3600" dirty="0"/>
              <a:t> каналу </a:t>
            </a:r>
            <a:r>
              <a:rPr lang="ru-RU" sz="3600" dirty="0" err="1"/>
              <a:t>реалізації</a:t>
            </a:r>
            <a:r>
              <a:rPr lang="ru-RU" sz="3600" dirty="0"/>
              <a:t> </a:t>
            </a:r>
            <a:r>
              <a:rPr lang="ru-RU" sz="3600" dirty="0" err="1"/>
              <a:t>готельних</a:t>
            </a:r>
            <a:r>
              <a:rPr lang="ru-RU" sz="3600" dirty="0"/>
              <a:t> </a:t>
            </a:r>
            <a:r>
              <a:rPr lang="ru-RU" sz="3600" dirty="0" err="1"/>
              <a:t>послуг</a:t>
            </a:r>
            <a:r>
              <a:rPr lang="ru-RU" sz="3600" dirty="0"/>
              <a:t> </a:t>
            </a:r>
            <a:r>
              <a:rPr lang="ru-RU" sz="3600" dirty="0" err="1"/>
              <a:t>від</a:t>
            </a:r>
            <a:r>
              <a:rPr lang="ru-RU" sz="3600" dirty="0"/>
              <a:t> каналу </a:t>
            </a:r>
            <a:r>
              <a:rPr lang="ru-RU" sz="3600" dirty="0" err="1"/>
              <a:t>збуту</a:t>
            </a:r>
            <a:r>
              <a:rPr lang="ru-RU" sz="3600" dirty="0"/>
              <a:t> </a:t>
            </a:r>
            <a:r>
              <a:rPr lang="ru-RU" sz="3600" dirty="0" err="1"/>
              <a:t>товарів</a:t>
            </a:r>
            <a:r>
              <a:rPr lang="ru-RU" sz="3600" dirty="0"/>
              <a:t> є те, </a:t>
            </a:r>
            <a:r>
              <a:rPr lang="ru-RU" sz="3600" dirty="0" err="1"/>
              <a:t>що</a:t>
            </a:r>
            <a:r>
              <a:rPr lang="ru-RU" sz="3600" dirty="0"/>
              <a:t> канал </a:t>
            </a:r>
            <a:r>
              <a:rPr lang="ru-RU" sz="3600" dirty="0" err="1"/>
              <a:t>розподілу</a:t>
            </a:r>
            <a:r>
              <a:rPr lang="ru-RU" sz="3600" dirty="0"/>
              <a:t> </a:t>
            </a:r>
            <a:r>
              <a:rPr lang="ru-RU" sz="3600" dirty="0" err="1"/>
              <a:t>переміщує</a:t>
            </a:r>
            <a:r>
              <a:rPr lang="ru-RU" sz="3600" dirty="0"/>
              <a:t> </a:t>
            </a:r>
            <a:r>
              <a:rPr lang="ru-RU" sz="3600" dirty="0" err="1"/>
              <a:t>споживача</a:t>
            </a:r>
            <a:r>
              <a:rPr lang="ru-RU" sz="3600" dirty="0"/>
              <a:t> до </a:t>
            </a:r>
            <a:r>
              <a:rPr lang="ru-RU" sz="3600" dirty="0" err="1"/>
              <a:t>місця</a:t>
            </a:r>
            <a:r>
              <a:rPr lang="ru-RU" sz="3600" dirty="0"/>
              <a:t> </a:t>
            </a:r>
            <a:r>
              <a:rPr lang="ru-RU" sz="3600" dirty="0" err="1"/>
              <a:t>надання</a:t>
            </a:r>
            <a:r>
              <a:rPr lang="ru-RU" sz="3600" dirty="0"/>
              <a:t> </a:t>
            </a:r>
            <a:r>
              <a:rPr lang="ru-RU" sz="3600" dirty="0" err="1"/>
              <a:t>послуги</a:t>
            </a:r>
            <a:r>
              <a:rPr lang="ru-RU" sz="3600" dirty="0"/>
              <a:t>, </a:t>
            </a:r>
            <a:r>
              <a:rPr lang="ru-RU" sz="3600" dirty="0" err="1"/>
              <a:t>тоді</a:t>
            </a:r>
            <a:r>
              <a:rPr lang="ru-RU" sz="3600" dirty="0"/>
              <a:t> як </a:t>
            </a:r>
            <a:r>
              <a:rPr lang="ru-RU" sz="3600" dirty="0" err="1"/>
              <a:t>безпосередньо</a:t>
            </a:r>
            <a:r>
              <a:rPr lang="ru-RU" sz="3600" dirty="0"/>
              <a:t> товар по каналах </a:t>
            </a:r>
            <a:r>
              <a:rPr lang="ru-RU" sz="3600" dirty="0" err="1"/>
              <a:t>збуту</a:t>
            </a:r>
            <a:r>
              <a:rPr lang="ru-RU" sz="3600" dirty="0"/>
              <a:t> </a:t>
            </a:r>
            <a:r>
              <a:rPr lang="ru-RU" sz="3600" dirty="0" err="1"/>
              <a:t>переміщується</a:t>
            </a:r>
            <a:r>
              <a:rPr lang="ru-RU" sz="3600" dirty="0"/>
              <a:t> до </a:t>
            </a:r>
            <a:r>
              <a:rPr lang="ru-RU" sz="3600" dirty="0" err="1"/>
              <a:t>споживача</a:t>
            </a:r>
            <a:r>
              <a:rPr lang="ru-RU" sz="3600" dirty="0"/>
              <a:t>.</a:t>
            </a: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7783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741368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dirty="0" smtClean="0"/>
              <a:t>	</a:t>
            </a:r>
            <a:r>
              <a:rPr lang="ru-RU" b="1" dirty="0" err="1" smtClean="0"/>
              <a:t>Учасники</a:t>
            </a:r>
            <a:r>
              <a:rPr lang="ru-RU" b="1" dirty="0" smtClean="0"/>
              <a:t> </a:t>
            </a:r>
            <a:r>
              <a:rPr lang="ru-RU" b="1" dirty="0" err="1"/>
              <a:t>ринкового</a:t>
            </a:r>
            <a:r>
              <a:rPr lang="ru-RU" b="1" dirty="0"/>
              <a:t> каналу </a:t>
            </a:r>
            <a:r>
              <a:rPr lang="ru-RU" b="1" dirty="0" err="1"/>
              <a:t>розподілу</a:t>
            </a:r>
            <a:r>
              <a:rPr lang="ru-RU" b="1" dirty="0"/>
              <a:t>, </a:t>
            </a:r>
            <a:r>
              <a:rPr lang="ru-RU" b="1" dirty="0" err="1"/>
              <a:t>здійснюючи</a:t>
            </a:r>
            <a:r>
              <a:rPr lang="ru-RU" b="1" dirty="0"/>
              <a:t> </a:t>
            </a:r>
            <a:r>
              <a:rPr lang="ru-RU" b="1" dirty="0" err="1"/>
              <a:t>збут</a:t>
            </a:r>
            <a:r>
              <a:rPr lang="ru-RU" b="1" dirty="0"/>
              <a:t> </a:t>
            </a:r>
            <a:r>
              <a:rPr lang="ru-RU" b="1" dirty="0" err="1"/>
              <a:t>готельних</a:t>
            </a:r>
            <a:r>
              <a:rPr lang="ru-RU" b="1" dirty="0"/>
              <a:t> </a:t>
            </a:r>
            <a:r>
              <a:rPr lang="ru-RU" b="1" dirty="0" err="1"/>
              <a:t>послуг</a:t>
            </a:r>
            <a:r>
              <a:rPr lang="ru-RU" b="1" dirty="0"/>
              <a:t>, </a:t>
            </a:r>
            <a:r>
              <a:rPr lang="ru-RU" b="1" dirty="0" err="1"/>
              <a:t>виконують</a:t>
            </a:r>
            <a:r>
              <a:rPr lang="ru-RU" b="1" dirty="0"/>
              <a:t> ряд </a:t>
            </a:r>
            <a:r>
              <a:rPr lang="ru-RU" b="1" dirty="0" err="1"/>
              <a:t>функцій</a:t>
            </a:r>
            <a:r>
              <a:rPr lang="ru-RU" b="1" dirty="0"/>
              <a:t>: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</a:t>
            </a:r>
            <a:r>
              <a:rPr lang="ru-RU" dirty="0" err="1"/>
              <a:t>збір</a:t>
            </a:r>
            <a:r>
              <a:rPr lang="ru-RU" dirty="0"/>
              <a:t>, </a:t>
            </a:r>
            <a:r>
              <a:rPr lang="ru-RU" dirty="0" err="1"/>
              <a:t>аналіз</a:t>
            </a:r>
            <a:r>
              <a:rPr lang="ru-RU" dirty="0"/>
              <a:t> і </a:t>
            </a:r>
            <a:r>
              <a:rPr lang="ru-RU" dirty="0" err="1"/>
              <a:t>надання</a:t>
            </a:r>
            <a:r>
              <a:rPr lang="ru-RU" dirty="0"/>
              <a:t> </a:t>
            </a:r>
            <a:r>
              <a:rPr lang="ru-RU" dirty="0" err="1"/>
              <a:t>необхідної</a:t>
            </a:r>
            <a:r>
              <a:rPr lang="ru-RU" dirty="0"/>
              <a:t> </a:t>
            </a:r>
            <a:r>
              <a:rPr lang="ru-RU" dirty="0" err="1"/>
              <a:t>інформації</a:t>
            </a:r>
            <a:r>
              <a:rPr lang="ru-RU" dirty="0"/>
              <a:t> про </a:t>
            </a:r>
            <a:r>
              <a:rPr lang="ru-RU" dirty="0" err="1"/>
              <a:t>готельні</a:t>
            </a:r>
            <a:r>
              <a:rPr lang="ru-RU" dirty="0"/>
              <a:t> </a:t>
            </a:r>
            <a:r>
              <a:rPr lang="ru-RU" dirty="0" err="1"/>
              <a:t>послуги</a:t>
            </a:r>
            <a:r>
              <a:rPr lang="ru-RU" dirty="0"/>
              <a:t>;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 </a:t>
            </a:r>
            <a:r>
              <a:rPr lang="ru-RU" dirty="0" err="1" smtClean="0"/>
              <a:t>просування</a:t>
            </a:r>
            <a:r>
              <a:rPr lang="ru-RU" dirty="0" smtClean="0"/>
              <a:t> </a:t>
            </a:r>
            <a:r>
              <a:rPr lang="ru-RU" dirty="0"/>
              <a:t>і </a:t>
            </a:r>
            <a:r>
              <a:rPr lang="ru-RU" dirty="0" err="1"/>
              <a:t>поширення</a:t>
            </a:r>
            <a:r>
              <a:rPr lang="ru-RU" dirty="0"/>
              <a:t> в </a:t>
            </a:r>
            <a:r>
              <a:rPr lang="ru-RU" dirty="0" err="1"/>
              <a:t>рекламних</a:t>
            </a:r>
            <a:r>
              <a:rPr lang="ru-RU" dirty="0"/>
              <a:t> і </a:t>
            </a:r>
            <a:r>
              <a:rPr lang="ru-RU" dirty="0" err="1"/>
              <a:t>пропагандистських</a:t>
            </a:r>
            <a:r>
              <a:rPr lang="ru-RU" dirty="0"/>
              <a:t> </a:t>
            </a:r>
            <a:r>
              <a:rPr lang="ru-RU" dirty="0" err="1"/>
              <a:t>цілях</a:t>
            </a:r>
            <a:r>
              <a:rPr lang="ru-RU" dirty="0"/>
              <a:t> </a:t>
            </a:r>
            <a:r>
              <a:rPr lang="ru-RU" dirty="0" err="1"/>
              <a:t>переконливої</a:t>
            </a:r>
            <a:r>
              <a:rPr lang="ru-RU" dirty="0"/>
              <a:t> </a:t>
            </a:r>
            <a:r>
              <a:rPr lang="ru-RU" dirty="0" err="1"/>
              <a:t>інформації</a:t>
            </a:r>
            <a:r>
              <a:rPr lang="ru-RU" dirty="0"/>
              <a:t> </a:t>
            </a:r>
            <a:r>
              <a:rPr lang="ru-RU" dirty="0" err="1"/>
              <a:t>щодо</a:t>
            </a:r>
            <a:r>
              <a:rPr lang="ru-RU" dirty="0"/>
              <a:t> </a:t>
            </a:r>
            <a:r>
              <a:rPr lang="ru-RU" dirty="0" err="1"/>
              <a:t>пропонованих</a:t>
            </a:r>
            <a:r>
              <a:rPr lang="ru-RU" dirty="0"/>
              <a:t> </a:t>
            </a:r>
            <a:r>
              <a:rPr lang="ru-RU" dirty="0" err="1"/>
              <a:t>послуг</a:t>
            </a:r>
            <a:r>
              <a:rPr lang="ru-RU" dirty="0"/>
              <a:t>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</a:t>
            </a:r>
            <a:r>
              <a:rPr lang="ru-RU" dirty="0" err="1"/>
              <a:t>знаходження</a:t>
            </a:r>
            <a:r>
              <a:rPr lang="ru-RU" dirty="0"/>
              <a:t> </a:t>
            </a:r>
            <a:r>
              <a:rPr lang="ru-RU" dirty="0" err="1"/>
              <a:t>потенційних</a:t>
            </a:r>
            <a:r>
              <a:rPr lang="ru-RU" dirty="0"/>
              <a:t> </a:t>
            </a:r>
            <a:r>
              <a:rPr lang="ru-RU" dirty="0" err="1"/>
              <a:t>покупців</a:t>
            </a:r>
            <a:r>
              <a:rPr lang="ru-RU" dirty="0"/>
              <a:t> </a:t>
            </a:r>
            <a:r>
              <a:rPr lang="ru-RU" dirty="0" err="1"/>
              <a:t>цих</a:t>
            </a:r>
            <a:r>
              <a:rPr lang="ru-RU" dirty="0"/>
              <a:t> </a:t>
            </a:r>
            <a:r>
              <a:rPr lang="ru-RU" dirty="0" err="1"/>
              <a:t>послуг</a:t>
            </a:r>
            <a:r>
              <a:rPr lang="ru-RU" dirty="0"/>
              <a:t> і </a:t>
            </a:r>
            <a:r>
              <a:rPr lang="ru-RU" dirty="0" err="1"/>
              <a:t>встановлення</a:t>
            </a:r>
            <a:r>
              <a:rPr lang="ru-RU" dirty="0"/>
              <a:t> з ними </a:t>
            </a:r>
            <a:r>
              <a:rPr lang="ru-RU" dirty="0" err="1"/>
              <a:t>відповідних</a:t>
            </a:r>
            <a:r>
              <a:rPr lang="ru-RU" dirty="0"/>
              <a:t> </a:t>
            </a:r>
            <a:r>
              <a:rPr lang="ru-RU" dirty="0" err="1"/>
              <a:t>контактів</a:t>
            </a:r>
            <a:r>
              <a:rPr lang="ru-RU" dirty="0"/>
              <a:t>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</a:t>
            </a:r>
            <a:r>
              <a:rPr lang="ru-RU" dirty="0" err="1"/>
              <a:t>формування</a:t>
            </a:r>
            <a:r>
              <a:rPr lang="ru-RU" dirty="0"/>
              <a:t> і </a:t>
            </a:r>
            <a:r>
              <a:rPr lang="ru-RU" dirty="0" err="1"/>
              <a:t>пристосування</a:t>
            </a:r>
            <a:r>
              <a:rPr lang="ru-RU" dirty="0"/>
              <a:t> </a:t>
            </a:r>
            <a:r>
              <a:rPr lang="ru-RU" dirty="0" err="1"/>
              <a:t>пропозиції</a:t>
            </a:r>
            <a:r>
              <a:rPr lang="ru-RU" dirty="0"/>
              <a:t> до потреб </a:t>
            </a:r>
            <a:r>
              <a:rPr lang="ru-RU" dirty="0" err="1"/>
              <a:t>клієнтури</a:t>
            </a:r>
            <a:r>
              <a:rPr lang="ru-RU" dirty="0"/>
              <a:t>, </a:t>
            </a:r>
            <a:r>
              <a:rPr lang="ru-RU" dirty="0" err="1"/>
              <a:t>включаючи</a:t>
            </a:r>
            <a:r>
              <a:rPr lang="ru-RU" dirty="0"/>
              <a:t> </a:t>
            </a:r>
            <a:r>
              <a:rPr lang="ru-RU" dirty="0" err="1"/>
              <a:t>надання</a:t>
            </a:r>
            <a:r>
              <a:rPr lang="ru-RU" dirty="0"/>
              <a:t> </a:t>
            </a:r>
            <a:r>
              <a:rPr lang="ru-RU" dirty="0" err="1"/>
              <a:t>додаткових</a:t>
            </a:r>
            <a:r>
              <a:rPr lang="ru-RU" dirty="0"/>
              <a:t> </a:t>
            </a:r>
            <a:r>
              <a:rPr lang="ru-RU" dirty="0" err="1"/>
              <a:t>послуг</a:t>
            </a:r>
            <a:r>
              <a:rPr lang="ru-RU" dirty="0"/>
              <a:t>, </a:t>
            </a:r>
            <a:r>
              <a:rPr lang="ru-RU" dirty="0" err="1"/>
              <a:t>узгодження</a:t>
            </a:r>
            <a:r>
              <a:rPr lang="ru-RU" dirty="0"/>
              <a:t> </a:t>
            </a:r>
            <a:r>
              <a:rPr lang="ru-RU" dirty="0" err="1"/>
              <a:t>термінів</a:t>
            </a:r>
            <a:r>
              <a:rPr lang="ru-RU" dirty="0"/>
              <a:t> </a:t>
            </a:r>
            <a:r>
              <a:rPr lang="ru-RU" dirty="0" err="1"/>
              <a:t>перебування</a:t>
            </a:r>
            <a:r>
              <a:rPr lang="ru-RU" dirty="0"/>
              <a:t> </a:t>
            </a:r>
            <a:r>
              <a:rPr lang="ru-RU" dirty="0" err="1"/>
              <a:t>тощо</a:t>
            </a:r>
            <a:r>
              <a:rPr lang="ru-RU" dirty="0"/>
              <a:t>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</a:t>
            </a:r>
            <a:r>
              <a:rPr lang="ru-RU" dirty="0" err="1"/>
              <a:t>ведення</a:t>
            </a:r>
            <a:r>
              <a:rPr lang="ru-RU" dirty="0"/>
              <a:t> </a:t>
            </a:r>
            <a:r>
              <a:rPr lang="ru-RU" dirty="0" err="1"/>
              <a:t>переговорів</a:t>
            </a:r>
            <a:r>
              <a:rPr lang="ru-RU" dirty="0"/>
              <a:t> про </a:t>
            </a:r>
            <a:r>
              <a:rPr lang="ru-RU" dirty="0" err="1"/>
              <a:t>ціну</a:t>
            </a:r>
            <a:r>
              <a:rPr lang="ru-RU" dirty="0"/>
              <a:t> та </a:t>
            </a:r>
            <a:r>
              <a:rPr lang="ru-RU" dirty="0" err="1"/>
              <a:t>інші</a:t>
            </a:r>
            <a:r>
              <a:rPr lang="ru-RU" dirty="0"/>
              <a:t> </a:t>
            </a:r>
            <a:r>
              <a:rPr lang="ru-RU" dirty="0" err="1"/>
              <a:t>елементи</a:t>
            </a:r>
            <a:r>
              <a:rPr lang="ru-RU" dirty="0"/>
              <a:t> </a:t>
            </a:r>
            <a:r>
              <a:rPr lang="ru-RU" dirty="0" err="1"/>
              <a:t>готельної</a:t>
            </a:r>
            <a:r>
              <a:rPr lang="ru-RU" dirty="0"/>
              <a:t> </a:t>
            </a:r>
            <a:r>
              <a:rPr lang="ru-RU" dirty="0" err="1"/>
              <a:t>пропозиції</a:t>
            </a:r>
            <a:r>
              <a:rPr lang="ru-RU" dirty="0"/>
              <a:t>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</a:t>
            </a:r>
            <a:r>
              <a:rPr lang="ru-RU" dirty="0" err="1"/>
              <a:t>квотування</a:t>
            </a:r>
            <a:r>
              <a:rPr lang="ru-RU" dirty="0"/>
              <a:t>, </a:t>
            </a:r>
            <a:r>
              <a:rPr lang="ru-RU" dirty="0" err="1"/>
              <a:t>тобто</a:t>
            </a:r>
            <a:r>
              <a:rPr lang="ru-RU" dirty="0"/>
              <a:t> передача квот </a:t>
            </a:r>
            <a:r>
              <a:rPr lang="ru-RU" dirty="0" err="1"/>
              <a:t>готельних</a:t>
            </a:r>
            <a:r>
              <a:rPr lang="ru-RU" dirty="0"/>
              <a:t> </a:t>
            </a:r>
            <a:r>
              <a:rPr lang="ru-RU" dirty="0" err="1"/>
              <a:t>номерів</a:t>
            </a:r>
            <a:r>
              <a:rPr lang="ru-RU" dirty="0"/>
              <a:t> </a:t>
            </a:r>
            <a:r>
              <a:rPr lang="ru-RU" dirty="0" err="1"/>
              <a:t>посередникам</a:t>
            </a:r>
            <a:r>
              <a:rPr lang="ru-RU" dirty="0"/>
              <a:t>-оптовикам;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</a:t>
            </a:r>
            <a:r>
              <a:rPr lang="ru-RU" dirty="0" err="1"/>
              <a:t>організацію</a:t>
            </a:r>
            <a:r>
              <a:rPr lang="ru-RU" dirty="0"/>
              <a:t> </a:t>
            </a:r>
            <a:r>
              <a:rPr lang="ru-RU" dirty="0" err="1"/>
              <a:t>розрахунків</a:t>
            </a:r>
            <a:r>
              <a:rPr lang="ru-RU" dirty="0"/>
              <a:t> за </a:t>
            </a:r>
            <a:r>
              <a:rPr lang="ru-RU" dirty="0" err="1"/>
              <a:t>продані</a:t>
            </a:r>
            <a:r>
              <a:rPr lang="ru-RU" dirty="0"/>
              <a:t> </a:t>
            </a:r>
            <a:r>
              <a:rPr lang="ru-RU" dirty="0" err="1"/>
              <a:t>готельні</a:t>
            </a:r>
            <a:r>
              <a:rPr lang="ru-RU" dirty="0"/>
              <a:t> </a:t>
            </a:r>
            <a:r>
              <a:rPr lang="ru-RU" dirty="0" err="1"/>
              <a:t>послуги</a:t>
            </a:r>
            <a:r>
              <a:rPr lang="ru-RU" dirty="0"/>
              <a:t> і </a:t>
            </a:r>
            <a:r>
              <a:rPr lang="ru-RU" dirty="0" err="1"/>
              <a:t>покриття</a:t>
            </a:r>
            <a:r>
              <a:rPr lang="ru-RU" dirty="0"/>
              <a:t> </a:t>
            </a:r>
            <a:r>
              <a:rPr lang="ru-RU" dirty="0" err="1"/>
              <a:t>витрат</a:t>
            </a:r>
            <a:r>
              <a:rPr lang="ru-RU" dirty="0"/>
              <a:t> </a:t>
            </a:r>
            <a:r>
              <a:rPr lang="ru-RU" dirty="0" err="1"/>
              <a:t>із</a:t>
            </a:r>
            <a:r>
              <a:rPr lang="ru-RU" dirty="0"/>
              <a:t> </a:t>
            </a:r>
            <a:r>
              <a:rPr lang="ru-RU" dirty="0" err="1"/>
              <a:t>забезпечення</a:t>
            </a:r>
            <a:r>
              <a:rPr lang="ru-RU" dirty="0"/>
              <a:t> </a:t>
            </a:r>
            <a:r>
              <a:rPr lang="ru-RU" dirty="0" err="1"/>
              <a:t>роботи</a:t>
            </a:r>
            <a:r>
              <a:rPr lang="ru-RU" dirty="0"/>
              <a:t> </a:t>
            </a:r>
            <a:r>
              <a:rPr lang="ru-RU" dirty="0" err="1"/>
              <a:t>збутового</a:t>
            </a:r>
            <a:r>
              <a:rPr lang="ru-RU" dirty="0"/>
              <a:t> каналу.</a:t>
            </a:r>
          </a:p>
        </p:txBody>
      </p:sp>
    </p:spTree>
    <p:extLst>
      <p:ext uri="{BB962C8B-B14F-4D97-AF65-F5344CB8AC3E}">
        <p14:creationId xmlns:p14="http://schemas.microsoft.com/office/powerpoint/2010/main" val="1833307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6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04664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sz="4000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Види</a:t>
            </a:r>
            <a:r>
              <a:rPr lang="ru-RU" sz="40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продажу </a:t>
            </a:r>
            <a:r>
              <a:rPr lang="ru-RU" sz="4000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послуг</a:t>
            </a:r>
            <a:r>
              <a:rPr lang="ru-RU" sz="40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готелю</a:t>
            </a:r>
            <a:r>
              <a:rPr lang="ru-RU" sz="40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20688"/>
            <a:ext cx="9144000" cy="6237312"/>
          </a:xfrm>
          <a:solidFill>
            <a:schemeClr val="lt1">
              <a:alpha val="33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45720" indent="0">
              <a:buNone/>
            </a:pPr>
            <a:r>
              <a:rPr lang="ru-RU" sz="2600" b="1" dirty="0" err="1">
                <a:solidFill>
                  <a:schemeClr val="tx1"/>
                </a:solidFill>
              </a:rPr>
              <a:t>Прямий</a:t>
            </a:r>
            <a:r>
              <a:rPr lang="ru-RU" sz="2600" b="1" dirty="0">
                <a:solidFill>
                  <a:schemeClr val="tx1"/>
                </a:solidFill>
              </a:rPr>
              <a:t> продаж</a:t>
            </a:r>
          </a:p>
          <a:p>
            <a:pPr marL="45720" indent="0">
              <a:buNone/>
            </a:pPr>
            <a:r>
              <a:rPr lang="ru-RU" sz="2600" b="1" dirty="0" smtClean="0">
                <a:solidFill>
                  <a:schemeClr val="tx1"/>
                </a:solidFill>
              </a:rPr>
              <a:t>	</a:t>
            </a:r>
            <a:r>
              <a:rPr lang="ru-RU" sz="2600" b="1" dirty="0" err="1" smtClean="0">
                <a:solidFill>
                  <a:schemeClr val="tx1"/>
                </a:solidFill>
              </a:rPr>
              <a:t>Цей</a:t>
            </a:r>
            <a:r>
              <a:rPr lang="ru-RU" sz="2600" b="1" dirty="0" smtClean="0">
                <a:solidFill>
                  <a:schemeClr val="tx1"/>
                </a:solidFill>
              </a:rPr>
              <a:t> </a:t>
            </a:r>
            <a:r>
              <a:rPr lang="ru-RU" sz="2600" b="1" dirty="0">
                <a:solidFill>
                  <a:schemeClr val="tx1"/>
                </a:solidFill>
              </a:rPr>
              <a:t>вид продажу </a:t>
            </a:r>
            <a:r>
              <a:rPr lang="ru-RU" sz="2600" b="1" dirty="0" err="1">
                <a:solidFill>
                  <a:schemeClr val="tx1"/>
                </a:solidFill>
              </a:rPr>
              <a:t>послуг</a:t>
            </a:r>
            <a:r>
              <a:rPr lang="ru-RU" sz="2600" b="1" dirty="0">
                <a:solidFill>
                  <a:schemeClr val="tx1"/>
                </a:solidFill>
              </a:rPr>
              <a:t> </a:t>
            </a:r>
            <a:r>
              <a:rPr lang="ru-RU" sz="2600" b="1" dirty="0" err="1">
                <a:solidFill>
                  <a:schemeClr val="tx1"/>
                </a:solidFill>
              </a:rPr>
              <a:t>готель</a:t>
            </a:r>
            <a:r>
              <a:rPr lang="ru-RU" sz="2600" b="1" dirty="0">
                <a:solidFill>
                  <a:schemeClr val="tx1"/>
                </a:solidFill>
              </a:rPr>
              <a:t> </a:t>
            </a:r>
            <a:r>
              <a:rPr lang="ru-RU" sz="2600" b="1" dirty="0" err="1">
                <a:solidFill>
                  <a:schemeClr val="tx1"/>
                </a:solidFill>
              </a:rPr>
              <a:t>здійснює</a:t>
            </a:r>
            <a:r>
              <a:rPr lang="ru-RU" sz="2600" b="1" dirty="0">
                <a:solidFill>
                  <a:schemeClr val="tx1"/>
                </a:solidFill>
              </a:rPr>
              <a:t> </a:t>
            </a:r>
            <a:r>
              <a:rPr lang="ru-RU" sz="2600" b="1" dirty="0" err="1">
                <a:solidFill>
                  <a:schemeClr val="tx1"/>
                </a:solidFill>
              </a:rPr>
              <a:t>безпосередньо</a:t>
            </a:r>
            <a:r>
              <a:rPr lang="ru-RU" sz="2600" b="1" dirty="0">
                <a:solidFill>
                  <a:schemeClr val="tx1"/>
                </a:solidFill>
              </a:rPr>
              <a:t> </a:t>
            </a:r>
            <a:r>
              <a:rPr lang="ru-RU" sz="2600" b="1" dirty="0" err="1">
                <a:solidFill>
                  <a:schemeClr val="tx1"/>
                </a:solidFill>
              </a:rPr>
              <a:t>клієнтам</a:t>
            </a:r>
            <a:r>
              <a:rPr lang="ru-RU" sz="2600" b="1" dirty="0">
                <a:solidFill>
                  <a:schemeClr val="tx1"/>
                </a:solidFill>
              </a:rPr>
              <a:t>, без </a:t>
            </a:r>
            <a:r>
              <a:rPr lang="ru-RU" sz="2600" b="1" dirty="0" err="1">
                <a:solidFill>
                  <a:schemeClr val="tx1"/>
                </a:solidFill>
              </a:rPr>
              <a:t>залучення</a:t>
            </a:r>
            <a:r>
              <a:rPr lang="ru-RU" sz="2600" b="1" dirty="0">
                <a:solidFill>
                  <a:schemeClr val="tx1"/>
                </a:solidFill>
              </a:rPr>
              <a:t> </a:t>
            </a:r>
            <a:r>
              <a:rPr lang="ru-RU" sz="2600" b="1" dirty="0" err="1">
                <a:solidFill>
                  <a:schemeClr val="tx1"/>
                </a:solidFill>
              </a:rPr>
              <a:t>посередників</a:t>
            </a:r>
            <a:r>
              <a:rPr lang="ru-RU" sz="2600" b="1" dirty="0">
                <a:solidFill>
                  <a:schemeClr val="tx1"/>
                </a:solidFill>
              </a:rPr>
              <a:t>. У </a:t>
            </a:r>
            <a:r>
              <a:rPr lang="ru-RU" sz="2600" b="1" dirty="0" err="1">
                <a:solidFill>
                  <a:schemeClr val="tx1"/>
                </a:solidFill>
              </a:rPr>
              <a:t>готельній</a:t>
            </a:r>
            <a:r>
              <a:rPr lang="ru-RU" sz="2600" b="1" dirty="0">
                <a:solidFill>
                  <a:schemeClr val="tx1"/>
                </a:solidFill>
              </a:rPr>
              <a:t> </a:t>
            </a:r>
            <a:r>
              <a:rPr lang="ru-RU" sz="2600" b="1" dirty="0" err="1">
                <a:solidFill>
                  <a:schemeClr val="tx1"/>
                </a:solidFill>
              </a:rPr>
              <a:t>практиці</a:t>
            </a:r>
            <a:r>
              <a:rPr lang="ru-RU" sz="2600" b="1" dirty="0">
                <a:solidFill>
                  <a:schemeClr val="tx1"/>
                </a:solidFill>
              </a:rPr>
              <a:t> </a:t>
            </a:r>
            <a:r>
              <a:rPr lang="ru-RU" sz="2600" b="1" dirty="0" err="1">
                <a:solidFill>
                  <a:schemeClr val="tx1"/>
                </a:solidFill>
              </a:rPr>
              <a:t>він</a:t>
            </a:r>
            <a:r>
              <a:rPr lang="ru-RU" sz="2600" b="1" dirty="0">
                <a:solidFill>
                  <a:schemeClr val="tx1"/>
                </a:solidFill>
              </a:rPr>
              <a:t> </a:t>
            </a:r>
            <a:r>
              <a:rPr lang="ru-RU" sz="2600" b="1" dirty="0" err="1">
                <a:solidFill>
                  <a:schemeClr val="tx1"/>
                </a:solidFill>
              </a:rPr>
              <a:t>звичайно</a:t>
            </a:r>
            <a:r>
              <a:rPr lang="ru-RU" sz="2600" b="1" dirty="0">
                <a:solidFill>
                  <a:schemeClr val="tx1"/>
                </a:solidFill>
              </a:rPr>
              <a:t> </a:t>
            </a:r>
            <a:r>
              <a:rPr lang="ru-RU" sz="2600" b="1" dirty="0" err="1">
                <a:solidFill>
                  <a:schemeClr val="tx1"/>
                </a:solidFill>
              </a:rPr>
              <a:t>називається</a:t>
            </a:r>
            <a:r>
              <a:rPr lang="ru-RU" sz="2600" b="1" dirty="0">
                <a:solidFill>
                  <a:schemeClr val="tx1"/>
                </a:solidFill>
              </a:rPr>
              <a:t> </a:t>
            </a:r>
            <a:r>
              <a:rPr lang="ru-RU" sz="2600" b="1" dirty="0" err="1">
                <a:solidFill>
                  <a:schemeClr val="tx1"/>
                </a:solidFill>
              </a:rPr>
              <a:t>вільним</a:t>
            </a:r>
            <a:r>
              <a:rPr lang="ru-RU" sz="2600" b="1" dirty="0">
                <a:solidFill>
                  <a:schemeClr val="tx1"/>
                </a:solidFill>
              </a:rPr>
              <a:t> </a:t>
            </a:r>
            <a:r>
              <a:rPr lang="ru-RU" sz="2600" b="1" dirty="0" err="1">
                <a:solidFill>
                  <a:schemeClr val="tx1"/>
                </a:solidFill>
              </a:rPr>
              <a:t>поселенням</a:t>
            </a:r>
            <a:r>
              <a:rPr lang="ru-RU" sz="2600" b="1" dirty="0">
                <a:solidFill>
                  <a:schemeClr val="tx1"/>
                </a:solidFill>
              </a:rPr>
              <a:t>. За </a:t>
            </a:r>
            <a:r>
              <a:rPr lang="ru-RU" sz="2600" b="1" dirty="0" err="1">
                <a:solidFill>
                  <a:schemeClr val="tx1"/>
                </a:solidFill>
              </a:rPr>
              <a:t>вільного</a:t>
            </a:r>
            <a:r>
              <a:rPr lang="ru-RU" sz="2600" b="1" dirty="0">
                <a:solidFill>
                  <a:schemeClr val="tx1"/>
                </a:solidFill>
              </a:rPr>
              <a:t> </a:t>
            </a:r>
            <a:r>
              <a:rPr lang="ru-RU" sz="2600" b="1" dirty="0" err="1">
                <a:solidFill>
                  <a:schemeClr val="tx1"/>
                </a:solidFill>
              </a:rPr>
              <a:t>поселення</a:t>
            </a:r>
            <a:r>
              <a:rPr lang="ru-RU" sz="2600" b="1" dirty="0">
                <a:solidFill>
                  <a:schemeClr val="tx1"/>
                </a:solidFill>
              </a:rPr>
              <a:t> </a:t>
            </a:r>
            <a:r>
              <a:rPr lang="ru-RU" sz="2600" b="1" dirty="0" err="1">
                <a:solidFill>
                  <a:schemeClr val="tx1"/>
                </a:solidFill>
              </a:rPr>
              <a:t>можливе</a:t>
            </a:r>
            <a:r>
              <a:rPr lang="ru-RU" sz="2600" b="1" dirty="0">
                <a:solidFill>
                  <a:schemeClr val="tx1"/>
                </a:solidFill>
              </a:rPr>
              <a:t> </a:t>
            </a:r>
            <a:r>
              <a:rPr lang="ru-RU" sz="2600" b="1" dirty="0" err="1">
                <a:solidFill>
                  <a:schemeClr val="tx1"/>
                </a:solidFill>
              </a:rPr>
              <a:t>попереднє</a:t>
            </a:r>
            <a:r>
              <a:rPr lang="ru-RU" sz="2600" b="1" dirty="0">
                <a:solidFill>
                  <a:schemeClr val="tx1"/>
                </a:solidFill>
              </a:rPr>
              <a:t> </a:t>
            </a:r>
            <a:r>
              <a:rPr lang="ru-RU" sz="2600" b="1" dirty="0" err="1">
                <a:solidFill>
                  <a:schemeClr val="tx1"/>
                </a:solidFill>
              </a:rPr>
              <a:t>бронювання</a:t>
            </a:r>
            <a:r>
              <a:rPr lang="ru-RU" sz="2600" b="1" dirty="0">
                <a:solidFill>
                  <a:schemeClr val="tx1"/>
                </a:solidFill>
              </a:rPr>
              <a:t> </a:t>
            </a:r>
            <a:r>
              <a:rPr lang="ru-RU" sz="2600" b="1" dirty="0" err="1">
                <a:solidFill>
                  <a:schemeClr val="tx1"/>
                </a:solidFill>
              </a:rPr>
              <a:t>розміщення</a:t>
            </a:r>
            <a:r>
              <a:rPr lang="ru-RU" sz="2600" b="1" dirty="0">
                <a:solidFill>
                  <a:schemeClr val="tx1"/>
                </a:solidFill>
              </a:rPr>
              <a:t>. Велика </a:t>
            </a:r>
            <a:r>
              <a:rPr lang="ru-RU" sz="2600" b="1" dirty="0" err="1">
                <a:solidFill>
                  <a:schemeClr val="tx1"/>
                </a:solidFill>
              </a:rPr>
              <a:t>частина</a:t>
            </a:r>
            <a:r>
              <a:rPr lang="ru-RU" sz="2600" b="1" dirty="0">
                <a:solidFill>
                  <a:schemeClr val="tx1"/>
                </a:solidFill>
              </a:rPr>
              <a:t> таких </a:t>
            </a:r>
            <a:r>
              <a:rPr lang="ru-RU" sz="2600" b="1" dirty="0" err="1">
                <a:solidFill>
                  <a:schemeClr val="tx1"/>
                </a:solidFill>
              </a:rPr>
              <a:t>клієнтів</a:t>
            </a:r>
            <a:r>
              <a:rPr lang="ru-RU" sz="2600" b="1" dirty="0">
                <a:solidFill>
                  <a:schemeClr val="tx1"/>
                </a:solidFill>
              </a:rPr>
              <a:t> </a:t>
            </a:r>
            <a:r>
              <a:rPr lang="ru-RU" sz="2600" b="1" dirty="0" err="1">
                <a:solidFill>
                  <a:schemeClr val="tx1"/>
                </a:solidFill>
              </a:rPr>
              <a:t>поселяється</a:t>
            </a:r>
            <a:r>
              <a:rPr lang="ru-RU" sz="2600" b="1" dirty="0">
                <a:solidFill>
                  <a:schemeClr val="tx1"/>
                </a:solidFill>
              </a:rPr>
              <a:t> без </a:t>
            </a:r>
            <a:r>
              <a:rPr lang="ru-RU" sz="2600" b="1" dirty="0" err="1">
                <a:solidFill>
                  <a:schemeClr val="tx1"/>
                </a:solidFill>
              </a:rPr>
              <a:t>завчасної</a:t>
            </a:r>
            <a:r>
              <a:rPr lang="ru-RU" sz="2600" b="1" dirty="0">
                <a:solidFill>
                  <a:schemeClr val="tx1"/>
                </a:solidFill>
              </a:rPr>
              <a:t> </a:t>
            </a:r>
            <a:r>
              <a:rPr lang="ru-RU" sz="2600" b="1" dirty="0" err="1">
                <a:solidFill>
                  <a:schemeClr val="tx1"/>
                </a:solidFill>
              </a:rPr>
              <a:t>резервації</a:t>
            </a:r>
            <a:r>
              <a:rPr lang="ru-RU" sz="2600" b="1" dirty="0">
                <a:solidFill>
                  <a:schemeClr val="tx1"/>
                </a:solidFill>
              </a:rPr>
              <a:t> </a:t>
            </a:r>
            <a:r>
              <a:rPr lang="ru-RU" sz="2600" b="1" dirty="0" err="1">
                <a:solidFill>
                  <a:schemeClr val="tx1"/>
                </a:solidFill>
              </a:rPr>
              <a:t>місць</a:t>
            </a:r>
            <a:r>
              <a:rPr lang="ru-RU" sz="2600" b="1" dirty="0">
                <a:solidFill>
                  <a:schemeClr val="tx1"/>
                </a:solidFill>
              </a:rPr>
              <a:t>. </a:t>
            </a:r>
            <a:r>
              <a:rPr lang="ru-RU" sz="2600" b="1" dirty="0" err="1">
                <a:solidFill>
                  <a:schemeClr val="tx1"/>
                </a:solidFill>
              </a:rPr>
              <a:t>Знижки</a:t>
            </a:r>
            <a:r>
              <a:rPr lang="ru-RU" sz="2600" b="1" dirty="0">
                <a:solidFill>
                  <a:schemeClr val="tx1"/>
                </a:solidFill>
              </a:rPr>
              <a:t> на </a:t>
            </a:r>
            <a:r>
              <a:rPr lang="ru-RU" sz="2600" b="1" dirty="0" err="1">
                <a:solidFill>
                  <a:schemeClr val="tx1"/>
                </a:solidFill>
              </a:rPr>
              <a:t>розміщення</a:t>
            </a:r>
            <a:r>
              <a:rPr lang="ru-RU" sz="2600" b="1" dirty="0">
                <a:solidFill>
                  <a:schemeClr val="tx1"/>
                </a:solidFill>
              </a:rPr>
              <a:t> за </a:t>
            </a:r>
            <a:r>
              <a:rPr lang="ru-RU" sz="2600" b="1" dirty="0" err="1">
                <a:solidFill>
                  <a:schemeClr val="tx1"/>
                </a:solidFill>
              </a:rPr>
              <a:t>вільним</a:t>
            </a:r>
            <a:r>
              <a:rPr lang="ru-RU" sz="2600" b="1" dirty="0">
                <a:solidFill>
                  <a:schemeClr val="tx1"/>
                </a:solidFill>
              </a:rPr>
              <a:t> </a:t>
            </a:r>
            <a:r>
              <a:rPr lang="ru-RU" sz="2600" b="1" dirty="0" err="1">
                <a:solidFill>
                  <a:schemeClr val="tx1"/>
                </a:solidFill>
              </a:rPr>
              <a:t>поселенням</a:t>
            </a:r>
            <a:r>
              <a:rPr lang="ru-RU" sz="2600" b="1" dirty="0">
                <a:solidFill>
                  <a:schemeClr val="tx1"/>
                </a:solidFill>
              </a:rPr>
              <a:t>, як правило, не </a:t>
            </a:r>
            <a:r>
              <a:rPr lang="ru-RU" sz="2600" b="1" dirty="0" err="1">
                <a:solidFill>
                  <a:schemeClr val="tx1"/>
                </a:solidFill>
              </a:rPr>
              <a:t>надаються</a:t>
            </a:r>
            <a:r>
              <a:rPr lang="ru-RU" sz="2600" b="1" dirty="0">
                <a:solidFill>
                  <a:schemeClr val="tx1"/>
                </a:solidFill>
              </a:rPr>
              <a:t>. </a:t>
            </a:r>
            <a:r>
              <a:rPr lang="ru-RU" sz="2600" b="1" dirty="0" err="1">
                <a:solidFill>
                  <a:schemeClr val="tx1"/>
                </a:solidFill>
              </a:rPr>
              <a:t>Ці</a:t>
            </a:r>
            <a:r>
              <a:rPr lang="ru-RU" sz="2600" b="1" dirty="0">
                <a:solidFill>
                  <a:schemeClr val="tx1"/>
                </a:solidFill>
              </a:rPr>
              <a:t> </a:t>
            </a:r>
            <a:r>
              <a:rPr lang="ru-RU" sz="2600" b="1" dirty="0" err="1">
                <a:solidFill>
                  <a:schemeClr val="tx1"/>
                </a:solidFill>
              </a:rPr>
              <a:t>клієнти</a:t>
            </a:r>
            <a:r>
              <a:rPr lang="ru-RU" sz="2600" b="1" dirty="0">
                <a:solidFill>
                  <a:schemeClr val="tx1"/>
                </a:solidFill>
              </a:rPr>
              <a:t> </a:t>
            </a:r>
            <a:r>
              <a:rPr lang="ru-RU" sz="2600" b="1" dirty="0" err="1">
                <a:solidFill>
                  <a:schemeClr val="tx1"/>
                </a:solidFill>
              </a:rPr>
              <a:t>сплачують</a:t>
            </a:r>
            <a:r>
              <a:rPr lang="ru-RU" sz="2600" b="1" dirty="0">
                <a:solidFill>
                  <a:schemeClr val="tx1"/>
                </a:solidFill>
              </a:rPr>
              <a:t> </a:t>
            </a:r>
            <a:r>
              <a:rPr lang="ru-RU" sz="2600" b="1" dirty="0" err="1">
                <a:solidFill>
                  <a:schemeClr val="tx1"/>
                </a:solidFill>
              </a:rPr>
              <a:t>проживання</a:t>
            </a:r>
            <a:r>
              <a:rPr lang="ru-RU" sz="2600" b="1" dirty="0">
                <a:solidFill>
                  <a:schemeClr val="tx1"/>
                </a:solidFill>
              </a:rPr>
              <a:t> за </a:t>
            </a:r>
            <a:r>
              <a:rPr lang="ru-RU" sz="2600" b="1" dirty="0" err="1">
                <a:solidFill>
                  <a:schemeClr val="tx1"/>
                </a:solidFill>
              </a:rPr>
              <a:t>повним</a:t>
            </a:r>
            <a:r>
              <a:rPr lang="ru-RU" sz="2600" b="1" dirty="0">
                <a:solidFill>
                  <a:schemeClr val="tx1"/>
                </a:solidFill>
              </a:rPr>
              <a:t> тарифом і, </a:t>
            </a:r>
            <a:r>
              <a:rPr lang="ru-RU" sz="2600" b="1" dirty="0" err="1">
                <a:solidFill>
                  <a:schemeClr val="tx1"/>
                </a:solidFill>
              </a:rPr>
              <a:t>отже</a:t>
            </a:r>
            <a:r>
              <a:rPr lang="ru-RU" sz="2600" b="1" dirty="0">
                <a:solidFill>
                  <a:schemeClr val="tx1"/>
                </a:solidFill>
              </a:rPr>
              <a:t>, є </a:t>
            </a:r>
            <a:r>
              <a:rPr lang="ru-RU" sz="2600" b="1" dirty="0" err="1">
                <a:solidFill>
                  <a:schemeClr val="tx1"/>
                </a:solidFill>
              </a:rPr>
              <a:t>цінною</a:t>
            </a:r>
            <a:r>
              <a:rPr lang="ru-RU" sz="2600" b="1" dirty="0">
                <a:solidFill>
                  <a:schemeClr val="tx1"/>
                </a:solidFill>
              </a:rPr>
              <a:t> </a:t>
            </a:r>
            <a:r>
              <a:rPr lang="ru-RU" sz="2600" b="1" dirty="0" err="1">
                <a:solidFill>
                  <a:schemeClr val="tx1"/>
                </a:solidFill>
              </a:rPr>
              <a:t>клієнтурою</a:t>
            </a:r>
            <a:r>
              <a:rPr lang="ru-RU" sz="2600" b="1" dirty="0">
                <a:solidFill>
                  <a:schemeClr val="tx1"/>
                </a:solidFill>
              </a:rPr>
              <a:t> для </a:t>
            </a:r>
            <a:r>
              <a:rPr lang="ru-RU" sz="2600" b="1" dirty="0" err="1">
                <a:solidFill>
                  <a:schemeClr val="tx1"/>
                </a:solidFill>
              </a:rPr>
              <a:t>готелю</a:t>
            </a:r>
            <a:r>
              <a:rPr lang="ru-RU" sz="2600" b="1" dirty="0">
                <a:solidFill>
                  <a:schemeClr val="tx1"/>
                </a:solidFill>
              </a:rPr>
              <a:t>. У великих </a:t>
            </a:r>
            <a:r>
              <a:rPr lang="ru-RU" sz="2600" b="1" dirty="0" err="1">
                <a:solidFill>
                  <a:schemeClr val="tx1"/>
                </a:solidFill>
              </a:rPr>
              <a:t>готелях</a:t>
            </a:r>
            <a:r>
              <a:rPr lang="ru-RU" sz="2600" b="1" dirty="0">
                <a:solidFill>
                  <a:schemeClr val="tx1"/>
                </a:solidFill>
              </a:rPr>
              <a:t> </a:t>
            </a:r>
            <a:r>
              <a:rPr lang="ru-RU" sz="2600" b="1" dirty="0" err="1">
                <a:solidFill>
                  <a:schemeClr val="tx1"/>
                </a:solidFill>
              </a:rPr>
              <a:t>середньорічний</a:t>
            </a:r>
            <a:r>
              <a:rPr lang="ru-RU" sz="2600" b="1" dirty="0">
                <a:solidFill>
                  <a:schemeClr val="tx1"/>
                </a:solidFill>
              </a:rPr>
              <a:t> </a:t>
            </a:r>
            <a:r>
              <a:rPr lang="ru-RU" sz="2600" b="1" dirty="0" err="1">
                <a:solidFill>
                  <a:schemeClr val="tx1"/>
                </a:solidFill>
              </a:rPr>
              <a:t>показник</a:t>
            </a:r>
            <a:r>
              <a:rPr lang="ru-RU" sz="2600" b="1" dirty="0">
                <a:solidFill>
                  <a:schemeClr val="tx1"/>
                </a:solidFill>
              </a:rPr>
              <a:t> </a:t>
            </a:r>
            <a:r>
              <a:rPr lang="ru-RU" sz="2600" b="1" dirty="0" err="1">
                <a:solidFill>
                  <a:schemeClr val="tx1"/>
                </a:solidFill>
              </a:rPr>
              <a:t>вільного</a:t>
            </a:r>
            <a:r>
              <a:rPr lang="ru-RU" sz="2600" b="1" dirty="0">
                <a:solidFill>
                  <a:schemeClr val="tx1"/>
                </a:solidFill>
              </a:rPr>
              <a:t> </a:t>
            </a:r>
            <a:r>
              <a:rPr lang="ru-RU" sz="2600" b="1" dirty="0" err="1">
                <a:solidFill>
                  <a:schemeClr val="tx1"/>
                </a:solidFill>
              </a:rPr>
              <a:t>поселення</a:t>
            </a:r>
            <a:r>
              <a:rPr lang="ru-RU" sz="2600" b="1" dirty="0">
                <a:solidFill>
                  <a:schemeClr val="tx1"/>
                </a:solidFill>
              </a:rPr>
              <a:t> </a:t>
            </a:r>
            <a:r>
              <a:rPr lang="ru-RU" sz="2600" b="1" dirty="0" err="1">
                <a:solidFill>
                  <a:schemeClr val="tx1"/>
                </a:solidFill>
              </a:rPr>
              <a:t>складає</a:t>
            </a:r>
            <a:r>
              <a:rPr lang="ru-RU" sz="2600" b="1" dirty="0">
                <a:solidFill>
                  <a:schemeClr val="tx1"/>
                </a:solidFill>
              </a:rPr>
              <a:t> 8-10 %, а </a:t>
            </a:r>
            <a:r>
              <a:rPr lang="ru-RU" sz="2600" b="1" dirty="0" err="1">
                <a:solidFill>
                  <a:schemeClr val="tx1"/>
                </a:solidFill>
              </a:rPr>
              <a:t>частка</a:t>
            </a:r>
            <a:r>
              <a:rPr lang="ru-RU" sz="2600" b="1" dirty="0">
                <a:solidFill>
                  <a:schemeClr val="tx1"/>
                </a:solidFill>
              </a:rPr>
              <a:t> прямого </a:t>
            </a:r>
            <a:r>
              <a:rPr lang="ru-RU" sz="2600" b="1" dirty="0" err="1">
                <a:solidFill>
                  <a:schemeClr val="tx1"/>
                </a:solidFill>
              </a:rPr>
              <a:t>бронювання</a:t>
            </a:r>
            <a:r>
              <a:rPr lang="ru-RU" sz="2600" b="1" dirty="0">
                <a:solidFill>
                  <a:schemeClr val="tx1"/>
                </a:solidFill>
              </a:rPr>
              <a:t> -10-15 %. </a:t>
            </a:r>
          </a:p>
        </p:txBody>
      </p:sp>
    </p:spTree>
    <p:extLst>
      <p:ext uri="{BB962C8B-B14F-4D97-AF65-F5344CB8AC3E}">
        <p14:creationId xmlns:p14="http://schemas.microsoft.com/office/powerpoint/2010/main" val="4027819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6516216" cy="6957392"/>
          </a:xfrm>
          <a:solidFill>
            <a:schemeClr val="lt1">
              <a:alpha val="39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45720" indent="0">
              <a:buNone/>
            </a:pPr>
            <a:r>
              <a:rPr lang="ru-RU" sz="2800" b="1" dirty="0" smtClean="0"/>
              <a:t>	</a:t>
            </a:r>
            <a:r>
              <a:rPr lang="ru-RU" sz="2800" b="1" dirty="0" err="1" smtClean="0"/>
              <a:t>Готелі</a:t>
            </a:r>
            <a:r>
              <a:rPr lang="ru-RU" sz="2800" b="1" dirty="0" smtClean="0"/>
              <a:t> </a:t>
            </a:r>
            <a:r>
              <a:rPr lang="ru-RU" sz="2800" b="1" dirty="0" err="1"/>
              <a:t>зацікавлені</a:t>
            </a:r>
            <a:r>
              <a:rPr lang="ru-RU" sz="2800" b="1" dirty="0"/>
              <a:t> у </a:t>
            </a:r>
            <a:r>
              <a:rPr lang="ru-RU" sz="2800" b="1" dirty="0" err="1"/>
              <a:t>розвитку</a:t>
            </a:r>
            <a:r>
              <a:rPr lang="ru-RU" sz="2800" b="1" dirty="0"/>
              <a:t> </a:t>
            </a:r>
            <a:r>
              <a:rPr lang="ru-RU" sz="2800" b="1" dirty="0" err="1"/>
              <a:t>цього</a:t>
            </a:r>
            <a:r>
              <a:rPr lang="ru-RU" sz="2800" b="1" dirty="0"/>
              <a:t> каналу </a:t>
            </a:r>
            <a:r>
              <a:rPr lang="ru-RU" sz="2800" b="1" dirty="0" err="1"/>
              <a:t>продажів</a:t>
            </a:r>
            <a:r>
              <a:rPr lang="ru-RU" sz="2800" b="1" dirty="0"/>
              <a:t>, </a:t>
            </a:r>
            <a:r>
              <a:rPr lang="ru-RU" sz="2800" b="1" dirty="0" err="1"/>
              <a:t>оскільки</a:t>
            </a:r>
            <a:r>
              <a:rPr lang="ru-RU" sz="2800" b="1" dirty="0"/>
              <a:t> </a:t>
            </a:r>
            <a:r>
              <a:rPr lang="ru-RU" sz="2800" b="1" dirty="0" err="1"/>
              <a:t>заощаджуються</a:t>
            </a:r>
            <a:r>
              <a:rPr lang="ru-RU" sz="2800" b="1" dirty="0"/>
              <a:t> </a:t>
            </a:r>
            <a:r>
              <a:rPr lang="ru-RU" sz="2800" b="1" dirty="0" err="1"/>
              <a:t>кошти</a:t>
            </a:r>
            <a:r>
              <a:rPr lang="ru-RU" sz="2800" b="1" dirty="0"/>
              <a:t> на </a:t>
            </a:r>
            <a:r>
              <a:rPr lang="ru-RU" sz="2800" b="1" dirty="0" err="1"/>
              <a:t>винагороду</a:t>
            </a:r>
            <a:r>
              <a:rPr lang="ru-RU" sz="2800" b="1" dirty="0"/>
              <a:t> для </a:t>
            </a:r>
            <a:r>
              <a:rPr lang="ru-RU" sz="2800" b="1" dirty="0" err="1"/>
              <a:t>посередників</a:t>
            </a:r>
            <a:r>
              <a:rPr lang="ru-RU" sz="2800" b="1" dirty="0"/>
              <a:t>. Для </a:t>
            </a:r>
            <a:r>
              <a:rPr lang="ru-RU" sz="2800" b="1" dirty="0" err="1"/>
              <a:t>активізації</a:t>
            </a:r>
            <a:r>
              <a:rPr lang="ru-RU" sz="2800" b="1" dirty="0"/>
              <a:t> </a:t>
            </a:r>
            <a:r>
              <a:rPr lang="ru-RU" sz="2800" b="1" dirty="0" err="1"/>
              <a:t>політики</a:t>
            </a:r>
            <a:r>
              <a:rPr lang="ru-RU" sz="2800" b="1" dirty="0"/>
              <a:t> </a:t>
            </a:r>
            <a:r>
              <a:rPr lang="ru-RU" sz="2800" b="1" dirty="0" err="1"/>
              <a:t>прямих</a:t>
            </a:r>
            <a:r>
              <a:rPr lang="ru-RU" sz="2800" b="1" dirty="0"/>
              <a:t> </a:t>
            </a:r>
            <a:r>
              <a:rPr lang="ru-RU" sz="2800" b="1" dirty="0" err="1"/>
              <a:t>продажів</a:t>
            </a:r>
            <a:r>
              <a:rPr lang="ru-RU" sz="2800" b="1" dirty="0"/>
              <a:t> </a:t>
            </a:r>
            <a:r>
              <a:rPr lang="ru-RU" sz="2800" b="1" dirty="0" err="1"/>
              <a:t>багато</a:t>
            </a:r>
            <a:r>
              <a:rPr lang="ru-RU" sz="2800" b="1" dirty="0"/>
              <a:t> </a:t>
            </a:r>
            <a:r>
              <a:rPr lang="ru-RU" sz="2800" b="1" dirty="0" err="1"/>
              <a:t>готелів</a:t>
            </a:r>
            <a:r>
              <a:rPr lang="ru-RU" sz="2800" b="1" dirty="0"/>
              <a:t> </a:t>
            </a:r>
            <a:r>
              <a:rPr lang="ru-RU" sz="2800" b="1" dirty="0" err="1"/>
              <a:t>мають</a:t>
            </a:r>
            <a:r>
              <a:rPr lang="ru-RU" sz="2800" b="1" dirty="0"/>
              <a:t> </a:t>
            </a:r>
            <a:r>
              <a:rPr lang="ru-RU" sz="2800" b="1" dirty="0" err="1"/>
              <a:t>договірні</a:t>
            </a:r>
            <a:r>
              <a:rPr lang="ru-RU" sz="2800" b="1" dirty="0"/>
              <a:t> </a:t>
            </a:r>
            <a:r>
              <a:rPr lang="ru-RU" sz="2800" b="1" dirty="0" err="1"/>
              <a:t>відносини</a:t>
            </a:r>
            <a:r>
              <a:rPr lang="ru-RU" sz="2800" b="1" dirty="0"/>
              <a:t> з </a:t>
            </a:r>
            <a:r>
              <a:rPr lang="ru-RU" sz="2800" b="1" dirty="0" err="1"/>
              <a:t>різними</a:t>
            </a:r>
            <a:r>
              <a:rPr lang="ru-RU" sz="2800" b="1" dirty="0"/>
              <a:t> клубами, члени </a:t>
            </a:r>
            <a:r>
              <a:rPr lang="ru-RU" sz="2800" b="1" dirty="0" err="1"/>
              <a:t>яких</a:t>
            </a:r>
            <a:r>
              <a:rPr lang="ru-RU" sz="2800" b="1" dirty="0"/>
              <a:t> </a:t>
            </a:r>
            <a:r>
              <a:rPr lang="ru-RU" sz="2800" b="1" dirty="0" err="1"/>
              <a:t>мають</a:t>
            </a:r>
            <a:r>
              <a:rPr lang="ru-RU" sz="2800" b="1" dirty="0"/>
              <a:t> </a:t>
            </a:r>
            <a:r>
              <a:rPr lang="ru-RU" sz="2800" b="1" dirty="0" err="1"/>
              <a:t>дисконтні</a:t>
            </a:r>
            <a:r>
              <a:rPr lang="ru-RU" sz="2800" b="1" dirty="0"/>
              <a:t> </a:t>
            </a:r>
            <a:r>
              <a:rPr lang="ru-RU" sz="2800" b="1" dirty="0" err="1"/>
              <a:t>картки</a:t>
            </a:r>
            <a:r>
              <a:rPr lang="ru-RU" sz="2800" b="1" dirty="0"/>
              <a:t>, </a:t>
            </a:r>
            <a:r>
              <a:rPr lang="ru-RU" sz="2800" b="1" dirty="0" err="1"/>
              <a:t>які</a:t>
            </a:r>
            <a:r>
              <a:rPr lang="ru-RU" sz="2800" b="1" dirty="0"/>
              <a:t> </a:t>
            </a:r>
            <a:r>
              <a:rPr lang="ru-RU" sz="2800" b="1" dirty="0" err="1"/>
              <a:t>надають</a:t>
            </a:r>
            <a:r>
              <a:rPr lang="ru-RU" sz="2800" b="1" dirty="0"/>
              <a:t> </a:t>
            </a:r>
            <a:r>
              <a:rPr lang="ru-RU" sz="2800" b="1" dirty="0" err="1"/>
              <a:t>їм</a:t>
            </a:r>
            <a:r>
              <a:rPr lang="ru-RU" sz="2800" b="1" dirty="0"/>
              <a:t> </a:t>
            </a:r>
            <a:r>
              <a:rPr lang="ru-RU" sz="2800" b="1" dirty="0" err="1"/>
              <a:t>певні</a:t>
            </a:r>
            <a:r>
              <a:rPr lang="ru-RU" sz="2800" b="1" dirty="0"/>
              <a:t> </a:t>
            </a:r>
            <a:r>
              <a:rPr lang="ru-RU" sz="2800" b="1" dirty="0" err="1"/>
              <a:t>знижки</a:t>
            </a:r>
            <a:r>
              <a:rPr lang="ru-RU" sz="2800" b="1" dirty="0"/>
              <a:t> </a:t>
            </a:r>
            <a:r>
              <a:rPr lang="ru-RU" sz="2800" b="1" dirty="0" err="1"/>
              <a:t>під</a:t>
            </a:r>
            <a:r>
              <a:rPr lang="ru-RU" sz="2800" b="1" dirty="0"/>
              <a:t> час </a:t>
            </a:r>
            <a:r>
              <a:rPr lang="ru-RU" sz="2800" b="1" dirty="0" err="1"/>
              <a:t>перебування</a:t>
            </a:r>
            <a:r>
              <a:rPr lang="ru-RU" sz="2800" b="1" dirty="0"/>
              <a:t> в </a:t>
            </a:r>
            <a:r>
              <a:rPr lang="ru-RU" sz="2800" b="1" dirty="0" err="1"/>
              <a:t>цих</a:t>
            </a:r>
            <a:r>
              <a:rPr lang="ru-RU" sz="2800" b="1" dirty="0"/>
              <a:t> </a:t>
            </a:r>
            <a:r>
              <a:rPr lang="ru-RU" sz="2800" b="1" dirty="0" err="1"/>
              <a:t>готелях</a:t>
            </a:r>
            <a:r>
              <a:rPr lang="ru-RU" sz="2800" b="1" dirty="0"/>
              <a:t>. </a:t>
            </a:r>
            <a:r>
              <a:rPr lang="ru-RU" sz="2800" b="1" dirty="0" err="1"/>
              <a:t>Знижки</a:t>
            </a:r>
            <a:r>
              <a:rPr lang="ru-RU" sz="2800" b="1" dirty="0"/>
              <a:t> </a:t>
            </a:r>
            <a:r>
              <a:rPr lang="ru-RU" sz="2800" b="1" dirty="0" err="1"/>
              <a:t>можуть</a:t>
            </a:r>
            <a:r>
              <a:rPr lang="ru-RU" sz="2800" b="1" dirty="0"/>
              <a:t> </a:t>
            </a:r>
            <a:r>
              <a:rPr lang="ru-RU" sz="2800" b="1" dirty="0" err="1"/>
              <a:t>надаватися</a:t>
            </a:r>
            <a:r>
              <a:rPr lang="ru-RU" sz="2800" b="1" dirty="0"/>
              <a:t> як у </a:t>
            </a:r>
            <a:r>
              <a:rPr lang="ru-RU" sz="2800" b="1" dirty="0" err="1"/>
              <a:t>вихідні</a:t>
            </a:r>
            <a:r>
              <a:rPr lang="ru-RU" sz="2800" b="1" dirty="0"/>
              <a:t>, так і в </a:t>
            </a:r>
            <a:r>
              <a:rPr lang="ru-RU" sz="2800" b="1" dirty="0" err="1"/>
              <a:t>будні</a:t>
            </a:r>
            <a:r>
              <a:rPr lang="ru-RU" sz="2800" b="1" dirty="0"/>
              <a:t> </a:t>
            </a:r>
            <a:r>
              <a:rPr lang="ru-RU" sz="2800" b="1" dirty="0" err="1"/>
              <a:t>дні</a:t>
            </a:r>
            <a:r>
              <a:rPr lang="ru-RU" sz="2800" b="1" dirty="0"/>
              <a:t>. </a:t>
            </a:r>
            <a:r>
              <a:rPr lang="ru-RU" sz="2800" b="1" dirty="0" err="1"/>
              <a:t>Застосовується</a:t>
            </a:r>
            <a:r>
              <a:rPr lang="ru-RU" sz="2800" b="1" dirty="0"/>
              <a:t> </a:t>
            </a:r>
            <a:r>
              <a:rPr lang="ru-RU" sz="2800" b="1" dirty="0" err="1"/>
              <a:t>диференційований</a:t>
            </a:r>
            <a:r>
              <a:rPr lang="ru-RU" sz="2800" b="1" dirty="0"/>
              <a:t> </a:t>
            </a:r>
            <a:r>
              <a:rPr lang="ru-RU" sz="2800" b="1" dirty="0" err="1"/>
              <a:t>підхід</a:t>
            </a:r>
            <a:r>
              <a:rPr lang="ru-RU" sz="2800" b="1" dirty="0"/>
              <a:t>: </a:t>
            </a:r>
            <a:r>
              <a:rPr lang="ru-RU" sz="2800" b="1" dirty="0" err="1"/>
              <a:t>якщо</a:t>
            </a:r>
            <a:r>
              <a:rPr lang="ru-RU" sz="2800" b="1" dirty="0"/>
              <a:t> в </a:t>
            </a:r>
            <a:r>
              <a:rPr lang="ru-RU" sz="2800" b="1" dirty="0" err="1"/>
              <a:t>будні</a:t>
            </a:r>
            <a:r>
              <a:rPr lang="ru-RU" sz="2800" b="1" dirty="0"/>
              <a:t> </a:t>
            </a:r>
            <a:r>
              <a:rPr lang="ru-RU" sz="2800" b="1" dirty="0" err="1"/>
              <a:t>дисконтні</a:t>
            </a:r>
            <a:r>
              <a:rPr lang="ru-RU" sz="2800" b="1" dirty="0"/>
              <a:t> </a:t>
            </a:r>
            <a:r>
              <a:rPr lang="ru-RU" sz="2800" b="1" dirty="0" err="1"/>
              <a:t>картки</a:t>
            </a:r>
            <a:r>
              <a:rPr lang="ru-RU" sz="2800" b="1" dirty="0"/>
              <a:t> </a:t>
            </a:r>
            <a:r>
              <a:rPr lang="ru-RU" sz="2800" b="1" dirty="0" err="1"/>
              <a:t>дають</a:t>
            </a:r>
            <a:r>
              <a:rPr lang="ru-RU" sz="2800" b="1" dirty="0"/>
              <a:t> </a:t>
            </a:r>
            <a:r>
              <a:rPr lang="ru-RU" sz="2800" b="1" dirty="0" err="1"/>
              <a:t>знижку</a:t>
            </a:r>
            <a:r>
              <a:rPr lang="ru-RU" sz="2800" b="1" dirty="0"/>
              <a:t> 10-20%, </a:t>
            </a:r>
            <a:r>
              <a:rPr lang="ru-RU" sz="2800" b="1" dirty="0" err="1"/>
              <a:t>залежно</a:t>
            </a:r>
            <a:r>
              <a:rPr lang="ru-RU" sz="2800" b="1" dirty="0"/>
              <a:t> </a:t>
            </a:r>
            <a:r>
              <a:rPr lang="ru-RU" sz="2800" b="1" dirty="0" err="1"/>
              <a:t>від</a:t>
            </a:r>
            <a:r>
              <a:rPr lang="ru-RU" sz="2800" b="1" dirty="0"/>
              <a:t> </a:t>
            </a:r>
            <a:r>
              <a:rPr lang="ru-RU" sz="2800" b="1" dirty="0" err="1"/>
              <a:t>договорів</a:t>
            </a:r>
            <a:r>
              <a:rPr lang="ru-RU" sz="2800" b="1" dirty="0"/>
              <a:t> з </a:t>
            </a:r>
            <a:r>
              <a:rPr lang="ru-RU" sz="2800" b="1" dirty="0" err="1"/>
              <a:t>готелями</a:t>
            </a:r>
            <a:r>
              <a:rPr lang="ru-RU" sz="2800" b="1" dirty="0"/>
              <a:t> і клубами, то у </a:t>
            </a:r>
            <a:r>
              <a:rPr lang="ru-RU" sz="2800" b="1" dirty="0" err="1"/>
              <a:t>вихідні</a:t>
            </a:r>
            <a:r>
              <a:rPr lang="ru-RU" sz="2800" b="1" dirty="0"/>
              <a:t> </a:t>
            </a:r>
            <a:r>
              <a:rPr lang="ru-RU" sz="2800" b="1" dirty="0" err="1"/>
              <a:t>дні</a:t>
            </a:r>
            <a:r>
              <a:rPr lang="ru-RU" sz="2800" b="1" dirty="0"/>
              <a:t> і свята </a:t>
            </a:r>
            <a:r>
              <a:rPr lang="ru-RU" sz="2800" b="1" dirty="0" err="1"/>
              <a:t>знижка</a:t>
            </a:r>
            <a:r>
              <a:rPr lang="ru-RU" sz="2800" b="1" dirty="0"/>
              <a:t> </a:t>
            </a:r>
            <a:r>
              <a:rPr lang="ru-RU" sz="2800" b="1" dirty="0" err="1"/>
              <a:t>може</a:t>
            </a:r>
            <a:r>
              <a:rPr lang="ru-RU" sz="2800" b="1" dirty="0"/>
              <a:t> </a:t>
            </a:r>
            <a:r>
              <a:rPr lang="ru-RU" sz="2800" b="1" dirty="0" err="1"/>
              <a:t>складати</a:t>
            </a:r>
            <a:r>
              <a:rPr lang="ru-RU" sz="2800" b="1" dirty="0"/>
              <a:t> 5%.</a:t>
            </a: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965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ru-RU" sz="3000" b="1" dirty="0" err="1"/>
              <a:t>Агентські</a:t>
            </a:r>
            <a:r>
              <a:rPr lang="ru-RU" sz="3000" b="1" dirty="0"/>
              <a:t> </a:t>
            </a:r>
            <a:r>
              <a:rPr lang="ru-RU" sz="3000" b="1" dirty="0" err="1"/>
              <a:t>продажі</a:t>
            </a:r>
            <a:endParaRPr lang="ru-RU" sz="3000" b="1" dirty="0"/>
          </a:p>
          <a:p>
            <a:pPr marL="45720" indent="0">
              <a:buNone/>
            </a:pPr>
            <a:r>
              <a:rPr lang="ru-RU" dirty="0" smtClean="0"/>
              <a:t>	</a:t>
            </a:r>
            <a:r>
              <a:rPr lang="ru-RU" sz="2400" dirty="0" err="1" smtClean="0"/>
              <a:t>Цей</a:t>
            </a:r>
            <a:r>
              <a:rPr lang="ru-RU" sz="2400" dirty="0" smtClean="0"/>
              <a:t> </a:t>
            </a:r>
            <a:r>
              <a:rPr lang="ru-RU" sz="2400" dirty="0"/>
              <a:t>вид </a:t>
            </a:r>
            <a:r>
              <a:rPr lang="ru-RU" sz="2400" dirty="0" err="1"/>
              <a:t>збуту</a:t>
            </a:r>
            <a:r>
              <a:rPr lang="ru-RU" sz="2400" dirty="0"/>
              <a:t> </a:t>
            </a:r>
            <a:r>
              <a:rPr lang="ru-RU" sz="2400" dirty="0" err="1"/>
              <a:t>готельних</a:t>
            </a:r>
            <a:r>
              <a:rPr lang="ru-RU" sz="2400" dirty="0"/>
              <a:t> </a:t>
            </a:r>
            <a:r>
              <a:rPr lang="ru-RU" sz="2400" dirty="0" err="1"/>
              <a:t>послуг</a:t>
            </a:r>
            <a:r>
              <a:rPr lang="ru-RU" sz="2400" dirty="0"/>
              <a:t> </a:t>
            </a:r>
            <a:r>
              <a:rPr lang="ru-RU" sz="2400" dirty="0" err="1"/>
              <a:t>здійснюється</a:t>
            </a:r>
            <a:r>
              <a:rPr lang="ru-RU" sz="2400" dirty="0"/>
              <a:t> через </a:t>
            </a:r>
            <a:r>
              <a:rPr lang="ru-RU" sz="2400" dirty="0" err="1"/>
              <a:t>посередницькі</a:t>
            </a:r>
            <a:r>
              <a:rPr lang="ru-RU" sz="2400" dirty="0"/>
              <a:t> ланки в </a:t>
            </a:r>
            <a:r>
              <a:rPr lang="ru-RU" sz="2400" dirty="0" err="1"/>
              <a:t>готельній</a:t>
            </a:r>
            <a:r>
              <a:rPr lang="ru-RU" sz="2400" dirty="0"/>
              <a:t> </a:t>
            </a:r>
            <a:r>
              <a:rPr lang="ru-RU" sz="2400" dirty="0" err="1"/>
              <a:t>сфері</a:t>
            </a:r>
            <a:r>
              <a:rPr lang="ru-RU" sz="2400" dirty="0"/>
              <a:t>. До них належать: </a:t>
            </a:r>
            <a:r>
              <a:rPr lang="ru-RU" sz="2400" dirty="0" err="1"/>
              <a:t>турагенти</a:t>
            </a:r>
            <a:r>
              <a:rPr lang="ru-RU" sz="2400" dirty="0"/>
              <a:t> і </a:t>
            </a:r>
            <a:r>
              <a:rPr lang="ru-RU" sz="2400" dirty="0" err="1"/>
              <a:t>туроператори</a:t>
            </a:r>
            <a:r>
              <a:rPr lang="ru-RU" sz="2400" dirty="0"/>
              <a:t>, </a:t>
            </a:r>
            <a:r>
              <a:rPr lang="ru-RU" sz="2400" dirty="0" err="1"/>
              <a:t>готельні</a:t>
            </a:r>
            <a:r>
              <a:rPr lang="ru-RU" sz="2400" dirty="0"/>
              <a:t> клуби і </a:t>
            </a:r>
            <a:r>
              <a:rPr lang="ru-RU" sz="2400" dirty="0" err="1"/>
              <a:t>професійні</a:t>
            </a:r>
            <a:r>
              <a:rPr lang="ru-RU" sz="2400" dirty="0"/>
              <a:t> </a:t>
            </a:r>
            <a:r>
              <a:rPr lang="ru-RU" sz="2400" dirty="0" err="1"/>
              <a:t>асоціації</a:t>
            </a:r>
            <a:r>
              <a:rPr lang="ru-RU" sz="2400" dirty="0"/>
              <a:t>, </a:t>
            </a:r>
            <a:r>
              <a:rPr lang="ru-RU" sz="2400" dirty="0" err="1"/>
              <a:t>курортні</a:t>
            </a:r>
            <a:r>
              <a:rPr lang="ru-RU" sz="2400" dirty="0"/>
              <a:t> бюро, </a:t>
            </a:r>
            <a:r>
              <a:rPr lang="ru-RU" sz="2400" dirty="0" err="1"/>
              <a:t>агенти-індивідуали</a:t>
            </a:r>
            <a:r>
              <a:rPr lang="ru-RU" sz="2400" dirty="0"/>
              <a:t>, </a:t>
            </a:r>
            <a:r>
              <a:rPr lang="ru-RU" sz="2400" dirty="0" err="1"/>
              <a:t>авіакомпанії</a:t>
            </a:r>
            <a:r>
              <a:rPr lang="ru-RU" sz="2400" dirty="0"/>
              <a:t> та </a:t>
            </a:r>
            <a:r>
              <a:rPr lang="ru-RU" sz="2400" dirty="0" err="1"/>
              <a:t>інші</a:t>
            </a:r>
            <a:r>
              <a:rPr lang="ru-RU" sz="2400" dirty="0"/>
              <a:t> </a:t>
            </a:r>
            <a:r>
              <a:rPr lang="ru-RU" sz="2400" dirty="0" err="1"/>
              <a:t>транспортні</a:t>
            </a:r>
            <a:r>
              <a:rPr lang="ru-RU" sz="2400" dirty="0"/>
              <a:t> </a:t>
            </a:r>
            <a:r>
              <a:rPr lang="ru-RU" sz="2400" dirty="0" err="1"/>
              <a:t>організації</a:t>
            </a:r>
            <a:r>
              <a:rPr lang="ru-RU" sz="2400" dirty="0"/>
              <a:t>. </a:t>
            </a:r>
            <a:r>
              <a:rPr lang="ru-RU" sz="2400" dirty="0" err="1"/>
              <a:t>Взаємини</a:t>
            </a:r>
            <a:r>
              <a:rPr lang="ru-RU" sz="2400" dirty="0"/>
              <a:t> з ними </a:t>
            </a:r>
            <a:r>
              <a:rPr lang="ru-RU" sz="2400" dirty="0" err="1"/>
              <a:t>готелі</a:t>
            </a:r>
            <a:r>
              <a:rPr lang="ru-RU" sz="2400" dirty="0"/>
              <a:t> </a:t>
            </a:r>
            <a:r>
              <a:rPr lang="ru-RU" sz="2400" dirty="0" err="1"/>
              <a:t>будують</a:t>
            </a:r>
            <a:r>
              <a:rPr lang="ru-RU" sz="2400" dirty="0"/>
              <a:t> на </a:t>
            </a:r>
            <a:r>
              <a:rPr lang="ru-RU" sz="2400" dirty="0" err="1"/>
              <a:t>договірній</a:t>
            </a:r>
            <a:r>
              <a:rPr lang="ru-RU" sz="2400" dirty="0"/>
              <a:t> </a:t>
            </a:r>
            <a:r>
              <a:rPr lang="ru-RU" sz="2400" dirty="0" err="1"/>
              <a:t>основі</a:t>
            </a:r>
            <a:r>
              <a:rPr lang="ru-RU" sz="2400" dirty="0"/>
              <a:t> і </a:t>
            </a:r>
            <a:r>
              <a:rPr lang="ru-RU" sz="2400" dirty="0" err="1"/>
              <a:t>балансі</a:t>
            </a:r>
            <a:r>
              <a:rPr lang="ru-RU" sz="2400" dirty="0"/>
              <a:t> </a:t>
            </a:r>
            <a:r>
              <a:rPr lang="ru-RU" sz="2400" dirty="0" err="1"/>
              <a:t>інтересів</a:t>
            </a:r>
            <a:r>
              <a:rPr lang="ru-RU" sz="2400" dirty="0"/>
              <a:t>. </a:t>
            </a:r>
            <a:r>
              <a:rPr lang="ru-RU" sz="2400" dirty="0" err="1"/>
              <a:t>Найважливішими</a:t>
            </a:r>
            <a:r>
              <a:rPr lang="ru-RU" sz="2400" dirty="0"/>
              <a:t> для </a:t>
            </a:r>
            <a:r>
              <a:rPr lang="ru-RU" sz="2400" dirty="0" err="1"/>
              <a:t>готелів</a:t>
            </a:r>
            <a:r>
              <a:rPr lang="ru-RU" sz="2400" dirty="0"/>
              <a:t> агентами з продажу </a:t>
            </a:r>
            <a:r>
              <a:rPr lang="ru-RU" sz="2400" dirty="0" err="1"/>
              <a:t>готельних</a:t>
            </a:r>
            <a:r>
              <a:rPr lang="ru-RU" sz="2400" dirty="0"/>
              <a:t> </a:t>
            </a:r>
            <a:r>
              <a:rPr lang="ru-RU" sz="2400" dirty="0" err="1"/>
              <a:t>послуг</a:t>
            </a:r>
            <a:r>
              <a:rPr lang="ru-RU" sz="2400" dirty="0"/>
              <a:t> є </a:t>
            </a:r>
            <a:r>
              <a:rPr lang="ru-RU" sz="2400" dirty="0" err="1"/>
              <a:t>туроператори</a:t>
            </a:r>
            <a:r>
              <a:rPr lang="ru-RU" sz="2400" dirty="0"/>
              <a:t> і </a:t>
            </a:r>
            <a:r>
              <a:rPr lang="ru-RU" sz="2400" dirty="0" err="1"/>
              <a:t>турагенти</a:t>
            </a:r>
            <a:r>
              <a:rPr lang="ru-RU" sz="2400" dirty="0" smtClean="0"/>
              <a:t>.</a:t>
            </a:r>
          </a:p>
          <a:p>
            <a:pPr marL="45720" indent="0">
              <a:buNone/>
            </a:pPr>
            <a:r>
              <a:rPr lang="ru-RU" sz="2400" dirty="0" smtClean="0"/>
              <a:t>	</a:t>
            </a:r>
            <a:r>
              <a:rPr lang="ru-RU" sz="2400" dirty="0" err="1" smtClean="0"/>
              <a:t>Готелі</a:t>
            </a:r>
            <a:r>
              <a:rPr lang="ru-RU" sz="2400" dirty="0"/>
              <a:t>, </a:t>
            </a:r>
            <a:r>
              <a:rPr lang="ru-RU" sz="2400" dirty="0" err="1"/>
              <a:t>що</a:t>
            </a:r>
            <a:r>
              <a:rPr lang="ru-RU" sz="2400" dirty="0"/>
              <a:t> </a:t>
            </a:r>
            <a:r>
              <a:rPr lang="ru-RU" sz="2400" dirty="0" err="1"/>
              <a:t>продають</a:t>
            </a:r>
            <a:r>
              <a:rPr lang="ru-RU" sz="2400" dirty="0"/>
              <a:t> туроператорам </a:t>
            </a:r>
            <a:r>
              <a:rPr lang="ru-RU" sz="2400" dirty="0" err="1"/>
              <a:t>великі</a:t>
            </a:r>
            <a:r>
              <a:rPr lang="ru-RU" sz="2400" dirty="0"/>
              <a:t> блоки </a:t>
            </a:r>
            <a:r>
              <a:rPr lang="ru-RU" sz="2400" dirty="0" err="1"/>
              <a:t>номерів</a:t>
            </a:r>
            <a:r>
              <a:rPr lang="ru-RU" sz="2400" dirty="0"/>
              <a:t>, </a:t>
            </a:r>
            <a:r>
              <a:rPr lang="ru-RU" sz="2400" dirty="0" err="1"/>
              <a:t>надають</a:t>
            </a:r>
            <a:r>
              <a:rPr lang="ru-RU" sz="2400" dirty="0"/>
              <a:t> </a:t>
            </a:r>
            <a:r>
              <a:rPr lang="ru-RU" sz="2400" dirty="0" err="1"/>
              <a:t>їм</a:t>
            </a:r>
            <a:r>
              <a:rPr lang="ru-RU" sz="2400" dirty="0"/>
              <a:t> </a:t>
            </a:r>
            <a:r>
              <a:rPr lang="ru-RU" sz="2400" dirty="0" err="1"/>
              <a:t>знижки</a:t>
            </a:r>
            <a:r>
              <a:rPr lang="ru-RU" sz="2400" dirty="0"/>
              <a:t> </a:t>
            </a:r>
            <a:r>
              <a:rPr lang="ru-RU" sz="2400" dirty="0" err="1"/>
              <a:t>звичайно</a:t>
            </a:r>
            <a:r>
              <a:rPr lang="ru-RU" sz="2400" dirty="0"/>
              <a:t> 15-20%. </a:t>
            </a:r>
            <a:r>
              <a:rPr lang="ru-RU" sz="2400" dirty="0" err="1"/>
              <a:t>Крім</a:t>
            </a:r>
            <a:r>
              <a:rPr lang="ru-RU" sz="2400" dirty="0"/>
              <a:t> того, для великих </a:t>
            </a:r>
            <a:r>
              <a:rPr lang="ru-RU" sz="2400" dirty="0" err="1"/>
              <a:t>груп</a:t>
            </a:r>
            <a:r>
              <a:rPr lang="ru-RU" sz="2400" dirty="0"/>
              <a:t> </a:t>
            </a:r>
            <a:r>
              <a:rPr lang="ru-RU" sz="2400" dirty="0" err="1"/>
              <a:t>знижки</a:t>
            </a:r>
            <a:r>
              <a:rPr lang="ru-RU" sz="2400" dirty="0"/>
              <a:t> </a:t>
            </a:r>
            <a:r>
              <a:rPr lang="ru-RU" sz="2400" dirty="0" err="1"/>
              <a:t>можуть</a:t>
            </a:r>
            <a:r>
              <a:rPr lang="ru-RU" sz="2400" dirty="0"/>
              <a:t> бути і </a:t>
            </a:r>
            <a:r>
              <a:rPr lang="ru-RU" sz="2400" dirty="0" err="1"/>
              <a:t>більш</a:t>
            </a:r>
            <a:r>
              <a:rPr lang="ru-RU" sz="2400" dirty="0"/>
              <a:t> </a:t>
            </a:r>
            <a:r>
              <a:rPr lang="ru-RU" sz="2400" dirty="0" err="1"/>
              <a:t>високими</a:t>
            </a:r>
            <a:r>
              <a:rPr lang="ru-RU" sz="2400" dirty="0"/>
              <a:t>. </a:t>
            </a:r>
            <a:r>
              <a:rPr lang="ru-RU" sz="2400" dirty="0" err="1"/>
              <a:t>Турфірми</a:t>
            </a:r>
            <a:r>
              <a:rPr lang="ru-RU" sz="2400" dirty="0"/>
              <a:t> </a:t>
            </a:r>
            <a:r>
              <a:rPr lang="ru-RU" sz="2400" dirty="0" err="1"/>
              <a:t>зазда-легідь</a:t>
            </a:r>
            <a:r>
              <a:rPr lang="ru-RU" sz="2400" dirty="0"/>
              <a:t> </a:t>
            </a:r>
            <a:r>
              <a:rPr lang="ru-RU" sz="2400" dirty="0" err="1"/>
              <a:t>домовляються</a:t>
            </a:r>
            <a:r>
              <a:rPr lang="ru-RU" sz="2400" dirty="0"/>
              <a:t> з </a:t>
            </a:r>
            <a:r>
              <a:rPr lang="ru-RU" sz="2400" dirty="0" err="1"/>
              <a:t>готелями</a:t>
            </a:r>
            <a:r>
              <a:rPr lang="ru-RU" sz="2400" dirty="0"/>
              <a:t> про </a:t>
            </a:r>
            <a:r>
              <a:rPr lang="ru-RU" sz="2400" dirty="0" err="1"/>
              <a:t>ціну</a:t>
            </a:r>
            <a:r>
              <a:rPr lang="ru-RU" sz="2400" dirty="0"/>
              <a:t> і </a:t>
            </a:r>
            <a:r>
              <a:rPr lang="ru-RU" sz="2400" dirty="0" err="1"/>
              <a:t>кількість</a:t>
            </a:r>
            <a:r>
              <a:rPr lang="ru-RU" sz="2400" dirty="0"/>
              <a:t> </a:t>
            </a:r>
            <a:r>
              <a:rPr lang="ru-RU" sz="2400" dirty="0" err="1"/>
              <a:t>номерів</a:t>
            </a:r>
            <a:r>
              <a:rPr lang="ru-RU" sz="2400" dirty="0"/>
              <a:t>, </a:t>
            </a:r>
            <a:r>
              <a:rPr lang="ru-RU" sz="2400" dirty="0" err="1"/>
              <a:t>що</a:t>
            </a:r>
            <a:r>
              <a:rPr lang="ru-RU" sz="2400" dirty="0"/>
              <a:t> </a:t>
            </a:r>
            <a:r>
              <a:rPr lang="ru-RU" sz="2400" dirty="0" err="1"/>
              <a:t>викуповуються</a:t>
            </a:r>
            <a:r>
              <a:rPr lang="ru-RU" sz="2400" dirty="0"/>
              <a:t>, </a:t>
            </a:r>
            <a:r>
              <a:rPr lang="ru-RU" sz="2400" dirty="0" err="1"/>
              <a:t>забезпечуючи</a:t>
            </a:r>
            <a:r>
              <a:rPr lang="ru-RU" sz="2400" dirty="0"/>
              <a:t> </a:t>
            </a:r>
            <a:r>
              <a:rPr lang="ru-RU" sz="2400" dirty="0" err="1"/>
              <a:t>тим</a:t>
            </a:r>
            <a:r>
              <a:rPr lang="ru-RU" sz="2400" dirty="0"/>
              <a:t> самим </a:t>
            </a:r>
            <a:r>
              <a:rPr lang="ru-RU" sz="2400" dirty="0" err="1"/>
              <a:t>можливість</a:t>
            </a:r>
            <a:r>
              <a:rPr lang="ru-RU" sz="2400" dirty="0"/>
              <a:t> для </a:t>
            </a:r>
            <a:r>
              <a:rPr lang="ru-RU" sz="2400" dirty="0" err="1"/>
              <a:t>своїх</a:t>
            </a:r>
            <a:r>
              <a:rPr lang="ru-RU" sz="2400" dirty="0"/>
              <a:t> </a:t>
            </a:r>
            <a:r>
              <a:rPr lang="ru-RU" sz="2400" dirty="0" err="1"/>
              <a:t>клієнтів</a:t>
            </a:r>
            <a:r>
              <a:rPr lang="ru-RU" sz="2400" dirty="0"/>
              <a:t> </a:t>
            </a:r>
            <a:r>
              <a:rPr lang="ru-RU" sz="2400" dirty="0" err="1"/>
              <a:t>одержати</a:t>
            </a:r>
            <a:r>
              <a:rPr lang="ru-RU" sz="2400" dirty="0"/>
              <a:t> </a:t>
            </a:r>
            <a:r>
              <a:rPr lang="ru-RU" sz="2400" dirty="0" err="1"/>
              <a:t>потрібний</a:t>
            </a:r>
            <a:r>
              <a:rPr lang="ru-RU" sz="2400" dirty="0"/>
              <a:t> номер за </a:t>
            </a:r>
            <a:r>
              <a:rPr lang="ru-RU" sz="2400" dirty="0" err="1"/>
              <a:t>певною</a:t>
            </a:r>
            <a:r>
              <a:rPr lang="ru-RU" sz="2400" dirty="0"/>
              <a:t> </a:t>
            </a:r>
            <a:r>
              <a:rPr lang="ru-RU" sz="2400" dirty="0" err="1"/>
              <a:t>ціною</a:t>
            </a:r>
            <a:r>
              <a:rPr lang="ru-RU" sz="2400" dirty="0"/>
              <a:t>. </a:t>
            </a:r>
            <a:r>
              <a:rPr lang="ru-RU" sz="2400" dirty="0" err="1"/>
              <a:t>Деякі</a:t>
            </a:r>
            <a:r>
              <a:rPr lang="ru-RU" sz="2400" dirty="0"/>
              <a:t> </a:t>
            </a:r>
            <a:r>
              <a:rPr lang="ru-RU" sz="2400" dirty="0" err="1"/>
              <a:t>турфірми</a:t>
            </a:r>
            <a:r>
              <a:rPr lang="ru-RU" sz="2400" dirty="0"/>
              <a:t> </a:t>
            </a:r>
            <a:r>
              <a:rPr lang="ru-RU" sz="2400" dirty="0" err="1"/>
              <a:t>викуповують</a:t>
            </a:r>
            <a:r>
              <a:rPr lang="ru-RU" sz="2400" dirty="0"/>
              <a:t> </a:t>
            </a:r>
            <a:r>
              <a:rPr lang="ru-RU" sz="2400" dirty="0" err="1"/>
              <a:t>цілі</a:t>
            </a:r>
            <a:r>
              <a:rPr lang="ru-RU" sz="2400" dirty="0"/>
              <a:t> </a:t>
            </a:r>
            <a:r>
              <a:rPr lang="ru-RU" sz="2400" dirty="0" err="1"/>
              <a:t>поверхи</a:t>
            </a:r>
            <a:r>
              <a:rPr lang="ru-RU" sz="2400" dirty="0"/>
              <a:t> в </a:t>
            </a:r>
            <a:r>
              <a:rPr lang="ru-RU" sz="2400" dirty="0" err="1"/>
              <a:t>готелях</a:t>
            </a:r>
            <a:r>
              <a:rPr lang="ru-RU" sz="2400" dirty="0"/>
              <a:t>. </a:t>
            </a:r>
            <a:r>
              <a:rPr lang="ru-RU" sz="2400" dirty="0" err="1"/>
              <a:t>Вигідність</a:t>
            </a:r>
            <a:r>
              <a:rPr lang="ru-RU" sz="2400" dirty="0"/>
              <a:t> </a:t>
            </a:r>
            <a:r>
              <a:rPr lang="ru-RU" sz="2400" dirty="0" err="1"/>
              <a:t>такої</a:t>
            </a:r>
            <a:r>
              <a:rPr lang="ru-RU" sz="2400" dirty="0"/>
              <a:t> </a:t>
            </a:r>
            <a:r>
              <a:rPr lang="ru-RU" sz="2400" dirty="0" err="1"/>
              <a:t>схеми</a:t>
            </a:r>
            <a:r>
              <a:rPr lang="ru-RU" sz="2400" dirty="0"/>
              <a:t> </a:t>
            </a:r>
            <a:r>
              <a:rPr lang="ru-RU" sz="2400" dirty="0" err="1"/>
              <a:t>продажів</a:t>
            </a:r>
            <a:r>
              <a:rPr lang="ru-RU" sz="2400" dirty="0"/>
              <a:t> очевидна, блоки </a:t>
            </a:r>
            <a:r>
              <a:rPr lang="ru-RU" sz="2400" dirty="0" err="1"/>
              <a:t>номерів</a:t>
            </a:r>
            <a:r>
              <a:rPr lang="ru-RU" sz="2400" dirty="0"/>
              <a:t> </a:t>
            </a:r>
            <a:r>
              <a:rPr lang="ru-RU" sz="2400" dirty="0" err="1"/>
              <a:t>продаються</a:t>
            </a:r>
            <a:r>
              <a:rPr lang="ru-RU" sz="2400" dirty="0"/>
              <a:t> за </a:t>
            </a:r>
            <a:r>
              <a:rPr lang="ru-RU" sz="2400" dirty="0" err="1"/>
              <a:t>заздалегідь</a:t>
            </a:r>
            <a:r>
              <a:rPr lang="ru-RU" sz="2400" dirty="0"/>
              <a:t> </a:t>
            </a:r>
            <a:r>
              <a:rPr lang="ru-RU" sz="2400" dirty="0" err="1"/>
              <a:t>обумовленою</a:t>
            </a:r>
            <a:r>
              <a:rPr lang="ru-RU" sz="2400" dirty="0"/>
              <a:t> </a:t>
            </a:r>
            <a:r>
              <a:rPr lang="ru-RU" sz="2400" dirty="0" err="1"/>
              <a:t>ціною</a:t>
            </a:r>
            <a:r>
              <a:rPr lang="ru-RU" sz="2400" dirty="0"/>
              <a:t>, і </a:t>
            </a:r>
            <a:r>
              <a:rPr lang="ru-RU" sz="2400" dirty="0" err="1"/>
              <a:t>це</a:t>
            </a:r>
            <a:r>
              <a:rPr lang="ru-RU" sz="2400" dirty="0"/>
              <a:t> </a:t>
            </a:r>
            <a:r>
              <a:rPr lang="ru-RU" sz="2400" dirty="0" err="1"/>
              <a:t>знижує</a:t>
            </a:r>
            <a:r>
              <a:rPr lang="ru-RU" sz="2400" dirty="0"/>
              <a:t> </a:t>
            </a:r>
            <a:r>
              <a:rPr lang="ru-RU" sz="2400" dirty="0" err="1"/>
              <a:t>ризик</a:t>
            </a:r>
            <a:r>
              <a:rPr lang="ru-RU" sz="2400" dirty="0"/>
              <a:t> для </a:t>
            </a:r>
            <a:r>
              <a:rPr lang="ru-RU" sz="2400" dirty="0" err="1"/>
              <a:t>готелю</a:t>
            </a:r>
            <a:r>
              <a:rPr lang="ru-RU" sz="2400" dirty="0"/>
              <a:t> </a:t>
            </a:r>
            <a:r>
              <a:rPr lang="ru-RU" sz="2400" dirty="0" err="1"/>
              <a:t>виявитися</a:t>
            </a:r>
            <a:r>
              <a:rPr lang="ru-RU" sz="2400" dirty="0"/>
              <a:t> </a:t>
            </a:r>
            <a:r>
              <a:rPr lang="ru-RU" sz="2400" dirty="0" err="1"/>
              <a:t>незавантаженим</a:t>
            </a:r>
            <a:r>
              <a:rPr lang="ru-RU" sz="2400" dirty="0"/>
              <a:t>.</a:t>
            </a:r>
          </a:p>
          <a:p>
            <a:endParaRPr lang="ru-RU" dirty="0"/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8080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/>
          </a:bodyPr>
          <a:lstStyle/>
          <a:p>
            <a:pPr marL="45720" indent="0">
              <a:buNone/>
            </a:pPr>
            <a:r>
              <a:rPr lang="ru-RU" sz="2800" dirty="0" smtClean="0"/>
              <a:t>	Турагентства </a:t>
            </a:r>
            <a:r>
              <a:rPr lang="ru-RU" sz="2800" dirty="0"/>
              <a:t>є </a:t>
            </a:r>
            <a:r>
              <a:rPr lang="ru-RU" sz="2800" dirty="0" err="1"/>
              <a:t>посередниками</a:t>
            </a:r>
            <a:r>
              <a:rPr lang="ru-RU" sz="2800" dirty="0"/>
              <a:t> </a:t>
            </a:r>
            <a:r>
              <a:rPr lang="ru-RU" sz="2800" dirty="0" err="1"/>
              <a:t>між</a:t>
            </a:r>
            <a:r>
              <a:rPr lang="ru-RU" sz="2800" dirty="0"/>
              <a:t> туроператорами, </a:t>
            </a:r>
            <a:r>
              <a:rPr lang="ru-RU" sz="2800" dirty="0" err="1"/>
              <a:t>готелями</a:t>
            </a:r>
            <a:r>
              <a:rPr lang="ru-RU" sz="2800" dirty="0"/>
              <a:t> й </a:t>
            </a:r>
            <a:r>
              <a:rPr lang="ru-RU" sz="2800" dirty="0" err="1"/>
              <a:t>споживачами</a:t>
            </a:r>
            <a:r>
              <a:rPr lang="ru-RU" sz="2800" dirty="0"/>
              <a:t> і </a:t>
            </a:r>
            <a:r>
              <a:rPr lang="ru-RU" sz="2800" dirty="0" err="1"/>
              <a:t>відіграють</a:t>
            </a:r>
            <a:r>
              <a:rPr lang="ru-RU" sz="2800" dirty="0"/>
              <a:t> </a:t>
            </a:r>
            <a:r>
              <a:rPr lang="ru-RU" sz="2800" dirty="0" err="1"/>
              <a:t>важливу</a:t>
            </a:r>
            <a:r>
              <a:rPr lang="ru-RU" sz="2800" dirty="0"/>
              <a:t> роль на </a:t>
            </a:r>
            <a:r>
              <a:rPr lang="ru-RU" sz="2800" dirty="0" err="1"/>
              <a:t>готельному</a:t>
            </a:r>
            <a:r>
              <a:rPr lang="ru-RU" sz="2800" dirty="0"/>
              <a:t> ринку, </a:t>
            </a:r>
            <a:r>
              <a:rPr lang="ru-RU" sz="2800" dirty="0" err="1"/>
              <a:t>оскільки</a:t>
            </a:r>
            <a:r>
              <a:rPr lang="ru-RU" sz="2800" dirty="0"/>
              <a:t> через них проходить </a:t>
            </a:r>
            <a:r>
              <a:rPr lang="ru-RU" sz="2800" dirty="0" err="1"/>
              <a:t>основна</a:t>
            </a:r>
            <a:r>
              <a:rPr lang="ru-RU" sz="2800" dirty="0"/>
              <a:t> </a:t>
            </a:r>
            <a:r>
              <a:rPr lang="ru-RU" sz="2800" dirty="0" err="1"/>
              <a:t>частина</a:t>
            </a:r>
            <a:r>
              <a:rPr lang="ru-RU" sz="2800" dirty="0"/>
              <a:t> </a:t>
            </a:r>
            <a:r>
              <a:rPr lang="ru-RU" sz="2800" dirty="0" err="1"/>
              <a:t>роздріб</a:t>
            </a:r>
            <a:r>
              <a:rPr lang="ru-RU" sz="2800" dirty="0"/>
              <a:t>-них </a:t>
            </a:r>
            <a:r>
              <a:rPr lang="ru-RU" sz="2800" dirty="0" err="1"/>
              <a:t>продажів</a:t>
            </a:r>
            <a:r>
              <a:rPr lang="ru-RU" sz="2800" dirty="0"/>
              <a:t> </a:t>
            </a:r>
            <a:r>
              <a:rPr lang="ru-RU" sz="2800" dirty="0" err="1"/>
              <a:t>послуг</a:t>
            </a:r>
            <a:r>
              <a:rPr lang="ru-RU" sz="2800" dirty="0"/>
              <a:t>.</a:t>
            </a:r>
          </a:p>
          <a:p>
            <a:pPr marL="45720" indent="0">
              <a:buNone/>
            </a:pPr>
            <a:r>
              <a:rPr lang="ru-RU" sz="2800" dirty="0" smtClean="0"/>
              <a:t>	</a:t>
            </a:r>
            <a:r>
              <a:rPr lang="ru-RU" sz="2800" dirty="0" err="1" smtClean="0"/>
              <a:t>Готелі</a:t>
            </a:r>
            <a:r>
              <a:rPr lang="ru-RU" sz="2800" dirty="0"/>
              <a:t>, </a:t>
            </a:r>
            <a:r>
              <a:rPr lang="ru-RU" sz="2800" dirty="0" err="1"/>
              <a:t>розробляючи</a:t>
            </a:r>
            <a:r>
              <a:rPr lang="ru-RU" sz="2800" dirty="0"/>
              <a:t> </a:t>
            </a:r>
            <a:r>
              <a:rPr lang="ru-RU" sz="2800" dirty="0" err="1"/>
              <a:t>політику</a:t>
            </a:r>
            <a:r>
              <a:rPr lang="ru-RU" sz="2800" dirty="0"/>
              <a:t> </a:t>
            </a:r>
            <a:r>
              <a:rPr lang="ru-RU" sz="2800" dirty="0" err="1"/>
              <a:t>продажів</a:t>
            </a:r>
            <a:r>
              <a:rPr lang="ru-RU" sz="2800" dirty="0"/>
              <a:t>, </a:t>
            </a:r>
            <a:r>
              <a:rPr lang="ru-RU" sz="2800" dirty="0" err="1"/>
              <a:t>особливу</a:t>
            </a:r>
            <a:r>
              <a:rPr lang="ru-RU" sz="2800" dirty="0"/>
              <a:t> </a:t>
            </a:r>
            <a:r>
              <a:rPr lang="ru-RU" sz="2800" dirty="0" err="1"/>
              <a:t>увагу</a:t>
            </a:r>
            <a:r>
              <a:rPr lang="ru-RU" sz="2800" dirty="0"/>
              <a:t> </a:t>
            </a:r>
            <a:r>
              <a:rPr lang="ru-RU" sz="2800" dirty="0" err="1"/>
              <a:t>мають</a:t>
            </a:r>
            <a:r>
              <a:rPr lang="ru-RU" sz="2800" dirty="0"/>
              <a:t> </a:t>
            </a:r>
            <a:r>
              <a:rPr lang="ru-RU" sz="2800" dirty="0" err="1"/>
              <a:t>приділяти</a:t>
            </a:r>
            <a:r>
              <a:rPr lang="ru-RU" sz="2800" dirty="0"/>
              <a:t> </a:t>
            </a:r>
            <a:r>
              <a:rPr lang="ru-RU" sz="2800" dirty="0" err="1"/>
              <a:t>турагентам</a:t>
            </a:r>
            <a:r>
              <a:rPr lang="ru-RU" sz="2800" dirty="0"/>
              <a:t>, </a:t>
            </a:r>
            <a:r>
              <a:rPr lang="ru-RU" sz="2800" dirty="0" err="1"/>
              <a:t>оскільки</a:t>
            </a:r>
            <a:r>
              <a:rPr lang="ru-RU" sz="2800" dirty="0"/>
              <a:t> </a:t>
            </a:r>
            <a:r>
              <a:rPr lang="ru-RU" sz="2800" dirty="0" err="1"/>
              <a:t>саме</a:t>
            </a:r>
            <a:r>
              <a:rPr lang="ru-RU" sz="2800" dirty="0"/>
              <a:t> </a:t>
            </a:r>
            <a:r>
              <a:rPr lang="ru-RU" sz="2800" dirty="0" err="1"/>
              <a:t>ця</a:t>
            </a:r>
            <a:r>
              <a:rPr lang="ru-RU" sz="2800" dirty="0"/>
              <a:t> </a:t>
            </a:r>
            <a:r>
              <a:rPr lang="ru-RU" sz="2800" dirty="0" err="1"/>
              <a:t>категорія</a:t>
            </a:r>
            <a:r>
              <a:rPr lang="ru-RU" sz="2800" dirty="0"/>
              <a:t> </a:t>
            </a:r>
            <a:r>
              <a:rPr lang="ru-RU" sz="2800" dirty="0" err="1"/>
              <a:t>партнерів</a:t>
            </a:r>
            <a:r>
              <a:rPr lang="ru-RU" sz="2800" dirty="0"/>
              <a:t> є основною і до </a:t>
            </a:r>
            <a:r>
              <a:rPr lang="ru-RU" sz="2800" dirty="0" err="1"/>
              <a:t>неї</a:t>
            </a:r>
            <a:r>
              <a:rPr lang="ru-RU" sz="2800" dirty="0"/>
              <a:t> </a:t>
            </a:r>
            <a:r>
              <a:rPr lang="ru-RU" sz="2800" dirty="0" err="1"/>
              <a:t>потрібна</a:t>
            </a:r>
            <a:r>
              <a:rPr lang="ru-RU" sz="2800" dirty="0"/>
              <a:t> </a:t>
            </a:r>
            <a:r>
              <a:rPr lang="ru-RU" sz="2800" dirty="0" err="1"/>
              <a:t>пильна</a:t>
            </a:r>
            <a:r>
              <a:rPr lang="ru-RU" sz="2800" dirty="0"/>
              <a:t> </a:t>
            </a:r>
            <a:r>
              <a:rPr lang="ru-RU" sz="2800" dirty="0" err="1"/>
              <a:t>увага</a:t>
            </a:r>
            <a:r>
              <a:rPr lang="ru-RU" sz="2800" dirty="0"/>
              <a:t>. У </a:t>
            </a:r>
            <a:r>
              <a:rPr lang="ru-RU" sz="2800" dirty="0" err="1"/>
              <a:t>цьому</a:t>
            </a:r>
            <a:r>
              <a:rPr lang="ru-RU" sz="2800" dirty="0"/>
              <a:t> </a:t>
            </a:r>
            <a:r>
              <a:rPr lang="ru-RU" sz="2800" dirty="0" err="1"/>
              <a:t>зв'язку</a:t>
            </a:r>
            <a:r>
              <a:rPr lang="ru-RU" sz="2800" dirty="0"/>
              <a:t> </a:t>
            </a:r>
            <a:r>
              <a:rPr lang="ru-RU" sz="2800" dirty="0" err="1"/>
              <a:t>завдання</a:t>
            </a:r>
            <a:r>
              <a:rPr lang="ru-RU" sz="2800" dirty="0"/>
              <a:t> </a:t>
            </a:r>
            <a:r>
              <a:rPr lang="ru-RU" sz="2800" dirty="0" err="1"/>
              <a:t>менеджерів</a:t>
            </a:r>
            <a:r>
              <a:rPr lang="ru-RU" sz="2800" dirty="0"/>
              <a:t> </a:t>
            </a:r>
            <a:r>
              <a:rPr lang="ru-RU" sz="2800" dirty="0" err="1"/>
              <a:t>відділу</a:t>
            </a:r>
            <a:r>
              <a:rPr lang="ru-RU" sz="2800" dirty="0"/>
              <a:t> </a:t>
            </a:r>
            <a:r>
              <a:rPr lang="ru-RU" sz="2800" dirty="0" err="1"/>
              <a:t>продажів</a:t>
            </a:r>
            <a:r>
              <a:rPr lang="ru-RU" sz="2800" dirty="0"/>
              <a:t> </a:t>
            </a:r>
            <a:r>
              <a:rPr lang="ru-RU" sz="2800" dirty="0" err="1"/>
              <a:t>полягає</a:t>
            </a:r>
            <a:r>
              <a:rPr lang="ru-RU" sz="2800" dirty="0"/>
              <a:t> в </a:t>
            </a:r>
            <a:r>
              <a:rPr lang="ru-RU" sz="2800" dirty="0" err="1"/>
              <a:t>пошуку</a:t>
            </a:r>
            <a:r>
              <a:rPr lang="ru-RU" sz="2800" dirty="0"/>
              <a:t> </a:t>
            </a:r>
            <a:r>
              <a:rPr lang="ru-RU" sz="2800" dirty="0" err="1"/>
              <a:t>стабільних</a:t>
            </a:r>
            <a:r>
              <a:rPr lang="ru-RU" sz="2800" dirty="0"/>
              <a:t> турагентств і </a:t>
            </a:r>
            <a:r>
              <a:rPr lang="ru-RU" sz="2800" dirty="0" err="1"/>
              <a:t>зміцненні</a:t>
            </a:r>
            <a:r>
              <a:rPr lang="ru-RU" sz="2800" dirty="0"/>
              <a:t> </a:t>
            </a:r>
            <a:r>
              <a:rPr lang="ru-RU" sz="2800" dirty="0" err="1"/>
              <a:t>партнерських</a:t>
            </a:r>
            <a:r>
              <a:rPr lang="ru-RU" sz="2800" dirty="0"/>
              <a:t> </a:t>
            </a:r>
            <a:r>
              <a:rPr lang="ru-RU" sz="2800" dirty="0" err="1"/>
              <a:t>відносин</a:t>
            </a:r>
            <a:r>
              <a:rPr lang="ru-RU" sz="2800" dirty="0"/>
              <a:t> з ними за </a:t>
            </a:r>
            <a:r>
              <a:rPr lang="ru-RU" sz="2800" dirty="0" err="1"/>
              <a:t>допомогою</a:t>
            </a:r>
            <a:r>
              <a:rPr lang="ru-RU" sz="2800" dirty="0"/>
              <a:t> широкого </a:t>
            </a:r>
            <a:r>
              <a:rPr lang="ru-RU" sz="2800" dirty="0" err="1"/>
              <a:t>діапазону</a:t>
            </a:r>
            <a:r>
              <a:rPr lang="ru-RU" sz="2800" dirty="0"/>
              <a:t> </a:t>
            </a:r>
            <a:r>
              <a:rPr lang="ru-RU" sz="2800" dirty="0" err="1"/>
              <a:t>знижок</a:t>
            </a:r>
            <a:r>
              <a:rPr lang="ru-RU" sz="2800" dirty="0"/>
              <a:t>. </a:t>
            </a:r>
            <a:r>
              <a:rPr lang="ru-RU" sz="2800" dirty="0" err="1"/>
              <a:t>Крім</a:t>
            </a:r>
            <a:r>
              <a:rPr lang="ru-RU" sz="2800" dirty="0"/>
              <a:t> того, </a:t>
            </a:r>
            <a:r>
              <a:rPr lang="ru-RU" sz="2800" dirty="0" err="1"/>
              <a:t>менеджери</a:t>
            </a:r>
            <a:r>
              <a:rPr lang="ru-RU" sz="2800" dirty="0"/>
              <a:t> </a:t>
            </a:r>
            <a:r>
              <a:rPr lang="ru-RU" sz="2800" dirty="0" err="1"/>
              <a:t>відділу</a:t>
            </a:r>
            <a:r>
              <a:rPr lang="ru-RU" sz="2800" dirty="0"/>
              <a:t> </a:t>
            </a:r>
            <a:r>
              <a:rPr lang="ru-RU" sz="2800" dirty="0" err="1"/>
              <a:t>продажів</a:t>
            </a:r>
            <a:r>
              <a:rPr lang="ru-RU" sz="2800" dirty="0"/>
              <a:t> </a:t>
            </a:r>
            <a:r>
              <a:rPr lang="ru-RU" sz="2800" dirty="0" err="1"/>
              <a:t>повинні</a:t>
            </a:r>
            <a:r>
              <a:rPr lang="ru-RU" sz="2800" dirty="0"/>
              <a:t> </a:t>
            </a:r>
            <a:r>
              <a:rPr lang="ru-RU" sz="2800" dirty="0" err="1"/>
              <a:t>глибоко</a:t>
            </a:r>
            <a:r>
              <a:rPr lang="ru-RU" sz="2800" dirty="0"/>
              <a:t> </a:t>
            </a:r>
            <a:r>
              <a:rPr lang="ru-RU" sz="2800" dirty="0" err="1"/>
              <a:t>вивчати</a:t>
            </a:r>
            <a:r>
              <a:rPr lang="ru-RU" sz="2800" dirty="0"/>
              <a:t> </a:t>
            </a:r>
            <a:r>
              <a:rPr lang="ru-RU" sz="2800" dirty="0" err="1"/>
              <a:t>ділову</a:t>
            </a:r>
            <a:r>
              <a:rPr lang="ru-RU" sz="2800" dirty="0"/>
              <a:t> </a:t>
            </a:r>
            <a:r>
              <a:rPr lang="ru-RU" sz="2800" dirty="0" err="1"/>
              <a:t>репутацію</a:t>
            </a:r>
            <a:r>
              <a:rPr lang="ru-RU" sz="2800" dirty="0"/>
              <a:t> </a:t>
            </a:r>
            <a:r>
              <a:rPr lang="ru-RU" sz="2800" dirty="0" err="1"/>
              <a:t>турагентів</a:t>
            </a:r>
            <a:r>
              <a:rPr lang="ru-RU" sz="2800" dirty="0"/>
              <a:t>, </a:t>
            </a:r>
            <a:r>
              <a:rPr lang="ru-RU" sz="2800" dirty="0" err="1"/>
              <a:t>їхню</a:t>
            </a:r>
            <a:r>
              <a:rPr lang="ru-RU" sz="2800" dirty="0"/>
              <a:t> </a:t>
            </a:r>
            <a:r>
              <a:rPr lang="ru-RU" sz="2800" dirty="0" err="1"/>
              <a:t>фінансову</a:t>
            </a:r>
            <a:r>
              <a:rPr lang="ru-RU" sz="2800" dirty="0"/>
              <a:t> </a:t>
            </a:r>
            <a:r>
              <a:rPr lang="ru-RU" sz="2800" dirty="0" err="1"/>
              <a:t>стійкість</a:t>
            </a:r>
            <a:r>
              <a:rPr lang="ru-RU" sz="2800" dirty="0"/>
              <a:t>, </a:t>
            </a:r>
            <a:r>
              <a:rPr lang="ru-RU" sz="2800" dirty="0" err="1"/>
              <a:t>рівень</a:t>
            </a:r>
            <a:r>
              <a:rPr lang="ru-RU" sz="2800" dirty="0"/>
              <a:t> </a:t>
            </a:r>
            <a:r>
              <a:rPr lang="ru-RU" sz="2800" dirty="0" err="1"/>
              <a:t>професіоналізму</a:t>
            </a:r>
            <a:r>
              <a:rPr lang="ru-RU" sz="2800" dirty="0"/>
              <a:t> </a:t>
            </a:r>
            <a:r>
              <a:rPr lang="ru-RU" sz="2800" dirty="0" err="1"/>
              <a:t>працівників</a:t>
            </a:r>
            <a:r>
              <a:rPr lang="ru-RU" sz="2800" dirty="0"/>
              <a:t>, </a:t>
            </a:r>
            <a:r>
              <a:rPr lang="ru-RU" sz="2800" dirty="0" err="1"/>
              <a:t>відгуки</a:t>
            </a:r>
            <a:r>
              <a:rPr lang="ru-RU" sz="2800" dirty="0"/>
              <a:t> </a:t>
            </a:r>
            <a:r>
              <a:rPr lang="ru-RU" sz="2800" dirty="0" err="1"/>
              <a:t>клієнтів</a:t>
            </a:r>
            <a:r>
              <a:rPr lang="ru-RU" sz="2800" dirty="0"/>
              <a:t> і </a:t>
            </a:r>
            <a:r>
              <a:rPr lang="ru-RU" sz="2800" dirty="0" err="1"/>
              <a:t>партнерів</a:t>
            </a:r>
            <a:r>
              <a:rPr lang="ru-RU" sz="2800" dirty="0"/>
              <a:t> по </a:t>
            </a:r>
            <a:r>
              <a:rPr lang="ru-RU" sz="2800" dirty="0" err="1"/>
              <a:t>бізнесу</a:t>
            </a:r>
            <a:r>
              <a:rPr lang="ru-RU" sz="2800" dirty="0"/>
              <a:t> для того, </a:t>
            </a:r>
            <a:r>
              <a:rPr lang="ru-RU" sz="2800" dirty="0" err="1"/>
              <a:t>щоб</a:t>
            </a:r>
            <a:r>
              <a:rPr lang="ru-RU" sz="2800" dirty="0"/>
              <a:t> </a:t>
            </a:r>
            <a:r>
              <a:rPr lang="ru-RU" sz="2800" dirty="0" err="1"/>
              <a:t>скласти</a:t>
            </a:r>
            <a:r>
              <a:rPr lang="ru-RU" sz="2800" dirty="0"/>
              <a:t> </a:t>
            </a:r>
            <a:r>
              <a:rPr lang="ru-RU" sz="2800" dirty="0" err="1"/>
              <a:t>справедливе</a:t>
            </a:r>
            <a:r>
              <a:rPr lang="ru-RU" sz="2800" dirty="0"/>
              <a:t> </a:t>
            </a:r>
            <a:r>
              <a:rPr lang="ru-RU" sz="2800" dirty="0" err="1"/>
              <a:t>уявлення</a:t>
            </a:r>
            <a:r>
              <a:rPr lang="ru-RU" sz="2800" dirty="0"/>
              <a:t> і правильно </a:t>
            </a:r>
            <a:r>
              <a:rPr lang="ru-RU" sz="2800" dirty="0" err="1"/>
              <a:t>побудувати</a:t>
            </a:r>
            <a:r>
              <a:rPr lang="ru-RU" sz="2800" dirty="0"/>
              <a:t> </a:t>
            </a:r>
            <a:r>
              <a:rPr lang="ru-RU" sz="2800" dirty="0" err="1"/>
              <a:t>взаємини</a:t>
            </a:r>
            <a:r>
              <a:rPr lang="ru-RU" sz="2800" dirty="0"/>
              <a:t> з ними.</a:t>
            </a: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294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Ð ÐµÐ·ÑÐ»ÑÑÐ°Ñ Ð¿Ð¾ÑÑÐºÑ Ð·Ð¾Ð±ÑÐ°Ð¶ÐµÐ½Ñ Ð·Ð° Ð·Ð°Ð¿Ð¸ÑÐ¾Ð¼ &quot;ÑÑÐµÑÐ° Ð¿Ð¾ÑÐ»ÑÐ³&quot;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4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004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210046" cy="6858000"/>
          </a:xfrm>
          <a:solidFill>
            <a:schemeClr val="lt1">
              <a:alpha val="67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45720" indent="0">
              <a:buNone/>
            </a:pPr>
            <a:r>
              <a:rPr lang="ru-RU" sz="2800" b="1" dirty="0" err="1"/>
              <a:t>Корпоративний</a:t>
            </a:r>
            <a:r>
              <a:rPr lang="ru-RU" sz="2800" b="1" dirty="0"/>
              <a:t> продаж</a:t>
            </a:r>
          </a:p>
          <a:p>
            <a:pPr marL="45720" indent="0">
              <a:buNone/>
            </a:pPr>
            <a:r>
              <a:rPr lang="uk-UA" sz="2800" b="1" dirty="0" smtClean="0"/>
              <a:t>	</a:t>
            </a:r>
            <a:r>
              <a:rPr lang="uk-UA" sz="2400" b="1" dirty="0" smtClean="0"/>
              <a:t>Під </a:t>
            </a:r>
            <a:r>
              <a:rPr lang="uk-UA" sz="2400" b="1" dirty="0"/>
              <a:t>корпоративним продажем готельних послуг розуміється процес отримання заявок від корпоративних клієнтів: торговельних компаній, банків, промислових та інших організацій і підприємств для розміщення їхніх співробітників. </a:t>
            </a:r>
            <a:r>
              <a:rPr lang="ru-RU" sz="2400" b="1" dirty="0" err="1"/>
              <a:t>Корпоративні</a:t>
            </a:r>
            <a:r>
              <a:rPr lang="ru-RU" sz="2400" b="1" dirty="0"/>
              <a:t> </a:t>
            </a:r>
            <a:r>
              <a:rPr lang="ru-RU" sz="2400" b="1" dirty="0" err="1"/>
              <a:t>клієнти</a:t>
            </a:r>
            <a:r>
              <a:rPr lang="ru-RU" sz="2400" b="1" dirty="0"/>
              <a:t> - </a:t>
            </a:r>
            <a:r>
              <a:rPr lang="ru-RU" sz="2400" b="1" dirty="0" err="1"/>
              <a:t>це</a:t>
            </a:r>
            <a:r>
              <a:rPr lang="ru-RU" sz="2400" b="1" dirty="0"/>
              <a:t> </a:t>
            </a:r>
            <a:r>
              <a:rPr lang="ru-RU" sz="2400" b="1" dirty="0" err="1"/>
              <a:t>колективні</a:t>
            </a:r>
            <a:r>
              <a:rPr lang="ru-RU" sz="2400" b="1" dirty="0"/>
              <a:t> </a:t>
            </a:r>
            <a:r>
              <a:rPr lang="ru-RU" sz="2400" b="1" dirty="0" err="1"/>
              <a:t>замовники</a:t>
            </a:r>
            <a:r>
              <a:rPr lang="ru-RU" sz="2400" b="1" dirty="0"/>
              <a:t>, </a:t>
            </a:r>
            <a:r>
              <a:rPr lang="ru-RU" sz="2400" b="1" dirty="0" err="1"/>
              <a:t>що</a:t>
            </a:r>
            <a:r>
              <a:rPr lang="ru-RU" sz="2400" b="1" dirty="0"/>
              <a:t> не </a:t>
            </a:r>
            <a:r>
              <a:rPr lang="ru-RU" sz="2400" b="1" dirty="0" err="1"/>
              <a:t>здійснюють</a:t>
            </a:r>
            <a:r>
              <a:rPr lang="ru-RU" sz="2400" b="1" dirty="0"/>
              <a:t> </a:t>
            </a:r>
            <a:r>
              <a:rPr lang="ru-RU" sz="2400" b="1" dirty="0" err="1"/>
              <a:t>турагентської</a:t>
            </a:r>
            <a:r>
              <a:rPr lang="ru-RU" sz="2400" b="1" dirty="0"/>
              <a:t> і </a:t>
            </a:r>
            <a:r>
              <a:rPr lang="ru-RU" sz="2400" b="1" dirty="0" err="1"/>
              <a:t>туроператорської</a:t>
            </a:r>
            <a:r>
              <a:rPr lang="ru-RU" sz="2400" b="1" dirty="0"/>
              <a:t> </a:t>
            </a:r>
            <a:r>
              <a:rPr lang="ru-RU" sz="2400" b="1" dirty="0" err="1"/>
              <a:t>діяльності</a:t>
            </a:r>
            <a:r>
              <a:rPr lang="ru-RU" sz="2400" b="1" dirty="0"/>
              <a:t>. </a:t>
            </a:r>
            <a:r>
              <a:rPr lang="ru-RU" sz="2400" b="1" dirty="0" err="1"/>
              <a:t>Корпоративним</a:t>
            </a:r>
            <a:r>
              <a:rPr lang="ru-RU" sz="2400" b="1" dirty="0"/>
              <a:t> </a:t>
            </a:r>
            <a:r>
              <a:rPr lang="ru-RU" sz="2400" b="1" dirty="0" err="1"/>
              <a:t>клієнтам</a:t>
            </a:r>
            <a:r>
              <a:rPr lang="ru-RU" sz="2400" b="1" dirty="0"/>
              <a:t> </a:t>
            </a:r>
            <a:r>
              <a:rPr lang="ru-RU" sz="2400" b="1" dirty="0" err="1"/>
              <a:t>зазвичай</a:t>
            </a:r>
            <a:r>
              <a:rPr lang="ru-RU" sz="2400" b="1" dirty="0"/>
              <a:t> не </a:t>
            </a:r>
            <a:r>
              <a:rPr lang="ru-RU" sz="2400" b="1" dirty="0" err="1"/>
              <a:t>надаються</a:t>
            </a:r>
            <a:r>
              <a:rPr lang="ru-RU" sz="2400" b="1" dirty="0"/>
              <a:t> </a:t>
            </a:r>
            <a:r>
              <a:rPr lang="ru-RU" sz="2400" b="1" dirty="0" err="1"/>
              <a:t>істотні</a:t>
            </a:r>
            <a:r>
              <a:rPr lang="ru-RU" sz="2400" b="1" dirty="0"/>
              <a:t> </a:t>
            </a:r>
            <a:r>
              <a:rPr lang="ru-RU" sz="2400" b="1" dirty="0" err="1"/>
              <a:t>знижки</a:t>
            </a:r>
            <a:r>
              <a:rPr lang="ru-RU" sz="2400" b="1" dirty="0"/>
              <a:t> </a:t>
            </a:r>
            <a:r>
              <a:rPr lang="ru-RU" sz="2400" b="1" dirty="0" err="1"/>
              <a:t>внаслідок</a:t>
            </a:r>
            <a:r>
              <a:rPr lang="ru-RU" sz="2400" b="1" dirty="0"/>
              <a:t> </a:t>
            </a:r>
            <a:r>
              <a:rPr lang="ru-RU" sz="2400" b="1" dirty="0" err="1"/>
              <a:t>бронювання</a:t>
            </a:r>
            <a:r>
              <a:rPr lang="ru-RU" sz="2400" b="1" dirty="0"/>
              <a:t> ними </a:t>
            </a:r>
            <a:r>
              <a:rPr lang="ru-RU" sz="2400" b="1" dirty="0" err="1"/>
              <a:t>номерів</a:t>
            </a:r>
            <a:r>
              <a:rPr lang="ru-RU" sz="2400" b="1" dirty="0"/>
              <a:t> у </a:t>
            </a:r>
            <a:r>
              <a:rPr lang="ru-RU" sz="2400" b="1" dirty="0" err="1"/>
              <a:t>пізні</a:t>
            </a:r>
            <a:r>
              <a:rPr lang="ru-RU" sz="2400" b="1" dirty="0"/>
              <a:t> </a:t>
            </a:r>
            <a:r>
              <a:rPr lang="ru-RU" sz="2400" b="1" dirty="0" err="1"/>
              <a:t>терміни</a:t>
            </a:r>
            <a:r>
              <a:rPr lang="ru-RU" sz="2400" b="1" dirty="0"/>
              <a:t> та </a:t>
            </a:r>
            <a:r>
              <a:rPr lang="ru-RU" sz="2400" b="1" dirty="0" err="1"/>
              <a:t>внаслідок</a:t>
            </a:r>
            <a:r>
              <a:rPr lang="ru-RU" sz="2400" b="1" dirty="0"/>
              <a:t> </a:t>
            </a:r>
            <a:r>
              <a:rPr lang="ru-RU" sz="2400" b="1" dirty="0" err="1"/>
              <a:t>обмежених</a:t>
            </a:r>
            <a:r>
              <a:rPr lang="ru-RU" sz="2400" b="1" dirty="0"/>
              <a:t> </a:t>
            </a:r>
            <a:r>
              <a:rPr lang="ru-RU" sz="2400" b="1" dirty="0" err="1"/>
              <a:t>термінів</a:t>
            </a:r>
            <a:r>
              <a:rPr lang="ru-RU" sz="2400" b="1" dirty="0"/>
              <a:t> </a:t>
            </a:r>
            <a:r>
              <a:rPr lang="ru-RU" sz="2400" b="1" dirty="0" err="1"/>
              <a:t>перебування</a:t>
            </a:r>
            <a:r>
              <a:rPr lang="ru-RU" sz="2400" b="1" dirty="0"/>
              <a:t> (</a:t>
            </a:r>
            <a:r>
              <a:rPr lang="ru-RU" sz="2400" b="1" dirty="0" err="1"/>
              <a:t>звичайно</a:t>
            </a:r>
            <a:r>
              <a:rPr lang="ru-RU" sz="2400" b="1" dirty="0"/>
              <a:t> 3-4 </a:t>
            </a:r>
            <a:r>
              <a:rPr lang="ru-RU" sz="2400" b="1" dirty="0" err="1"/>
              <a:t>дні</a:t>
            </a:r>
            <a:r>
              <a:rPr lang="ru-RU" sz="2400" b="1" dirty="0"/>
              <a:t>). </a:t>
            </a:r>
            <a:r>
              <a:rPr lang="ru-RU" sz="2400" b="1" dirty="0" err="1"/>
              <a:t>Ці</a:t>
            </a:r>
            <a:r>
              <a:rPr lang="ru-RU" sz="2400" b="1" dirty="0"/>
              <a:t> </a:t>
            </a:r>
            <a:r>
              <a:rPr lang="ru-RU" sz="2400" b="1" dirty="0" err="1"/>
              <a:t>знижки</a:t>
            </a:r>
            <a:r>
              <a:rPr lang="ru-RU" sz="2400" b="1" dirty="0"/>
              <a:t> </a:t>
            </a:r>
            <a:r>
              <a:rPr lang="ru-RU" sz="2400" b="1" dirty="0" err="1"/>
              <a:t>звичайно</a:t>
            </a:r>
            <a:r>
              <a:rPr lang="ru-RU" sz="2400" b="1" dirty="0"/>
              <a:t> </a:t>
            </a:r>
            <a:r>
              <a:rPr lang="ru-RU" sz="2400" b="1" dirty="0" err="1"/>
              <a:t>складають</a:t>
            </a:r>
            <a:r>
              <a:rPr lang="ru-RU" sz="2400" b="1" dirty="0"/>
              <a:t> 5-10%, але, </a:t>
            </a:r>
            <a:r>
              <a:rPr lang="ru-RU" sz="2400" b="1" dirty="0" err="1"/>
              <a:t>якщо</a:t>
            </a:r>
            <a:r>
              <a:rPr lang="ru-RU" sz="2400" b="1" dirty="0"/>
              <a:t> блоки </a:t>
            </a:r>
            <a:r>
              <a:rPr lang="ru-RU" sz="2400" b="1" dirty="0" err="1"/>
              <a:t>номерів</a:t>
            </a:r>
            <a:r>
              <a:rPr lang="ru-RU" sz="2400" b="1" dirty="0"/>
              <a:t> </a:t>
            </a:r>
            <a:r>
              <a:rPr lang="ru-RU" sz="2400" b="1" dirty="0" err="1"/>
              <a:t>замовляються</a:t>
            </a:r>
            <a:r>
              <a:rPr lang="ru-RU" sz="2400" b="1" dirty="0"/>
              <a:t> і </a:t>
            </a:r>
            <a:r>
              <a:rPr lang="ru-RU" sz="2400" b="1" dirty="0" err="1"/>
              <a:t>викуповуються</a:t>
            </a:r>
            <a:r>
              <a:rPr lang="ru-RU" sz="2400" b="1" dirty="0"/>
              <a:t> регулярно, </a:t>
            </a:r>
            <a:r>
              <a:rPr lang="ru-RU" sz="2400" b="1" dirty="0" err="1"/>
              <a:t>їм</a:t>
            </a:r>
            <a:r>
              <a:rPr lang="ru-RU" sz="2400" b="1" dirty="0"/>
              <a:t> </a:t>
            </a:r>
            <a:r>
              <a:rPr lang="ru-RU" sz="2400" b="1" dirty="0" err="1"/>
              <a:t>надається</a:t>
            </a:r>
            <a:r>
              <a:rPr lang="ru-RU" sz="2400" b="1" dirty="0"/>
              <a:t> </a:t>
            </a:r>
            <a:r>
              <a:rPr lang="ru-RU" sz="2400" b="1" dirty="0" err="1"/>
              <a:t>більш</a:t>
            </a:r>
            <a:r>
              <a:rPr lang="ru-RU" sz="2400" b="1" dirty="0"/>
              <a:t> </a:t>
            </a:r>
            <a:r>
              <a:rPr lang="ru-RU" sz="2400" b="1" dirty="0" err="1"/>
              <a:t>вигідний</a:t>
            </a:r>
            <a:r>
              <a:rPr lang="ru-RU" sz="2400" b="1" dirty="0"/>
              <a:t> </a:t>
            </a:r>
            <a:r>
              <a:rPr lang="ru-RU" sz="2400" b="1" dirty="0" err="1"/>
              <a:t>корпоративний</a:t>
            </a:r>
            <a:r>
              <a:rPr lang="ru-RU" sz="2400" b="1" dirty="0"/>
              <a:t> тариф. </a:t>
            </a:r>
            <a:r>
              <a:rPr lang="ru-RU" sz="2400" b="1" dirty="0" err="1"/>
              <a:t>Корпоративні</a:t>
            </a:r>
            <a:r>
              <a:rPr lang="ru-RU" sz="2400" b="1" dirty="0"/>
              <a:t> </a:t>
            </a:r>
            <a:r>
              <a:rPr lang="ru-RU" sz="2400" b="1" dirty="0" err="1"/>
              <a:t>клієнти</a:t>
            </a:r>
            <a:r>
              <a:rPr lang="ru-RU" sz="2400" b="1" dirty="0"/>
              <a:t> є </a:t>
            </a:r>
            <a:r>
              <a:rPr lang="ru-RU" sz="2400" b="1" dirty="0" err="1"/>
              <a:t>економічно</a:t>
            </a:r>
            <a:r>
              <a:rPr lang="ru-RU" sz="2400" b="1" dirty="0"/>
              <a:t> </a:t>
            </a:r>
            <a:r>
              <a:rPr lang="ru-RU" sz="2400" b="1" dirty="0" err="1"/>
              <a:t>вигідними</a:t>
            </a:r>
            <a:r>
              <a:rPr lang="ru-RU" sz="2400" b="1" dirty="0"/>
              <a:t> для </a:t>
            </a:r>
            <a:r>
              <a:rPr lang="ru-RU" sz="2400" b="1" dirty="0" err="1"/>
              <a:t>готелів</a:t>
            </a:r>
            <a:r>
              <a:rPr lang="ru-RU" sz="2400" b="1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09240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lt1">
              <a:alpha val="6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	</a:t>
            </a:r>
            <a:r>
              <a:rPr lang="ru-RU" sz="2400" b="1" dirty="0" err="1" smtClean="0"/>
              <a:t>По-перше</a:t>
            </a:r>
            <a:r>
              <a:rPr lang="ru-RU" sz="2400" b="1" dirty="0"/>
              <a:t>, вони </a:t>
            </a:r>
            <a:r>
              <a:rPr lang="ru-RU" sz="2400" b="1" dirty="0" err="1"/>
              <a:t>забезпечують</a:t>
            </a:r>
            <a:r>
              <a:rPr lang="ru-RU" sz="2400" b="1" dirty="0"/>
              <a:t> </a:t>
            </a:r>
            <a:r>
              <a:rPr lang="ru-RU" sz="2400" b="1" dirty="0" err="1"/>
              <a:t>готелям</a:t>
            </a:r>
            <a:r>
              <a:rPr lang="ru-RU" sz="2400" b="1" dirty="0"/>
              <a:t> </a:t>
            </a:r>
            <a:r>
              <a:rPr lang="ru-RU" sz="2400" b="1" dirty="0" err="1"/>
              <a:t>гарантоване</a:t>
            </a:r>
            <a:r>
              <a:rPr lang="ru-RU" sz="2400" b="1" dirty="0"/>
              <a:t> </a:t>
            </a:r>
            <a:r>
              <a:rPr lang="ru-RU" sz="2400" b="1" dirty="0" err="1"/>
              <a:t>завантаження</a:t>
            </a:r>
            <a:r>
              <a:rPr lang="ru-RU" sz="2400" b="1" dirty="0"/>
              <a:t> </a:t>
            </a:r>
            <a:r>
              <a:rPr lang="ru-RU" sz="2400" b="1" dirty="0" err="1"/>
              <a:t>діловими</a:t>
            </a:r>
            <a:r>
              <a:rPr lang="ru-RU" sz="2400" b="1" dirty="0"/>
              <a:t> людьми в </a:t>
            </a:r>
            <a:r>
              <a:rPr lang="ru-RU" sz="2400" b="1" dirty="0" err="1"/>
              <a:t>запланованому</a:t>
            </a:r>
            <a:r>
              <a:rPr lang="ru-RU" sz="2400" b="1" dirty="0"/>
              <a:t> </a:t>
            </a:r>
            <a:r>
              <a:rPr lang="ru-RU" sz="2400" b="1" dirty="0" err="1"/>
              <a:t>відрізку</a:t>
            </a:r>
            <a:r>
              <a:rPr lang="ru-RU" sz="2400" b="1" dirty="0"/>
              <a:t> часу в </a:t>
            </a:r>
            <a:r>
              <a:rPr lang="ru-RU" sz="2400" b="1" dirty="0" err="1"/>
              <a:t>період</a:t>
            </a:r>
            <a:r>
              <a:rPr lang="ru-RU" sz="2400" b="1" dirty="0"/>
              <a:t> </a:t>
            </a:r>
            <a:r>
              <a:rPr lang="ru-RU" sz="2400" b="1" dirty="0" err="1"/>
              <a:t>ділової</a:t>
            </a:r>
            <a:r>
              <a:rPr lang="ru-RU" sz="2400" b="1" dirty="0"/>
              <a:t> </a:t>
            </a:r>
            <a:r>
              <a:rPr lang="ru-RU" sz="2400" b="1" dirty="0" err="1"/>
              <a:t>активності</a:t>
            </a:r>
            <a:r>
              <a:rPr lang="ru-RU" sz="2400" b="1" dirty="0"/>
              <a:t>. </a:t>
            </a:r>
            <a:endParaRPr lang="ru-RU" sz="2400" b="1" dirty="0" smtClean="0"/>
          </a:p>
          <a:p>
            <a:pPr>
              <a:buFont typeface="Arial" pitchFamily="34" charset="0"/>
              <a:buChar char="•"/>
            </a:pPr>
            <a:r>
              <a:rPr lang="ru-RU" sz="2400" b="1" dirty="0"/>
              <a:t>	</a:t>
            </a:r>
            <a:r>
              <a:rPr lang="ru-RU" sz="2400" b="1" dirty="0" err="1" smtClean="0"/>
              <a:t>По-друге</a:t>
            </a:r>
            <a:r>
              <a:rPr lang="ru-RU" sz="2400" b="1" dirty="0"/>
              <a:t>, </a:t>
            </a:r>
            <a:r>
              <a:rPr lang="ru-RU" sz="2400" b="1" dirty="0" err="1"/>
              <a:t>корпоративні</a:t>
            </a:r>
            <a:r>
              <a:rPr lang="ru-RU" sz="2400" b="1" dirty="0"/>
              <a:t> </a:t>
            </a:r>
            <a:r>
              <a:rPr lang="ru-RU" sz="2400" b="1" dirty="0" err="1"/>
              <a:t>клієнти</a:t>
            </a:r>
            <a:r>
              <a:rPr lang="ru-RU" sz="2400" b="1" dirty="0"/>
              <a:t> </a:t>
            </a:r>
            <a:r>
              <a:rPr lang="ru-RU" sz="2400" b="1" dirty="0" err="1"/>
              <a:t>викуповують</a:t>
            </a:r>
            <a:r>
              <a:rPr lang="ru-RU" sz="2400" b="1" dirty="0"/>
              <a:t> </a:t>
            </a:r>
            <a:r>
              <a:rPr lang="ru-RU" sz="2400" b="1" dirty="0" err="1"/>
              <a:t>більш</a:t>
            </a:r>
            <a:r>
              <a:rPr lang="ru-RU" sz="2400" b="1" dirty="0"/>
              <a:t> </a:t>
            </a:r>
            <a:r>
              <a:rPr lang="ru-RU" sz="2400" b="1" dirty="0" err="1"/>
              <a:t>дорогі</a:t>
            </a:r>
            <a:r>
              <a:rPr lang="ru-RU" sz="2400" b="1" dirty="0"/>
              <a:t> </a:t>
            </a:r>
            <a:r>
              <a:rPr lang="ru-RU" sz="2400" b="1" dirty="0" err="1"/>
              <a:t>номери</a:t>
            </a:r>
            <a:r>
              <a:rPr lang="ru-RU" sz="2400" b="1" dirty="0"/>
              <a:t> і широкий спектр </a:t>
            </a:r>
            <a:r>
              <a:rPr lang="ru-RU" sz="2400" b="1" dirty="0" err="1"/>
              <a:t>додаткових</a:t>
            </a:r>
            <a:r>
              <a:rPr lang="ru-RU" sz="2400" b="1" dirty="0"/>
              <a:t> </a:t>
            </a:r>
            <a:r>
              <a:rPr lang="ru-RU" sz="2400" b="1" dirty="0" err="1"/>
              <a:t>послуг</a:t>
            </a:r>
            <a:r>
              <a:rPr lang="ru-RU" sz="2400" b="1" dirty="0"/>
              <a:t> і </a:t>
            </a:r>
            <a:r>
              <a:rPr lang="ru-RU" sz="2400" b="1" dirty="0" err="1"/>
              <a:t>їм</a:t>
            </a:r>
            <a:r>
              <a:rPr lang="ru-RU" sz="2400" b="1" dirty="0"/>
              <a:t> не </a:t>
            </a:r>
            <a:r>
              <a:rPr lang="ru-RU" sz="2400" b="1" dirty="0" err="1"/>
              <a:t>виплачуються</a:t>
            </a:r>
            <a:r>
              <a:rPr lang="ru-RU" sz="2400" b="1" dirty="0"/>
              <a:t> </a:t>
            </a:r>
            <a:r>
              <a:rPr lang="ru-RU" sz="2400" b="1" dirty="0" err="1"/>
              <a:t>комісійні</a:t>
            </a:r>
            <a:r>
              <a:rPr lang="ru-RU" sz="2400" b="1" dirty="0"/>
              <a:t>. </a:t>
            </a:r>
            <a:endParaRPr lang="ru-RU" sz="2400" b="1" dirty="0" smtClean="0"/>
          </a:p>
          <a:p>
            <a:pPr>
              <a:buFont typeface="Arial" pitchFamily="34" charset="0"/>
              <a:buChar char="•"/>
            </a:pPr>
            <a:r>
              <a:rPr lang="ru-RU" sz="2400" b="1" dirty="0"/>
              <a:t>	</a:t>
            </a:r>
            <a:r>
              <a:rPr lang="ru-RU" sz="2400" b="1" dirty="0" err="1" smtClean="0"/>
              <a:t>По-третє</a:t>
            </a:r>
            <a:r>
              <a:rPr lang="ru-RU" sz="2400" b="1" dirty="0"/>
              <a:t>, </a:t>
            </a:r>
            <a:r>
              <a:rPr lang="ru-RU" sz="2400" b="1" dirty="0" err="1"/>
              <a:t>корпоративні</a:t>
            </a:r>
            <a:r>
              <a:rPr lang="ru-RU" sz="2400" b="1" dirty="0"/>
              <a:t> </a:t>
            </a:r>
            <a:r>
              <a:rPr lang="ru-RU" sz="2400" b="1" dirty="0" err="1"/>
              <a:t>клієнти</a:t>
            </a:r>
            <a:r>
              <a:rPr lang="ru-RU" sz="2400" b="1" dirty="0"/>
              <a:t> </a:t>
            </a:r>
            <a:r>
              <a:rPr lang="ru-RU" sz="2400" b="1" dirty="0" err="1"/>
              <a:t>становлять</a:t>
            </a:r>
            <a:r>
              <a:rPr lang="ru-RU" sz="2400" b="1" dirty="0"/>
              <a:t> </a:t>
            </a:r>
            <a:r>
              <a:rPr lang="ru-RU" sz="2400" b="1" dirty="0" err="1"/>
              <a:t>додатковий</a:t>
            </a:r>
            <a:r>
              <a:rPr lang="ru-RU" sz="2400" b="1" dirty="0"/>
              <a:t> </a:t>
            </a:r>
            <a:r>
              <a:rPr lang="ru-RU" sz="2400" b="1" dirty="0" err="1"/>
              <a:t>інтерес</a:t>
            </a:r>
            <a:r>
              <a:rPr lang="ru-RU" sz="2400" b="1" dirty="0"/>
              <a:t> для </a:t>
            </a:r>
            <a:r>
              <a:rPr lang="ru-RU" sz="2400" b="1" dirty="0" err="1"/>
              <a:t>готелів</a:t>
            </a:r>
            <a:r>
              <a:rPr lang="ru-RU" sz="2400" b="1" dirty="0"/>
              <a:t>, </a:t>
            </a:r>
            <a:r>
              <a:rPr lang="ru-RU" sz="2400" b="1" dirty="0" err="1"/>
              <a:t>оскільки</a:t>
            </a:r>
            <a:r>
              <a:rPr lang="ru-RU" sz="2400" b="1" dirty="0"/>
              <a:t> </a:t>
            </a:r>
            <a:r>
              <a:rPr lang="ru-RU" sz="2400" b="1" dirty="0" err="1"/>
              <a:t>внаслідок</a:t>
            </a:r>
            <a:r>
              <a:rPr lang="ru-RU" sz="2400" b="1" dirty="0"/>
              <a:t> </a:t>
            </a:r>
            <a:r>
              <a:rPr lang="ru-RU" sz="2400" b="1" dirty="0" err="1"/>
              <a:t>проведення</a:t>
            </a:r>
            <a:r>
              <a:rPr lang="ru-RU" sz="2400" b="1" dirty="0"/>
              <a:t> великими </a:t>
            </a:r>
            <a:r>
              <a:rPr lang="ru-RU" sz="2400" b="1" dirty="0" err="1"/>
              <a:t>компаніями</a:t>
            </a:r>
            <a:r>
              <a:rPr lang="ru-RU" sz="2400" b="1" dirty="0"/>
              <a:t> і </a:t>
            </a:r>
            <a:r>
              <a:rPr lang="ru-RU" sz="2400" b="1" dirty="0" err="1"/>
              <a:t>корпораціями</a:t>
            </a:r>
            <a:r>
              <a:rPr lang="ru-RU" sz="2400" b="1" dirty="0"/>
              <a:t>, </a:t>
            </a:r>
            <a:r>
              <a:rPr lang="ru-RU" sz="2400" b="1" dirty="0" err="1"/>
              <a:t>творчими</a:t>
            </a:r>
            <a:r>
              <a:rPr lang="ru-RU" sz="2400" b="1" dirty="0"/>
              <a:t> </a:t>
            </a:r>
            <a:r>
              <a:rPr lang="ru-RU" sz="2400" b="1" dirty="0" err="1"/>
              <a:t>спілкамии</a:t>
            </a:r>
            <a:r>
              <a:rPr lang="ru-RU" sz="2400" b="1" dirty="0"/>
              <a:t> та </a:t>
            </a:r>
            <a:r>
              <a:rPr lang="ru-RU" sz="2400" b="1" dirty="0" err="1"/>
              <a:t>ін</a:t>
            </a:r>
            <a:r>
              <a:rPr lang="ru-RU" sz="2400" b="1" dirty="0"/>
              <a:t>. </a:t>
            </a:r>
            <a:r>
              <a:rPr lang="ru-RU" sz="2400" b="1" dirty="0" err="1"/>
              <a:t>щорічних</a:t>
            </a:r>
            <a:r>
              <a:rPr lang="ru-RU" sz="2400" b="1" dirty="0"/>
              <a:t> </a:t>
            </a:r>
            <a:r>
              <a:rPr lang="ru-RU" sz="2400" b="1" dirty="0" err="1"/>
              <a:t>конференцій</a:t>
            </a:r>
            <a:r>
              <a:rPr lang="ru-RU" sz="2400" b="1" dirty="0"/>
              <a:t> та </a:t>
            </a:r>
            <a:r>
              <a:rPr lang="ru-RU" sz="2400" b="1" dirty="0" err="1"/>
              <a:t>семінарів</a:t>
            </a:r>
            <a:r>
              <a:rPr lang="ru-RU" sz="2400" b="1" dirty="0"/>
              <a:t> для </a:t>
            </a:r>
            <a:r>
              <a:rPr lang="ru-RU" sz="2400" b="1" dirty="0" err="1"/>
              <a:t>своїх</a:t>
            </a:r>
            <a:r>
              <a:rPr lang="ru-RU" sz="2400" b="1" dirty="0"/>
              <a:t> </a:t>
            </a:r>
            <a:r>
              <a:rPr lang="ru-RU" sz="2400" b="1" dirty="0" err="1"/>
              <a:t>партнерів</a:t>
            </a:r>
            <a:r>
              <a:rPr lang="ru-RU" sz="2400" b="1" dirty="0"/>
              <a:t>, на </a:t>
            </a:r>
            <a:r>
              <a:rPr lang="ru-RU" sz="2400" b="1" dirty="0" err="1"/>
              <a:t>які</a:t>
            </a:r>
            <a:r>
              <a:rPr lang="ru-RU" sz="2400" b="1" dirty="0"/>
              <a:t> </a:t>
            </a:r>
            <a:r>
              <a:rPr lang="ru-RU" sz="2400" b="1" dirty="0" err="1"/>
              <a:t>з'їжджаються</a:t>
            </a:r>
            <a:r>
              <a:rPr lang="ru-RU" sz="2400" b="1" dirty="0"/>
              <a:t> </a:t>
            </a:r>
            <a:r>
              <a:rPr lang="ru-RU" sz="2400" b="1" dirty="0" err="1"/>
              <a:t>сотні</a:t>
            </a:r>
            <a:r>
              <a:rPr lang="ru-RU" sz="2400" b="1" dirty="0"/>
              <a:t> і </a:t>
            </a:r>
            <a:r>
              <a:rPr lang="ru-RU" sz="2400" b="1" dirty="0" err="1"/>
              <a:t>тисячі</a:t>
            </a:r>
            <a:r>
              <a:rPr lang="ru-RU" sz="2400" b="1" dirty="0"/>
              <a:t> </a:t>
            </a:r>
            <a:r>
              <a:rPr lang="ru-RU" sz="2400" b="1" dirty="0" err="1"/>
              <a:t>учасників</a:t>
            </a:r>
            <a:r>
              <a:rPr lang="ru-RU" sz="2400" b="1" dirty="0"/>
              <a:t>, </a:t>
            </a:r>
            <a:r>
              <a:rPr lang="ru-RU" sz="2400" b="1" dirty="0" err="1"/>
              <a:t>що</a:t>
            </a:r>
            <a:r>
              <a:rPr lang="ru-RU" sz="2400" b="1" dirty="0"/>
              <a:t>, </a:t>
            </a:r>
            <a:r>
              <a:rPr lang="ru-RU" sz="2400" b="1" dirty="0" err="1"/>
              <a:t>крім</a:t>
            </a:r>
            <a:r>
              <a:rPr lang="ru-RU" sz="2400" b="1" dirty="0"/>
              <a:t> </a:t>
            </a:r>
            <a:r>
              <a:rPr lang="ru-RU" sz="2400" b="1" dirty="0" err="1"/>
              <a:t>розміщення</a:t>
            </a:r>
            <a:r>
              <a:rPr lang="ru-RU" sz="2400" b="1" dirty="0"/>
              <a:t>, </a:t>
            </a:r>
            <a:r>
              <a:rPr lang="ru-RU" sz="2400" b="1" dirty="0" err="1"/>
              <a:t>потребують</a:t>
            </a:r>
            <a:r>
              <a:rPr lang="ru-RU" sz="2400" b="1" dirty="0"/>
              <a:t> </a:t>
            </a:r>
            <a:r>
              <a:rPr lang="ru-RU" sz="2400" b="1" dirty="0" err="1"/>
              <a:t>ще</a:t>
            </a:r>
            <a:r>
              <a:rPr lang="ru-RU" sz="2400" b="1" dirty="0"/>
              <a:t> й </a:t>
            </a:r>
            <a:r>
              <a:rPr lang="ru-RU" sz="2400" b="1" dirty="0" err="1"/>
              <a:t>розроблення</a:t>
            </a:r>
            <a:r>
              <a:rPr lang="ru-RU" sz="2400" b="1" dirty="0"/>
              <a:t> </a:t>
            </a:r>
            <a:r>
              <a:rPr lang="ru-RU" sz="2400" b="1" dirty="0" err="1"/>
              <a:t>програм</a:t>
            </a:r>
            <a:r>
              <a:rPr lang="ru-RU" sz="2400" b="1" dirty="0"/>
              <a:t> </a:t>
            </a:r>
            <a:r>
              <a:rPr lang="ru-RU" sz="2400" b="1" dirty="0" err="1"/>
              <a:t>перебування</a:t>
            </a:r>
            <a:r>
              <a:rPr lang="ru-RU" sz="2400" b="1" dirty="0"/>
              <a:t> і </a:t>
            </a:r>
            <a:r>
              <a:rPr lang="ru-RU" sz="2400" b="1" dirty="0" err="1"/>
              <a:t>надання</a:t>
            </a:r>
            <a:r>
              <a:rPr lang="ru-RU" sz="2400" b="1" dirty="0"/>
              <a:t> широкого комплексу </a:t>
            </a:r>
            <a:r>
              <a:rPr lang="ru-RU" sz="2400" b="1" dirty="0" err="1"/>
              <a:t>послуг</a:t>
            </a:r>
            <a:r>
              <a:rPr lang="ru-RU" sz="2400" b="1" dirty="0"/>
              <a:t>. </a:t>
            </a:r>
            <a:r>
              <a:rPr lang="ru-RU" sz="2400" b="1" dirty="0" err="1"/>
              <a:t>Це</a:t>
            </a:r>
            <a:r>
              <a:rPr lang="ru-RU" sz="2400" b="1" dirty="0"/>
              <a:t> </a:t>
            </a:r>
            <a:r>
              <a:rPr lang="ru-RU" sz="2400" b="1" dirty="0" err="1"/>
              <a:t>призводить</a:t>
            </a:r>
            <a:r>
              <a:rPr lang="ru-RU" sz="2400" b="1" dirty="0"/>
              <a:t> до </a:t>
            </a:r>
            <a:r>
              <a:rPr lang="ru-RU" sz="2400" b="1" dirty="0" err="1"/>
              <a:t>розгортання</a:t>
            </a:r>
            <a:r>
              <a:rPr lang="ru-RU" sz="2400" b="1" dirty="0"/>
              <a:t> </a:t>
            </a:r>
            <a:r>
              <a:rPr lang="ru-RU" sz="2400" b="1" dirty="0" err="1"/>
              <a:t>гострої</a:t>
            </a:r>
            <a:r>
              <a:rPr lang="ru-RU" sz="2400" b="1" dirty="0"/>
              <a:t> </a:t>
            </a:r>
            <a:r>
              <a:rPr lang="ru-RU" sz="2400" b="1" dirty="0" err="1"/>
              <a:t>конкуренції</a:t>
            </a:r>
            <a:r>
              <a:rPr lang="ru-RU" sz="2400" b="1" dirty="0"/>
              <a:t> </a:t>
            </a:r>
            <a:r>
              <a:rPr lang="ru-RU" sz="2400" b="1" dirty="0" err="1"/>
              <a:t>між</a:t>
            </a:r>
            <a:r>
              <a:rPr lang="ru-RU" sz="2400" b="1" dirty="0"/>
              <a:t> </a:t>
            </a:r>
            <a:r>
              <a:rPr lang="ru-RU" sz="2400" b="1" dirty="0" err="1"/>
              <a:t>готелями</a:t>
            </a:r>
            <a:r>
              <a:rPr lang="ru-RU" sz="2400" b="1" dirty="0"/>
              <a:t> за таких </a:t>
            </a:r>
            <a:r>
              <a:rPr lang="ru-RU" sz="2400" b="1" dirty="0" err="1"/>
              <a:t>клієнтів</a:t>
            </a:r>
            <a:r>
              <a:rPr lang="ru-RU" sz="2400" b="1" dirty="0"/>
              <a:t>, і </a:t>
            </a:r>
            <a:r>
              <a:rPr lang="ru-RU" sz="2400" b="1" dirty="0" err="1"/>
              <a:t>перемагає</a:t>
            </a:r>
            <a:r>
              <a:rPr lang="ru-RU" sz="2400" b="1" dirty="0"/>
              <a:t> в </a:t>
            </a:r>
            <a:r>
              <a:rPr lang="ru-RU" sz="2400" b="1" dirty="0" err="1"/>
              <a:t>цій</a:t>
            </a:r>
            <a:r>
              <a:rPr lang="ru-RU" sz="2400" b="1" dirty="0"/>
              <a:t> </a:t>
            </a:r>
            <a:r>
              <a:rPr lang="ru-RU" sz="2400" b="1" dirty="0" err="1"/>
              <a:t>боротьбі</a:t>
            </a:r>
            <a:r>
              <a:rPr lang="ru-RU" sz="2400" b="1" dirty="0"/>
              <a:t> той </a:t>
            </a:r>
            <a:r>
              <a:rPr lang="ru-RU" sz="2400" b="1" dirty="0" err="1"/>
              <a:t>готель</a:t>
            </a:r>
            <a:r>
              <a:rPr lang="ru-RU" sz="2400" b="1" dirty="0"/>
              <a:t>, </a:t>
            </a:r>
            <a:r>
              <a:rPr lang="ru-RU" sz="2400" b="1" dirty="0" err="1"/>
              <a:t>який</a:t>
            </a:r>
            <a:r>
              <a:rPr lang="ru-RU" sz="2400" b="1" dirty="0"/>
              <a:t> </a:t>
            </a:r>
            <a:r>
              <a:rPr lang="ru-RU" sz="2400" b="1" dirty="0" err="1"/>
              <a:t>має</a:t>
            </a:r>
            <a:r>
              <a:rPr lang="ru-RU" sz="2400" b="1" dirty="0"/>
              <a:t> добре </a:t>
            </a:r>
            <a:r>
              <a:rPr lang="ru-RU" sz="2400" b="1" dirty="0" err="1"/>
              <a:t>продуману</a:t>
            </a:r>
            <a:r>
              <a:rPr lang="ru-RU" sz="2400" b="1" dirty="0"/>
              <a:t> </a:t>
            </a:r>
            <a:r>
              <a:rPr lang="ru-RU" sz="2400" b="1" dirty="0" err="1"/>
              <a:t>маркетингову</a:t>
            </a:r>
            <a:r>
              <a:rPr lang="ru-RU" sz="2400" b="1" dirty="0"/>
              <a:t> </a:t>
            </a:r>
            <a:r>
              <a:rPr lang="ru-RU" sz="2400" b="1" dirty="0" err="1"/>
              <a:t>збутову</a:t>
            </a:r>
            <a:r>
              <a:rPr lang="ru-RU" sz="2400" b="1" dirty="0"/>
              <a:t> </a:t>
            </a:r>
            <a:r>
              <a:rPr lang="ru-RU" sz="2400" b="1" dirty="0" err="1"/>
              <a:t>політику</a:t>
            </a:r>
            <a:r>
              <a:rPr lang="ru-RU" sz="2400" b="1" dirty="0"/>
              <a:t>.</a:t>
            </a: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6214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Ð ÐµÐ·ÑÐ»ÑÑÐ°Ñ Ð¿Ð¾ÑÑÐºÑ Ð·Ð¾Ð±ÑÐ°Ð¶ÐµÐ½Ñ Ð·Ð° Ð·Ð°Ð¿Ð¸ÑÐ¾Ð¼ &quot;PR&quot;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953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95386" cy="6858000"/>
          </a:xfrm>
          <a:solidFill>
            <a:schemeClr val="lt1">
              <a:alpha val="27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45720" indent="0">
              <a:buNone/>
            </a:pPr>
            <a:r>
              <a:rPr lang="uk-UA" sz="2800" b="1" dirty="0" smtClean="0"/>
              <a:t>	На </a:t>
            </a:r>
            <a:r>
              <a:rPr lang="uk-UA" sz="2800" b="1" dirty="0"/>
              <a:t>сьогодні день ефективне ведення готельного бізнесу неможливе без впровадження сучасних систем бронювання. Все зростаюча кількість споживачів одержує інформацію про готелі через мережу Інтернет, яка надає їм величезні можливості вибору.</a:t>
            </a:r>
            <a:endParaRPr lang="ru-RU" sz="2800" b="1" dirty="0"/>
          </a:p>
          <a:p>
            <a:pPr marL="45720" indent="0">
              <a:buNone/>
            </a:pPr>
            <a:r>
              <a:rPr lang="uk-UA" sz="2800" b="1" dirty="0" smtClean="0"/>
              <a:t>	Передові </a:t>
            </a:r>
            <a:r>
              <a:rPr lang="uk-UA" sz="2800" b="1" dirty="0"/>
              <a:t>інформаційні технології дають можливість споживачеві прямо користуватися базами даних і здійснювати бронювання з домашнього комп'ютера.</a:t>
            </a:r>
            <a:endParaRPr lang="ru-RU" sz="2800" b="1" dirty="0"/>
          </a:p>
          <a:p>
            <a:pPr marL="45720" indent="0">
              <a:buNone/>
            </a:pPr>
            <a:r>
              <a:rPr lang="uk-UA" sz="2800" b="1" dirty="0" smtClean="0"/>
              <a:t>	Ці </a:t>
            </a:r>
            <a:r>
              <a:rPr lang="uk-UA" sz="2800" b="1" dirty="0"/>
              <a:t>нові можливості здатні забезпечити готелю швидкість і чіткість роботи з </a:t>
            </a:r>
            <a:r>
              <a:rPr lang="uk-UA" sz="2800" b="1" dirty="0" err="1"/>
              <a:t>турагентствами</a:t>
            </a:r>
            <a:r>
              <a:rPr lang="uk-UA" sz="2800" b="1" dirty="0"/>
              <a:t> і партнерами, централізоване управління тарифами, консолідовану звітність. Прямий зв'язок із джерелами бронювання дозволяє готелям продавати весь свій номерний фонд, а наявність спеціалізованих центрів і сховищ баз даних дозволяє мати мінімум комп'ютерного обладнання, що відповідно призводить до зниження витрат на підтримку та обслуговування інформаційних систем.</a:t>
            </a:r>
            <a:endParaRPr lang="ru-RU" sz="2800" b="1" dirty="0"/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8836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Ð ÐµÐ·ÑÐ»ÑÑÐ°Ñ Ð¿Ð¾ÑÑÐºÑ Ð·Ð¾Ð±ÑÐ°Ð¶ÐµÐ½Ñ Ð·Ð° Ð·Ð°Ð¿Ð¸ÑÐ¾Ð¼ &quot;Ð°Ð´Ð¼ÑÐ½ÑÑÑÑÐ°ÑÑÑ Ð² Ð³Ð¾ÑÐµÐ»Ñ&quot;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4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2307"/>
            <a:ext cx="9200769" cy="6870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1" y="908720"/>
            <a:ext cx="7694240" cy="4606448"/>
          </a:xfrm>
        </p:spPr>
        <p:txBody>
          <a:bodyPr/>
          <a:lstStyle/>
          <a:p>
            <a:pPr marL="0" indent="0" algn="ctr">
              <a:buNone/>
            </a:pPr>
            <a:r>
              <a:rPr lang="uk-UA" sz="11500" dirty="0" smtClean="0">
                <a:solidFill>
                  <a:schemeClr val="bg1"/>
                </a:solidFill>
              </a:rPr>
              <a:t>ДЯКУЮ ЗА УВАГУ!</a:t>
            </a:r>
            <a:endParaRPr lang="ru-RU" sz="11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442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620688"/>
            <a:ext cx="8640960" cy="5420675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indent="450215" algn="ctr">
              <a:lnSpc>
                <a:spcPct val="115000"/>
              </a:lnSpc>
            </a:pPr>
            <a:r>
              <a:rPr lang="ru-RU" sz="20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Паблік</a:t>
            </a:r>
            <a:r>
              <a:rPr lang="en-US" sz="20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(англ.</a:t>
            </a:r>
            <a:r>
              <a:rPr lang="en-US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public 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—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публічний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суспільний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) </a:t>
            </a:r>
            <a:r>
              <a:rPr lang="ru-RU" sz="20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рілейшнз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(англ.</a:t>
            </a:r>
            <a:r>
              <a:rPr lang="en-US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relation 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—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відношення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зв´язок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) —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різновид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соціально-психологічного</a:t>
            </a:r>
            <a:r>
              <a:rPr lang="en-US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менеджменту, в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якому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основі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точної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і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вичерпної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інформації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en-US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отриманої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у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результаті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аналізу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тенденцій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політичного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соціально-економічного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психологічного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розвитку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країни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регіону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галузей</a:t>
            </a:r>
            <a:r>
              <a:rPr lang="en-US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економіки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сфер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діяльності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фірм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організацій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) та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ін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.),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дотримання</a:t>
            </a:r>
            <a:r>
              <a:rPr lang="en-US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етичних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норм і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громадських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інтересів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планомірно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реалізують</a:t>
            </a:r>
            <a:r>
              <a:rPr lang="en-US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соціально-технологічні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та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інформаційні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заходи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зі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встановлення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усвідомлених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гармонійних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і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взаємовигідних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зв´язків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між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суб´єктами</a:t>
            </a:r>
            <a:r>
              <a:rPr lang="en-US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соціальної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діяльності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між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ними і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громадськістю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її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групами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),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владою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задля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впливу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громадську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думку та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прийняття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рішень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процесі</a:t>
            </a:r>
            <a:r>
              <a:rPr lang="en-US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соціального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управління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і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досягнення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обопільної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довіри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і 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вигоди</a:t>
            </a: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072998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92696"/>
            <a:ext cx="8640960" cy="5348667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indent="450215" algn="just">
              <a:lnSpc>
                <a:spcPct val="115000"/>
              </a:lnSpc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 широкому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розумінні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ПР є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частиною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комунікаційної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практики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суб´єкта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політики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фірми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організації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),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покликаної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сприяти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досягненню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їх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стратегічної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мети.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Ця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діяльність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повинна бути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безперервною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планованою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орієнтуватися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не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лише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існуючих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але і на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майбутніх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партнерів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використовувати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соціально-психологічні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методи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впливу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Без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неї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неможливе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ефективне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управління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у будь-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якій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сфері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діяльності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</a:pP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Методологія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ПР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базується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загальнофілософському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підході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як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універсальному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засобі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пізнання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дійсності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спеціальній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методології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як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сукупності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методологічних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принципів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ПР;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власній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методиці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як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сукупності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методів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засобів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і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прийомів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ПР.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</a:pP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Головним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об´єктом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впливу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ПР-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діяльності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є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0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громадськість</a:t>
            </a:r>
            <a:r>
              <a:rPr lang="en-US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— сформована у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зв´язку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певними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політичними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економічними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соціальними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обставинами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спільнота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людей (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специфічна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її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частина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індивіди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), яка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усвідомлює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ці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обставини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та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однаково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реагує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них.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18428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5472" y="5754"/>
            <a:ext cx="9159472" cy="1190997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4800" i="1" dirty="0" err="1">
                <a:latin typeface="Times New Roman" pitchFamily="18" charset="0"/>
                <a:cs typeface="Times New Roman" pitchFamily="18" charset="0"/>
              </a:rPr>
              <a:t>Паблік</a:t>
            </a:r>
            <a:r>
              <a:rPr lang="ru-RU" sz="4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i="1" dirty="0" err="1">
                <a:latin typeface="Times New Roman" pitchFamily="18" charset="0"/>
                <a:cs typeface="Times New Roman" pitchFamily="18" charset="0"/>
              </a:rPr>
              <a:t>рілейшнз</a:t>
            </a:r>
            <a:r>
              <a:rPr lang="ru-RU" sz="4800" i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4800" i="1" dirty="0">
                <a:latin typeface="Times New Roman" pitchFamily="18" charset="0"/>
                <a:cs typeface="Times New Roman" pitchFamily="18" charset="0"/>
              </a:rPr>
              <a:t>PR) </a:t>
            </a:r>
            <a:r>
              <a:rPr lang="ru-RU" sz="4800" i="1" dirty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4800" i="1" dirty="0" err="1">
                <a:latin typeface="Times New Roman" pitchFamily="18" charset="0"/>
                <a:cs typeface="Times New Roman" pitchFamily="18" charset="0"/>
              </a:rPr>
              <a:t>готелі</a:t>
            </a:r>
            <a:r>
              <a:rPr lang="ru-RU" sz="4800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i="1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323528" y="1124744"/>
            <a:ext cx="8280920" cy="56166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" indent="0" algn="ctr">
              <a:buNone/>
            </a:pPr>
            <a:r>
              <a:rPr lang="ru-RU" sz="2400" b="1" dirty="0" smtClean="0">
                <a:solidFill>
                  <a:srgbClr val="FFFF00"/>
                </a:solidFill>
              </a:rPr>
              <a:t>ПАБЛІК РІЛЕЙШНЗ У ГОТЕЛЬНОМУ БІЗНЕСІ </a:t>
            </a:r>
            <a:r>
              <a:rPr lang="ru-RU" sz="2400" dirty="0" smtClean="0"/>
              <a:t>— </a:t>
            </a:r>
            <a:r>
              <a:rPr lang="ru-RU" sz="2400" dirty="0" err="1" smtClean="0"/>
              <a:t>це</a:t>
            </a:r>
            <a:r>
              <a:rPr lang="ru-RU" sz="2400" dirty="0" smtClean="0"/>
              <a:t> </a:t>
            </a:r>
            <a:r>
              <a:rPr lang="ru-RU" sz="2400" dirty="0" err="1" smtClean="0"/>
              <a:t>заплановані</a:t>
            </a:r>
            <a:r>
              <a:rPr lang="ru-RU" sz="2400" dirty="0" smtClean="0"/>
              <a:t>, </a:t>
            </a:r>
            <a:r>
              <a:rPr lang="ru-RU" sz="2400" dirty="0" err="1" smtClean="0"/>
              <a:t>тривалі</a:t>
            </a:r>
            <a:r>
              <a:rPr lang="ru-RU" sz="2400" dirty="0" smtClean="0"/>
              <a:t> </a:t>
            </a:r>
            <a:r>
              <a:rPr lang="ru-RU" sz="2400" dirty="0" err="1" smtClean="0"/>
              <a:t>зусилля</a:t>
            </a:r>
            <a:r>
              <a:rPr lang="ru-RU" sz="2400" dirty="0" smtClean="0"/>
              <a:t>, </a:t>
            </a:r>
            <a:r>
              <a:rPr lang="ru-RU" sz="2400" dirty="0" err="1" smtClean="0"/>
              <a:t>спрямовані</a:t>
            </a:r>
            <a:r>
              <a:rPr lang="ru-RU" sz="2400" dirty="0" smtClean="0"/>
              <a:t> на </a:t>
            </a:r>
            <a:r>
              <a:rPr lang="ru-RU" sz="2400" dirty="0" err="1" smtClean="0"/>
              <a:t>створення</a:t>
            </a:r>
            <a:r>
              <a:rPr lang="ru-RU" sz="2400" dirty="0" smtClean="0"/>
              <a:t> й </a:t>
            </a:r>
            <a:r>
              <a:rPr lang="ru-RU" sz="2400" dirty="0" err="1" smtClean="0"/>
              <a:t>підтримку</a:t>
            </a:r>
            <a:r>
              <a:rPr lang="ru-RU" sz="2400" dirty="0" smtClean="0"/>
              <a:t> </a:t>
            </a:r>
            <a:r>
              <a:rPr lang="ru-RU" sz="2400" dirty="0" err="1" smtClean="0"/>
              <a:t>гарних</a:t>
            </a:r>
            <a:r>
              <a:rPr lang="ru-RU" sz="2400" dirty="0" smtClean="0"/>
              <a:t> </a:t>
            </a:r>
            <a:r>
              <a:rPr lang="ru-RU" sz="2400" dirty="0" err="1" smtClean="0"/>
              <a:t>відносин</a:t>
            </a:r>
            <a:r>
              <a:rPr lang="ru-RU" sz="2400" dirty="0" smtClean="0"/>
              <a:t> і </a:t>
            </a:r>
            <a:r>
              <a:rPr lang="ru-RU" sz="2400" dirty="0" err="1" smtClean="0"/>
              <a:t>взаєморозуміння</a:t>
            </a:r>
            <a:r>
              <a:rPr lang="ru-RU" sz="2400" dirty="0" smtClean="0"/>
              <a:t> </a:t>
            </a:r>
            <a:r>
              <a:rPr lang="ru-RU" sz="2400" dirty="0" err="1" smtClean="0"/>
              <a:t>між</a:t>
            </a:r>
            <a:r>
              <a:rPr lang="ru-RU" sz="2400" dirty="0" smtClean="0"/>
              <a:t> </a:t>
            </a:r>
            <a:r>
              <a:rPr lang="ru-RU" sz="2400" dirty="0" err="1" smtClean="0"/>
              <a:t>готелем</a:t>
            </a:r>
            <a:r>
              <a:rPr lang="ru-RU" sz="2400" dirty="0" smtClean="0"/>
              <a:t> та </a:t>
            </a:r>
            <a:r>
              <a:rPr lang="ru-RU" sz="2400" dirty="0" err="1" smtClean="0"/>
              <a:t>його</a:t>
            </a:r>
            <a:r>
              <a:rPr lang="ru-RU" sz="2400" dirty="0" smtClean="0"/>
              <a:t> </a:t>
            </a:r>
            <a:r>
              <a:rPr lang="ru-RU" sz="2400" dirty="0" err="1" smtClean="0"/>
              <a:t>громадськістю</a:t>
            </a:r>
            <a:r>
              <a:rPr lang="ru-RU" sz="2400" dirty="0" smtClean="0"/>
              <a:t>, де </a:t>
            </a:r>
            <a:r>
              <a:rPr lang="ru-RU" sz="2400" dirty="0" err="1" smtClean="0"/>
              <a:t>під</a:t>
            </a:r>
            <a:r>
              <a:rPr lang="ru-RU" sz="2400" dirty="0" smtClean="0"/>
              <a:t> «</a:t>
            </a:r>
            <a:r>
              <a:rPr lang="ru-RU" sz="2400" dirty="0" err="1" smtClean="0"/>
              <a:t>громадськістю</a:t>
            </a:r>
            <a:r>
              <a:rPr lang="ru-RU" sz="2400" dirty="0" smtClean="0"/>
              <a:t> </a:t>
            </a:r>
            <a:r>
              <a:rPr lang="ru-RU" sz="2400" dirty="0" err="1" smtClean="0"/>
              <a:t>готелю</a:t>
            </a:r>
            <a:r>
              <a:rPr lang="ru-RU" sz="2400" dirty="0" smtClean="0"/>
              <a:t>» </a:t>
            </a:r>
            <a:r>
              <a:rPr lang="ru-RU" sz="2400" dirty="0" err="1" smtClean="0"/>
              <a:t>розуміються</a:t>
            </a:r>
            <a:r>
              <a:rPr lang="ru-RU" sz="2400" dirty="0" smtClean="0"/>
              <a:t> </a:t>
            </a:r>
            <a:r>
              <a:rPr lang="ru-RU" sz="2400" dirty="0" err="1" smtClean="0"/>
              <a:t>працівники</a:t>
            </a:r>
            <a:r>
              <a:rPr lang="ru-RU" sz="2400" dirty="0" smtClean="0"/>
              <a:t>, </a:t>
            </a:r>
            <a:r>
              <a:rPr lang="ru-RU" sz="2400" dirty="0" err="1" smtClean="0"/>
              <a:t>партнери</a:t>
            </a:r>
            <a:r>
              <a:rPr lang="ru-RU" sz="2400" dirty="0" smtClean="0"/>
              <a:t> й </a:t>
            </a:r>
            <a:r>
              <a:rPr lang="ru-RU" sz="2400" dirty="0" err="1" smtClean="0"/>
              <a:t>споживачі</a:t>
            </a:r>
            <a:r>
              <a:rPr lang="ru-RU" sz="2400" dirty="0" smtClean="0"/>
              <a:t> (</a:t>
            </a:r>
            <a:r>
              <a:rPr lang="ru-RU" sz="2400" dirty="0" err="1" smtClean="0"/>
              <a:t>українські</a:t>
            </a:r>
            <a:r>
              <a:rPr lang="ru-RU" sz="2400" dirty="0" smtClean="0"/>
              <a:t> та </a:t>
            </a:r>
            <a:r>
              <a:rPr lang="ru-RU" sz="2400" dirty="0" err="1" smtClean="0"/>
              <a:t>іноземні</a:t>
            </a:r>
            <a:r>
              <a:rPr lang="ru-RU" sz="2400" dirty="0" smtClean="0"/>
              <a:t> </a:t>
            </a:r>
            <a:r>
              <a:rPr lang="ru-RU" sz="2400" dirty="0" err="1" smtClean="0"/>
              <a:t>туристи</a:t>
            </a:r>
            <a:r>
              <a:rPr lang="ru-RU" sz="2400" dirty="0" smtClean="0"/>
              <a:t>).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54140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4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43"/>
            <a:ext cx="9176464" cy="6859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0" y="7937"/>
            <a:ext cx="9176464" cy="6850063"/>
          </a:xfrm>
          <a:solidFill>
            <a:schemeClr val="lt1">
              <a:alpha val="43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Паблік</a:t>
            </a:r>
            <a:r>
              <a:rPr lang="uk-UA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рілейшнз</a:t>
            </a:r>
            <a:r>
              <a:rPr lang="uk-UA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виступає як форма комерційної політики, що спрямована на завоювання сприятливої думки окремих соціальних, професійних груп або конкретних особистостей, створення іміджу готелю. </a:t>
            </a:r>
            <a:r>
              <a:rPr lang="uk-UA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Паблік</a:t>
            </a:r>
            <a:r>
              <a:rPr lang="uk-UA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рілейшнз</a:t>
            </a:r>
            <a:r>
              <a:rPr lang="uk-UA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сприяє пошуку взаєморозуміння і формуванню контактів готелю з пресою, громадськими діячами, урядом і іншими колами.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ctr"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uk-UA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готелю зв'язки з громадськістю 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є найважливішим інструментом комунікаційної політики, що є необхідним для створення позитивного іміджу готелю та його послуг, а також широкого залучення споживачів через сприятливу громадську думку, що створюється пресою, політиками, представниками культурної і наукової еліт суспільства.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2" descr="ÐÐ¾Ð²âÑÐ·Ð°Ð½Ðµ Ð·Ð¾Ð±ÑÐ°Ð¶ÐµÐ½Ð½Ñ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2543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ÐÐ¾Ð²âÑÐ·Ð°Ð½Ðµ Ð·Ð¾Ð±ÑÐ°Ð¶ÐµÐ½Ð½Ñ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199"/>
            <a:ext cx="9144000" cy="6916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-20199"/>
            <a:ext cx="9144000" cy="6916404"/>
          </a:xfrm>
          <a:solidFill>
            <a:schemeClr val="lt1">
              <a:alpha val="43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45720" indent="0" algn="ctr">
              <a:buNone/>
            </a:pP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 </a:t>
            </a:r>
            <a:r>
              <a:rPr lang="ru-RU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рекламою і </a:t>
            </a:r>
            <a:r>
              <a:rPr lang="ru-RU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стимулюванням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збуту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є </a:t>
            </a:r>
            <a:r>
              <a:rPr lang="ru-RU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найважливішим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інструментом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готельного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маркетингу.</a:t>
            </a:r>
          </a:p>
          <a:p>
            <a:pPr marL="45720" indent="0" algn="ctr">
              <a:buNone/>
            </a:pP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Готель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 </a:t>
            </a:r>
            <a:r>
              <a:rPr lang="ru-RU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виробник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продавець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широкого спектра </a:t>
            </a:r>
            <a:r>
              <a:rPr lang="ru-RU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послуг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повинний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мати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правильно </a:t>
            </a:r>
            <a:r>
              <a:rPr lang="ru-RU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вибудовані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конструктивні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відносини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тільки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клієнтами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посередниками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постачальника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-ми, але і з широкими колами </a:t>
            </a:r>
            <a:r>
              <a:rPr lang="ru-RU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громадськості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6331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820472" cy="548680"/>
          </a:xfrm>
        </p:spPr>
        <p:txBody>
          <a:bodyPr>
            <a:normAutofit fontScale="90000"/>
          </a:bodyPr>
          <a:lstStyle/>
          <a:p>
            <a:pPr marL="0" indent="0" algn="l">
              <a:buNone/>
            </a:pPr>
            <a:r>
              <a:rPr lang="ru-RU" sz="4000" i="1" dirty="0">
                <a:latin typeface="Times New Roman" pitchFamily="18" charset="0"/>
                <a:cs typeface="Times New Roman" pitchFamily="18" charset="0"/>
              </a:rPr>
              <a:t>PR  </a:t>
            </a:r>
            <a:r>
              <a:rPr lang="ru-RU" sz="4000" i="1" dirty="0" err="1" smtClean="0">
                <a:latin typeface="Times New Roman" pitchFamily="18" charset="0"/>
                <a:cs typeface="Times New Roman" pitchFamily="18" charset="0"/>
              </a:rPr>
              <a:t>функції</a:t>
            </a:r>
            <a:r>
              <a:rPr lang="uk-UA" sz="4000" i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4000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i="1" dirty="0">
                <a:latin typeface="Times New Roman" pitchFamily="18" charset="0"/>
                <a:cs typeface="Times New Roman" pitchFamily="18" charset="0"/>
              </a:rPr>
            </a:b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760" y="593304"/>
            <a:ext cx="9120240" cy="6264696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000" dirty="0"/>
              <a:t>- </a:t>
            </a:r>
            <a:r>
              <a:rPr lang="ru-RU" sz="2000" dirty="0" err="1"/>
              <a:t>встановлення</a:t>
            </a:r>
            <a:r>
              <a:rPr lang="ru-RU" sz="2000" dirty="0"/>
              <a:t> і </a:t>
            </a:r>
            <a:r>
              <a:rPr lang="ru-RU" sz="2000" dirty="0" err="1"/>
              <a:t>підтримка</a:t>
            </a:r>
            <a:r>
              <a:rPr lang="ru-RU" sz="2000" dirty="0"/>
              <a:t> </a:t>
            </a:r>
            <a:r>
              <a:rPr lang="ru-RU" sz="2000" dirty="0" err="1"/>
              <a:t>зв'язків</a:t>
            </a:r>
            <a:r>
              <a:rPr lang="ru-RU" sz="2000" dirty="0"/>
              <a:t> </a:t>
            </a:r>
            <a:r>
              <a:rPr lang="ru-RU" sz="2000" dirty="0" err="1"/>
              <a:t>із</a:t>
            </a:r>
            <a:r>
              <a:rPr lang="ru-RU" sz="2000" dirty="0"/>
              <a:t> </a:t>
            </a:r>
            <a:r>
              <a:rPr lang="ru-RU" sz="2000" dirty="0" err="1"/>
              <a:t>пресою</a:t>
            </a:r>
            <a:r>
              <a:rPr lang="ru-RU" sz="2000" dirty="0"/>
              <a:t> (</a:t>
            </a:r>
            <a:r>
              <a:rPr lang="ru-RU" sz="2000" dirty="0" err="1"/>
              <a:t>розміщення</a:t>
            </a:r>
            <a:r>
              <a:rPr lang="ru-RU" sz="2000" dirty="0"/>
              <a:t> </a:t>
            </a:r>
            <a:r>
              <a:rPr lang="ru-RU" sz="2000" dirty="0" err="1"/>
              <a:t>відомостей</a:t>
            </a:r>
            <a:r>
              <a:rPr lang="ru-RU" sz="2000" dirty="0"/>
              <a:t> </a:t>
            </a:r>
            <a:r>
              <a:rPr lang="ru-RU" sz="2000" dirty="0" err="1"/>
              <a:t>пізнавального</a:t>
            </a:r>
            <a:r>
              <a:rPr lang="ru-RU" sz="2000" dirty="0"/>
              <a:t>, </a:t>
            </a:r>
            <a:r>
              <a:rPr lang="ru-RU" sz="2000" dirty="0" err="1"/>
              <a:t>інформаційного</a:t>
            </a:r>
            <a:r>
              <a:rPr lang="ru-RU" sz="2000" dirty="0"/>
              <a:t> і </a:t>
            </a:r>
            <a:r>
              <a:rPr lang="ru-RU" sz="2000" dirty="0" err="1"/>
              <a:t>подієвого</a:t>
            </a:r>
            <a:r>
              <a:rPr lang="ru-RU" sz="2000" dirty="0"/>
              <a:t> характеру в ЗМІ для </a:t>
            </a:r>
            <a:r>
              <a:rPr lang="ru-RU" sz="2000" dirty="0" err="1"/>
              <a:t>залучення</a:t>
            </a:r>
            <a:r>
              <a:rPr lang="ru-RU" sz="2000" dirty="0"/>
              <a:t> </a:t>
            </a:r>
            <a:r>
              <a:rPr lang="ru-RU" sz="2000" dirty="0" err="1"/>
              <a:t>уваги</a:t>
            </a:r>
            <a:r>
              <a:rPr lang="ru-RU" sz="2000" dirty="0"/>
              <a:t> до </a:t>
            </a:r>
            <a:r>
              <a:rPr lang="ru-RU" sz="2000" dirty="0" err="1"/>
              <a:t>готелю</a:t>
            </a:r>
            <a:r>
              <a:rPr lang="ru-RU" sz="2000" dirty="0"/>
              <a:t>);</a:t>
            </a:r>
          </a:p>
          <a:p>
            <a:pPr marL="45720" indent="0">
              <a:buNone/>
            </a:pPr>
            <a:r>
              <a:rPr lang="ru-RU" sz="2000" dirty="0"/>
              <a:t>- </a:t>
            </a:r>
            <a:r>
              <a:rPr lang="ru-RU" sz="2000" dirty="0" err="1"/>
              <a:t>пабліситі</a:t>
            </a:r>
            <a:r>
              <a:rPr lang="ru-RU" sz="2000" dirty="0"/>
              <a:t> </a:t>
            </a:r>
            <a:r>
              <a:rPr lang="ru-RU" sz="2000" dirty="0" err="1"/>
              <a:t>послуг</a:t>
            </a:r>
            <a:r>
              <a:rPr lang="ru-RU" sz="2000" dirty="0"/>
              <a:t> (</a:t>
            </a:r>
            <a:r>
              <a:rPr lang="ru-RU" sz="2000" dirty="0" err="1"/>
              <a:t>популяризація</a:t>
            </a:r>
            <a:r>
              <a:rPr lang="ru-RU" sz="2000" dirty="0"/>
              <a:t>, </a:t>
            </a:r>
            <a:r>
              <a:rPr lang="ru-RU" sz="2000" dirty="0" err="1"/>
              <a:t>створення</a:t>
            </a:r>
            <a:r>
              <a:rPr lang="ru-RU" sz="2000" dirty="0"/>
              <a:t> </a:t>
            </a:r>
            <a:r>
              <a:rPr lang="ru-RU" sz="2000" dirty="0" err="1"/>
              <a:t>популярності</a:t>
            </a:r>
            <a:r>
              <a:rPr lang="ru-RU" sz="2000" dirty="0"/>
              <a:t> через </a:t>
            </a:r>
            <a:r>
              <a:rPr lang="ru-RU" sz="2000" dirty="0" err="1"/>
              <a:t>дії</a:t>
            </a:r>
            <a:r>
              <a:rPr lang="ru-RU" sz="2000" dirty="0"/>
              <a:t>, </a:t>
            </a:r>
            <a:r>
              <a:rPr lang="ru-RU" sz="2000" dirty="0" err="1"/>
              <a:t>спрямовані</a:t>
            </a:r>
            <a:r>
              <a:rPr lang="ru-RU" sz="2000" dirty="0"/>
              <a:t> на </a:t>
            </a:r>
            <a:r>
              <a:rPr lang="ru-RU" sz="2000" dirty="0" err="1"/>
              <a:t>залучення</a:t>
            </a:r>
            <a:r>
              <a:rPr lang="ru-RU" sz="2000" dirty="0"/>
              <a:t> </a:t>
            </a:r>
            <a:r>
              <a:rPr lang="ru-RU" sz="2000" dirty="0" err="1"/>
              <a:t>уваги</a:t>
            </a:r>
            <a:r>
              <a:rPr lang="ru-RU" sz="2000" dirty="0"/>
              <a:t> </a:t>
            </a:r>
            <a:r>
              <a:rPr lang="ru-RU" sz="2000" dirty="0" err="1"/>
              <a:t>публіки</a:t>
            </a:r>
            <a:r>
              <a:rPr lang="ru-RU" sz="2000" dirty="0"/>
              <a:t>);</a:t>
            </a:r>
          </a:p>
          <a:p>
            <a:pPr marL="45720" indent="0">
              <a:buNone/>
            </a:pPr>
            <a:r>
              <a:rPr lang="ru-RU" sz="2000" dirty="0"/>
              <a:t>- </a:t>
            </a:r>
            <a:r>
              <a:rPr lang="ru-RU" sz="2000" dirty="0" err="1"/>
              <a:t>корпоративні</a:t>
            </a:r>
            <a:r>
              <a:rPr lang="ru-RU" sz="2000" dirty="0"/>
              <a:t> </a:t>
            </a:r>
            <a:r>
              <a:rPr lang="ru-RU" sz="2000" dirty="0" err="1"/>
              <a:t>зв'язки</a:t>
            </a:r>
            <a:r>
              <a:rPr lang="ru-RU" sz="2000" dirty="0"/>
              <a:t> (</a:t>
            </a:r>
            <a:r>
              <a:rPr lang="ru-RU" sz="2000" dirty="0" err="1"/>
              <a:t>формування</a:t>
            </a:r>
            <a:r>
              <a:rPr lang="ru-RU" sz="2000" dirty="0"/>
              <a:t> </a:t>
            </a:r>
            <a:r>
              <a:rPr lang="ru-RU" sz="2000" dirty="0" err="1"/>
              <a:t>комунікативної</a:t>
            </a:r>
            <a:r>
              <a:rPr lang="ru-RU" sz="2000" dirty="0"/>
              <a:t> </a:t>
            </a:r>
            <a:r>
              <a:rPr lang="ru-RU" sz="2000" dirty="0" err="1"/>
              <a:t>політики</a:t>
            </a:r>
            <a:r>
              <a:rPr lang="ru-RU" sz="2000" dirty="0"/>
              <a:t> </a:t>
            </a:r>
            <a:r>
              <a:rPr lang="ru-RU" sz="2000" dirty="0" err="1"/>
              <a:t>готелю</a:t>
            </a:r>
            <a:r>
              <a:rPr lang="ru-RU" sz="2000" dirty="0"/>
              <a:t> в </a:t>
            </a:r>
            <a:r>
              <a:rPr lang="ru-RU" sz="2000" dirty="0" err="1"/>
              <a:t>плані</a:t>
            </a:r>
            <a:r>
              <a:rPr lang="ru-RU" sz="2000" dirty="0"/>
              <a:t> </a:t>
            </a:r>
            <a:r>
              <a:rPr lang="ru-RU" sz="2000" dirty="0" err="1"/>
              <a:t>розширення</a:t>
            </a:r>
            <a:r>
              <a:rPr lang="ru-RU" sz="2000" dirty="0"/>
              <a:t> </a:t>
            </a:r>
            <a:r>
              <a:rPr lang="ru-RU" sz="2000" dirty="0" err="1"/>
              <a:t>сприятливих</a:t>
            </a:r>
            <a:r>
              <a:rPr lang="ru-RU" sz="2000" dirty="0"/>
              <a:t> </a:t>
            </a:r>
            <a:r>
              <a:rPr lang="ru-RU" sz="2000" dirty="0" err="1"/>
              <a:t>відносин</a:t>
            </a:r>
            <a:r>
              <a:rPr lang="ru-RU" sz="2000" dirty="0"/>
              <a:t> з партнерами, </a:t>
            </a:r>
            <a:r>
              <a:rPr lang="ru-RU" sz="2000" dirty="0" err="1"/>
              <a:t>клієнтами</a:t>
            </a:r>
            <a:r>
              <a:rPr lang="ru-RU" sz="2000" dirty="0"/>
              <a:t>, </a:t>
            </a:r>
            <a:r>
              <a:rPr lang="ru-RU" sz="2000" dirty="0" err="1"/>
              <a:t>акціонерами</a:t>
            </a:r>
            <a:r>
              <a:rPr lang="ru-RU" sz="2000" dirty="0"/>
              <a:t>, </a:t>
            </a:r>
            <a:r>
              <a:rPr lang="ru-RU" sz="2000" dirty="0" err="1"/>
              <a:t>інвесторами</a:t>
            </a:r>
            <a:r>
              <a:rPr lang="ru-RU" sz="2000" dirty="0"/>
              <a:t> та </a:t>
            </a:r>
            <a:r>
              <a:rPr lang="ru-RU" sz="2000" dirty="0" err="1"/>
              <a:t>ін</a:t>
            </a:r>
            <a:r>
              <a:rPr lang="ru-RU" sz="2000" dirty="0"/>
              <a:t>.);</a:t>
            </a:r>
          </a:p>
          <a:p>
            <a:pPr marL="45720" indent="0">
              <a:buNone/>
            </a:pPr>
            <a:r>
              <a:rPr lang="ru-RU" sz="2000" dirty="0"/>
              <a:t>- заходи з </a:t>
            </a:r>
            <a:r>
              <a:rPr lang="ru-RU" sz="2000" dirty="0" err="1"/>
              <a:t>громадськістю</a:t>
            </a:r>
            <a:r>
              <a:rPr lang="ru-RU" sz="2000" dirty="0"/>
              <a:t> (</a:t>
            </a:r>
            <a:r>
              <a:rPr lang="ru-RU" sz="2000" dirty="0" err="1"/>
              <a:t>формування</a:t>
            </a:r>
            <a:r>
              <a:rPr lang="ru-RU" sz="2000" dirty="0"/>
              <a:t> </a:t>
            </a:r>
            <a:r>
              <a:rPr lang="ru-RU" sz="2000" dirty="0" err="1"/>
              <a:t>системи</a:t>
            </a:r>
            <a:r>
              <a:rPr lang="ru-RU" sz="2000" dirty="0"/>
              <a:t> </a:t>
            </a:r>
            <a:r>
              <a:rPr lang="ru-RU" sz="2000" dirty="0" err="1"/>
              <a:t>взаємин</a:t>
            </a:r>
            <a:r>
              <a:rPr lang="ru-RU" sz="2000" dirty="0"/>
              <a:t> </a:t>
            </a:r>
            <a:r>
              <a:rPr lang="ru-RU" sz="2000" dirty="0" err="1"/>
              <a:t>із</a:t>
            </a:r>
            <a:r>
              <a:rPr lang="ru-RU" sz="2000" dirty="0"/>
              <a:t> </a:t>
            </a:r>
            <a:r>
              <a:rPr lang="ru-RU" sz="2000" dirty="0" err="1"/>
              <a:t>громадськістю</a:t>
            </a:r>
            <a:r>
              <a:rPr lang="ru-RU" sz="2000" dirty="0"/>
              <a:t> на </a:t>
            </a:r>
            <a:r>
              <a:rPr lang="ru-RU" sz="2000" dirty="0" err="1"/>
              <a:t>різних</a:t>
            </a:r>
            <a:r>
              <a:rPr lang="ru-RU" sz="2000" dirty="0"/>
              <a:t> </a:t>
            </a:r>
            <a:r>
              <a:rPr lang="ru-RU" sz="2000" dirty="0" err="1"/>
              <a:t>рівнях</a:t>
            </a:r>
            <a:r>
              <a:rPr lang="ru-RU" sz="2000" dirty="0"/>
              <a:t> (</a:t>
            </a:r>
            <a:r>
              <a:rPr lang="ru-RU" sz="2000" dirty="0" err="1"/>
              <a:t>місцевому</a:t>
            </a:r>
            <a:r>
              <a:rPr lang="ru-RU" sz="2000" dirty="0"/>
              <a:t>, </a:t>
            </a:r>
            <a:r>
              <a:rPr lang="ru-RU" sz="2000" dirty="0" err="1"/>
              <a:t>регіональному</a:t>
            </a:r>
            <a:r>
              <a:rPr lang="ru-RU" sz="2000" dirty="0"/>
              <a:t>, </a:t>
            </a:r>
            <a:r>
              <a:rPr lang="ru-RU" sz="2000" dirty="0" err="1"/>
              <a:t>національному</a:t>
            </a:r>
            <a:r>
              <a:rPr lang="ru-RU" sz="2000" dirty="0"/>
              <a:t>);</a:t>
            </a:r>
          </a:p>
          <a:p>
            <a:pPr marL="45720" indent="0">
              <a:buNone/>
            </a:pPr>
            <a:r>
              <a:rPr lang="ru-RU" sz="2000" dirty="0" smtClean="0"/>
              <a:t>- </a:t>
            </a:r>
            <a:r>
              <a:rPr lang="ru-RU" sz="2000" dirty="0" err="1" smtClean="0"/>
              <a:t>лобіювання</a:t>
            </a:r>
            <a:r>
              <a:rPr lang="ru-RU" sz="2000" dirty="0" smtClean="0"/>
              <a:t> </a:t>
            </a:r>
            <a:r>
              <a:rPr lang="ru-RU" sz="2000" dirty="0"/>
              <a:t>(</a:t>
            </a:r>
            <a:r>
              <a:rPr lang="ru-RU" sz="2000" dirty="0" err="1"/>
              <a:t>різні</a:t>
            </a:r>
            <a:r>
              <a:rPr lang="ru-RU" sz="2000" dirty="0"/>
              <a:t> </a:t>
            </a:r>
            <a:r>
              <a:rPr lang="ru-RU" sz="2000" dirty="0" err="1"/>
              <a:t>форми</a:t>
            </a:r>
            <a:r>
              <a:rPr lang="ru-RU" sz="2000" dirty="0"/>
              <a:t> </a:t>
            </a:r>
            <a:r>
              <a:rPr lang="ru-RU" sz="2000" dirty="0" err="1"/>
              <a:t>взаємовигідного</a:t>
            </a:r>
            <a:r>
              <a:rPr lang="ru-RU" sz="2000" dirty="0"/>
              <a:t> </a:t>
            </a:r>
            <a:r>
              <a:rPr lang="ru-RU" sz="2000" dirty="0" err="1"/>
              <a:t>співробітництва</a:t>
            </a:r>
            <a:r>
              <a:rPr lang="ru-RU" sz="2000" dirty="0"/>
              <a:t> з </a:t>
            </a:r>
            <a:r>
              <a:rPr lang="ru-RU" sz="2000" dirty="0" err="1"/>
              <a:t>представниками</a:t>
            </a:r>
            <a:r>
              <a:rPr lang="ru-RU" sz="2000" dirty="0"/>
              <a:t> </a:t>
            </a:r>
            <a:r>
              <a:rPr lang="ru-RU" sz="2000" dirty="0" err="1"/>
              <a:t>влади</a:t>
            </a:r>
            <a:r>
              <a:rPr lang="ru-RU" sz="2000" dirty="0"/>
              <a:t> для </a:t>
            </a:r>
            <a:r>
              <a:rPr lang="ru-RU" sz="2000" dirty="0" err="1"/>
              <a:t>впливу</a:t>
            </a:r>
            <a:r>
              <a:rPr lang="ru-RU" sz="2000" dirty="0"/>
              <a:t> на </a:t>
            </a:r>
            <a:r>
              <a:rPr lang="ru-RU" sz="2000" dirty="0" err="1"/>
              <a:t>процеси</a:t>
            </a:r>
            <a:r>
              <a:rPr lang="ru-RU" sz="2000" dirty="0"/>
              <a:t> </a:t>
            </a:r>
            <a:r>
              <a:rPr lang="ru-RU" sz="2000" dirty="0" err="1"/>
              <a:t>формування</a:t>
            </a:r>
            <a:r>
              <a:rPr lang="ru-RU" sz="2000" dirty="0"/>
              <a:t> та </a:t>
            </a:r>
            <a:r>
              <a:rPr lang="ru-RU" sz="2000" dirty="0" err="1"/>
              <a:t>узгодження</a:t>
            </a:r>
            <a:r>
              <a:rPr lang="ru-RU" sz="2000" dirty="0"/>
              <a:t> </a:t>
            </a:r>
            <a:r>
              <a:rPr lang="ru-RU" sz="2000" dirty="0" err="1"/>
              <a:t>нормативних</a:t>
            </a:r>
            <a:r>
              <a:rPr lang="ru-RU" sz="2000" dirty="0"/>
              <a:t> </a:t>
            </a:r>
            <a:r>
              <a:rPr lang="ru-RU" sz="2000" dirty="0" err="1"/>
              <a:t>актів</a:t>
            </a:r>
            <a:r>
              <a:rPr lang="ru-RU" sz="2000" dirty="0"/>
              <a:t>, </a:t>
            </a:r>
            <a:r>
              <a:rPr lang="ru-RU" sz="2000" dirty="0" err="1"/>
              <a:t>що</a:t>
            </a:r>
            <a:r>
              <a:rPr lang="ru-RU" sz="2000" dirty="0"/>
              <a:t> </a:t>
            </a:r>
            <a:r>
              <a:rPr lang="ru-RU" sz="2000" dirty="0" err="1"/>
              <a:t>впливають</a:t>
            </a:r>
            <a:r>
              <a:rPr lang="ru-RU" sz="2000" dirty="0"/>
              <a:t> на </a:t>
            </a:r>
            <a:r>
              <a:rPr lang="ru-RU" sz="2000" dirty="0" err="1"/>
              <a:t>діяльність</a:t>
            </a:r>
            <a:r>
              <a:rPr lang="ru-RU" sz="2000" dirty="0"/>
              <a:t> </a:t>
            </a:r>
            <a:r>
              <a:rPr lang="ru-RU" sz="2000" dirty="0" err="1"/>
              <a:t>готелю</a:t>
            </a:r>
            <a:r>
              <a:rPr lang="ru-RU" sz="2000" dirty="0" smtClean="0"/>
              <a:t>;</a:t>
            </a:r>
          </a:p>
          <a:p>
            <a:pPr marL="45720" indent="0">
              <a:buNone/>
            </a:pPr>
            <a:r>
              <a:rPr lang="ru-RU" sz="2000" dirty="0"/>
              <a:t>- </a:t>
            </a:r>
            <a:r>
              <a:rPr lang="ru-RU" sz="2000" dirty="0" err="1"/>
              <a:t>прес-рілейшнз</a:t>
            </a:r>
            <a:r>
              <a:rPr lang="ru-RU" sz="2000" dirty="0"/>
              <a:t> (</a:t>
            </a:r>
            <a:r>
              <a:rPr lang="ru-RU" sz="2000" dirty="0" err="1"/>
              <a:t>встановлення</a:t>
            </a:r>
            <a:r>
              <a:rPr lang="ru-RU" sz="2000" dirty="0"/>
              <a:t> і </a:t>
            </a:r>
            <a:r>
              <a:rPr lang="ru-RU" sz="2000" dirty="0" err="1"/>
              <a:t>підтримка</a:t>
            </a:r>
            <a:r>
              <a:rPr lang="ru-RU" sz="2000" dirty="0"/>
              <a:t> </a:t>
            </a:r>
            <a:r>
              <a:rPr lang="ru-RU" sz="2000" dirty="0" err="1"/>
              <a:t>контактів</a:t>
            </a:r>
            <a:r>
              <a:rPr lang="ru-RU" sz="2000" dirty="0"/>
              <a:t> з </a:t>
            </a:r>
            <a:r>
              <a:rPr lang="ru-RU" sz="2000" dirty="0" err="1"/>
              <a:t>пресою</a:t>
            </a:r>
            <a:r>
              <a:rPr lang="ru-RU" sz="2000" dirty="0"/>
              <a:t> для </a:t>
            </a:r>
            <a:r>
              <a:rPr lang="ru-RU" sz="2000" dirty="0" err="1"/>
              <a:t>забезпечення</a:t>
            </a:r>
            <a:r>
              <a:rPr lang="ru-RU" sz="2000" dirty="0"/>
              <a:t> </a:t>
            </a:r>
            <a:r>
              <a:rPr lang="ru-RU" sz="2000" dirty="0" err="1"/>
              <a:t>висвітлення</a:t>
            </a:r>
            <a:r>
              <a:rPr lang="ru-RU" sz="2000" dirty="0"/>
              <a:t> в </a:t>
            </a:r>
            <a:r>
              <a:rPr lang="ru-RU" sz="2000" dirty="0" err="1"/>
              <a:t>ній</a:t>
            </a:r>
            <a:r>
              <a:rPr lang="ru-RU" sz="2000" dirty="0"/>
              <a:t> </a:t>
            </a:r>
            <a:r>
              <a:rPr lang="ru-RU" sz="2000" dirty="0" err="1"/>
              <a:t>діяльності</a:t>
            </a:r>
            <a:r>
              <a:rPr lang="ru-RU" sz="2000" dirty="0"/>
              <a:t> </a:t>
            </a:r>
            <a:r>
              <a:rPr lang="ru-RU" sz="2000" dirty="0" err="1"/>
              <a:t>готелю</a:t>
            </a:r>
            <a:r>
              <a:rPr lang="ru-RU" sz="2000" dirty="0"/>
              <a:t>, </a:t>
            </a:r>
            <a:r>
              <a:rPr lang="ru-RU" sz="2000" dirty="0" err="1"/>
              <a:t>представлення</a:t>
            </a:r>
            <a:r>
              <a:rPr lang="ru-RU" sz="2000" dirty="0"/>
              <a:t> </a:t>
            </a:r>
            <a:r>
              <a:rPr lang="ru-RU" sz="2000" dirty="0" err="1"/>
              <a:t>його</a:t>
            </a:r>
            <a:r>
              <a:rPr lang="ru-RU" sz="2000" dirty="0"/>
              <a:t> </a:t>
            </a:r>
            <a:r>
              <a:rPr lang="ru-RU" sz="2000" dirty="0" err="1"/>
              <a:t>послуг</a:t>
            </a:r>
            <a:r>
              <a:rPr lang="ru-RU" sz="2000" dirty="0"/>
              <a:t>);</a:t>
            </a:r>
          </a:p>
          <a:p>
            <a:pPr marL="45720" indent="0">
              <a:buNone/>
            </a:pPr>
            <a:r>
              <a:rPr lang="ru-RU" sz="2000" dirty="0"/>
              <a:t>- </a:t>
            </a:r>
            <a:r>
              <a:rPr lang="ru-RU" sz="2000" dirty="0" err="1"/>
              <a:t>позішинінг</a:t>
            </a:r>
            <a:r>
              <a:rPr lang="ru-RU" sz="2000" dirty="0"/>
              <a:t> (</a:t>
            </a:r>
            <a:r>
              <a:rPr lang="ru-RU" sz="2000" dirty="0" err="1"/>
              <a:t>надання</a:t>
            </a:r>
            <a:r>
              <a:rPr lang="ru-RU" sz="2000" dirty="0"/>
              <a:t> товарам і </a:t>
            </a:r>
            <a:r>
              <a:rPr lang="ru-RU" sz="2000" dirty="0" err="1"/>
              <a:t>послугам</a:t>
            </a:r>
            <a:r>
              <a:rPr lang="ru-RU" sz="2000" dirty="0"/>
              <a:t> </a:t>
            </a:r>
            <a:r>
              <a:rPr lang="ru-RU" sz="2000" dirty="0" err="1"/>
              <a:t>певної</a:t>
            </a:r>
            <a:r>
              <a:rPr lang="ru-RU" sz="2000" dirty="0"/>
              <a:t> </a:t>
            </a:r>
            <a:r>
              <a:rPr lang="ru-RU" sz="2000" dirty="0" err="1"/>
              <a:t>бажаної</a:t>
            </a:r>
            <a:r>
              <a:rPr lang="ru-RU" sz="2000" dirty="0"/>
              <a:t> </a:t>
            </a:r>
            <a:r>
              <a:rPr lang="ru-RU" sz="2000" dirty="0" err="1"/>
              <a:t>позиції</a:t>
            </a:r>
            <a:r>
              <a:rPr lang="ru-RU" sz="2000" dirty="0"/>
              <a:t> на ринку, </a:t>
            </a:r>
            <a:r>
              <a:rPr lang="ru-RU" sz="2000" dirty="0" err="1"/>
              <a:t>надання</a:t>
            </a:r>
            <a:r>
              <a:rPr lang="ru-RU" sz="2000" dirty="0"/>
              <a:t> </a:t>
            </a:r>
            <a:r>
              <a:rPr lang="ru-RU" sz="2000" dirty="0" err="1"/>
              <a:t>готелю</a:t>
            </a:r>
            <a:r>
              <a:rPr lang="ru-RU" sz="2000" dirty="0"/>
              <a:t> і </a:t>
            </a:r>
            <a:r>
              <a:rPr lang="ru-RU" sz="2000" dirty="0" err="1"/>
              <a:t>його</a:t>
            </a:r>
            <a:r>
              <a:rPr lang="ru-RU" sz="2000" dirty="0"/>
              <a:t> </a:t>
            </a:r>
            <a:r>
              <a:rPr lang="ru-RU" sz="2000" dirty="0" err="1"/>
              <a:t>послугам</a:t>
            </a:r>
            <a:r>
              <a:rPr lang="ru-RU" sz="2000" dirty="0"/>
              <a:t> становища </a:t>
            </a:r>
            <a:r>
              <a:rPr lang="ru-RU" sz="2000" dirty="0" err="1"/>
              <a:t>лідера</a:t>
            </a:r>
            <a:r>
              <a:rPr lang="ru-RU" sz="2000" dirty="0"/>
              <a:t>)</a:t>
            </a:r>
            <a:r>
              <a:rPr lang="uk-UA" sz="2000" dirty="0"/>
              <a:t>.</a:t>
            </a:r>
            <a:endParaRPr lang="ru-RU" sz="2000" dirty="0"/>
          </a:p>
          <a:p>
            <a:pPr>
              <a:buFontTx/>
              <a:buChar char="-"/>
            </a:pPr>
            <a:endParaRPr lang="ru-RU" sz="2000" dirty="0"/>
          </a:p>
          <a:p>
            <a:pPr marL="45720" indent="0">
              <a:buNone/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34488921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Ð ÐµÐ·ÑÐ»ÑÑÐ°Ñ Ð¿Ð¾ÑÑÐºÑ Ð·Ð¾Ð±ÑÐ°Ð¶ÐµÐ½Ñ Ð·Ð° Ð·Ð°Ð¿Ð¸ÑÐ¾Ð¼ &quot;Ð¿Ð°Ð±Ð»ÑÐº ÑÑÐ»ÐµÐ¹ÑÐ½Ð· Ð² Ð³Ð¾ÑÐµÐ»Ñ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171400"/>
            <a:ext cx="9463532" cy="727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7308304" cy="6858000"/>
          </a:xfrm>
          <a:solidFill>
            <a:schemeClr val="lt1">
              <a:alpha val="63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PR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дозволяє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впливати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на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громадську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думку,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причому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з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найменшими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витратами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в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порівнянні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з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комерційною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рекламою.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Просуваючи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свою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інформацію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через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засоби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PR,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готель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не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сплачує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час і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місце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за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існуючими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рекламними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розцінками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він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сплачує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лише</a:t>
            </a: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роботу персоналу ЗМІ,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фактично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оплачуючи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ідею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журналіста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режисера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або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менеджера,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що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провели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цей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захід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Практики і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фахівці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дійшли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висновку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що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споживач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прихильніше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сприймає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цікаву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статтю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радіорепортаж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розповіді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фахівців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або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очевидців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ніж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рекламний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кліп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9482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20460</TotalTime>
  <Words>940</Words>
  <Application>Microsoft Office PowerPoint</Application>
  <PresentationFormat>Экран (4:3)</PresentationFormat>
  <Paragraphs>121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7" baseType="lpstr">
      <vt:lpstr>Arial</vt:lpstr>
      <vt:lpstr>Calibri</vt:lpstr>
      <vt:lpstr>Georgia</vt:lpstr>
      <vt:lpstr>Times New Roman</vt:lpstr>
      <vt:lpstr>Trebuchet MS</vt:lpstr>
      <vt:lpstr>Wingdings</vt:lpstr>
      <vt:lpstr>Wingdings 3</vt:lpstr>
      <vt:lpstr>Аспект</vt:lpstr>
      <vt:lpstr>Тема 1. Сучасна концепція паблік рилейшнз у готельному бізнесі</vt:lpstr>
      <vt:lpstr>План</vt:lpstr>
      <vt:lpstr>Презентация PowerPoint</vt:lpstr>
      <vt:lpstr>Презентация PowerPoint</vt:lpstr>
      <vt:lpstr>Паблік рілейшнз(PR) у готелі </vt:lpstr>
      <vt:lpstr>Презентация PowerPoint</vt:lpstr>
      <vt:lpstr>Презентация PowerPoint</vt:lpstr>
      <vt:lpstr>PR  функції: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Розробка фірмового стилю готелю  </vt:lpstr>
      <vt:lpstr>Презентация PowerPoint</vt:lpstr>
      <vt:lpstr>Презентация PowerPoint</vt:lpstr>
      <vt:lpstr>Найважливішими елементами готельного стилю  </vt:lpstr>
      <vt:lpstr>Презентация PowerPoint</vt:lpstr>
      <vt:lpstr>Канали збуту готельних послуг </vt:lpstr>
      <vt:lpstr>Презентация PowerPoint</vt:lpstr>
      <vt:lpstr>Презентация PowerPoint</vt:lpstr>
      <vt:lpstr>Види продажу послуг готелю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ДЯКУЮ ЗА УВАГУ!</vt:lpstr>
    </vt:vector>
  </TitlesOfParts>
  <Company>*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Паблік рілейшнз(PR)  у системі управління готельним підприємство</dc:title>
  <dc:creator>User</dc:creator>
  <cp:lastModifiedBy>Пользователь Windows</cp:lastModifiedBy>
  <cp:revision>21</cp:revision>
  <dcterms:created xsi:type="dcterms:W3CDTF">2018-04-17T05:53:14Z</dcterms:created>
  <dcterms:modified xsi:type="dcterms:W3CDTF">2021-10-11T21:31:43Z</dcterms:modified>
</cp:coreProperties>
</file>