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</p:sldMasterIdLst>
  <p:sldIdLst>
    <p:sldId id="256" r:id="rId2"/>
    <p:sldId id="257" r:id="rId3"/>
    <p:sldId id="286" r:id="rId4"/>
    <p:sldId id="287" r:id="rId5"/>
    <p:sldId id="276" r:id="rId6"/>
    <p:sldId id="277" r:id="rId7"/>
    <p:sldId id="278" r:id="rId8"/>
    <p:sldId id="288" r:id="rId9"/>
    <p:sldId id="289" r:id="rId10"/>
    <p:sldId id="290" r:id="rId11"/>
    <p:sldId id="291" r:id="rId12"/>
    <p:sldId id="279" r:id="rId13"/>
    <p:sldId id="283" r:id="rId14"/>
    <p:sldId id="280" r:id="rId15"/>
    <p:sldId id="284" r:id="rId16"/>
    <p:sldId id="281" r:id="rId17"/>
    <p:sldId id="292" r:id="rId18"/>
    <p:sldId id="293" r:id="rId19"/>
    <p:sldId id="294" r:id="rId20"/>
    <p:sldId id="295" r:id="rId21"/>
    <p:sldId id="296" r:id="rId22"/>
    <p:sldId id="297" r:id="rId23"/>
    <p:sldId id="298" r:id="rId24"/>
    <p:sldId id="299" r:id="rId25"/>
    <p:sldId id="300" r:id="rId26"/>
    <p:sldId id="275" r:id="rId2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71316" cy="6874935"/>
            <a:chOff x="-8466" y="-8468"/>
            <a:chExt cx="9171316" cy="6874935"/>
          </a:xfrm>
        </p:grpSpPr>
        <p:cxnSp>
          <p:nvCxnSpPr>
            <p:cNvPr id="28" name="Straight Connector 2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0" name="Freeform 2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Freeform 3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Freeform 3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Freeform 3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4" name="Freeform 3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5" name="Freeform 34"/>
            <p:cNvSpPr/>
            <p:nvPr/>
          </p:nvSpPr>
          <p:spPr>
            <a:xfrm>
              <a:off x="8094165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6" name="Freeform 35"/>
            <p:cNvSpPr/>
            <p:nvPr/>
          </p:nvSpPr>
          <p:spPr>
            <a:xfrm>
              <a:off x="8068764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lumMod val="50000"/>
                <a:alpha val="7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1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lumMod val="75000"/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710445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340761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3119322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8556905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4771507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3785797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1532689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209672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948841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363712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24877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5218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20400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039916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827249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521196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71317" cy="6874935"/>
            <a:chOff x="-8467" y="-8468"/>
            <a:chExt cx="9171317" cy="6874935"/>
          </a:xfrm>
        </p:grpSpPr>
        <p:cxnSp>
          <p:nvCxnSpPr>
            <p:cNvPr id="7" name="Straight Connector 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Connector 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Freeform 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094165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68764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lumMod val="50000"/>
                <a:alpha val="7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12509F-5320-44AE-B0F4-C64A3C1F03AC}" type="datetimeFigureOut">
              <a:rPr lang="ru-RU" smtClean="0"/>
              <a:t>30.03.2020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629E4CD9-CF99-498F-9746-8BE5BE7E71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608370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  <p:sldLayoutId id="2147483704" r:id="rId15"/>
    <p:sldLayoutId id="214748370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irbis-nbuv.gov.ua/cgi-bin/irbis_all/cgiirbis_64.exe?Z21ID=&amp;I21DBN=EC&amp;P21DBN=EC&amp;S21STN=1&amp;S21REF=10&amp;S21FMT=fullw&amp;C21COM=S&amp;S21CNR=20&amp;S21P01=3&amp;S21P02=0&amp;S21P03=A=&amp;S21COLORTERMS=0&amp;S21STR=%D0%9F%D0%B0%D1%81%D1%8C%D0%BA%D0%BE,%20%D0%9C%D0%B0%D1%80%D0%B8%D0%BD%D0%B0%20%D0%86%D0%B2%D0%B0%D0%BD%D1%96%D0%B2%D0%BD%D0%B0" TargetMode="External"/><Relationship Id="rId2" Type="http://schemas.openxmlformats.org/officeDocument/2006/relationships/hyperlink" Target="http://irbis-nbuv.gov.ua/cgi-bin/irbis_all/cgiirbis_64.exe?Z21ID=&amp;I21DBN=EC&amp;P21DBN=EC&amp;S21STN=1&amp;S21REF=10&amp;S21FMT=fullw&amp;C21COM=S&amp;S21CNR=20&amp;S21P01=3&amp;S21P02=0&amp;S21P03=A=&amp;S21COLORTERMS=0&amp;S21STR=%D0%9F%D1%80%D0%B8%D0%BC%D0%B0%D0%BA,%20%D0%A2%D0%B5%D1%82%D1%8F%D0%BD%D0%B0%20%D0%9E%D0%BB%D0%B5%D0%BA%D1%81%D0%B0%D0%BD%D0%B4%D1%80%D1%96%D0%B2%D0%BD%D0%B0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irbis-nbuv.gov.ua/cgi-bin/irbis_all/cgiirbis_64.exe?Z21ID=&amp;I21DBN=EC&amp;P21DBN=EC&amp;S21STN=1&amp;S21REF=10&amp;S21FMT=fullw&amp;C21COM=S&amp;S21CNR=20&amp;S21P01=3&amp;S21P02=0&amp;S21P03=A=&amp;S21COLORTERMS=0&amp;S21STR=%D0%9F%D1%96%D0%B7%D0%BD%D1%8E%D0%BA,%20%D0%9B%D0%B5%D1%81%D1%8F%20%D0%92%D0%BE%D0%BB%D0%BE%D0%B4%D0%B8%D0%BC%D0%B8%D1%80%D1%96%D0%B2%D0%BD%D0%B0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9552" y="188640"/>
            <a:ext cx="8136904" cy="6192688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algn="ctr">
              <a:lnSpc>
                <a:spcPct val="150000"/>
              </a:lnSpc>
              <a:spcAft>
                <a:spcPts val="0"/>
              </a:spcAft>
            </a:pPr>
            <a:r>
              <a:rPr lang="uk-UA" sz="4000" b="1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ТЕМА </a:t>
            </a:r>
            <a:r>
              <a:rPr lang="uk-UA" sz="4000" b="1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4. </a:t>
            </a:r>
            <a:r>
              <a:rPr lang="en-US" sz="400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en-US" sz="400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uk-UA" sz="4000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uk-UA" sz="4000" b="1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ЗАСОБИ </a:t>
            </a:r>
            <a:r>
              <a:rPr lang="uk-UA" sz="4000" b="1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ПАБЛІК-РИЛЕЙШНЗ </a:t>
            </a:r>
            <a:r>
              <a:rPr lang="uk-UA" sz="4000" b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 </a:t>
            </a:r>
            <a:r>
              <a:rPr lang="uk-UA" sz="4000" b="1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ГОТЕЛЬНОМУ БІЗНЕСІ</a:t>
            </a:r>
            <a:r>
              <a:rPr lang="en-US" sz="4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en-US" sz="4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ru-RU" sz="54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548680"/>
            <a:ext cx="7850834" cy="5492683"/>
          </a:xfrm>
          <a:solidFill>
            <a:schemeClr val="accent1">
              <a:lumMod val="60000"/>
              <a:lumOff val="40000"/>
            </a:schemeClr>
          </a:solidFill>
        </p:spPr>
        <p:txBody>
          <a:bodyPr/>
          <a:lstStyle/>
          <a:p>
            <a:pPr indent="0" algn="ctr">
              <a:buNone/>
            </a:pPr>
            <a:r>
              <a:rPr lang="uk-UA" sz="54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2</a:t>
            </a:r>
            <a:r>
              <a:rPr lang="uk-UA" sz="54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Засоби і заходи </a:t>
            </a:r>
            <a:r>
              <a:rPr lang="uk-UA" sz="5400" b="1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паблік</a:t>
            </a:r>
            <a:r>
              <a:rPr lang="uk-UA" sz="54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5400" b="1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рілейшнз</a:t>
            </a:r>
            <a:r>
              <a:rPr lang="uk-UA" sz="54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 у відносинах з громадськістю</a:t>
            </a:r>
            <a:endParaRPr lang="en-US" sz="5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00424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404664"/>
            <a:ext cx="8496944" cy="6048672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indent="459740" algn="just"/>
            <a:r>
              <a:rPr lang="uk-UA" sz="28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Для прямих відносин з громадськістю</a:t>
            </a: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переважно використовуються засоби і заходи </a:t>
            </a:r>
            <a:r>
              <a:rPr lang="uk-UA" sz="28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паблік</a:t>
            </a: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8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рілейшнз</a:t>
            </a: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які підлягають контролю з боку організації. Нижче наведено стислі характеристики кожного із них. </a:t>
            </a:r>
            <a:endParaRPr lang="uk-UA" sz="280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9740" algn="just"/>
            <a:r>
              <a:rPr lang="uk-UA" sz="28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Під </a:t>
            </a: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час вивчення даного питання </a:t>
            </a:r>
            <a:r>
              <a:rPr lang="uk-UA" sz="28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обов’язково</a:t>
            </a: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28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потрібно звернути увагу на технологію їх створення і проведення</a:t>
            </a: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, оскільки від того, як вони розроблені, яким чином до їх проведення підготувалися, наскільки вони етичні і привабливі – так і буде їх сприймати громадськість і реагувати на них. 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606528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332656"/>
            <a:ext cx="7992888" cy="6120680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pPr indent="0" algn="just">
              <a:lnSpc>
                <a:spcPct val="106000"/>
              </a:lnSpc>
              <a:buNone/>
              <a:tabLst>
                <a:tab pos="457200" algn="l"/>
              </a:tabLst>
            </a:pP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Отже, до засобів і заходів ПР належать такі: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SzPts val="1150"/>
              <a:buFont typeface="Symbol" panose="05050102010706020507" pitchFamily="18" charset="2"/>
              <a:buChar char=""/>
              <a:tabLst>
                <a:tab pos="270510" algn="l"/>
                <a:tab pos="421005" algn="l"/>
              </a:tabLst>
            </a:pPr>
            <a:r>
              <a:rPr lang="uk-UA" sz="2400" i="1" kern="1600" spc="-1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Лист</a:t>
            </a:r>
            <a:r>
              <a:rPr lang="uk-UA" sz="2400" kern="1600" spc="-1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 — писаний короткий текст, розміром в одну-дві сторі</a:t>
            </a:r>
            <a:r>
              <a:rPr lang="uk-UA" sz="2400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н­ки, призначений для повідомлення про що-небудь, спілкування з кимось на відстані, а також відповідна поштова кореспонденція.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191135" algn="just">
              <a:lnSpc>
                <a:spcPct val="106000"/>
              </a:lnSpc>
              <a:tabLst>
                <a:tab pos="457200" algn="l"/>
              </a:tabLst>
            </a:pPr>
            <a:r>
              <a:rPr lang="uk-UA" sz="2400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Листи бувають діловими та особистими (формальними та неформальними). Який лист вибрати для передання інформації — залежить від поставлених цілей і встановлених стосунків між відправником і одержувачем інформації. Але кожен лист починається з особистого звернення до адресата.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34084764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79512" y="188640"/>
            <a:ext cx="8784976" cy="640871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</p:pic>
    </p:spTree>
    <p:extLst>
      <p:ext uri="{BB962C8B-B14F-4D97-AF65-F5344CB8AC3E}">
        <p14:creationId xmlns:p14="http://schemas.microsoft.com/office/powerpoint/2010/main" val="270453934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332656"/>
            <a:ext cx="8280920" cy="6048672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lvl="0" algn="just">
              <a:lnSpc>
                <a:spcPct val="106000"/>
              </a:lnSpc>
              <a:spcBef>
                <a:spcPts val="200"/>
              </a:spcBef>
              <a:buSzPts val="1150"/>
              <a:buFont typeface="Symbol" panose="05050102010706020507" pitchFamily="18" charset="2"/>
              <a:buChar char=""/>
              <a:tabLst>
                <a:tab pos="270510" algn="l"/>
                <a:tab pos="421005" algn="l"/>
              </a:tabLst>
            </a:pPr>
            <a:r>
              <a:rPr lang="uk-UA" sz="2000" b="1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Інформативний реліз</a:t>
            </a:r>
            <a:r>
              <a:rPr lang="uk-UA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— те саме, що й лист, але не особистого характеру. Розрізняють: бізнес-релізи, спеціальні релізи для споживачів з інформацією про товар, фінансові релізи, спрямовані на акціонерів.</a:t>
            </a:r>
            <a:endParaRPr lang="en-US" sz="2000" b="1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SzPts val="1150"/>
              <a:buFont typeface="Symbol" panose="05050102010706020507" pitchFamily="18" charset="2"/>
              <a:buChar char=""/>
              <a:tabLst>
                <a:tab pos="270510" algn="l"/>
                <a:tab pos="421005" algn="l"/>
              </a:tabLst>
            </a:pPr>
            <a:r>
              <a:rPr lang="uk-UA" sz="2000" b="1" i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Запрошення</a:t>
            </a:r>
            <a:r>
              <a:rPr lang="uk-UA" sz="2000" b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 — письмове або усне прохання до конкретної особи прийти кудись, зробити щось. Здебільшого друкується на листівках і доставляється в конвертах поштою або кур’єром. </a:t>
            </a:r>
            <a:endParaRPr lang="en-US" sz="2000" b="1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SzPts val="1150"/>
              <a:buFont typeface="Symbol" panose="05050102010706020507" pitchFamily="18" charset="2"/>
              <a:buChar char=""/>
              <a:tabLst>
                <a:tab pos="270510" algn="l"/>
                <a:tab pos="421005" algn="l"/>
              </a:tabLst>
            </a:pPr>
            <a:r>
              <a:rPr lang="uk-UA" sz="2000" b="1" i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Проспект, буклет, брошура, листівка, заявка, пропозиція</a:t>
            </a:r>
            <a:r>
              <a:rPr lang="uk-UA" sz="2000" b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 — різновид друкованої продукції, яка видається організацією для поширення інформації про свою діяльність серед цільових аудиторій.</a:t>
            </a:r>
            <a:endParaRPr lang="en-US" sz="2000" b="1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SzPts val="1150"/>
              <a:buFont typeface="Symbol" panose="05050102010706020507" pitchFamily="18" charset="2"/>
              <a:buChar char=""/>
              <a:tabLst>
                <a:tab pos="270510" algn="l"/>
                <a:tab pos="421005" algn="l"/>
              </a:tabLst>
            </a:pPr>
            <a:r>
              <a:rPr lang="uk-UA" sz="2000" b="1" i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Промова, виступ</a:t>
            </a:r>
            <a:r>
              <a:rPr lang="uk-UA" sz="2000" b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 — публічний виступ перших осіб підприємства перед громадськістю з метою її інформування про події, які відбуваються на ньому, озвучення певних позицій, представлення тощо.</a:t>
            </a:r>
            <a:endParaRPr lang="en-US" sz="2000" b="1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en-US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3602196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16632"/>
            <a:ext cx="7920880" cy="6552728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indent="191135" algn="just">
              <a:lnSpc>
                <a:spcPct val="115000"/>
              </a:lnSpc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Основні принципи побудови промов: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Arial" panose="020B0604020202020204" pitchFamily="34" charset="0"/>
              <a:buChar char="—"/>
              <a:tabLst>
                <a:tab pos="907415" algn="l"/>
              </a:tabLst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лаконічність;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Arial" panose="020B0604020202020204" pitchFamily="34" charset="0"/>
              <a:buChar char="—"/>
              <a:tabLst>
                <a:tab pos="907415" algn="l"/>
              </a:tabLst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забезпечення контакту з аудиторією;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Arial" panose="020B0604020202020204" pitchFamily="34" charset="0"/>
              <a:buChar char="—"/>
              <a:tabLst>
                <a:tab pos="907415" algn="l"/>
              </a:tabLst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гумор;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Arial" panose="020B0604020202020204" pitchFamily="34" charset="0"/>
              <a:buChar char="—"/>
              <a:tabLst>
                <a:tab pos="907415" algn="l"/>
              </a:tabLst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логічність викладу, хороша дикція;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191135" algn="just">
              <a:lnSpc>
                <a:spcPct val="115000"/>
              </a:lnSpc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Структура промови: вступ, основна частина, висновки. 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191135" algn="just">
              <a:lnSpc>
                <a:spcPct val="115000"/>
              </a:lnSpc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Для побудови промови потрібно: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мати інформацію про місце і час виступу, склад аудиторії;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знати мету виступу — поінформувати, переконати, поздоровити, розважити;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 тексті застосовувати короткі зрозумілі фрази;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 переобтяжувати текст статистичною інформацією і спеціальною термінологією. 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78348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88640"/>
            <a:ext cx="8568952" cy="6264696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 lnSpcReduction="10000"/>
          </a:bodyPr>
          <a:lstStyle/>
          <a:p>
            <a:pPr lvl="0" algn="just">
              <a:lnSpc>
                <a:spcPct val="106000"/>
              </a:lnSpc>
              <a:spcBef>
                <a:spcPts val="800"/>
              </a:spcBef>
              <a:buSzPts val="1150"/>
              <a:buFont typeface="Symbol" panose="05050102010706020507" pitchFamily="18" charset="2"/>
              <a:buChar char=""/>
              <a:tabLst>
                <a:tab pos="270510" algn="l"/>
                <a:tab pos="612140" algn="l"/>
              </a:tabLst>
            </a:pPr>
            <a:r>
              <a:rPr lang="uk-UA" b="1" i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Переговори </a:t>
            </a:r>
            <a:r>
              <a:rPr lang="uk-UA" b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(</a:t>
            </a:r>
            <a:r>
              <a:rPr lang="uk-UA" b="1" i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перемовини</a:t>
            </a:r>
            <a:r>
              <a:rPr lang="uk-UA" b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) — спілкування зацікавлених осіб, обговорення з метою з’ясування думок, настроїв сторін або укладення угоди.</a:t>
            </a:r>
            <a:endParaRPr lang="en-US" sz="16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0" algn="just">
              <a:lnSpc>
                <a:spcPct val="106000"/>
              </a:lnSpc>
              <a:buNone/>
              <a:tabLst>
                <a:tab pos="457200" algn="l"/>
              </a:tabLst>
            </a:pPr>
            <a:r>
              <a:rPr lang="uk-UA" b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Для їх ефективного проведення потрібно:</a:t>
            </a:r>
            <a:endParaRPr lang="en-US" sz="16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+mj-lt"/>
              <a:buAutoNum type="arabicParenR"/>
              <a:tabLst>
                <a:tab pos="421005" algn="l"/>
              </a:tabLst>
            </a:pPr>
            <a:r>
              <a:rPr lang="uk-UA" b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прийняти рішення, щодо доцільності їх проведення;</a:t>
            </a:r>
            <a:endParaRPr lang="en-US" sz="16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+mj-lt"/>
              <a:buAutoNum type="arabicParenR"/>
              <a:tabLst>
                <a:tab pos="421005" algn="l"/>
              </a:tabLst>
            </a:pPr>
            <a:r>
              <a:rPr lang="uk-UA" b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визначитися щодо бажаного результату і «ціни» досягнення мети;</a:t>
            </a:r>
            <a:endParaRPr lang="en-US" sz="16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+mj-lt"/>
              <a:buAutoNum type="arabicParenR"/>
              <a:tabLst>
                <a:tab pos="421005" algn="l"/>
              </a:tabLst>
            </a:pPr>
            <a:r>
              <a:rPr lang="uk-UA" b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мати альтернативні варіанти на випадок невдалих переговорів;</a:t>
            </a:r>
            <a:endParaRPr lang="en-US" sz="16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+mj-lt"/>
              <a:buAutoNum type="arabicParenR"/>
              <a:tabLst>
                <a:tab pos="421005" algn="l"/>
              </a:tabLst>
            </a:pPr>
            <a:r>
              <a:rPr lang="uk-UA" b="1" kern="1600" dirty="0">
                <a:latin typeface="Times New Roman" panose="02020603050405020304" pitchFamily="18" charset="0"/>
                <a:ea typeface="Batang"/>
                <a:cs typeface="Times New Roman" panose="02020603050405020304" pitchFamily="18" charset="0"/>
              </a:rPr>
              <a:t>володіти інформацією про учасників переговорів та ситуацію, що склалася.</a:t>
            </a:r>
            <a:endParaRPr lang="en-US" sz="16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191135" algn="just">
              <a:lnSpc>
                <a:spcPct val="106000"/>
              </a:lnSpc>
            </a:pPr>
            <a:r>
              <a:rPr lang="uk-UA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Усе інше — справа техніки. Успіх переговорів передусім залежить від того:</a:t>
            </a:r>
            <a:endParaRPr lang="en-US" sz="16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1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1136015" algn="l"/>
              </a:tabLst>
            </a:pPr>
            <a:r>
              <a:rPr lang="uk-UA" b="1" spc="-1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 люди представляються один одному в прямому і перено</a:t>
            </a:r>
            <a:r>
              <a:rPr lang="uk-UA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с­ному значенні; </a:t>
            </a:r>
            <a:endParaRPr lang="en-US" sz="14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1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1136015" algn="l"/>
              </a:tabLst>
            </a:pPr>
            <a:r>
              <a:rPr lang="uk-UA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яким чином вони привертають довіру один до одного;</a:t>
            </a:r>
            <a:endParaRPr lang="en-US" sz="14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1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1136015" algn="l"/>
              </a:tabLst>
            </a:pPr>
            <a:r>
              <a:rPr lang="uk-UA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 звертаються: агресивно, недбало, зацікавлено тощо;</a:t>
            </a:r>
            <a:endParaRPr lang="en-US" sz="14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1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1136015" algn="l"/>
              </a:tabLst>
            </a:pPr>
            <a:r>
              <a:rPr lang="uk-UA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яку стратегію переговорів (домінанти, взаємних компромісів, маніпулювання) вибрав кожен з учасників;</a:t>
            </a:r>
            <a:endParaRPr lang="en-US" sz="14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1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1136015" algn="l"/>
              </a:tabLst>
            </a:pPr>
            <a:r>
              <a:rPr lang="uk-UA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які критерії та аргументи використовуються, якими методами досягається взаємна </a:t>
            </a:r>
            <a:r>
              <a:rPr lang="uk-UA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згода;</a:t>
            </a:r>
            <a:endParaRPr lang="uk-UA" sz="1400" b="1" dirty="0" smtClean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1136015" algn="l"/>
              </a:tabLst>
            </a:pPr>
            <a:r>
              <a:rPr lang="uk-UA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яка </a:t>
            </a:r>
            <a:r>
              <a:rPr lang="uk-UA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технологія використовується у «розставлянні пасток» і для виходу з небажаних ситуацій.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92455062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628800"/>
            <a:ext cx="7922841" cy="4412563"/>
          </a:xfrm>
          <a:solidFill>
            <a:schemeClr val="accent1">
              <a:lumMod val="60000"/>
              <a:lumOff val="40000"/>
            </a:schemeClr>
          </a:solidFill>
        </p:spPr>
        <p:txBody>
          <a:bodyPr/>
          <a:lstStyle/>
          <a:p>
            <a:pPr indent="0" algn="ctr">
              <a:buNone/>
            </a:pPr>
            <a:r>
              <a:rPr lang="uk-UA" sz="48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3</a:t>
            </a:r>
            <a:r>
              <a:rPr lang="uk-UA" sz="48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Організація роботи підприємства із засобами масової інформації</a:t>
            </a:r>
            <a:endParaRPr lang="en-US" sz="4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514369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548680"/>
            <a:ext cx="8138866" cy="5976664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indent="450215" algn="just"/>
            <a:r>
              <a:rPr lang="uk-UA">
                <a:latin typeface="Times New Roman" panose="02020603050405020304" pitchFamily="18" charset="0"/>
                <a:ea typeface="Times New Roman" panose="02020603050405020304" pitchFamily="18" charset="0"/>
              </a:rPr>
              <a:t>Як правило, використання засобів масової інформації у системі </a:t>
            </a:r>
            <a:r>
              <a:rPr lang="uk-UA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паблік</a:t>
            </a: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рілейшнз</a:t>
            </a: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 повинно організовуватись спеціально. Для цього варто звернути увагу на кілька аспектів. 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0215" algn="just"/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1. Відповідність засобів масової інформації цілям і інтересам </a:t>
            </a:r>
            <a:r>
              <a:rPr lang="uk-UA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паблік</a:t>
            </a: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рілейшнз</a:t>
            </a: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R="179705" algn="just">
              <a:lnSpc>
                <a:spcPct val="150000"/>
              </a:lnSpc>
              <a:tabLst>
                <a:tab pos="457200" algn="l"/>
              </a:tabLst>
            </a:pP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2. Масовість та взаємопов’язаність ПР-акцій з залученням ЗМІ, тобто такі акції мають носити не одиничний характер, а бути цілими кампаніями. </a:t>
            </a:r>
            <a:endParaRPr lang="en-US" sz="2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0215" algn="just"/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За цілями такі ПР-кампанії можуть бути: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1" algn="just">
              <a:buFont typeface="Times New Roman" panose="02020603050405020304" pitchFamily="18" charset="0"/>
              <a:buChar char="-"/>
              <a:tabLst>
                <a:tab pos="1136015" algn="l"/>
              </a:tabLst>
            </a:pPr>
            <a:r>
              <a:rPr lang="uk-UA" dirty="0">
                <a:latin typeface="Times New Roman" panose="02020603050405020304" pitchFamily="18" charset="0"/>
                <a:ea typeface="Batang"/>
              </a:rPr>
              <a:t>стратегічними і тактичними;</a:t>
            </a:r>
            <a:endParaRPr lang="en-US" dirty="0">
              <a:latin typeface="Times New Roman" panose="02020603050405020304" pitchFamily="18" charset="0"/>
              <a:ea typeface="Batang"/>
            </a:endParaRPr>
          </a:p>
          <a:p>
            <a:pPr lvl="1" algn="just">
              <a:buFont typeface="Times New Roman" panose="02020603050405020304" pitchFamily="18" charset="0"/>
              <a:buChar char="-"/>
              <a:tabLst>
                <a:tab pos="1136015" algn="l"/>
              </a:tabLst>
            </a:pPr>
            <a:r>
              <a:rPr lang="uk-UA" dirty="0">
                <a:latin typeface="Times New Roman" panose="02020603050405020304" pitchFamily="18" charset="0"/>
                <a:ea typeface="Batang"/>
              </a:rPr>
              <a:t>довгостроковими та короткостроковими;</a:t>
            </a:r>
            <a:endParaRPr lang="en-US" dirty="0">
              <a:latin typeface="Times New Roman" panose="02020603050405020304" pitchFamily="18" charset="0"/>
              <a:ea typeface="Batang"/>
            </a:endParaRPr>
          </a:p>
          <a:p>
            <a:pPr lvl="1" algn="just">
              <a:buFont typeface="Times New Roman" panose="02020603050405020304" pitchFamily="18" charset="0"/>
              <a:buChar char="-"/>
              <a:tabLst>
                <a:tab pos="1136015" algn="l"/>
              </a:tabLst>
            </a:pPr>
            <a:r>
              <a:rPr lang="uk-UA" dirty="0">
                <a:latin typeface="Times New Roman" panose="02020603050405020304" pitchFamily="18" charset="0"/>
                <a:ea typeface="Batang"/>
              </a:rPr>
              <a:t>масовими і окремими;</a:t>
            </a:r>
            <a:endParaRPr lang="en-US" dirty="0">
              <a:latin typeface="Times New Roman" panose="02020603050405020304" pitchFamily="18" charset="0"/>
              <a:ea typeface="Batang"/>
            </a:endParaRPr>
          </a:p>
          <a:p>
            <a:pPr lvl="1" algn="just">
              <a:buFont typeface="Times New Roman" panose="02020603050405020304" pitchFamily="18" charset="0"/>
              <a:buChar char="-"/>
              <a:tabLst>
                <a:tab pos="1136015" algn="l"/>
              </a:tabLst>
            </a:pPr>
            <a:r>
              <a:rPr lang="uk-UA" dirty="0">
                <a:latin typeface="Times New Roman" panose="02020603050405020304" pitchFamily="18" charset="0"/>
                <a:ea typeface="Batang"/>
              </a:rPr>
              <a:t>глобальними і локальними;</a:t>
            </a:r>
            <a:endParaRPr lang="en-US" dirty="0">
              <a:latin typeface="Times New Roman" panose="02020603050405020304" pitchFamily="18" charset="0"/>
              <a:ea typeface="Batang"/>
            </a:endParaRPr>
          </a:p>
          <a:p>
            <a:pPr lvl="1" algn="just">
              <a:buFont typeface="Times New Roman" panose="02020603050405020304" pitchFamily="18" charset="0"/>
              <a:buChar char="-"/>
              <a:tabLst>
                <a:tab pos="1136015" algn="l"/>
              </a:tabLst>
            </a:pPr>
            <a:r>
              <a:rPr lang="uk-UA" dirty="0">
                <a:latin typeface="Times New Roman" panose="02020603050405020304" pitchFamily="18" charset="0"/>
                <a:ea typeface="Batang"/>
              </a:rPr>
              <a:t>спрямованими на масову свідомість, групові, індивідуальні, буденно-практичні.</a:t>
            </a:r>
            <a:endParaRPr lang="en-US" dirty="0">
              <a:latin typeface="Times New Roman" panose="02020603050405020304" pitchFamily="18" charset="0"/>
              <a:ea typeface="Batang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839053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16632"/>
            <a:ext cx="7994849" cy="5924731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indent="450215" algn="just"/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Найчастіше посередником у створенні такої взаємодії виступають журналісти, професія яких накладає свої відбитки на особливість їх характеру: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+mj-lt"/>
              <a:buAutoNum type="arabicPeriod"/>
              <a:tabLst>
                <a:tab pos="457200" algn="l"/>
                <a:tab pos="1126490" algn="l"/>
              </a:tabLst>
            </a:pP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Загальна емоційність і схильність до </a:t>
            </a:r>
            <a:r>
              <a:rPr lang="uk-UA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емоційно</a:t>
            </a: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 насичених ситуацій формує їх прискіпливу увагу до конфліктів, гострих проблем, ефектних подій. 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+mj-lt"/>
              <a:buAutoNum type="arabicPeriod"/>
              <a:tabLst>
                <a:tab pos="457200" algn="l"/>
                <a:tab pos="1126490" algn="l"/>
              </a:tabLst>
            </a:pP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Не завжди можуть тривалий час підтримувати увагу до співбесідника чи об’єкта, що пов’язано з їх високим професійним переключенням з одних подій на інші. 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+mj-lt"/>
              <a:buAutoNum type="arabicPeriod"/>
              <a:tabLst>
                <a:tab pos="457200" algn="l"/>
                <a:tab pos="1126490" algn="l"/>
              </a:tabLst>
            </a:pP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Високий інтелект дозволяє їм швидко вникати у сутність проблеми, бачити системні зв’язки, добре прогнозувати можливі виходи ситуацій. Однак, вони часто орієнтуються на перші враження і не схильні глибоко вникати у проблему. 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+mj-lt"/>
              <a:buAutoNum type="arabicPeriod"/>
              <a:tabLst>
                <a:tab pos="457200" algn="l"/>
                <a:tab pos="1126490" algn="l"/>
              </a:tabLst>
            </a:pP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Висока самооцінка, що обумовлена відомістю, впливовістю, наявністю різних престижних </a:t>
            </a:r>
            <a:r>
              <a:rPr lang="uk-UA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зв’язків</a:t>
            </a: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 і контактів. При цьому іноді можуть швидко ображатися. 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+mj-lt"/>
              <a:buAutoNum type="arabicPeriod"/>
              <a:tabLst>
                <a:tab pos="457200" algn="l"/>
                <a:tab pos="1126490" algn="l"/>
              </a:tabLst>
            </a:pP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Висока проникливість, вміють добре розбиратися у людях, можуть швидко розкрити обман. 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Вперті, наполегливі, цілеспрямовані з високою працездатністю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26794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09598" y="260648"/>
            <a:ext cx="7994850" cy="6120680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marL="0" indent="0">
              <a:lnSpc>
                <a:spcPct val="115000"/>
              </a:lnSpc>
              <a:buNone/>
            </a:pP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ПЛАН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</a:pP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Засоби масової інформації та їхня роль у </a:t>
            </a:r>
            <a:r>
              <a:rPr lang="uk-UA" sz="24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паблік</a:t>
            </a: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uk-UA" sz="24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рилейшнз</a:t>
            </a: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діяльності підприємства.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</a:pP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Засоби і заходи </a:t>
            </a:r>
            <a:r>
              <a:rPr lang="uk-UA" sz="24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паблік</a:t>
            </a: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uk-UA" sz="24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рилейшнз</a:t>
            </a: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 відносинах із громадськістю. 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</a:pP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Організація роботи підприєм</a:t>
            </a:r>
            <a:r>
              <a:rPr lang="uk-UA" sz="2400" b="1" spc="-1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ства із засобами масової інформації. 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</a:pPr>
            <a:r>
              <a:rPr lang="uk-UA" sz="2400" b="1" spc="-1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Засоби </a:t>
            </a:r>
            <a:r>
              <a:rPr lang="uk-UA" sz="2400" b="1" spc="-1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внутрішньофі</a:t>
            </a:r>
            <a:r>
              <a:rPr lang="uk-UA" sz="24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р­мового</a:t>
            </a: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uk-UA" sz="24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паблік</a:t>
            </a:r>
            <a:r>
              <a:rPr lang="uk-UA" sz="24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uk-UA" sz="24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рилейшнз</a:t>
            </a:r>
            <a:r>
              <a:rPr lang="uk-UA" sz="24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95536" y="620688"/>
            <a:ext cx="8129904" cy="468052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</p:pic>
    </p:spTree>
    <p:extLst>
      <p:ext uri="{BB962C8B-B14F-4D97-AF65-F5344CB8AC3E}">
        <p14:creationId xmlns:p14="http://schemas.microsoft.com/office/powerpoint/2010/main" val="425920573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23528" y="575407"/>
            <a:ext cx="8208912" cy="602194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</p:pic>
    </p:spTree>
    <p:extLst>
      <p:ext uri="{BB962C8B-B14F-4D97-AF65-F5344CB8AC3E}">
        <p14:creationId xmlns:p14="http://schemas.microsoft.com/office/powerpoint/2010/main" val="6278407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908720"/>
            <a:ext cx="7490793" cy="5132643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indent="0" algn="ctr">
              <a:buNone/>
            </a:pPr>
            <a:r>
              <a:rPr lang="uk-UA" sz="54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4. Засоби </a:t>
            </a:r>
            <a:r>
              <a:rPr lang="uk-UA" sz="5400" b="1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внутрішньофірмового</a:t>
            </a:r>
            <a:r>
              <a:rPr lang="uk-UA" sz="54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5400" b="1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паблік</a:t>
            </a:r>
            <a:r>
              <a:rPr lang="uk-UA" sz="54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uk-UA" sz="5400" b="1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рілейшнз</a:t>
            </a:r>
            <a:endParaRPr lang="en-US" sz="5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>
              <a:buNone/>
            </a:pPr>
            <a:endParaRPr lang="en-US" sz="5400" dirty="0"/>
          </a:p>
        </p:txBody>
      </p:sp>
    </p:spTree>
    <p:extLst>
      <p:ext uri="{BB962C8B-B14F-4D97-AF65-F5344CB8AC3E}">
        <p14:creationId xmlns:p14="http://schemas.microsoft.com/office/powerpoint/2010/main" val="126246759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476672"/>
            <a:ext cx="7920880" cy="6048672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marL="1348740" indent="450215" algn="ctr"/>
            <a:r>
              <a:rPr lang="uk-UA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0" algn="just">
              <a:spcBef>
                <a:spcPts val="1200"/>
              </a:spcBef>
              <a:buNone/>
              <a:tabLst>
                <a:tab pos="457200" algn="l"/>
              </a:tabLst>
            </a:pPr>
            <a:r>
              <a:rPr lang="uk-UA" b="1" i="1" kern="1600" dirty="0" smtClean="0">
                <a:solidFill>
                  <a:srgbClr val="800000"/>
                </a:solidFill>
                <a:latin typeface="Times New Roman" panose="02020603050405020304" pitchFamily="18" charset="0"/>
                <a:ea typeface="Batang"/>
              </a:rPr>
              <a:t>Засоби </a:t>
            </a:r>
            <a:r>
              <a:rPr lang="uk-UA" b="1" i="1" kern="1600" dirty="0" err="1">
                <a:solidFill>
                  <a:srgbClr val="800000"/>
                </a:solidFill>
                <a:latin typeface="Times New Roman" panose="02020603050405020304" pitchFamily="18" charset="0"/>
                <a:ea typeface="Batang"/>
              </a:rPr>
              <a:t>внутрішньофірмового</a:t>
            </a:r>
            <a:r>
              <a:rPr lang="uk-UA" b="1" i="1" kern="1600" dirty="0">
                <a:solidFill>
                  <a:srgbClr val="800000"/>
                </a:solidFill>
                <a:latin typeface="Times New Roman" panose="02020603050405020304" pitchFamily="18" charset="0"/>
                <a:ea typeface="Batang"/>
              </a:rPr>
              <a:t> ПР</a:t>
            </a:r>
            <a:r>
              <a:rPr lang="uk-UA" kern="1600" dirty="0">
                <a:solidFill>
                  <a:srgbClr val="800000"/>
                </a:solidFill>
                <a:latin typeface="Times New Roman" panose="02020603050405020304" pitchFamily="18" charset="0"/>
                <a:ea typeface="Batang"/>
              </a:rPr>
              <a:t> найчастіше підлягають контролю з боку самої організації. Вони умовно розподіляються на такі категорії: розмовні, </a:t>
            </a:r>
            <a:r>
              <a:rPr lang="uk-UA" kern="1600" dirty="0" err="1">
                <a:solidFill>
                  <a:srgbClr val="800000"/>
                </a:solidFill>
                <a:latin typeface="Times New Roman" panose="02020603050405020304" pitchFamily="18" charset="0"/>
                <a:ea typeface="Batang"/>
              </a:rPr>
              <a:t>мультимедийні</a:t>
            </a:r>
            <a:r>
              <a:rPr lang="uk-UA" kern="1600" dirty="0">
                <a:solidFill>
                  <a:srgbClr val="800000"/>
                </a:solidFill>
                <a:latin typeface="Times New Roman" panose="02020603050405020304" pitchFamily="18" charset="0"/>
                <a:ea typeface="Batang"/>
              </a:rPr>
              <a:t> та письмові/візуальні. </a:t>
            </a:r>
            <a:endParaRPr lang="en-US" b="1" u="sng" kern="1600" dirty="0">
              <a:solidFill>
                <a:srgbClr val="800000"/>
              </a:solidFill>
              <a:latin typeface="Times New Roman" panose="02020603050405020304" pitchFamily="18" charset="0"/>
              <a:ea typeface="Batang"/>
            </a:endParaRPr>
          </a:p>
          <a:p>
            <a:pPr indent="459740" algn="just"/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До розмовних засобів відносяться індивідуальні бесіди, групові наради, збори співробітників, конференції, «Робітничі прогулянки» (чи керування під час обходу), телебачення, радіо, відео, телеконференції, гарячі лінії на підприємстві.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9740" algn="just"/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До мультимедійних методів відносяться виставки і презентації, запуски нових програм, соціальна робота.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9740" algn="just"/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До візуальних/письмових методів внутрішнього ПР відносяться </a:t>
            </a:r>
            <a:r>
              <a:rPr lang="uk-UA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внутрішньокорпоративні</a:t>
            </a:r>
            <a:r>
              <a:rPr lang="uk-UA" dirty="0">
                <a:latin typeface="Times New Roman" panose="02020603050405020304" pitchFamily="18" charset="0"/>
                <a:ea typeface="Times New Roman" panose="02020603050405020304" pitchFamily="18" charset="0"/>
              </a:rPr>
              <a:t> видання: журнали, інформаційні бюлетені, цільове розсилання (роздавання) різних документів, поширення їх електронною поштою, інформаційні повідомлення на платіжних документах, щорічні звіти, дошки оголошень, виставки, раціоналізаторські пропозиції (схеми висловлення своєї точки зору).</a:t>
            </a:r>
            <a:endParaRPr lang="en-US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878296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908720"/>
            <a:ext cx="8066858" cy="5132643"/>
          </a:xfrm>
          <a:solidFill>
            <a:schemeClr val="accent1">
              <a:lumMod val="60000"/>
              <a:lumOff val="40000"/>
            </a:schemeClr>
          </a:solidFill>
        </p:spPr>
        <p:txBody>
          <a:bodyPr/>
          <a:lstStyle/>
          <a:p>
            <a:pPr indent="459740" algn="just">
              <a:spcBef>
                <a:spcPts val="500"/>
              </a:spcBef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Корпоративні видання призначені для інформування визначених, досить вузьких цільових аудиторій (співробітників компаній, членів професійних і громадських організацій). Усю сукупність корпоративних видань за принципом їхнього поширення можна розділити на дві великі групи: </a:t>
            </a:r>
            <a:endParaRPr lang="en-US" sz="2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spcBef>
                <a:spcPts val="500"/>
              </a:spcBef>
              <a:buFont typeface="Symbol" panose="05050102010706020507" pitchFamily="18" charset="2"/>
              <a:buChar char=""/>
              <a:tabLst>
                <a:tab pos="457200" algn="l"/>
              </a:tabLst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видання по вертикалі (вони адресовані співробітникам від керівництва), включають видання різних асоціацій, гільдій для своїх членів; видання громадських організацій і політичних партій для своїх членів; такі видання інформують про діяльність організації, зміцнюють лояльність стосовно неї і залучають нових членів; газети і журнали компаній; </a:t>
            </a:r>
            <a:endParaRPr lang="en-US" sz="2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spcBef>
                <a:spcPts val="500"/>
              </a:spcBef>
              <a:buFont typeface="Symbol" panose="05050102010706020507" pitchFamily="18" charset="2"/>
              <a:buChar char=""/>
              <a:tabLst>
                <a:tab pos="457200" algn="l"/>
              </a:tabLst>
            </a:pP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видання по горизонталі (поширюються визначеними групами з загальними інтересами): інформаційно-рекламні бюлетені, видання професійних груп. </a:t>
            </a:r>
            <a:endParaRPr lang="en-US" sz="2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484474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332656"/>
            <a:ext cx="8210874" cy="5708707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indent="450215" algn="just"/>
            <a:r>
              <a:rPr lang="uk-UA" sz="2400" i="1" dirty="0">
                <a:solidFill>
                  <a:schemeClr val="tx1"/>
                </a:solidFill>
                <a:latin typeface="Times New Roman" panose="02020603050405020304" pitchFamily="18" charset="0"/>
              </a:rPr>
              <a:t>Звіти, </a:t>
            </a:r>
            <a:r>
              <a:rPr lang="uk-UA" sz="2400" dirty="0">
                <a:solidFill>
                  <a:schemeClr val="tx1"/>
                </a:solidFill>
                <a:latin typeface="Times New Roman" panose="02020603050405020304" pitchFamily="18" charset="0"/>
              </a:rPr>
              <a:t>які за терміном розподіляються на місячні, квартальні, щорічні. У них наводиться підсумок роботи підприємства за певним напрямком за визначений період.</a:t>
            </a:r>
            <a:endParaRPr lang="en-US" sz="2400" b="1" i="1" dirty="0">
              <a:solidFill>
                <a:schemeClr val="tx1"/>
              </a:solidFill>
              <a:latin typeface="Times New Roman" panose="02020603050405020304" pitchFamily="18" charset="0"/>
            </a:endParaRPr>
          </a:p>
          <a:p>
            <a:pPr indent="450215" algn="just"/>
            <a:r>
              <a:rPr lang="uk-UA" sz="2400" i="1" kern="1600" dirty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Інформаційний листок, бюлетень</a:t>
            </a:r>
            <a:r>
              <a:rPr lang="uk-UA" sz="2400" b="1" kern="1600" dirty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uk-UA" sz="2400" kern="1600" dirty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які п</a:t>
            </a:r>
            <a:r>
              <a:rPr lang="uk-UA" sz="2400" dirty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оширюються серед співробітників на правах газети. </a:t>
            </a:r>
            <a:endParaRPr lang="en-US" sz="2400" dirty="0">
              <a:solidFill>
                <a:schemeClr val="tx1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0215" algn="just"/>
            <a:r>
              <a:rPr lang="uk-UA" sz="2400" dirty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Основні цілі корпоративного видання: інформування працівників про справи і події, які відбуваються на підприємстві; мотивація співробітників; отримання зворотного зв’язку, створення корпоративного духу, роз'яснення основних рішень керівництва, розповідь про кращих рядових працівників підприємства і менеджерах. </a:t>
            </a:r>
            <a:endParaRPr lang="en-US" sz="2400" dirty="0">
              <a:solidFill>
                <a:schemeClr val="tx1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648210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57290" y="2714620"/>
            <a:ext cx="7498080" cy="1143000"/>
          </a:xfrm>
        </p:spPr>
        <p:txBody>
          <a:bodyPr/>
          <a:lstStyle/>
          <a:p>
            <a:pPr algn="ctr"/>
            <a:r>
              <a:rPr lang="uk-UA" dirty="0" smtClean="0"/>
              <a:t>ДЯКУЮ ЗА УВАГУ!</a:t>
            </a:r>
            <a:endParaRPr lang="ru-RU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Заголовок 1"/>
          <p:cNvSpPr>
            <a:spLocks noGrp="1"/>
          </p:cNvSpPr>
          <p:nvPr>
            <p:ph type="title"/>
          </p:nvPr>
        </p:nvSpPr>
        <p:spPr>
          <a:xfrm>
            <a:off x="323850" y="609600"/>
            <a:ext cx="6911975" cy="1320800"/>
          </a:xfrm>
        </p:spPr>
        <p:txBody>
          <a:bodyPr/>
          <a:lstStyle/>
          <a:p>
            <a:r>
              <a:rPr lang="uk-UA" altLang="en-US" smtClean="0">
                <a:ln>
                  <a:noFill/>
                </a:ln>
              </a:rPr>
              <a:t>Список рекомендованої літератури:</a:t>
            </a:r>
            <a:endParaRPr lang="en-US" altLang="en-US" smtClean="0">
              <a:ln>
                <a:noFill/>
              </a:ln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7950" y="2160588"/>
            <a:ext cx="8208963" cy="3881437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algn="just">
              <a:lnSpc>
                <a:spcPct val="90000"/>
              </a:lnSpc>
              <a:spcAft>
                <a:spcPct val="0"/>
              </a:spcAft>
              <a:buFont typeface="Garamond" panose="02020404030301010803" pitchFamily="18" charset="0"/>
              <a:buAutoNum type="arabicPeriod"/>
              <a:tabLst>
                <a:tab pos="466725" algn="l"/>
              </a:tabLst>
            </a:pPr>
            <a:r>
              <a:rPr lang="ru-RU" altLang="en-US" dirty="0" smtClean="0">
                <a:solidFill>
                  <a:srgbClr val="0563C1"/>
                </a:solidFill>
                <a:latin typeface="Times New Roman" panose="02020603050405020304" pitchFamily="18" charset="0"/>
                <a:cs typeface="Times New Roman" panose="02020603050405020304" pitchFamily="18" charset="0"/>
                <a:hlinkClick r:id="rId2"/>
              </a:rPr>
              <a:t>Примак </a:t>
            </a:r>
            <a:r>
              <a:rPr lang="uk-UA" altLang="en-US" dirty="0" smtClean="0">
                <a:solidFill>
                  <a:srgbClr val="0563C1"/>
                </a:solidFill>
                <a:latin typeface="Times New Roman" panose="02020603050405020304" pitchFamily="18" charset="0"/>
                <a:cs typeface="Times New Roman" panose="02020603050405020304" pitchFamily="18" charset="0"/>
                <a:hlinkClick r:id="rId2"/>
              </a:rPr>
              <a:t>Т.О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Паблік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рилейшнз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бізнесі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: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навч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посіб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/ Т. О. Примак ;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Київський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національний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економічний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ун-т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ім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Вадима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Гетьмана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- К. : КНЕУ, 2006. - 174 с.</a:t>
            </a:r>
            <a:endParaRPr lang="en-US" altLang="en-US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90000"/>
              </a:lnSpc>
              <a:spcAft>
                <a:spcPct val="0"/>
              </a:spcAft>
              <a:buFont typeface="Garamond" panose="02020404030301010803" pitchFamily="18" charset="0"/>
              <a:buAutoNum type="arabicPeriod"/>
              <a:tabLst>
                <a:tab pos="466725" algn="l"/>
              </a:tabLst>
            </a:pPr>
            <a:r>
              <a:rPr lang="ru-RU" altLang="en-US" dirty="0" smtClean="0">
                <a:solidFill>
                  <a:srgbClr val="0563C1"/>
                </a:solidFill>
                <a:latin typeface="Times New Roman" panose="02020603050405020304" pitchFamily="18" charset="0"/>
                <a:cs typeface="Times New Roman" panose="02020603050405020304" pitchFamily="18" charset="0"/>
                <a:hlinkClick r:id="rId3"/>
              </a:rPr>
              <a:t>Пасько </a:t>
            </a:r>
            <a:r>
              <a:rPr lang="uk-UA" altLang="en-US" dirty="0" smtClean="0">
                <a:solidFill>
                  <a:srgbClr val="0563C1"/>
                </a:solidFill>
                <a:latin typeface="Times New Roman" panose="02020603050405020304" pitchFamily="18" charset="0"/>
                <a:cs typeface="Times New Roman" panose="02020603050405020304" pitchFamily="18" charset="0"/>
                <a:hlinkClick r:id="rId3"/>
              </a:rPr>
              <a:t>М.І.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Паблік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рилейшнз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: конспект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лекцій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/ М. І. Пасько, К. А.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Заславська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;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Харківський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національний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економічний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ун-т. - Х. :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Видавництво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ХНЕУ, 2006. - 92 с.</a:t>
            </a:r>
            <a:endParaRPr lang="en-US" altLang="en-US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90000"/>
              </a:lnSpc>
              <a:spcAft>
                <a:spcPct val="0"/>
              </a:spcAft>
              <a:buFont typeface="Garamond" panose="02020404030301010803" pitchFamily="18" charset="0"/>
              <a:buAutoNum type="arabicPeriod"/>
              <a:tabLst>
                <a:tab pos="466725" algn="l"/>
              </a:tabLst>
            </a:pPr>
            <a:r>
              <a:rPr lang="ru-RU" altLang="en-US" dirty="0" err="1" smtClean="0">
                <a:solidFill>
                  <a:srgbClr val="0563C1"/>
                </a:solidFill>
                <a:latin typeface="Times New Roman" panose="02020603050405020304" pitchFamily="18" charset="0"/>
                <a:cs typeface="Times New Roman" panose="02020603050405020304" pitchFamily="18" charset="0"/>
                <a:hlinkClick r:id="rId4"/>
              </a:rPr>
              <a:t>Пізнюк</a:t>
            </a:r>
            <a:r>
              <a:rPr lang="ru-RU" altLang="en-US" dirty="0" smtClean="0">
                <a:solidFill>
                  <a:srgbClr val="0563C1"/>
                </a:solidFill>
                <a:latin typeface="Times New Roman" panose="02020603050405020304" pitchFamily="18" charset="0"/>
                <a:cs typeface="Times New Roman" panose="02020603050405020304" pitchFamily="18" charset="0"/>
                <a:hlinkClick r:id="rId4"/>
              </a:rPr>
              <a:t> </a:t>
            </a:r>
            <a:r>
              <a:rPr lang="uk-UA" altLang="en-US" dirty="0" smtClean="0">
                <a:solidFill>
                  <a:srgbClr val="0563C1"/>
                </a:solidFill>
                <a:latin typeface="Times New Roman" panose="02020603050405020304" pitchFamily="18" charset="0"/>
                <a:cs typeface="Times New Roman" panose="02020603050405020304" pitchFamily="18" charset="0"/>
                <a:hlinkClick r:id="rId4"/>
              </a:rPr>
              <a:t>Л.В.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Паблік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рилейшнз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: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навч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посіб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для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дистанц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навчання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/ Л. В.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Пізнюк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;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Відкритий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міжнародний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ун-т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розвитку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людини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"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Україна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". - К. : Ун-т "</a:t>
            </a:r>
            <a:r>
              <a:rPr lang="ru-RU" altLang="en-US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Україна</a:t>
            </a:r>
            <a:r>
              <a:rPr lang="ru-RU" alt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", 2005. - 240 с. </a:t>
            </a:r>
            <a:endParaRPr lang="en-US" altLang="en-US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90000"/>
              </a:lnSpc>
              <a:tabLst>
                <a:tab pos="466725" algn="l"/>
              </a:tabLst>
            </a:pPr>
            <a:endParaRPr lang="en-US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6796880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7504" y="548680"/>
            <a:ext cx="8784976" cy="6120680"/>
          </a:xfrm>
          <a:solidFill>
            <a:schemeClr val="accent1">
              <a:lumMod val="60000"/>
              <a:lumOff val="40000"/>
            </a:schemeClr>
          </a:solidFill>
        </p:spPr>
        <p:txBody>
          <a:bodyPr/>
          <a:lstStyle/>
          <a:p>
            <a:pPr indent="450215" algn="just"/>
            <a:r>
              <a:rPr lang="uk-UA" sz="2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Імідж організації і її керівника, персоналу, ділова репутація, позитивні відносини, взаємний інтерес формуються не тільки у процесі безпосереднього ділового чи корпоративного спілкування і професійних взаємодій. </a:t>
            </a:r>
            <a:endParaRPr lang="uk-UA" sz="260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0215" algn="just"/>
            <a:r>
              <a:rPr lang="uk-UA" sz="2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Найбільша </a:t>
            </a:r>
            <a:r>
              <a:rPr lang="uk-UA" sz="2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кількість контактів здійснюється з допомогою засобів масової інформації. Вони покликані об’єктивно відображати ті події, які відбуваються. Однак простим інформуванням справи не завершуються. </a:t>
            </a:r>
            <a:endParaRPr lang="uk-UA" sz="260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0215" algn="just"/>
            <a:r>
              <a:rPr lang="uk-UA" sz="2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ЗМІ </a:t>
            </a:r>
            <a:r>
              <a:rPr lang="uk-UA" sz="2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здійснюють сильний вплив на свідомість людей, їх відносини, поведінку, спрямування активності. Варто відмітити, що їх роль значно збільшується під час критичних або етапних періодів розвитку суспільства. </a:t>
            </a:r>
            <a:endParaRPr lang="en-US" sz="26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21512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692696"/>
            <a:ext cx="8496944" cy="6165304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pPr indent="0" algn="ctr">
              <a:lnSpc>
                <a:spcPct val="106000"/>
              </a:lnSpc>
              <a:buNone/>
            </a:pPr>
            <a:r>
              <a:rPr lang="uk-UA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Основні функції ЗМІ:</a:t>
            </a:r>
            <a:endParaRPr lang="en-US" sz="20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інформативна;</a:t>
            </a:r>
            <a:endParaRPr lang="en-US" sz="20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соціального орієнтування за рахунок інформування;</a:t>
            </a:r>
            <a:endParaRPr lang="en-US" sz="20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формування суспільної думки і суспільних настроїв;</a:t>
            </a:r>
            <a:endParaRPr lang="en-US" sz="20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b="1" spc="-2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соціальної ідентифікації, яка дає можливість усвідомити причетність до одних груп громадськості та відмежуватися від інших;</a:t>
            </a:r>
            <a:endParaRPr lang="en-US" sz="20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контактування з іншими людьми;</a:t>
            </a:r>
            <a:endParaRPr lang="en-US" sz="20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самоствердження;</a:t>
            </a:r>
            <a:endParaRPr lang="en-US" sz="20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утилітарна (допомагає у вирішенні практичних завдань);</a:t>
            </a:r>
            <a:endParaRPr lang="en-US" sz="20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емоційної розрядки;</a:t>
            </a:r>
            <a:endParaRPr lang="en-US" sz="20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6000"/>
              </a:lnSpc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виховна, яка впливає на еталони поведінки і відносин</a:t>
            </a:r>
            <a:r>
              <a:rPr lang="uk-UA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0869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476672"/>
            <a:ext cx="8064896" cy="5616624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pPr indent="191135" algn="just">
              <a:lnSpc>
                <a:spcPct val="106000"/>
              </a:lnSpc>
            </a:pPr>
            <a:r>
              <a:rPr lang="uk-UA" sz="2800" b="1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Новина</a:t>
            </a: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— це будь-яка реальна подія, що являє інтерес для засобів масової інформації і громадськості, пов’язана з діяльністю певної організації чи людини і не була раніше представлена (висвітлена).</a:t>
            </a:r>
            <a:endParaRPr lang="en-US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191135" algn="just">
              <a:lnSpc>
                <a:spcPct val="106000"/>
              </a:lnSpc>
            </a:pPr>
            <a:r>
              <a:rPr lang="uk-UA" sz="2800" b="1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Факт — </a:t>
            </a: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 дійсна, невигадана подія, що являє інтерес для засобів масової інформації і громадськості, пов’язана з діяльністю певної організації чи людини.</a:t>
            </a:r>
            <a:endParaRPr lang="en-US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0684186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7504" y="188640"/>
            <a:ext cx="8784976" cy="6408712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 fontScale="85000" lnSpcReduction="20000"/>
          </a:bodyPr>
          <a:lstStyle/>
          <a:p>
            <a:pPr marL="0" indent="0" algn="ctr">
              <a:lnSpc>
                <a:spcPct val="120000"/>
              </a:lnSpc>
              <a:spcBef>
                <a:spcPts val="0"/>
              </a:spcBef>
              <a:buNone/>
            </a:pPr>
            <a:r>
              <a:rPr lang="uk-UA" sz="32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 засобів і заходів ПР відноситься такий інструментарій:</a:t>
            </a:r>
            <a:endParaRPr lang="en-US" sz="32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algn="just">
              <a:lnSpc>
                <a:spcPct val="120000"/>
              </a:lnSpc>
              <a:spcBef>
                <a:spcPts val="0"/>
              </a:spcBef>
              <a:buSzPts val="1150"/>
              <a:buFont typeface="Symbol" panose="05050102010706020507" pitchFamily="18" charset="2"/>
              <a:buChar char=""/>
              <a:tabLst>
                <a:tab pos="270510" algn="l"/>
                <a:tab pos="421005" algn="l"/>
              </a:tabLst>
            </a:pPr>
            <a:r>
              <a:rPr lang="uk-UA" sz="3200" i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пресс</a:t>
            </a:r>
            <a:r>
              <a:rPr lang="uk-UA" sz="3200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-посередницька діяльність</a:t>
            </a:r>
            <a:r>
              <a:rPr lang="uk-UA" sz="32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algn="just">
              <a:lnSpc>
                <a:spcPct val="120000"/>
              </a:lnSpc>
              <a:spcBef>
                <a:spcPts val="0"/>
              </a:spcBef>
              <a:buSzPts val="1150"/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32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організація і проведення прес-конференцій, брифінгів;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algn="just">
              <a:lnSpc>
                <a:spcPct val="120000"/>
              </a:lnSpc>
              <a:spcBef>
                <a:spcPts val="0"/>
              </a:spcBef>
              <a:buSzPts val="1150"/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32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реліз (повідомлення для ЗМІ);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algn="just">
              <a:lnSpc>
                <a:spcPct val="120000"/>
              </a:lnSpc>
              <a:spcBef>
                <a:spcPts val="0"/>
              </a:spcBef>
              <a:buSzPts val="1150"/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32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участь у написанні статей, репортажів та інших інформаційних матеріалів; написання іменних, оглядових і аналітичних статей; замовлення статті; створення </a:t>
            </a:r>
            <a:r>
              <a:rPr lang="uk-UA" sz="32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бекграундерів</a:t>
            </a:r>
            <a:r>
              <a:rPr lang="uk-UA" sz="32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факт-листів, кейс-історій, </a:t>
            </a:r>
            <a:r>
              <a:rPr lang="uk-UA" sz="32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ньюз-летерів</a:t>
            </a:r>
            <a:r>
              <a:rPr lang="uk-UA" sz="32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позиційних документів тощо;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algn="just">
              <a:lnSpc>
                <a:spcPct val="120000"/>
              </a:lnSpc>
              <a:spcBef>
                <a:spcPts val="0"/>
              </a:spcBef>
              <a:buSzPts val="1150"/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32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організація роботи прес-клубу;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algn="just">
              <a:lnSpc>
                <a:spcPct val="120000"/>
              </a:lnSpc>
              <a:spcBef>
                <a:spcPts val="0"/>
              </a:spcBef>
              <a:buSzPts val="1150"/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32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участь у виробництві кіно-, відео-, телепродукції;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algn="just">
              <a:lnSpc>
                <a:spcPct val="120000"/>
              </a:lnSpc>
              <a:spcBef>
                <a:spcPts val="0"/>
              </a:spcBef>
              <a:buSzPts val="1150"/>
              <a:buFont typeface="Arial" panose="020B0604020202020204" pitchFamily="34" charset="0"/>
              <a:buChar char="—"/>
              <a:tabLst>
                <a:tab pos="419735" algn="l"/>
              </a:tabLst>
            </a:pPr>
            <a:r>
              <a:rPr lang="uk-UA" sz="32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підготовка та організація виступів, інтерв’ю керівництва, спікерів компанії у ЗМІ;</a:t>
            </a:r>
            <a:endParaRPr lang="en-US" sz="3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579676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764704"/>
            <a:ext cx="7778825" cy="5688632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Autofit/>
          </a:bodyPr>
          <a:lstStyle/>
          <a:p>
            <a:pPr indent="459740" algn="just"/>
            <a:r>
              <a:rPr lang="uk-UA" sz="28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Пабліситі за допомогою спеціальної продукції: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публікація річних звітів;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видання фірмових проспектів, каталогів, буклетів;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видання фірмового журналу, газети, корпоративного бюлетеня;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публікації листівок;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інтернет ПР;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8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підготовка сувенірної продукції і іншої фірмової атрибутики.</a:t>
            </a:r>
            <a:endParaRPr lang="en-US" sz="2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1171041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332656"/>
            <a:ext cx="7850833" cy="5708707"/>
          </a:xfrm>
          <a:solidFill>
            <a:schemeClr val="accent1">
              <a:lumMod val="60000"/>
              <a:lumOff val="40000"/>
            </a:schemeClr>
          </a:solidFill>
        </p:spPr>
        <p:txBody>
          <a:bodyPr/>
          <a:lstStyle/>
          <a:p>
            <a:pPr indent="459740" algn="just"/>
            <a:r>
              <a:rPr lang="uk-UA" sz="24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Організація спеціальних ПР – заходів (</a:t>
            </a:r>
            <a:r>
              <a:rPr lang="uk-UA" sz="2400" i="1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промо</a:t>
            </a:r>
            <a:r>
              <a:rPr lang="uk-UA" sz="24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-акцій):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організація семінарів, круглих столів для клієнтів;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організація презентацій, церемоній відкриття;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організація «днів відчинених дверей», ювілеїв компанії, демонстрацій новинок та інших спеціальних акцій;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9740" algn="just"/>
            <a:r>
              <a:rPr lang="uk-UA" sz="24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Участь/організація</a:t>
            </a: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: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спонсорської діяльності компанії;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організація добродійної діяльності;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0" algn="just">
              <a:buFont typeface="Times New Roman" panose="02020603050405020304" pitchFamily="18" charset="0"/>
              <a:buChar char="-"/>
              <a:tabLst>
                <a:tab pos="457200" algn="l"/>
              </a:tabLst>
            </a:pPr>
            <a:r>
              <a:rPr lang="uk-UA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організація виставкової діяльності.</a:t>
            </a:r>
            <a:endParaRPr lang="en-US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2474333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129</TotalTime>
  <Words>1516</Words>
  <Application>Microsoft Office PowerPoint</Application>
  <PresentationFormat>Экран (4:3)</PresentationFormat>
  <Paragraphs>112</Paragraphs>
  <Slides>26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8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26</vt:i4>
      </vt:variant>
    </vt:vector>
  </HeadingPairs>
  <TitlesOfParts>
    <vt:vector size="35" baseType="lpstr">
      <vt:lpstr>Arial</vt:lpstr>
      <vt:lpstr>Batang</vt:lpstr>
      <vt:lpstr>Calibri</vt:lpstr>
      <vt:lpstr>Garamond</vt:lpstr>
      <vt:lpstr>Symbol</vt:lpstr>
      <vt:lpstr>Times New Roman</vt:lpstr>
      <vt:lpstr>Trebuchet MS</vt:lpstr>
      <vt:lpstr>Wingdings 3</vt:lpstr>
      <vt:lpstr>Аспект</vt:lpstr>
      <vt:lpstr>ТЕМА 4.   ЗАСОБИ ПАБЛІК-РИЛЕЙШНЗ У ГОТЕЛЬНОМУ БІЗНЕСІ </vt:lpstr>
      <vt:lpstr>Презентация PowerPoint</vt:lpstr>
      <vt:lpstr>Список рекомендованої літератури: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ДЯКУЮ ЗА УВАГУ!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Презентація на тему: “Дослідження громадськості та громадськоі думки”</dc:title>
  <dc:creator>111</dc:creator>
  <cp:lastModifiedBy>Пользователь Windows</cp:lastModifiedBy>
  <cp:revision>24</cp:revision>
  <dcterms:created xsi:type="dcterms:W3CDTF">2018-04-25T13:27:22Z</dcterms:created>
  <dcterms:modified xsi:type="dcterms:W3CDTF">2020-03-30T17:50:42Z</dcterms:modified>
</cp:coreProperties>
</file>

<file path=docProps/thumbnail.jpeg>
</file>