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5" r:id="rId3"/>
    <p:sldId id="302" r:id="rId4"/>
    <p:sldId id="307" r:id="rId5"/>
    <p:sldId id="308" r:id="rId6"/>
    <p:sldId id="309" r:id="rId7"/>
    <p:sldId id="303" r:id="rId8"/>
    <p:sldId id="304" r:id="rId9"/>
    <p:sldId id="299" r:id="rId10"/>
    <p:sldId id="300" r:id="rId11"/>
    <p:sldId id="301" r:id="rId12"/>
    <p:sldId id="306" r:id="rId13"/>
    <p:sldId id="287" r:id="rId14"/>
    <p:sldId id="288" r:id="rId15"/>
    <p:sldId id="289" r:id="rId16"/>
    <p:sldId id="290" r:id="rId17"/>
    <p:sldId id="291" r:id="rId18"/>
    <p:sldId id="292" r:id="rId19"/>
    <p:sldId id="310" r:id="rId20"/>
    <p:sldId id="293" r:id="rId21"/>
    <p:sldId id="311" r:id="rId22"/>
    <p:sldId id="312" r:id="rId23"/>
    <p:sldId id="294" r:id="rId24"/>
    <p:sldId id="295" r:id="rId25"/>
    <p:sldId id="296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7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A11FD21-D4F0-4F05-A585-8F08BB8290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51AEC93-A5CE-402E-ABA7-F74E0ADBA3A0}" type="slidenum">
              <a:rPr lang="ru-RU" smtClean="0"/>
              <a:t>‹#›</a:t>
            </a:fld>
            <a:endParaRPr lang="ru-RU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87565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1FD21-D4F0-4F05-A585-8F08BB8290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EC93-A5CE-402E-ABA7-F74E0ADBA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35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1FD21-D4F0-4F05-A585-8F08BB8290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EC93-A5CE-402E-ABA7-F74E0ADBA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523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1FD21-D4F0-4F05-A585-8F08BB8290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EC93-A5CE-402E-ABA7-F74E0ADBA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855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11FD21-D4F0-4F05-A585-8F08BB8290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1AEC93-A5CE-402E-ABA7-F74E0ADBA3A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68065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1FD21-D4F0-4F05-A585-8F08BB8290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EC93-A5CE-402E-ABA7-F74E0ADBA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1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1FD21-D4F0-4F05-A585-8F08BB8290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EC93-A5CE-402E-ABA7-F74E0ADBA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27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1FD21-D4F0-4F05-A585-8F08BB8290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EC93-A5CE-402E-ABA7-F74E0ADBA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269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1FD21-D4F0-4F05-A585-8F08BB8290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EC93-A5CE-402E-ABA7-F74E0ADBA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352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11FD21-D4F0-4F05-A585-8F08BB8290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1AEC93-A5CE-402E-ABA7-F74E0ADBA3A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57653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11FD21-D4F0-4F05-A585-8F08BB8290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1AEC93-A5CE-402E-ABA7-F74E0ADBA3A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79054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0A11FD21-D4F0-4F05-A585-8F08BB8290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51AEC93-A5CE-402E-ABA7-F74E0ADBA3A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5726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3406" y="1175659"/>
            <a:ext cx="9888583" cy="5159828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b="1" dirty="0" smtClean="0"/>
              <a:t>Тема 5:</a:t>
            </a:r>
            <a:br>
              <a:rPr lang="ru-RU" sz="3600" b="1" dirty="0" smtClean="0"/>
            </a:br>
            <a:r>
              <a:rPr lang="uk-UA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Моделювання </a:t>
            </a:r>
            <a:r>
              <a:rPr lang="uk-UA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процесу </a:t>
            </a:r>
            <a:r>
              <a:rPr lang="uk-UA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комунікативного впливу </a:t>
            </a:r>
            <a:r>
              <a:rPr lang="uk-UA" sz="3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паблік</a:t>
            </a:r>
            <a:r>
              <a:rPr lang="uk-UA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3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рилейшнз</a:t>
            </a:r>
            <a:r>
              <a:rPr lang="uk-UA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економічну </a:t>
            </a:r>
            <a:r>
              <a:rPr lang="uk-UA" sz="3600" b="1">
                <a:latin typeface="Times New Roman" panose="02020603050405020304" pitchFamily="18" charset="0"/>
                <a:ea typeface="Times New Roman" panose="02020603050405020304" pitchFamily="18" charset="0"/>
              </a:rPr>
              <a:t>поведінку </a:t>
            </a:r>
            <a:r>
              <a:rPr lang="uk-UA" sz="3600" b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суб’єктів ГОТЕЛЬНОГО БІЗНЕСУ</a:t>
            </a: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96481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703" y="470263"/>
            <a:ext cx="11273246" cy="5397137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ru-RU" sz="3600" dirty="0" err="1"/>
              <a:t>Етапи</a:t>
            </a:r>
            <a:r>
              <a:rPr lang="ru-RU" sz="3600" dirty="0"/>
              <a:t> </a:t>
            </a:r>
            <a:r>
              <a:rPr lang="ru-RU" sz="3600" dirty="0" err="1"/>
              <a:t>експертизи</a:t>
            </a:r>
            <a:r>
              <a:rPr lang="ru-RU" sz="3600" dirty="0"/>
              <a:t> </a:t>
            </a:r>
            <a:r>
              <a:rPr lang="ru-RU" sz="3600" dirty="0" err="1"/>
              <a:t>економічних</a:t>
            </a:r>
            <a:r>
              <a:rPr lang="ru-RU" sz="3600" dirty="0"/>
              <a:t> альтернатив </a:t>
            </a:r>
            <a:r>
              <a:rPr lang="ru-RU" sz="3600" dirty="0" err="1"/>
              <a:t>можна</a:t>
            </a:r>
            <a:r>
              <a:rPr lang="ru-RU" sz="3600" dirty="0"/>
              <a:t> </a:t>
            </a:r>
            <a:r>
              <a:rPr lang="ru-RU" sz="3600" dirty="0" err="1"/>
              <a:t>визначити</a:t>
            </a:r>
            <a:r>
              <a:rPr lang="ru-RU" sz="3600" dirty="0"/>
              <a:t> у </a:t>
            </a:r>
            <a:r>
              <a:rPr lang="ru-RU" sz="3600" dirty="0" err="1"/>
              <a:t>наступній</a:t>
            </a:r>
            <a:r>
              <a:rPr lang="ru-RU" sz="3600" dirty="0"/>
              <a:t> </a:t>
            </a:r>
            <a:r>
              <a:rPr lang="ru-RU" sz="3600" dirty="0" err="1"/>
              <a:t>послідовності</a:t>
            </a:r>
            <a:r>
              <a:rPr lang="ru-RU" sz="3600" dirty="0"/>
              <a:t>: </a:t>
            </a:r>
            <a:endParaRPr lang="ru-RU" sz="3600" dirty="0" smtClean="0"/>
          </a:p>
          <a:p>
            <a:r>
              <a:rPr lang="ru-RU" sz="3600" dirty="0" smtClean="0"/>
              <a:t>1</a:t>
            </a:r>
            <a:r>
              <a:rPr lang="ru-RU" sz="3600" dirty="0"/>
              <a:t>) </a:t>
            </a:r>
            <a:r>
              <a:rPr lang="ru-RU" sz="3600" dirty="0" err="1"/>
              <a:t>організаційний</a:t>
            </a:r>
            <a:r>
              <a:rPr lang="ru-RU" sz="3600" dirty="0"/>
              <a:t> </a:t>
            </a:r>
            <a:r>
              <a:rPr lang="ru-RU" sz="3600" dirty="0" err="1"/>
              <a:t>аналіз</a:t>
            </a:r>
            <a:r>
              <a:rPr lang="ru-RU" sz="3600" dirty="0"/>
              <a:t> – </a:t>
            </a:r>
            <a:r>
              <a:rPr lang="ru-RU" sz="3600" dirty="0" err="1"/>
              <a:t>визначення</a:t>
            </a:r>
            <a:r>
              <a:rPr lang="ru-RU" sz="3600" dirty="0"/>
              <a:t> </a:t>
            </a:r>
            <a:r>
              <a:rPr lang="ru-RU" sz="3600" dirty="0" err="1"/>
              <a:t>функцій</a:t>
            </a:r>
            <a:r>
              <a:rPr lang="ru-RU" sz="3600" dirty="0"/>
              <a:t> </a:t>
            </a:r>
            <a:r>
              <a:rPr lang="ru-RU" sz="3600" dirty="0" err="1"/>
              <a:t>учасників</a:t>
            </a:r>
            <a:r>
              <a:rPr lang="ru-RU" sz="3600" dirty="0"/>
              <a:t> проекту; </a:t>
            </a:r>
            <a:r>
              <a:rPr lang="ru-RU" sz="3600" dirty="0" err="1"/>
              <a:t>оцінка</a:t>
            </a:r>
            <a:r>
              <a:rPr lang="ru-RU" sz="3600" dirty="0"/>
              <a:t> </a:t>
            </a:r>
            <a:r>
              <a:rPr lang="ru-RU" sz="3600" dirty="0" err="1"/>
              <a:t>їх</a:t>
            </a:r>
            <a:r>
              <a:rPr lang="ru-RU" sz="3600" dirty="0"/>
              <a:t> </a:t>
            </a:r>
            <a:r>
              <a:rPr lang="ru-RU" sz="3600" dirty="0" err="1"/>
              <a:t>сильних</a:t>
            </a:r>
            <a:r>
              <a:rPr lang="ru-RU" sz="3600" dirty="0"/>
              <a:t> і </a:t>
            </a:r>
            <a:r>
              <a:rPr lang="ru-RU" sz="3600" dirty="0" err="1"/>
              <a:t>слабких</a:t>
            </a:r>
            <a:r>
              <a:rPr lang="ru-RU" sz="3600" dirty="0"/>
              <a:t> </a:t>
            </a:r>
            <a:r>
              <a:rPr lang="ru-RU" sz="3600" dirty="0" err="1"/>
              <a:t>сторін</a:t>
            </a:r>
            <a:r>
              <a:rPr lang="ru-RU" sz="3600" dirty="0"/>
              <a:t> з </a:t>
            </a:r>
            <a:r>
              <a:rPr lang="ru-RU" sz="3600" dirty="0" err="1"/>
              <a:t>погляду</a:t>
            </a:r>
            <a:r>
              <a:rPr lang="ru-RU" sz="3600" dirty="0"/>
              <a:t> </a:t>
            </a:r>
            <a:r>
              <a:rPr lang="ru-RU" sz="3600" dirty="0" err="1"/>
              <a:t>матеріально-технічної</a:t>
            </a:r>
            <a:r>
              <a:rPr lang="ru-RU" sz="3600" dirty="0"/>
              <a:t> </a:t>
            </a:r>
            <a:r>
              <a:rPr lang="ru-RU" sz="3600" dirty="0" err="1"/>
              <a:t>бази</a:t>
            </a:r>
            <a:r>
              <a:rPr lang="ru-RU" sz="3600" dirty="0"/>
              <a:t>, </a:t>
            </a:r>
            <a:r>
              <a:rPr lang="ru-RU" sz="3600" dirty="0" err="1"/>
              <a:t>кваліфікації</a:t>
            </a:r>
            <a:r>
              <a:rPr lang="ru-RU" sz="3600" dirty="0"/>
              <a:t>, </a:t>
            </a:r>
            <a:r>
              <a:rPr lang="ru-RU" sz="3600" dirty="0" err="1"/>
              <a:t>можливостей</a:t>
            </a:r>
            <a:r>
              <a:rPr lang="ru-RU" sz="3600" dirty="0"/>
              <a:t>, а </a:t>
            </a:r>
            <a:r>
              <a:rPr lang="ru-RU" sz="3600" dirty="0" err="1"/>
              <a:t>також</a:t>
            </a:r>
            <a:r>
              <a:rPr lang="ru-RU" sz="3600" dirty="0"/>
              <a:t> </a:t>
            </a:r>
            <a:r>
              <a:rPr lang="ru-RU" sz="3600" dirty="0" err="1"/>
              <a:t>фінансового</a:t>
            </a:r>
            <a:r>
              <a:rPr lang="ru-RU" sz="3600" dirty="0"/>
              <a:t> становища; </a:t>
            </a:r>
            <a:r>
              <a:rPr lang="ru-RU" sz="3600" dirty="0" err="1"/>
              <a:t>розробка</a:t>
            </a:r>
            <a:r>
              <a:rPr lang="ru-RU" sz="3600" dirty="0"/>
              <a:t> </a:t>
            </a:r>
            <a:r>
              <a:rPr lang="ru-RU" sz="3600" dirty="0" err="1"/>
              <a:t>заходів</a:t>
            </a:r>
            <a:r>
              <a:rPr lang="ru-RU" sz="3600" dirty="0"/>
              <a:t> для </a:t>
            </a:r>
            <a:r>
              <a:rPr lang="ru-RU" sz="3600" dirty="0" err="1"/>
              <a:t>усунення</a:t>
            </a:r>
            <a:r>
              <a:rPr lang="ru-RU" sz="3600" dirty="0"/>
              <a:t> </a:t>
            </a:r>
            <a:r>
              <a:rPr lang="ru-RU" sz="3600" dirty="0" err="1"/>
              <a:t>слабких</a:t>
            </a:r>
            <a:r>
              <a:rPr lang="ru-RU" sz="3600" dirty="0"/>
              <a:t> </a:t>
            </a:r>
            <a:r>
              <a:rPr lang="ru-RU" sz="3600" dirty="0" err="1"/>
              <a:t>сторін</a:t>
            </a:r>
            <a:r>
              <a:rPr lang="ru-RU" sz="3600" dirty="0"/>
              <a:t> </a:t>
            </a:r>
            <a:r>
              <a:rPr lang="ru-RU" sz="3600" dirty="0" err="1"/>
              <a:t>учасників</a:t>
            </a:r>
            <a:r>
              <a:rPr lang="ru-RU" sz="3600" dirty="0"/>
              <a:t> і </a:t>
            </a:r>
            <a:r>
              <a:rPr lang="ru-RU" sz="3600" dirty="0" err="1"/>
              <a:t>удосконалення</a:t>
            </a:r>
            <a:r>
              <a:rPr lang="ru-RU" sz="3600" dirty="0"/>
              <a:t> </a:t>
            </a:r>
            <a:r>
              <a:rPr lang="ru-RU" sz="3600" dirty="0" err="1"/>
              <a:t>організаційних</a:t>
            </a:r>
            <a:r>
              <a:rPr lang="ru-RU" sz="3600" dirty="0"/>
              <a:t> </a:t>
            </a:r>
            <a:r>
              <a:rPr lang="ru-RU" sz="3600" dirty="0" err="1"/>
              <a:t>факторів</a:t>
            </a:r>
            <a:r>
              <a:rPr lang="ru-RU" sz="3600" dirty="0"/>
              <a:t>;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47934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755" y="0"/>
            <a:ext cx="11913326" cy="6453051"/>
          </a:xfrm>
          <a:solidFill>
            <a:schemeClr val="accent1"/>
          </a:solidFill>
        </p:spPr>
        <p:txBody>
          <a:bodyPr>
            <a:noAutofit/>
          </a:bodyPr>
          <a:lstStyle/>
          <a:p>
            <a:r>
              <a:rPr lang="ru-RU" sz="2600" dirty="0"/>
              <a:t>2) </a:t>
            </a:r>
            <a:r>
              <a:rPr lang="ru-RU" sz="2600" dirty="0" err="1"/>
              <a:t>технічний</a:t>
            </a:r>
            <a:r>
              <a:rPr lang="ru-RU" sz="2600" dirty="0"/>
              <a:t> </a:t>
            </a:r>
            <a:r>
              <a:rPr lang="ru-RU" sz="2600" dirty="0" err="1"/>
              <a:t>аналіз</a:t>
            </a:r>
            <a:r>
              <a:rPr lang="ru-RU" sz="2600" dirty="0"/>
              <a:t> – </a:t>
            </a:r>
            <a:r>
              <a:rPr lang="ru-RU" sz="2600" dirty="0" err="1"/>
              <a:t>розгляд</a:t>
            </a:r>
            <a:r>
              <a:rPr lang="ru-RU" sz="2600" dirty="0"/>
              <a:t> </a:t>
            </a:r>
            <a:r>
              <a:rPr lang="ru-RU" sz="2600" dirty="0" err="1"/>
              <a:t>техніко-технологічних</a:t>
            </a:r>
            <a:r>
              <a:rPr lang="ru-RU" sz="2600" dirty="0"/>
              <a:t> альтернатив і </a:t>
            </a:r>
            <a:r>
              <a:rPr lang="ru-RU" sz="2600" dirty="0" err="1"/>
              <a:t>оцінки</a:t>
            </a:r>
            <a:r>
              <a:rPr lang="ru-RU" sz="2600" dirty="0"/>
              <a:t> </a:t>
            </a:r>
            <a:r>
              <a:rPr lang="ru-RU" sz="2600" dirty="0" err="1"/>
              <a:t>можливості</a:t>
            </a:r>
            <a:r>
              <a:rPr lang="ru-RU" sz="2600" dirty="0"/>
              <a:t> </a:t>
            </a:r>
            <a:r>
              <a:rPr lang="ru-RU" sz="2600" dirty="0" err="1"/>
              <a:t>їх</a:t>
            </a:r>
            <a:r>
              <a:rPr lang="ru-RU" sz="2600" dirty="0"/>
              <a:t> </a:t>
            </a:r>
            <a:r>
              <a:rPr lang="ru-RU" sz="2600" dirty="0" err="1"/>
              <a:t>реалізації</a:t>
            </a:r>
            <a:r>
              <a:rPr lang="ru-RU" sz="2600" dirty="0"/>
              <a:t>, </a:t>
            </a:r>
            <a:r>
              <a:rPr lang="ru-RU" sz="2600" dirty="0" err="1"/>
              <a:t>строків</a:t>
            </a:r>
            <a:r>
              <a:rPr lang="ru-RU" sz="2600" dirty="0"/>
              <a:t> </a:t>
            </a:r>
            <a:r>
              <a:rPr lang="ru-RU" sz="2600" dirty="0" err="1"/>
              <a:t>здійснення</a:t>
            </a:r>
            <a:r>
              <a:rPr lang="ru-RU" sz="2600" dirty="0"/>
              <a:t> проекту в </a:t>
            </a:r>
            <a:r>
              <a:rPr lang="ru-RU" sz="2600" dirty="0" err="1"/>
              <a:t>цілому</a:t>
            </a:r>
            <a:r>
              <a:rPr lang="ru-RU" sz="2600" dirty="0"/>
              <a:t> і </a:t>
            </a:r>
            <a:r>
              <a:rPr lang="ru-RU" sz="2600" dirty="0" err="1"/>
              <a:t>його</a:t>
            </a:r>
            <a:r>
              <a:rPr lang="ru-RU" sz="2600" dirty="0"/>
              <a:t> фазах; </a:t>
            </a:r>
            <a:r>
              <a:rPr lang="ru-RU" sz="2600" dirty="0" err="1"/>
              <a:t>визначення</a:t>
            </a:r>
            <a:r>
              <a:rPr lang="ru-RU" sz="2600" dirty="0"/>
              <a:t> </a:t>
            </a:r>
            <a:r>
              <a:rPr lang="ru-RU" sz="2600" dirty="0" err="1"/>
              <a:t>доступності</a:t>
            </a:r>
            <a:r>
              <a:rPr lang="ru-RU" sz="2600" dirty="0"/>
              <a:t> і </a:t>
            </a:r>
            <a:r>
              <a:rPr lang="ru-RU" sz="2600" dirty="0" err="1"/>
              <a:t>достатності</a:t>
            </a:r>
            <a:r>
              <a:rPr lang="ru-RU" sz="2600" dirty="0"/>
              <a:t> </a:t>
            </a:r>
            <a:r>
              <a:rPr lang="ru-RU" sz="2600" dirty="0" err="1"/>
              <a:t>джерел</a:t>
            </a:r>
            <a:r>
              <a:rPr lang="ru-RU" sz="2600" dirty="0"/>
              <a:t> </a:t>
            </a:r>
            <a:r>
              <a:rPr lang="ru-RU" sz="2600" dirty="0" err="1"/>
              <a:t>сировини</a:t>
            </a:r>
            <a:r>
              <a:rPr lang="ru-RU" sz="2600" dirty="0"/>
              <a:t>, </a:t>
            </a:r>
            <a:r>
              <a:rPr lang="ru-RU" sz="2600" dirty="0" err="1"/>
              <a:t>робочої</a:t>
            </a:r>
            <a:r>
              <a:rPr lang="ru-RU" sz="2600" dirty="0"/>
              <a:t> </a:t>
            </a:r>
            <a:r>
              <a:rPr lang="ru-RU" sz="2600" dirty="0" err="1"/>
              <a:t>сили</a:t>
            </a:r>
            <a:r>
              <a:rPr lang="ru-RU" sz="2600" dirty="0"/>
              <a:t> та </a:t>
            </a:r>
            <a:r>
              <a:rPr lang="ru-RU" sz="2600" dirty="0" err="1"/>
              <a:t>інших</a:t>
            </a:r>
            <a:r>
              <a:rPr lang="ru-RU" sz="2600" dirty="0"/>
              <a:t> </a:t>
            </a:r>
            <a:r>
              <a:rPr lang="ru-RU" sz="2600" dirty="0" err="1"/>
              <a:t>необхідних</a:t>
            </a:r>
            <a:r>
              <a:rPr lang="ru-RU" sz="2600" dirty="0"/>
              <a:t> </a:t>
            </a:r>
            <a:r>
              <a:rPr lang="ru-RU" sz="2600" dirty="0" err="1"/>
              <a:t>ресурсів</a:t>
            </a:r>
            <a:r>
              <a:rPr lang="ru-RU" sz="2600" dirty="0"/>
              <a:t>; </a:t>
            </a:r>
            <a:r>
              <a:rPr lang="ru-RU" sz="2600" dirty="0" err="1"/>
              <a:t>складання</a:t>
            </a:r>
            <a:r>
              <a:rPr lang="ru-RU" sz="2600" dirty="0"/>
              <a:t> </a:t>
            </a:r>
            <a:r>
              <a:rPr lang="ru-RU" sz="2600" dirty="0" err="1"/>
              <a:t>календарних</a:t>
            </a:r>
            <a:r>
              <a:rPr lang="ru-RU" sz="2600" dirty="0"/>
              <a:t> </a:t>
            </a:r>
            <a:r>
              <a:rPr lang="ru-RU" sz="2600" dirty="0" err="1"/>
              <a:t>планів</a:t>
            </a:r>
            <a:r>
              <a:rPr lang="ru-RU" sz="2600" dirty="0"/>
              <a:t> і </a:t>
            </a:r>
            <a:r>
              <a:rPr lang="ru-RU" sz="2600" dirty="0" err="1"/>
              <a:t>мережних</a:t>
            </a:r>
            <a:r>
              <a:rPr lang="ru-RU" sz="2600" dirty="0"/>
              <a:t> моделей; </a:t>
            </a:r>
            <a:endParaRPr lang="ru-RU" sz="2600" dirty="0" smtClean="0"/>
          </a:p>
          <a:p>
            <a:r>
              <a:rPr lang="ru-RU" sz="2600" dirty="0"/>
              <a:t>3) </a:t>
            </a:r>
            <a:r>
              <a:rPr lang="ru-RU" sz="2600" dirty="0" err="1"/>
              <a:t>комерційний</a:t>
            </a:r>
            <a:r>
              <a:rPr lang="ru-RU" sz="2600" dirty="0"/>
              <a:t> </a:t>
            </a:r>
            <a:r>
              <a:rPr lang="ru-RU" sz="2600" dirty="0" err="1"/>
              <a:t>аналіз</a:t>
            </a:r>
            <a:r>
              <a:rPr lang="ru-RU" sz="2600" dirty="0"/>
              <a:t> – </a:t>
            </a:r>
            <a:r>
              <a:rPr lang="ru-RU" sz="2600" dirty="0" err="1"/>
              <a:t>визначення</a:t>
            </a:r>
            <a:r>
              <a:rPr lang="ru-RU" sz="2600" dirty="0"/>
              <a:t> </a:t>
            </a:r>
            <a:r>
              <a:rPr lang="ru-RU" sz="2600" dirty="0" err="1"/>
              <a:t>можливих</a:t>
            </a:r>
            <a:r>
              <a:rPr lang="ru-RU" sz="2600" dirty="0"/>
              <a:t> </a:t>
            </a:r>
            <a:r>
              <a:rPr lang="ru-RU" sz="2600" dirty="0" err="1"/>
              <a:t>ринків</a:t>
            </a:r>
            <a:r>
              <a:rPr lang="ru-RU" sz="2600" dirty="0"/>
              <a:t> </a:t>
            </a:r>
            <a:r>
              <a:rPr lang="ru-RU" sz="2600" dirty="0" err="1"/>
              <a:t>збуту</a:t>
            </a:r>
            <a:r>
              <a:rPr lang="ru-RU" sz="2600" dirty="0"/>
              <a:t> і </a:t>
            </a:r>
            <a:r>
              <a:rPr lang="ru-RU" sz="2600" dirty="0" err="1"/>
              <a:t>сегментів</a:t>
            </a:r>
            <a:r>
              <a:rPr lang="ru-RU" sz="2600" dirty="0"/>
              <a:t> </a:t>
            </a:r>
            <a:r>
              <a:rPr lang="ru-RU" sz="2600" dirty="0" err="1"/>
              <a:t>споживачів</a:t>
            </a:r>
            <a:r>
              <a:rPr lang="ru-RU" sz="2600" dirty="0"/>
              <a:t>; </a:t>
            </a:r>
            <a:r>
              <a:rPr lang="ru-RU" sz="2600" dirty="0" err="1"/>
              <a:t>оцінка</a:t>
            </a:r>
            <a:r>
              <a:rPr lang="ru-RU" sz="2600" dirty="0"/>
              <a:t> </a:t>
            </a:r>
            <a:r>
              <a:rPr lang="ru-RU" sz="2600" dirty="0" err="1"/>
              <a:t>підприємств-конкурентів</a:t>
            </a:r>
            <a:r>
              <a:rPr lang="ru-RU" sz="2600" dirty="0"/>
              <a:t> і </a:t>
            </a:r>
            <a:r>
              <a:rPr lang="ru-RU" sz="2600" dirty="0" err="1"/>
              <a:t>вибір</a:t>
            </a:r>
            <a:r>
              <a:rPr lang="ru-RU" sz="2600" dirty="0"/>
              <a:t> </a:t>
            </a:r>
            <a:r>
              <a:rPr lang="ru-RU" sz="2600" dirty="0" err="1"/>
              <a:t>конкурентоздатної</a:t>
            </a:r>
            <a:r>
              <a:rPr lang="ru-RU" sz="2600" dirty="0"/>
              <a:t> </a:t>
            </a:r>
            <a:r>
              <a:rPr lang="ru-RU" sz="2600" dirty="0" err="1"/>
              <a:t>стратегії</a:t>
            </a:r>
            <a:r>
              <a:rPr lang="ru-RU" sz="2600" dirty="0"/>
              <a:t>; </a:t>
            </a:r>
            <a:endParaRPr lang="ru-RU" sz="2600" dirty="0" smtClean="0"/>
          </a:p>
          <a:p>
            <a:r>
              <a:rPr lang="ru-RU" sz="2600" dirty="0" smtClean="0"/>
              <a:t>4</a:t>
            </a:r>
            <a:r>
              <a:rPr lang="ru-RU" sz="2600" dirty="0"/>
              <a:t>) </a:t>
            </a:r>
            <a:r>
              <a:rPr lang="ru-RU" sz="2600" dirty="0" err="1"/>
              <a:t>екологічний</a:t>
            </a:r>
            <a:r>
              <a:rPr lang="ru-RU" sz="2600" dirty="0"/>
              <a:t> </a:t>
            </a:r>
            <a:r>
              <a:rPr lang="ru-RU" sz="2600" dirty="0" err="1"/>
              <a:t>аналіз</a:t>
            </a:r>
            <a:r>
              <a:rPr lang="ru-RU" sz="2600" dirty="0"/>
              <a:t> – </a:t>
            </a:r>
            <a:r>
              <a:rPr lang="ru-RU" sz="2600" dirty="0" err="1"/>
              <a:t>визначення</a:t>
            </a:r>
            <a:r>
              <a:rPr lang="ru-RU" sz="2600" dirty="0"/>
              <a:t> </a:t>
            </a:r>
            <a:r>
              <a:rPr lang="ru-RU" sz="2600" dirty="0" err="1"/>
              <a:t>потенційного</a:t>
            </a:r>
            <a:r>
              <a:rPr lang="ru-RU" sz="2600" dirty="0"/>
              <a:t> </a:t>
            </a:r>
            <a:r>
              <a:rPr lang="ru-RU" sz="2600" dirty="0" err="1"/>
              <a:t>збитку</a:t>
            </a:r>
            <a:r>
              <a:rPr lang="ru-RU" sz="2600" dirty="0"/>
              <a:t> </a:t>
            </a:r>
            <a:r>
              <a:rPr lang="ru-RU" sz="2600" dirty="0" err="1"/>
              <a:t>навколишньому</a:t>
            </a:r>
            <a:r>
              <a:rPr lang="ru-RU" sz="2600" dirty="0"/>
              <a:t> </a:t>
            </a:r>
            <a:r>
              <a:rPr lang="ru-RU" sz="2600" dirty="0" err="1"/>
              <a:t>середовищу</a:t>
            </a:r>
            <a:r>
              <a:rPr lang="ru-RU" sz="2600" dirty="0"/>
              <a:t>, </a:t>
            </a:r>
            <a:r>
              <a:rPr lang="ru-RU" sz="2600" dirty="0" err="1"/>
              <a:t>який</a:t>
            </a:r>
            <a:r>
              <a:rPr lang="ru-RU" sz="2600" dirty="0"/>
              <a:t> </a:t>
            </a:r>
            <a:r>
              <a:rPr lang="ru-RU" sz="2600" dirty="0" err="1"/>
              <a:t>надається</a:t>
            </a:r>
            <a:r>
              <a:rPr lang="ru-RU" sz="2600" dirty="0"/>
              <a:t> проектом </a:t>
            </a:r>
            <a:r>
              <a:rPr lang="ru-RU" sz="2600" dirty="0" err="1"/>
              <a:t>протягом</a:t>
            </a:r>
            <a:r>
              <a:rPr lang="ru-RU" sz="2600" dirty="0"/>
              <a:t> </a:t>
            </a:r>
            <a:r>
              <a:rPr lang="ru-RU" sz="2600" dirty="0" err="1"/>
              <a:t>його</a:t>
            </a:r>
            <a:r>
              <a:rPr lang="ru-RU" sz="2600" dirty="0"/>
              <a:t> </a:t>
            </a:r>
            <a:r>
              <a:rPr lang="ru-RU" sz="2600" dirty="0" err="1"/>
              <a:t>життєвого</a:t>
            </a:r>
            <a:r>
              <a:rPr lang="ru-RU" sz="2600" dirty="0"/>
              <a:t> циклу і </a:t>
            </a:r>
            <a:r>
              <a:rPr lang="ru-RU" sz="2600" dirty="0" err="1"/>
              <a:t>заходів</a:t>
            </a:r>
            <a:r>
              <a:rPr lang="ru-RU" sz="2600" dirty="0"/>
              <a:t>, </a:t>
            </a:r>
            <a:r>
              <a:rPr lang="ru-RU" sz="2600" dirty="0" err="1"/>
              <a:t>необхідних</a:t>
            </a:r>
            <a:r>
              <a:rPr lang="ru-RU" sz="2600" dirty="0"/>
              <a:t> для </a:t>
            </a:r>
            <a:r>
              <a:rPr lang="ru-RU" sz="2600" dirty="0" err="1"/>
              <a:t>зменшення</a:t>
            </a:r>
            <a:r>
              <a:rPr lang="ru-RU" sz="2600" dirty="0"/>
              <a:t> </a:t>
            </a:r>
            <a:r>
              <a:rPr lang="ru-RU" sz="2600" dirty="0" err="1"/>
              <a:t>чи</a:t>
            </a:r>
            <a:r>
              <a:rPr lang="ru-RU" sz="2600" dirty="0"/>
              <a:t> </a:t>
            </a:r>
            <a:r>
              <a:rPr lang="ru-RU" sz="2600" dirty="0" err="1"/>
              <a:t>взагалі</a:t>
            </a:r>
            <a:r>
              <a:rPr lang="ru-RU" sz="2600" dirty="0"/>
              <a:t> </a:t>
            </a:r>
            <a:r>
              <a:rPr lang="ru-RU" sz="2600" dirty="0" err="1"/>
              <a:t>запобігання</a:t>
            </a:r>
            <a:r>
              <a:rPr lang="ru-RU" sz="2600" dirty="0"/>
              <a:t> </a:t>
            </a:r>
            <a:r>
              <a:rPr lang="ru-RU" sz="2600" dirty="0" err="1"/>
              <a:t>цього</a:t>
            </a:r>
            <a:r>
              <a:rPr lang="ru-RU" sz="2600" dirty="0"/>
              <a:t> </a:t>
            </a:r>
            <a:r>
              <a:rPr lang="ru-RU" sz="2600" dirty="0" err="1"/>
              <a:t>збитку</a:t>
            </a:r>
            <a:r>
              <a:rPr lang="ru-RU" sz="2600" dirty="0"/>
              <a:t>; </a:t>
            </a:r>
            <a:endParaRPr lang="ru-RU" sz="2600" dirty="0" smtClean="0"/>
          </a:p>
          <a:p>
            <a:r>
              <a:rPr lang="ru-RU" sz="2600" dirty="0" smtClean="0"/>
              <a:t>5</a:t>
            </a:r>
            <a:r>
              <a:rPr lang="ru-RU" sz="2600" dirty="0"/>
              <a:t>) </a:t>
            </a:r>
            <a:r>
              <a:rPr lang="ru-RU" sz="2600" dirty="0" err="1"/>
              <a:t>соціальний</a:t>
            </a:r>
            <a:r>
              <a:rPr lang="ru-RU" sz="2600" dirty="0"/>
              <a:t> </a:t>
            </a:r>
            <a:r>
              <a:rPr lang="ru-RU" sz="2600" dirty="0" err="1"/>
              <a:t>аналіз</a:t>
            </a:r>
            <a:r>
              <a:rPr lang="ru-RU" sz="2600" dirty="0"/>
              <a:t> – </a:t>
            </a:r>
            <a:r>
              <a:rPr lang="ru-RU" sz="2600" dirty="0" err="1"/>
              <a:t>визначення</a:t>
            </a:r>
            <a:r>
              <a:rPr lang="ru-RU" sz="2600" dirty="0"/>
              <a:t> </a:t>
            </a:r>
            <a:r>
              <a:rPr lang="ru-RU" sz="2600" dirty="0" err="1"/>
              <a:t>придатності</a:t>
            </a:r>
            <a:r>
              <a:rPr lang="ru-RU" sz="2600" dirty="0"/>
              <a:t> проекту для </a:t>
            </a:r>
            <a:r>
              <a:rPr lang="ru-RU" sz="2600" dirty="0" err="1"/>
              <a:t>його</a:t>
            </a:r>
            <a:r>
              <a:rPr lang="ru-RU" sz="2600" dirty="0"/>
              <a:t> </a:t>
            </a:r>
            <a:r>
              <a:rPr lang="ru-RU" sz="2600" dirty="0" err="1"/>
              <a:t>користувачів</a:t>
            </a:r>
            <a:r>
              <a:rPr lang="ru-RU" sz="2600" dirty="0"/>
              <a:t> і </a:t>
            </a:r>
            <a:r>
              <a:rPr lang="ru-RU" sz="2600" dirty="0" err="1"/>
              <a:t>прийнятності</a:t>
            </a:r>
            <a:r>
              <a:rPr lang="ru-RU" sz="2600" dirty="0"/>
              <a:t> для </a:t>
            </a:r>
            <a:r>
              <a:rPr lang="ru-RU" sz="2600" dirty="0" err="1"/>
              <a:t>підприємства</a:t>
            </a:r>
            <a:r>
              <a:rPr lang="ru-RU" sz="2600" dirty="0"/>
              <a:t> в </a:t>
            </a:r>
            <a:r>
              <a:rPr lang="ru-RU" sz="2600" dirty="0" err="1"/>
              <a:t>цілому</a:t>
            </a:r>
            <a:r>
              <a:rPr lang="ru-RU" sz="2600" dirty="0"/>
              <a:t>; </a:t>
            </a:r>
            <a:r>
              <a:rPr lang="ru-RU" sz="2600" dirty="0" err="1"/>
              <a:t>оцінка</a:t>
            </a:r>
            <a:r>
              <a:rPr lang="ru-RU" sz="2600" dirty="0"/>
              <a:t> </a:t>
            </a:r>
            <a:r>
              <a:rPr lang="ru-RU" sz="2600" dirty="0" err="1"/>
              <a:t>соціальнокультурних</a:t>
            </a:r>
            <a:r>
              <a:rPr lang="ru-RU" sz="2600" dirty="0"/>
              <a:t> характеристик </a:t>
            </a:r>
            <a:r>
              <a:rPr lang="ru-RU" sz="2600" dirty="0" err="1"/>
              <a:t>робітників</a:t>
            </a:r>
            <a:r>
              <a:rPr lang="ru-RU" sz="2600" dirty="0"/>
              <a:t>, </a:t>
            </a:r>
            <a:r>
              <a:rPr lang="ru-RU" sz="2600" dirty="0" err="1"/>
              <a:t>яких</a:t>
            </a:r>
            <a:r>
              <a:rPr lang="ru-RU" sz="2600" dirty="0"/>
              <a:t> </a:t>
            </a:r>
            <a:r>
              <a:rPr lang="ru-RU" sz="2600" dirty="0" err="1"/>
              <a:t>торкається</a:t>
            </a:r>
            <a:r>
              <a:rPr lang="ru-RU" sz="2600" dirty="0"/>
              <a:t> проект, </a:t>
            </a:r>
            <a:r>
              <a:rPr lang="ru-RU" sz="2600" dirty="0" err="1"/>
              <a:t>його</a:t>
            </a:r>
            <a:r>
              <a:rPr lang="ru-RU" sz="2600" dirty="0"/>
              <a:t> </a:t>
            </a:r>
            <a:r>
              <a:rPr lang="ru-RU" sz="2600" dirty="0" err="1"/>
              <a:t>вплив</a:t>
            </a:r>
            <a:r>
              <a:rPr lang="ru-RU" sz="2600" dirty="0"/>
              <a:t> на </a:t>
            </a:r>
            <a:r>
              <a:rPr lang="ru-RU" sz="2600" dirty="0" err="1"/>
              <a:t>зміни</a:t>
            </a:r>
            <a:r>
              <a:rPr lang="ru-RU" sz="2600" dirty="0"/>
              <a:t> </a:t>
            </a:r>
            <a:r>
              <a:rPr lang="ru-RU" sz="2600" dirty="0" err="1"/>
              <a:t>кількості</a:t>
            </a:r>
            <a:r>
              <a:rPr lang="ru-RU" sz="2600" dirty="0"/>
              <a:t> і </a:t>
            </a:r>
            <a:r>
              <a:rPr lang="ru-RU" sz="2600" dirty="0" err="1"/>
              <a:t>структури</a:t>
            </a:r>
            <a:r>
              <a:rPr lang="ru-RU" sz="2600" dirty="0"/>
              <a:t> </a:t>
            </a:r>
            <a:r>
              <a:rPr lang="ru-RU" sz="2600" dirty="0" err="1"/>
              <a:t>робочих</a:t>
            </a:r>
            <a:r>
              <a:rPr lang="ru-RU" sz="2600" dirty="0"/>
              <a:t> </a:t>
            </a:r>
            <a:r>
              <a:rPr lang="ru-RU" sz="2600" dirty="0" err="1"/>
              <a:t>місць</a:t>
            </a:r>
            <a:r>
              <a:rPr lang="ru-RU" sz="2600" dirty="0"/>
              <a:t>, умов </a:t>
            </a:r>
            <a:r>
              <a:rPr lang="ru-RU" sz="2600" dirty="0" err="1"/>
              <a:t>праці</a:t>
            </a:r>
            <a:r>
              <a:rPr lang="ru-RU" sz="2600" dirty="0"/>
              <a:t> та </a:t>
            </a:r>
            <a:r>
              <a:rPr lang="ru-RU" sz="2600" dirty="0" err="1"/>
              <a:t>побутових</a:t>
            </a:r>
            <a:r>
              <a:rPr lang="ru-RU" sz="2600" dirty="0"/>
              <a:t> умов;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229213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9" y="391887"/>
            <a:ext cx="10567851" cy="6048102"/>
          </a:xfrm>
          <a:solidFill>
            <a:schemeClr val="accent1"/>
          </a:solidFill>
        </p:spPr>
        <p:txBody>
          <a:bodyPr/>
          <a:lstStyle/>
          <a:p>
            <a:pPr lvl="0"/>
            <a:r>
              <a:rPr lang="ru-RU" sz="3200" dirty="0">
                <a:solidFill>
                  <a:srgbClr val="4A2318"/>
                </a:solidFill>
              </a:rPr>
              <a:t>6) </a:t>
            </a:r>
            <a:r>
              <a:rPr lang="ru-RU" sz="3200" dirty="0" err="1">
                <a:solidFill>
                  <a:srgbClr val="4A2318"/>
                </a:solidFill>
              </a:rPr>
              <a:t>фінансовий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аналіз</a:t>
            </a:r>
            <a:r>
              <a:rPr lang="ru-RU" sz="3200" dirty="0">
                <a:solidFill>
                  <a:srgbClr val="4A2318"/>
                </a:solidFill>
              </a:rPr>
              <a:t> – </a:t>
            </a:r>
            <a:r>
              <a:rPr lang="ru-RU" sz="3200" dirty="0" err="1">
                <a:solidFill>
                  <a:srgbClr val="4A2318"/>
                </a:solidFill>
              </a:rPr>
              <a:t>визначення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співвідношення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фінансових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витрат</a:t>
            </a:r>
            <a:r>
              <a:rPr lang="ru-RU" sz="3200" dirty="0">
                <a:solidFill>
                  <a:srgbClr val="4A2318"/>
                </a:solidFill>
              </a:rPr>
              <a:t> і </a:t>
            </a:r>
            <a:r>
              <a:rPr lang="ru-RU" sz="3200" dirty="0" err="1">
                <a:solidFill>
                  <a:srgbClr val="4A2318"/>
                </a:solidFill>
              </a:rPr>
              <a:t>результатів</a:t>
            </a:r>
            <a:r>
              <a:rPr lang="ru-RU" sz="3200" dirty="0">
                <a:solidFill>
                  <a:srgbClr val="4A2318"/>
                </a:solidFill>
              </a:rPr>
              <a:t>, </a:t>
            </a:r>
            <a:r>
              <a:rPr lang="ru-RU" sz="3200" dirty="0" err="1">
                <a:solidFill>
                  <a:srgbClr val="4A2318"/>
                </a:solidFill>
              </a:rPr>
              <a:t>що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забезпечують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необхідну</a:t>
            </a:r>
            <a:r>
              <a:rPr lang="ru-RU" sz="3200" dirty="0">
                <a:solidFill>
                  <a:srgbClr val="4A2318"/>
                </a:solidFill>
              </a:rPr>
              <a:t> норму </a:t>
            </a:r>
            <a:r>
              <a:rPr lang="ru-RU" sz="3200" dirty="0" err="1">
                <a:solidFill>
                  <a:srgbClr val="4A2318"/>
                </a:solidFill>
              </a:rPr>
              <a:t>прибутковості</a:t>
            </a:r>
            <a:r>
              <a:rPr lang="ru-RU" sz="3200" dirty="0">
                <a:solidFill>
                  <a:srgbClr val="4A2318"/>
                </a:solidFill>
              </a:rPr>
              <a:t>; </a:t>
            </a:r>
            <a:r>
              <a:rPr lang="ru-RU" sz="3200" dirty="0" err="1">
                <a:solidFill>
                  <a:srgbClr val="4A2318"/>
                </a:solidFill>
              </a:rPr>
              <a:t>прогнозування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інфляції</a:t>
            </a:r>
            <a:r>
              <a:rPr lang="ru-RU" sz="3200" dirty="0">
                <a:solidFill>
                  <a:srgbClr val="4A2318"/>
                </a:solidFill>
              </a:rPr>
              <a:t> по видах </a:t>
            </a:r>
            <a:r>
              <a:rPr lang="ru-RU" sz="3200" dirty="0" err="1">
                <a:solidFill>
                  <a:srgbClr val="4A2318"/>
                </a:solidFill>
              </a:rPr>
              <a:t>витрат</a:t>
            </a:r>
            <a:r>
              <a:rPr lang="ru-RU" sz="3200" dirty="0">
                <a:solidFill>
                  <a:srgbClr val="4A2318"/>
                </a:solidFill>
              </a:rPr>
              <a:t>, </a:t>
            </a:r>
            <a:r>
              <a:rPr lang="ru-RU" sz="3200" dirty="0" err="1">
                <a:solidFill>
                  <a:srgbClr val="4A2318"/>
                </a:solidFill>
              </a:rPr>
              <a:t>результатів</a:t>
            </a:r>
            <a:r>
              <a:rPr lang="ru-RU" sz="3200" dirty="0">
                <a:solidFill>
                  <a:srgbClr val="4A2318"/>
                </a:solidFill>
              </a:rPr>
              <a:t> і </a:t>
            </a:r>
            <a:r>
              <a:rPr lang="ru-RU" sz="3200" dirty="0" err="1">
                <a:solidFill>
                  <a:srgbClr val="4A2318"/>
                </a:solidFill>
              </a:rPr>
              <a:t>визначення</a:t>
            </a:r>
            <a:r>
              <a:rPr lang="ru-RU" sz="3200" dirty="0">
                <a:solidFill>
                  <a:srgbClr val="4A2318"/>
                </a:solidFill>
              </a:rPr>
              <a:t> меж </a:t>
            </a:r>
            <a:r>
              <a:rPr lang="ru-RU" sz="3200" dirty="0" err="1">
                <a:solidFill>
                  <a:srgbClr val="4A2318"/>
                </a:solidFill>
              </a:rPr>
              <a:t>її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зміни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стосовно</a:t>
            </a:r>
            <a:r>
              <a:rPr lang="ru-RU" sz="3200" dirty="0">
                <a:solidFill>
                  <a:srgbClr val="4A2318"/>
                </a:solidFill>
              </a:rPr>
              <a:t> до </a:t>
            </a:r>
            <a:r>
              <a:rPr lang="ru-RU" sz="3200" dirty="0" err="1">
                <a:solidFill>
                  <a:srgbClr val="4A2318"/>
                </a:solidFill>
              </a:rPr>
              <a:t>організацій-учасників</a:t>
            </a:r>
            <a:r>
              <a:rPr lang="ru-RU" sz="3200" dirty="0">
                <a:solidFill>
                  <a:srgbClr val="4A2318"/>
                </a:solidFill>
              </a:rPr>
              <a:t> проекту; </a:t>
            </a:r>
            <a:endParaRPr lang="ru-RU" sz="3200" dirty="0" smtClean="0">
              <a:solidFill>
                <a:srgbClr val="4A2318"/>
              </a:solidFill>
            </a:endParaRPr>
          </a:p>
          <a:p>
            <a:pPr lvl="0"/>
            <a:r>
              <a:rPr lang="ru-RU" sz="3200" dirty="0" smtClean="0">
                <a:solidFill>
                  <a:srgbClr val="4A2318"/>
                </a:solidFill>
              </a:rPr>
              <a:t>7</a:t>
            </a:r>
            <a:r>
              <a:rPr lang="ru-RU" sz="3200" dirty="0">
                <a:solidFill>
                  <a:srgbClr val="4A2318"/>
                </a:solidFill>
              </a:rPr>
              <a:t>) </a:t>
            </a:r>
            <a:r>
              <a:rPr lang="ru-RU" sz="3200" dirty="0" err="1">
                <a:solidFill>
                  <a:srgbClr val="4A2318"/>
                </a:solidFill>
              </a:rPr>
              <a:t>економічний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аналіз</a:t>
            </a:r>
            <a:r>
              <a:rPr lang="ru-RU" sz="3200" dirty="0">
                <a:solidFill>
                  <a:srgbClr val="4A2318"/>
                </a:solidFill>
              </a:rPr>
              <a:t> – </a:t>
            </a:r>
            <a:r>
              <a:rPr lang="ru-RU" sz="3200" dirty="0" err="1">
                <a:solidFill>
                  <a:srgbClr val="4A2318"/>
                </a:solidFill>
              </a:rPr>
              <a:t>відображення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ефективності</a:t>
            </a:r>
            <a:r>
              <a:rPr lang="ru-RU" sz="3200" dirty="0">
                <a:solidFill>
                  <a:srgbClr val="4A2318"/>
                </a:solidFill>
              </a:rPr>
              <a:t> проекту з </a:t>
            </a:r>
            <a:r>
              <a:rPr lang="ru-RU" sz="3200" dirty="0" err="1">
                <a:solidFill>
                  <a:srgbClr val="4A2318"/>
                </a:solidFill>
              </a:rPr>
              <a:t>погляду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інтересів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усього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підприємства</a:t>
            </a:r>
            <a:r>
              <a:rPr lang="ru-RU" sz="3200" dirty="0">
                <a:solidFill>
                  <a:srgbClr val="4A2318"/>
                </a:solidFill>
              </a:rPr>
              <a:t> в </a:t>
            </a:r>
            <a:r>
              <a:rPr lang="ru-RU" sz="3200" dirty="0" err="1">
                <a:solidFill>
                  <a:srgbClr val="4A2318"/>
                </a:solidFill>
              </a:rPr>
              <a:t>цілому</a:t>
            </a:r>
            <a:r>
              <a:rPr lang="ru-RU" sz="3200" dirty="0">
                <a:solidFill>
                  <a:srgbClr val="4A2318"/>
                </a:solidFill>
              </a:rPr>
              <a:t>, </a:t>
            </a:r>
            <a:r>
              <a:rPr lang="ru-RU" sz="3200" dirty="0" err="1">
                <a:solidFill>
                  <a:srgbClr val="4A2318"/>
                </a:solidFill>
              </a:rPr>
              <a:t>надходження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коштів</a:t>
            </a:r>
            <a:r>
              <a:rPr lang="ru-RU" sz="3200" dirty="0">
                <a:solidFill>
                  <a:srgbClr val="4A2318"/>
                </a:solidFill>
              </a:rPr>
              <a:t> до бюджету у </a:t>
            </a:r>
            <a:r>
              <a:rPr lang="ru-RU" sz="3200" dirty="0" err="1">
                <a:solidFill>
                  <a:srgbClr val="4A2318"/>
                </a:solidFill>
              </a:rPr>
              <a:t>вигляді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податків</a:t>
            </a:r>
            <a:r>
              <a:rPr lang="ru-RU" sz="3200" dirty="0">
                <a:solidFill>
                  <a:srgbClr val="4A2318"/>
                </a:solidFill>
              </a:rPr>
              <a:t> і </a:t>
            </a:r>
            <a:r>
              <a:rPr lang="ru-RU" sz="3200" dirty="0" err="1">
                <a:solidFill>
                  <a:srgbClr val="4A2318"/>
                </a:solidFill>
              </a:rPr>
              <a:t>відрахувань</a:t>
            </a:r>
            <a:r>
              <a:rPr lang="ru-RU" sz="3200" dirty="0">
                <a:solidFill>
                  <a:srgbClr val="4A2318"/>
                </a:solidFill>
              </a:rPr>
              <a:t> у </a:t>
            </a:r>
            <a:r>
              <a:rPr lang="ru-RU" sz="3200" dirty="0" err="1">
                <a:solidFill>
                  <a:srgbClr val="4A2318"/>
                </a:solidFill>
              </a:rPr>
              <a:t>позабюджетні</a:t>
            </a:r>
            <a:r>
              <a:rPr lang="ru-RU" sz="3200" dirty="0">
                <a:solidFill>
                  <a:srgbClr val="4A2318"/>
                </a:solidFill>
              </a:rPr>
              <a:t> </a:t>
            </a:r>
            <a:r>
              <a:rPr lang="ru-RU" sz="3200" dirty="0" err="1">
                <a:solidFill>
                  <a:srgbClr val="4A2318"/>
                </a:solidFill>
              </a:rPr>
              <a:t>фонди</a:t>
            </a:r>
            <a:r>
              <a:rPr lang="ru-RU" sz="3200" dirty="0">
                <a:solidFill>
                  <a:srgbClr val="4A2318"/>
                </a:solidFill>
              </a:rPr>
              <a:t>.</a:t>
            </a:r>
            <a:endParaRPr lang="en-US" sz="3200" dirty="0">
              <a:solidFill>
                <a:srgbClr val="4A2318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271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6651" y="300447"/>
            <a:ext cx="10802983" cy="6217920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Економічна поведінка ринкових суб’єктів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це їх реакція на яке-небудь подразнення або вплив певних чинників, що породжує зміни у господарській діяльності.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економічну поведінку ринкових суб’єктів впливають чинники як зовнішнього, так і внутрішнього середовища. Роль ПР у формуванні такої поведінки передусім полягає у збалансуванні впливу таких чинників з метою отримання максимального ефекту для них. 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uk-UA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Діяльність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людини багато в чому визначається </a:t>
            </a:r>
            <a:r>
              <a:rPr lang="uk-UA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домінантою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стійким осередком підвищеної збудливості в корі і/або підкірці головного мозку. Домінантний осередок здатний стягати зовнішні подразники. 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243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3771" y="640080"/>
            <a:ext cx="10816045" cy="5852160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Основні риси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домінанти такі: </a:t>
            </a:r>
            <a:endParaRPr lang="en-US" sz="18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685800" algn="l"/>
              </a:tabLs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підвищена збудливість нервових центрів, </a:t>
            </a:r>
            <a:endParaRPr lang="en-US" sz="18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685800" algn="l"/>
              </a:tabLs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стійкість збудження в часі, </a:t>
            </a:r>
            <a:endParaRPr lang="en-US" sz="18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685800" algn="l"/>
              </a:tabLs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здатність до підсумовування стороннього роздратування </a:t>
            </a:r>
            <a:endParaRPr lang="en-US" sz="18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685800" algn="l"/>
              </a:tabLs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інерція. </a:t>
            </a:r>
            <a:endParaRPr lang="en-US" sz="18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Підвищена збудливість нервових центрів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з допомогою домінанти обумовлюється різними гуморальними і нервовими впливами (тривалими 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аффективними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імпульсаціями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, гормональними перебудовами в організмі, впливами фармакологічних речовин, свідомим керуванням нервовою діяльністю у людини та ін.), які можуть виникнути лише при визначеному функціональному стані нервових центрів. </a:t>
            </a:r>
            <a:endParaRPr lang="en-US" sz="18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Стійкість збудження в часі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характеризує домінанту як тривалий стан, що визначає поведінку організму на той або інший термін. Однак далеко не усілякий осередок збудження стає домінантним. Підвищення збудливості нервових клітин і їхнього функціонального значення визначається 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здатністю підсумовувати стороннє роздратування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при надходженні будь-якого випадкового імпульсу.</a:t>
            </a:r>
            <a:endParaRPr lang="en-US" sz="18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305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61257"/>
            <a:ext cx="10424160" cy="5606143"/>
          </a:xfrm>
          <a:solidFill>
            <a:schemeClr val="accent1"/>
          </a:solidFill>
        </p:spPr>
        <p:txBody>
          <a:bodyPr/>
          <a:lstStyle/>
          <a:p>
            <a:pPr indent="457200" algn="just"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Важливою властивістю домінанти є </a:t>
            </a:r>
            <a:r>
              <a:rPr lang="uk-UA" sz="2400" i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інерція.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Якщо домінанта виникла один раз, вона може тривалий час підтримуватися і після видалення первісного стимулу, наприклад при здійсненні ланцюгових рухових рефлексів. Інерція виражається також у тім, що домінанта може надовго зберігатися як послідовний стан (потенційна домінанта). 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У своєму розвитку домінанта проходить </a:t>
            </a:r>
            <a:r>
              <a:rPr lang="uk-UA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три стадії</a:t>
            </a:r>
            <a:r>
              <a:rPr lang="uk-UA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: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1. Домінанта виникає під впливом внутрішньої секреції (наприклад, статевої зрілості) і зовнішніх подразників. 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2. Із безлічі існуючих обирається група першочергових подразників, на основі чого створюється умовний рефлекс. 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3. Між домінантою і зовнішнім подразником установлюється міцний зв'язок таким чином, що подразник буде викликати і підкріплювати її.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 Unicode MS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483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2149" y="666206"/>
            <a:ext cx="10110651" cy="5201194"/>
          </a:xfrm>
          <a:solidFill>
            <a:schemeClr val="accent1"/>
          </a:solidFill>
        </p:spPr>
        <p:txBody>
          <a:bodyPr/>
          <a:lstStyle/>
          <a:p>
            <a:pPr indent="457200" algn="just">
              <a:spcAft>
                <a:spcPts val="0"/>
              </a:spcAft>
            </a:pPr>
            <a:r>
              <a:rPr lang="uk-UA" sz="2400" dirty="0">
                <a:solidFill>
                  <a:srgbClr val="000033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Отже, </a:t>
            </a:r>
            <a:r>
              <a:rPr lang="uk-UA" sz="2400" i="1" dirty="0">
                <a:solidFill>
                  <a:srgbClr val="000033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домінанта</a:t>
            </a:r>
            <a:r>
              <a:rPr lang="uk-UA" sz="2400" dirty="0">
                <a:solidFill>
                  <a:srgbClr val="000033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- об'єктивно існуючий механізм людського мислення і 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поведінки</a:t>
            </a:r>
            <a:r>
              <a:rPr lang="uk-UA" sz="2400" dirty="0">
                <a:solidFill>
                  <a:srgbClr val="000033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. Але, на відміну від тварин люди 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здатні</a:t>
            </a:r>
            <a:r>
              <a:rPr lang="uk-UA" sz="2400" dirty="0">
                <a:solidFill>
                  <a:srgbClr val="000033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усвідомлювати, коригувати колишні і  нові домінанти. 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Принцип домінанти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 – полягає у тому, що ніяких перешкоджань між інерцією мислення, повсякденним і творчим мисленням немає. 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За аналогією можна говорити і про домінанти у економічній поведінці ринкових суб’єктів. Різниця полягає лише у тому, що у такій поведінці рушійною силою стає колективна домінанта, яка складається із кількох індивідуальних, притаманних конкретним особам. ЇЇ формування залежить від домінант формальних і неформальних лідерів групи людей, які створюють ринкові суб’єкти. Швидше за все можна стверджувати, що колективна домінанта – це домінанта лідерів групи, з якою свідомо чи несвідомо погодилися інші її члени.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 Unicode M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380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87383"/>
            <a:ext cx="9601200" cy="6322423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Домінанти можуть бути бажаними чи небажаними для підприємства.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Проте домінанти не фатальні і їх можна коригувати.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Відомо </a:t>
            </a:r>
            <a:r>
              <a:rPr lang="uk-UA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чотири основних психофізіологічних механізми корекції небажаних </a:t>
            </a:r>
            <a:r>
              <a:rPr lang="uk-UA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домінант: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різке послаблення домінанти у зв’язку з її природним вирішенням;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заборона, пряме гальмування;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переведення потрібних дій у автоматизм;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гальмування існуючої домінанти новою.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2650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137" y="522515"/>
            <a:ext cx="11482252" cy="5867400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indent="457200">
              <a:spcAft>
                <a:spcPts val="0"/>
              </a:spcAft>
            </a:pPr>
            <a:r>
              <a:rPr lang="uk-UA" sz="2400" dirty="0">
                <a:solidFill>
                  <a:srgbClr val="000033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Після закінчення деякого часу домінанта убуває, залишаючи після себе стереотипи сприйняття, мислення і 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поведінки</a:t>
            </a:r>
            <a:r>
              <a:rPr lang="uk-UA" sz="2400" dirty="0">
                <a:solidFill>
                  <a:srgbClr val="000033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. 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Стереотип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– спрощений, але в той же час стійкий психічний образ, заснований на узагальненні особистого досвіду, уявлень, устремлінні швидко зрозуміти зміст і сутність певного явища.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indent="457200">
              <a:spcAft>
                <a:spcPts val="0"/>
              </a:spcAft>
            </a:pPr>
            <a:r>
              <a:rPr lang="uk-UA" sz="2400" b="1" i="1" dirty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Основні властивості стереотипів: 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sz="2400" b="1" i="1" dirty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- </a:t>
            </a:r>
            <a:r>
              <a:rPr lang="uk-UA" sz="2400" dirty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з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датність впливати на прийняття рішення покупцем чи партнером, нерідко всупереч </a:t>
            </a:r>
            <a:r>
              <a:rPr lang="uk-UA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логіці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; 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- залежно від характеру установки (позитивні або негативної) стереотипи здатні автоматично “підказувати” одні доводи по відношенню до підприємства, його діяльності чи торгової марки і витісняти із свідомості інші, протилежні першим; 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- мають виражену конкретність, яка обумовлена суб’єктивним сприйняттям реальності кожною конкретною людиною, бувають позитивними, негативними, нейтральними (їх ще називають стереотипами “популярності або байдужності”). 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97650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2777" y="431073"/>
            <a:ext cx="11025052" cy="6139543"/>
          </a:xfrm>
          <a:solidFill>
            <a:schemeClr val="accent1"/>
          </a:solidFill>
        </p:spPr>
        <p:txBody>
          <a:bodyPr>
            <a:no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солідарні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думці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імідж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успішним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суперечитиме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сформованій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стійким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уявленням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стереотипам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безпосереднім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інтересам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людей.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імідж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завжди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спирається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сам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набуває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стереотипу.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Американський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професор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Чалдіні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наголошує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найдієвішими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методами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інформаційно-психологічного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особу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ґрунтуються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Науковець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підкреслює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"Ми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зазнаєм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раннього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дитинства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вони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владно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переслідують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нас.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Кожен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стереотип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засіб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автоматичного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20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9086" y="783771"/>
            <a:ext cx="10607040" cy="5603966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uk-UA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</a:p>
          <a:p>
            <a:pPr indent="457200" algn="just">
              <a:spcAft>
                <a:spcPts val="0"/>
              </a:spcAft>
            </a:pPr>
            <a:r>
              <a:rPr lang="uk-UA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Економічна поведінка ринкових суб’єктів і чинники, які її формують. 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uk-UA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Поняття та основні характеристики домінанти у бізнес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паблік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рілейшнз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uk-UA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Стереотипи та їх значення при підготовці та здійсненні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паблік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рілейшнз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акцій. 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54432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901337"/>
            <a:ext cx="9601200" cy="4966063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Задача</a:t>
            </a:r>
            <a:r>
              <a:rPr lang="uk-UA" sz="2800" dirty="0">
                <a:solidFill>
                  <a:srgbClr val="000033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фахівця з ПР - виявити можливі стереотипи потенційних покупців і за допомогою ПР-впливу їх відкоригувати: позитивний стереотип - підсилити, негативний - нейтралізувати 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або</a:t>
            </a:r>
            <a:r>
              <a:rPr lang="uk-UA" sz="2800" dirty="0">
                <a:solidFill>
                  <a:srgbClr val="000033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послабити, нейтральний - зробити 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позитивним</a:t>
            </a:r>
            <a:r>
              <a:rPr lang="uk-UA" sz="2800" dirty="0">
                <a:solidFill>
                  <a:srgbClr val="000033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. 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Завдання маніпулятора полегшується тим, що стереотипів-мішеней порівняно небагато, особливо в інтелігенції, перейнятої раціональним мисленням (тобто не обтяженої традиціями і релігійним баченням світу). Таке мислення відкладає у свідомості дуже невелику частину всього людського досвіду, і вона «осідає» у пам'яті у вигляді стереотипів як заучених і легко пізнаваних готових цілісних розумових висновків.</a:t>
            </a:r>
            <a:endParaRPr lang="en-US" sz="28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213604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1966" y="156754"/>
            <a:ext cx="10463348" cy="6270171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об’єктивну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природу і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невід’ємною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психіки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узагальнювати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Розглядаючи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вважають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тенденцією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мислення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утворення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спрощених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абстрактної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дійсності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Інколи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реіфікацією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схильність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спрощеного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мислення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Предмет (факт,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явище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лідер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тип, а не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цілісний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хибними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проста,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об’єктивно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дійсність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уявлення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об’єктивній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дійсності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хибними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часто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упереджених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6040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9" y="992777"/>
            <a:ext cx="10097589" cy="4874623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just"/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стереотипізації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перебудові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соціальнополітичних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явищ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схемами.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свідомості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утворюються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спрощені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стійкі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стандартизовані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уявлення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реалізуються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апріорних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сприйняття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втілюються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готові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штампи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ярлики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установки й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розповсюджуються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масової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комунікації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5534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61257"/>
            <a:ext cx="10084526" cy="6087292"/>
          </a:xfrm>
          <a:solidFill>
            <a:schemeClr val="accent1"/>
          </a:solidFill>
        </p:spPr>
        <p:txBody>
          <a:bodyPr>
            <a:normAutofit lnSpcReduction="10000"/>
          </a:bodyPr>
          <a:lstStyle/>
          <a:p>
            <a:pPr indent="457200">
              <a:spcAft>
                <a:spcPts val="0"/>
              </a:spcAft>
            </a:pPr>
            <a:r>
              <a:rPr lang="uk-UA" sz="2400" b="1" i="1" dirty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Основні прийоми виявлення стереотипів. 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суб’єктивний – представлення ПР-фахівцем себе як представника цільової аудиторії;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виявлення стійких тем розмов щодо товару серед знайомих, покупців, а також тематики публікацій про об’єкт ПР; 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проведення опитувань, інтерв'ю, анкетування на невеликих фокусах-групах; 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прийом незакінченої пропозиції, коли представник аудиторії продовжує фразу, розпочату ПР-</a:t>
            </a:r>
            <a:r>
              <a:rPr lang="uk-UA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меном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про той або інший продукт (підприємство); 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прийом асоціацій, коли невеликій групі опитуваних пропонується протягом 30 секунд написати, з чим у них асоціюється той або інший товар, та або інша фірма;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прийом вибору із кількох представлених зразків ПР-матеріалів. Вибір пропонують здійснити працівникам підприємства починаючи з найнижчої посади, завершуючи найвищою, або представникам цільової аудиторії, </a:t>
            </a:r>
            <a:r>
              <a:rPr lang="uk-UA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ранжуючи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її за соціальним статусом чи іншими характеристиками.</a:t>
            </a:r>
            <a:endParaRPr lang="en-US" sz="24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974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862149"/>
            <a:ext cx="9601200" cy="5005251"/>
          </a:xfrm>
          <a:solidFill>
            <a:schemeClr val="accent1"/>
          </a:solidFill>
        </p:spPr>
        <p:txBody>
          <a:bodyPr>
            <a:normAutofit lnSpcReduction="10000"/>
          </a:bodyPr>
          <a:lstStyle/>
          <a:p>
            <a:pPr indent="457200">
              <a:spcAft>
                <a:spcPts val="0"/>
              </a:spcAft>
            </a:pPr>
            <a:r>
              <a:rPr lang="uk-UA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Типи стереотипів у </a:t>
            </a:r>
            <a:r>
              <a:rPr lang="uk-UA" sz="28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паблік</a:t>
            </a:r>
            <a:r>
              <a:rPr lang="uk-UA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 </a:t>
            </a:r>
            <a:r>
              <a:rPr lang="uk-UA" sz="28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рілейшнз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 Unicode MS"/>
              </a:rPr>
              <a:t>: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 Unicode MS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маркетингові;</a:t>
            </a:r>
            <a:endParaRPr lang="en-US" sz="28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споживчі;</a:t>
            </a:r>
            <a:endParaRPr lang="en-US" sz="28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рекламні і </a:t>
            </a:r>
            <a:r>
              <a:rPr lang="uk-UA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паблік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</a:t>
            </a:r>
            <a:r>
              <a:rPr lang="uk-UA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рілейшнз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.</a:t>
            </a:r>
            <a:endParaRPr lang="en-US" sz="28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sz="2800" i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Маркетингові стереотипи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 – це те, що клієнти думають про самих себе, свою роль, цілі, конкуренцію, свою продукцію. До них можна віднести, наприклад, такі думки: розширення товарного асортименту обов’язково призведе до розмиву образу торгової марки; деякі продукти від природи “не цікаві”; комп’ютери – це товар для офісу і бізнесу; роздрібна торгівля здатна просувати свій товар тільки шляхом зниження цін та ін.</a:t>
            </a:r>
            <a:endParaRPr lang="en-US" sz="28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4655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023" y="809897"/>
            <a:ext cx="11116491" cy="5057503"/>
          </a:xfrm>
          <a:solidFill>
            <a:schemeClr val="accent1"/>
          </a:solidFill>
        </p:spPr>
        <p:txBody>
          <a:bodyPr/>
          <a:lstStyle/>
          <a:p>
            <a:pPr indent="457200" algn="just">
              <a:spcAft>
                <a:spcPts val="0"/>
              </a:spcAft>
            </a:pPr>
            <a:r>
              <a:rPr lang="uk-UA" sz="4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Процес відходу від стереотипів добре описаний у відомого французького рекламіста Жан-Марі </a:t>
            </a:r>
            <a:r>
              <a:rPr lang="uk-UA" sz="4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Дрю</a:t>
            </a:r>
            <a:r>
              <a:rPr lang="uk-UA" sz="4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. Він стверджує, що такий процес умовно здійснюється у три етапи:</a:t>
            </a:r>
            <a:endParaRPr lang="en-US" sz="40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uk-UA" sz="4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визначення стереотипу;</a:t>
            </a:r>
            <a:endParaRPr lang="en-US" sz="40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uk-UA" sz="4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розрив;</a:t>
            </a:r>
            <a:endParaRPr lang="en-US" sz="40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uk-UA" sz="4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бачення.</a:t>
            </a:r>
            <a:endParaRPr lang="en-US" sz="4000" dirty="0">
              <a:solidFill>
                <a:srgbClr val="000000"/>
              </a:solidFill>
              <a:latin typeface="Arial Unicode MS"/>
              <a:ea typeface="Arial Unicode MS"/>
              <a:cs typeface="Arial Unicode M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49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2412" y="1058091"/>
            <a:ext cx="9601200" cy="4598126"/>
          </a:xfrm>
          <a:solidFill>
            <a:schemeClr val="accent1"/>
          </a:solidFill>
        </p:spPr>
        <p:txBody>
          <a:bodyPr>
            <a:noAutofit/>
          </a:bodyPr>
          <a:lstStyle/>
          <a:p>
            <a:r>
              <a:rPr lang="ru-RU" sz="4400" dirty="0" err="1"/>
              <a:t>Термін</a:t>
            </a:r>
            <a:r>
              <a:rPr lang="ru-RU" sz="4400" dirty="0"/>
              <a:t> “</a:t>
            </a:r>
            <a:r>
              <a:rPr lang="ru-RU" sz="4400" dirty="0" err="1"/>
              <a:t>поведінка</a:t>
            </a:r>
            <a:r>
              <a:rPr lang="ru-RU" sz="4400" dirty="0"/>
              <a:t>” </a:t>
            </a:r>
            <a:r>
              <a:rPr lang="ru-RU" sz="4400" dirty="0" err="1"/>
              <a:t>зазвичай</a:t>
            </a:r>
            <a:r>
              <a:rPr lang="ru-RU" sz="4400" dirty="0"/>
              <a:t> </a:t>
            </a:r>
            <a:r>
              <a:rPr lang="ru-RU" sz="4400" dirty="0" err="1"/>
              <a:t>означає</a:t>
            </a:r>
            <a:r>
              <a:rPr lang="ru-RU" sz="4400" dirty="0"/>
              <a:t> </a:t>
            </a:r>
            <a:r>
              <a:rPr lang="ru-RU" sz="4400" dirty="0" err="1"/>
              <a:t>фактичну</a:t>
            </a:r>
            <a:r>
              <a:rPr lang="ru-RU" sz="4400" dirty="0"/>
              <a:t> </a:t>
            </a:r>
            <a:r>
              <a:rPr lang="ru-RU" sz="4400" dirty="0" err="1"/>
              <a:t>реальну</a:t>
            </a:r>
            <a:r>
              <a:rPr lang="ru-RU" sz="4400" dirty="0"/>
              <a:t> </a:t>
            </a:r>
            <a:r>
              <a:rPr lang="ru-RU" sz="4400" dirty="0" err="1"/>
              <a:t>дію</a:t>
            </a:r>
            <a:r>
              <a:rPr lang="ru-RU" sz="4400" dirty="0"/>
              <a:t>. </a:t>
            </a:r>
            <a:r>
              <a:rPr lang="ru-RU" sz="4400" dirty="0" err="1"/>
              <a:t>Під</a:t>
            </a:r>
            <a:r>
              <a:rPr lang="ru-RU" sz="4400" dirty="0"/>
              <a:t> </a:t>
            </a:r>
            <a:r>
              <a:rPr lang="ru-RU" sz="4400" dirty="0" err="1"/>
              <a:t>поведінкою</a:t>
            </a:r>
            <a:r>
              <a:rPr lang="ru-RU" sz="4400" dirty="0"/>
              <a:t> </a:t>
            </a:r>
            <a:r>
              <a:rPr lang="ru-RU" sz="4400" dirty="0" err="1"/>
              <a:t>розуміють</a:t>
            </a:r>
            <a:r>
              <a:rPr lang="ru-RU" sz="4400" dirty="0"/>
              <a:t> </a:t>
            </a:r>
            <a:r>
              <a:rPr lang="ru-RU" sz="4400" dirty="0" err="1"/>
              <a:t>зовні</a:t>
            </a:r>
            <a:r>
              <a:rPr lang="ru-RU" sz="4400" dirty="0"/>
              <a:t> </a:t>
            </a:r>
            <a:r>
              <a:rPr lang="ru-RU" sz="4400" dirty="0" err="1"/>
              <a:t>спостережувану</a:t>
            </a:r>
            <a:r>
              <a:rPr lang="ru-RU" sz="4400" dirty="0"/>
              <a:t> систему </a:t>
            </a:r>
            <a:r>
              <a:rPr lang="ru-RU" sz="4400" dirty="0" err="1"/>
              <a:t>дій</a:t>
            </a:r>
            <a:r>
              <a:rPr lang="ru-RU" sz="4400" dirty="0"/>
              <a:t> </a:t>
            </a:r>
            <a:r>
              <a:rPr lang="ru-RU" sz="4400" dirty="0" err="1"/>
              <a:t>працівників</a:t>
            </a:r>
            <a:r>
              <a:rPr lang="ru-RU" sz="4400" dirty="0"/>
              <a:t>, у </a:t>
            </a:r>
            <a:r>
              <a:rPr lang="ru-RU" sz="4400" dirty="0" err="1"/>
              <a:t>якій</a:t>
            </a:r>
            <a:r>
              <a:rPr lang="ru-RU" sz="4400" dirty="0"/>
              <a:t> </a:t>
            </a:r>
            <a:r>
              <a:rPr lang="ru-RU" sz="4400" dirty="0" err="1"/>
              <a:t>реалізуються</a:t>
            </a:r>
            <a:r>
              <a:rPr lang="ru-RU" sz="4400" dirty="0"/>
              <a:t> </a:t>
            </a:r>
            <a:r>
              <a:rPr lang="ru-RU" sz="4400" dirty="0" err="1"/>
              <a:t>їхні</a:t>
            </a:r>
            <a:r>
              <a:rPr lang="ru-RU" sz="4400" dirty="0"/>
              <a:t> </a:t>
            </a:r>
            <a:r>
              <a:rPr lang="ru-RU" sz="4400" dirty="0" err="1"/>
              <a:t>внутрішні</a:t>
            </a:r>
            <a:r>
              <a:rPr lang="ru-RU" sz="4400" dirty="0"/>
              <a:t> </a:t>
            </a:r>
            <a:r>
              <a:rPr lang="ru-RU" sz="4400" dirty="0" err="1"/>
              <a:t>спонукання</a:t>
            </a:r>
            <a:r>
              <a:rPr lang="ru-RU" sz="4400" dirty="0"/>
              <a:t> до </a:t>
            </a:r>
            <a:r>
              <a:rPr lang="ru-RU" sz="4400" dirty="0" err="1" smtClean="0"/>
              <a:t>діяльності</a:t>
            </a:r>
            <a:r>
              <a:rPr lang="ru-RU" sz="4400" dirty="0" smtClean="0"/>
              <a:t>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300335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6284" y="822959"/>
            <a:ext cx="9940835" cy="5656217"/>
          </a:xfrm>
          <a:solidFill>
            <a:schemeClr val="accent1"/>
          </a:solidFill>
        </p:spPr>
        <p:txBody>
          <a:bodyPr>
            <a:noAutofit/>
          </a:bodyPr>
          <a:lstStyle/>
          <a:p>
            <a:r>
              <a:rPr lang="ru-RU" sz="3600" dirty="0" err="1"/>
              <a:t>Економічна</a:t>
            </a:r>
            <a:r>
              <a:rPr lang="ru-RU" sz="3600" dirty="0"/>
              <a:t> </a:t>
            </a:r>
            <a:r>
              <a:rPr lang="ru-RU" sz="3600" dirty="0" err="1"/>
              <a:t>поведінка</a:t>
            </a:r>
            <a:r>
              <a:rPr lang="ru-RU" sz="3600" dirty="0"/>
              <a:t> – </a:t>
            </a:r>
            <a:r>
              <a:rPr lang="ru-RU" sz="3600" dirty="0" err="1"/>
              <a:t>стратегічно</a:t>
            </a:r>
            <a:r>
              <a:rPr lang="ru-RU" sz="3600" dirty="0"/>
              <a:t> </a:t>
            </a:r>
            <a:r>
              <a:rPr lang="ru-RU" sz="3600" dirty="0" err="1"/>
              <a:t>визначений</a:t>
            </a:r>
            <a:r>
              <a:rPr lang="ru-RU" sz="3600" dirty="0"/>
              <a:t> </a:t>
            </a:r>
            <a:r>
              <a:rPr lang="ru-RU" sz="3600" dirty="0" err="1"/>
              <a:t>напрям</a:t>
            </a:r>
            <a:r>
              <a:rPr lang="ru-RU" sz="3600" dirty="0"/>
              <a:t> </a:t>
            </a:r>
            <a:r>
              <a:rPr lang="ru-RU" sz="3600" dirty="0" err="1"/>
              <a:t>взаємопов'язаних</a:t>
            </a:r>
            <a:r>
              <a:rPr lang="ru-RU" sz="3600" dirty="0"/>
              <a:t>, </a:t>
            </a:r>
            <a:r>
              <a:rPr lang="ru-RU" sz="3600" dirty="0" err="1"/>
              <a:t>цілеспрямованих</a:t>
            </a:r>
            <a:r>
              <a:rPr lang="ru-RU" sz="3600" dirty="0"/>
              <a:t> </a:t>
            </a:r>
            <a:r>
              <a:rPr lang="ru-RU" sz="3600" dirty="0" err="1"/>
              <a:t>тактичних</a:t>
            </a:r>
            <a:r>
              <a:rPr lang="ru-RU" sz="3600" dirty="0"/>
              <a:t> </a:t>
            </a:r>
            <a:r>
              <a:rPr lang="ru-RU" sz="3600" dirty="0" err="1"/>
              <a:t>дій</a:t>
            </a:r>
            <a:r>
              <a:rPr lang="ru-RU" sz="3600" dirty="0"/>
              <a:t>, </a:t>
            </a:r>
            <a:r>
              <a:rPr lang="ru-RU" sz="3600" dirty="0" err="1"/>
              <a:t>методів</a:t>
            </a:r>
            <a:r>
              <a:rPr lang="ru-RU" sz="3600" dirty="0"/>
              <a:t>, </a:t>
            </a:r>
            <a:r>
              <a:rPr lang="ru-RU" sz="3600" dirty="0" err="1"/>
              <a:t>способів</a:t>
            </a:r>
            <a:r>
              <a:rPr lang="ru-RU" sz="3600" dirty="0"/>
              <a:t> і </a:t>
            </a:r>
            <a:r>
              <a:rPr lang="ru-RU" sz="3600" dirty="0" err="1"/>
              <a:t>реакцій</a:t>
            </a:r>
            <a:r>
              <a:rPr lang="ru-RU" sz="3600" dirty="0"/>
              <a:t> на </a:t>
            </a:r>
            <a:r>
              <a:rPr lang="ru-RU" sz="3600" dirty="0" err="1"/>
              <a:t>непередбачуваний</a:t>
            </a:r>
            <a:r>
              <a:rPr lang="ru-RU" sz="3600" dirty="0"/>
              <a:t> </a:t>
            </a:r>
            <a:r>
              <a:rPr lang="ru-RU" sz="3600" dirty="0" err="1"/>
              <a:t>розвиток</a:t>
            </a:r>
            <a:r>
              <a:rPr lang="ru-RU" sz="3600" dirty="0"/>
              <a:t> </a:t>
            </a:r>
            <a:r>
              <a:rPr lang="ru-RU" sz="3600" dirty="0" err="1"/>
              <a:t>подій</a:t>
            </a:r>
            <a:r>
              <a:rPr lang="ru-RU" sz="3600" dirty="0"/>
              <a:t> і </a:t>
            </a:r>
            <a:r>
              <a:rPr lang="ru-RU" sz="3600" dirty="0" err="1"/>
              <a:t>зростаючу</a:t>
            </a:r>
            <a:r>
              <a:rPr lang="ru-RU" sz="3600" dirty="0"/>
              <a:t> </a:t>
            </a:r>
            <a:r>
              <a:rPr lang="ru-RU" sz="3600" dirty="0" err="1"/>
              <a:t>конкуренцію</a:t>
            </a:r>
            <a:r>
              <a:rPr lang="ru-RU" sz="3600" dirty="0"/>
              <a:t> з метою </a:t>
            </a:r>
            <a:r>
              <a:rPr lang="ru-RU" sz="3600" dirty="0" err="1"/>
              <a:t>забезпечення</a:t>
            </a:r>
            <a:r>
              <a:rPr lang="ru-RU" sz="3600" dirty="0"/>
              <a:t> </a:t>
            </a:r>
            <a:r>
              <a:rPr lang="ru-RU" sz="3600" dirty="0" err="1"/>
              <a:t>реалізації</a:t>
            </a:r>
            <a:r>
              <a:rPr lang="ru-RU" sz="3600" dirty="0"/>
              <a:t> конкретно </a:t>
            </a:r>
            <a:r>
              <a:rPr lang="ru-RU" sz="3600" dirty="0" err="1"/>
              <a:t>визначених</a:t>
            </a:r>
            <a:r>
              <a:rPr lang="ru-RU" sz="3600" dirty="0"/>
              <a:t> </a:t>
            </a:r>
            <a:r>
              <a:rPr lang="ru-RU" sz="3600" dirty="0" err="1"/>
              <a:t>цілей</a:t>
            </a:r>
            <a:r>
              <a:rPr lang="ru-RU" sz="3600" dirty="0"/>
              <a:t> і </a:t>
            </a:r>
            <a:r>
              <a:rPr lang="ru-RU" sz="3600" dirty="0" err="1"/>
              <a:t>місії</a:t>
            </a:r>
            <a:r>
              <a:rPr lang="ru-RU" sz="3600" dirty="0"/>
              <a:t> </a:t>
            </a:r>
            <a:r>
              <a:rPr lang="ru-RU" sz="3600" dirty="0" err="1"/>
              <a:t>підприємства</a:t>
            </a:r>
            <a:r>
              <a:rPr lang="ru-RU" sz="3600" dirty="0"/>
              <a:t> в </a:t>
            </a:r>
            <a:r>
              <a:rPr lang="ru-RU" sz="3600" dirty="0" err="1"/>
              <a:t>обраній</a:t>
            </a:r>
            <a:r>
              <a:rPr lang="ru-RU" sz="3600" dirty="0"/>
              <a:t> </a:t>
            </a:r>
            <a:r>
              <a:rPr lang="ru-RU" sz="3600" dirty="0" err="1"/>
              <a:t>сфері</a:t>
            </a:r>
            <a:r>
              <a:rPr lang="ru-RU" sz="3600" dirty="0"/>
              <a:t> </a:t>
            </a:r>
            <a:r>
              <a:rPr lang="ru-RU" sz="3600" dirty="0" err="1" smtClean="0"/>
              <a:t>діяльності</a:t>
            </a:r>
            <a:r>
              <a:rPr lang="ru-RU" sz="3600" dirty="0"/>
              <a:t> (</a:t>
            </a:r>
            <a:r>
              <a:rPr lang="ru-RU" sz="3600" i="1" dirty="0" err="1"/>
              <a:t>Аналітичний</a:t>
            </a:r>
            <a:r>
              <a:rPr lang="ru-RU" sz="3600" i="1" dirty="0"/>
              <a:t> і </a:t>
            </a:r>
            <a:r>
              <a:rPr lang="ru-RU" sz="3600" i="1" dirty="0" err="1"/>
              <a:t>креативнотворчий</a:t>
            </a:r>
            <a:r>
              <a:rPr lang="ru-RU" sz="3600" i="1" dirty="0"/>
              <a:t> </a:t>
            </a:r>
            <a:r>
              <a:rPr lang="ru-RU" sz="3600" i="1" dirty="0" err="1" smtClean="0"/>
              <a:t>підходи</a:t>
            </a:r>
            <a:r>
              <a:rPr lang="ru-RU" sz="3600" i="1" dirty="0"/>
              <a:t>)</a:t>
            </a:r>
            <a:r>
              <a:rPr lang="ru-RU" sz="3600" i="1" dirty="0" smtClean="0"/>
              <a:t>.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396486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8903" y="339633"/>
            <a:ext cx="10567851" cy="6230983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ru-RU" sz="3200" dirty="0" err="1"/>
              <a:t>Економічна</a:t>
            </a:r>
            <a:r>
              <a:rPr lang="ru-RU" sz="3200" dirty="0"/>
              <a:t> </a:t>
            </a:r>
            <a:r>
              <a:rPr lang="ru-RU" sz="3200" dirty="0" err="1"/>
              <a:t>поведінка</a:t>
            </a:r>
            <a:r>
              <a:rPr lang="ru-RU" sz="3200" dirty="0"/>
              <a:t> – </a:t>
            </a:r>
            <a:r>
              <a:rPr lang="ru-RU" sz="3200" dirty="0" err="1"/>
              <a:t>впорядкована</a:t>
            </a:r>
            <a:r>
              <a:rPr lang="ru-RU" sz="3200" dirty="0"/>
              <a:t> </a:t>
            </a:r>
            <a:r>
              <a:rPr lang="ru-RU" sz="3200" dirty="0" err="1"/>
              <a:t>сукупність</a:t>
            </a:r>
            <a:r>
              <a:rPr lang="ru-RU" sz="3200" dirty="0"/>
              <a:t> </a:t>
            </a:r>
            <a:r>
              <a:rPr lang="ru-RU" sz="3200" dirty="0" err="1"/>
              <a:t>дій</a:t>
            </a:r>
            <a:r>
              <a:rPr lang="ru-RU" sz="3200" dirty="0"/>
              <a:t> </a:t>
            </a:r>
            <a:r>
              <a:rPr lang="ru-RU" sz="3200" dirty="0" err="1"/>
              <a:t>суб'єктів</a:t>
            </a:r>
            <a:r>
              <a:rPr lang="ru-RU" sz="3200" dirty="0"/>
              <a:t> </a:t>
            </a:r>
            <a:r>
              <a:rPr lang="ru-RU" sz="3200" dirty="0" err="1"/>
              <a:t>господарювання</a:t>
            </a:r>
            <a:r>
              <a:rPr lang="ru-RU" sz="3200" dirty="0"/>
              <a:t>, </a:t>
            </a:r>
            <a:r>
              <a:rPr lang="ru-RU" sz="3200" dirty="0" err="1"/>
              <a:t>спрямована</a:t>
            </a:r>
            <a:r>
              <a:rPr lang="ru-RU" sz="3200" dirty="0"/>
              <a:t> на </a:t>
            </a:r>
            <a:r>
              <a:rPr lang="ru-RU" sz="3200" dirty="0" err="1"/>
              <a:t>досягнення</a:t>
            </a:r>
            <a:r>
              <a:rPr lang="ru-RU" sz="3200" dirty="0"/>
              <a:t> </a:t>
            </a:r>
            <a:r>
              <a:rPr lang="ru-RU" sz="3200" dirty="0" err="1"/>
              <a:t>економічних</a:t>
            </a:r>
            <a:r>
              <a:rPr lang="ru-RU" sz="3200" dirty="0"/>
              <a:t> </a:t>
            </a:r>
            <a:r>
              <a:rPr lang="ru-RU" sz="3200" dirty="0" err="1"/>
              <a:t>цілей</a:t>
            </a:r>
            <a:r>
              <a:rPr lang="ru-RU" sz="3200" dirty="0"/>
              <a:t> в </a:t>
            </a:r>
            <a:r>
              <a:rPr lang="ru-RU" sz="3200" dirty="0" err="1"/>
              <a:t>умовах</a:t>
            </a:r>
            <a:r>
              <a:rPr lang="ru-RU" sz="3200" dirty="0"/>
              <a:t> </a:t>
            </a:r>
            <a:r>
              <a:rPr lang="ru-RU" sz="3200" dirty="0" err="1"/>
              <a:t>специфічних</a:t>
            </a:r>
            <a:r>
              <a:rPr lang="ru-RU" sz="3200" dirty="0"/>
              <a:t> </a:t>
            </a:r>
            <a:r>
              <a:rPr lang="ru-RU" sz="3200" dirty="0" err="1"/>
              <a:t>господарських</a:t>
            </a:r>
            <a:r>
              <a:rPr lang="ru-RU" sz="3200" dirty="0"/>
              <a:t> систем з </a:t>
            </a:r>
            <a:r>
              <a:rPr lang="ru-RU" sz="3200" dirty="0" err="1"/>
              <a:t>урахуванням</a:t>
            </a:r>
            <a:r>
              <a:rPr lang="ru-RU" sz="3200" dirty="0"/>
              <a:t> </a:t>
            </a:r>
            <a:r>
              <a:rPr lang="ru-RU" sz="3200" dirty="0" err="1"/>
              <a:t>ціннісних</a:t>
            </a:r>
            <a:r>
              <a:rPr lang="ru-RU" sz="3200" dirty="0"/>
              <a:t> установок. </a:t>
            </a:r>
            <a:r>
              <a:rPr lang="ru-RU" sz="3200" dirty="0" err="1"/>
              <a:t>Використано</a:t>
            </a:r>
            <a:r>
              <a:rPr lang="ru-RU" sz="3200" dirty="0"/>
              <a:t> </a:t>
            </a:r>
            <a:r>
              <a:rPr lang="ru-RU" sz="3200" dirty="0" err="1"/>
              <a:t>поняття</a:t>
            </a:r>
            <a:r>
              <a:rPr lang="ru-RU" sz="3200" dirty="0"/>
              <a:t> </a:t>
            </a:r>
            <a:r>
              <a:rPr lang="ru-RU" sz="3200" dirty="0" err="1"/>
              <a:t>синкретичногетерогенної</a:t>
            </a:r>
            <a:r>
              <a:rPr lang="ru-RU" sz="3200" dirty="0"/>
              <a:t> </a:t>
            </a:r>
            <a:r>
              <a:rPr lang="ru-RU" sz="3200" dirty="0" err="1"/>
              <a:t>форми</a:t>
            </a:r>
            <a:r>
              <a:rPr lang="ru-RU" sz="3200" dirty="0"/>
              <a:t> </a:t>
            </a:r>
            <a:r>
              <a:rPr lang="ru-RU" sz="3200" dirty="0" err="1"/>
              <a:t>економічної</a:t>
            </a:r>
            <a:r>
              <a:rPr lang="ru-RU" sz="3200" dirty="0"/>
              <a:t> </a:t>
            </a:r>
            <a:r>
              <a:rPr lang="ru-RU" sz="3200" dirty="0" err="1"/>
              <a:t>поведінки</a:t>
            </a:r>
            <a:r>
              <a:rPr lang="ru-RU" sz="3200" dirty="0"/>
              <a:t>, яке </a:t>
            </a:r>
            <a:r>
              <a:rPr lang="ru-RU" sz="3200" dirty="0" err="1"/>
              <a:t>означає</a:t>
            </a:r>
            <a:r>
              <a:rPr lang="ru-RU" sz="3200" dirty="0"/>
              <a:t> </a:t>
            </a:r>
            <a:r>
              <a:rPr lang="ru-RU" sz="3200" dirty="0" err="1"/>
              <a:t>економічну</a:t>
            </a:r>
            <a:r>
              <a:rPr lang="ru-RU" sz="3200" dirty="0"/>
              <a:t> </a:t>
            </a:r>
            <a:r>
              <a:rPr lang="ru-RU" sz="3200" dirty="0" err="1"/>
              <a:t>поведінку</a:t>
            </a:r>
            <a:r>
              <a:rPr lang="ru-RU" sz="3200" dirty="0"/>
              <a:t> в </a:t>
            </a:r>
            <a:r>
              <a:rPr lang="ru-RU" sz="3200" dirty="0" err="1"/>
              <a:t>перехідній</a:t>
            </a:r>
            <a:r>
              <a:rPr lang="ru-RU" sz="3200" dirty="0"/>
              <a:t> </a:t>
            </a:r>
            <a:r>
              <a:rPr lang="ru-RU" sz="3200" dirty="0" err="1"/>
              <a:t>економіці</a:t>
            </a:r>
            <a:r>
              <a:rPr lang="ru-RU" sz="3200" dirty="0"/>
              <a:t> як </a:t>
            </a:r>
            <a:r>
              <a:rPr lang="ru-RU" sz="3200" dirty="0" err="1"/>
              <a:t>об'єднання</a:t>
            </a:r>
            <a:r>
              <a:rPr lang="ru-RU" sz="3200" dirty="0"/>
              <a:t> </a:t>
            </a:r>
            <a:r>
              <a:rPr lang="ru-RU" sz="3200" dirty="0" err="1"/>
              <a:t>різнорідних</a:t>
            </a:r>
            <a:r>
              <a:rPr lang="ru-RU" sz="3200" dirty="0"/>
              <a:t> </a:t>
            </a:r>
            <a:r>
              <a:rPr lang="ru-RU" sz="3200" dirty="0" err="1"/>
              <a:t>типів</a:t>
            </a:r>
            <a:r>
              <a:rPr lang="ru-RU" sz="3200" dirty="0"/>
              <a:t> </a:t>
            </a:r>
            <a:r>
              <a:rPr lang="ru-RU" sz="3200" dirty="0" err="1"/>
              <a:t>поведінки</a:t>
            </a:r>
            <a:r>
              <a:rPr lang="ru-RU" sz="3200" dirty="0"/>
              <a:t>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властиві</a:t>
            </a:r>
            <a:r>
              <a:rPr lang="ru-RU" sz="3200" dirty="0"/>
              <a:t> </a:t>
            </a:r>
            <a:r>
              <a:rPr lang="ru-RU" sz="3200" dirty="0" err="1"/>
              <a:t>різним</a:t>
            </a:r>
            <a:r>
              <a:rPr lang="ru-RU" sz="3200" dirty="0"/>
              <a:t> </a:t>
            </a:r>
            <a:r>
              <a:rPr lang="ru-RU" sz="3200" dirty="0" err="1"/>
              <a:t>економічним</a:t>
            </a:r>
            <a:r>
              <a:rPr lang="ru-RU" sz="3200" dirty="0"/>
              <a:t> </a:t>
            </a:r>
            <a:r>
              <a:rPr lang="ru-RU" sz="3200" dirty="0" smtClean="0"/>
              <a:t>системам. </a:t>
            </a:r>
            <a:r>
              <a:rPr lang="ru-RU" sz="3200" dirty="0"/>
              <a:t>(</a:t>
            </a:r>
            <a:r>
              <a:rPr lang="ru-RU" sz="3200" i="1" dirty="0" err="1"/>
              <a:t>Використано</a:t>
            </a:r>
            <a:r>
              <a:rPr lang="ru-RU" sz="3200" i="1" dirty="0"/>
              <a:t> </a:t>
            </a:r>
            <a:r>
              <a:rPr lang="ru-RU" sz="3200" i="1" dirty="0" err="1"/>
              <a:t>неокласичний</a:t>
            </a:r>
            <a:r>
              <a:rPr lang="ru-RU" sz="3200" i="1" dirty="0"/>
              <a:t> та </a:t>
            </a:r>
            <a:r>
              <a:rPr lang="ru-RU" sz="3200" i="1" dirty="0" err="1"/>
              <a:t>інституціональний</a:t>
            </a:r>
            <a:r>
              <a:rPr lang="ru-RU" sz="3200" i="1" dirty="0"/>
              <a:t> </a:t>
            </a:r>
            <a:r>
              <a:rPr lang="ru-RU" sz="3200" i="1" dirty="0" err="1"/>
              <a:t>теоретичний</a:t>
            </a:r>
            <a:r>
              <a:rPr lang="ru-RU" sz="3200" i="1" dirty="0"/>
              <a:t> </a:t>
            </a:r>
            <a:r>
              <a:rPr lang="ru-RU" sz="3200" i="1" dirty="0" err="1"/>
              <a:t>підходи</a:t>
            </a:r>
            <a:r>
              <a:rPr lang="ru-RU" sz="3200" i="1" dirty="0"/>
              <a:t> в </a:t>
            </a:r>
            <a:r>
              <a:rPr lang="ru-RU" sz="3200" i="1" dirty="0" err="1"/>
              <a:t>дослідженні</a:t>
            </a:r>
            <a:r>
              <a:rPr lang="ru-RU" sz="3200" i="1" dirty="0"/>
              <a:t> </a:t>
            </a:r>
            <a:r>
              <a:rPr lang="ru-RU" sz="3200" i="1" dirty="0" err="1"/>
              <a:t>економічної</a:t>
            </a:r>
            <a:r>
              <a:rPr lang="ru-RU" sz="3200" i="1" dirty="0"/>
              <a:t> </a:t>
            </a:r>
            <a:r>
              <a:rPr lang="ru-RU" sz="3200" i="1" dirty="0" err="1"/>
              <a:t>поведінки</a:t>
            </a:r>
            <a:r>
              <a:rPr lang="ru-RU" sz="3200" i="1" dirty="0"/>
              <a:t> в </a:t>
            </a:r>
            <a:r>
              <a:rPr lang="ru-RU" sz="3200" i="1" dirty="0" err="1"/>
              <a:t>умовах</a:t>
            </a:r>
            <a:r>
              <a:rPr lang="ru-RU" sz="3200" i="1" dirty="0"/>
              <a:t> </a:t>
            </a:r>
            <a:r>
              <a:rPr lang="ru-RU" sz="3200" i="1" dirty="0" err="1"/>
              <a:t>ринкової</a:t>
            </a:r>
            <a:r>
              <a:rPr lang="ru-RU" sz="3200" i="1" dirty="0"/>
              <a:t> </a:t>
            </a:r>
            <a:r>
              <a:rPr lang="ru-RU" sz="3200" i="1" dirty="0" err="1"/>
              <a:t>трансформації</a:t>
            </a:r>
            <a:r>
              <a:rPr lang="ru-RU" sz="3200" i="1" dirty="0"/>
              <a:t> </a:t>
            </a:r>
            <a:r>
              <a:rPr lang="ru-RU" sz="3200" i="1" dirty="0" err="1" smtClean="0"/>
              <a:t>економіки</a:t>
            </a:r>
            <a:r>
              <a:rPr lang="ru-RU" sz="3200" dirty="0" smtClean="0"/>
              <a:t>).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15585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796834"/>
            <a:ext cx="10215154" cy="5447212"/>
          </a:xfrm>
          <a:solidFill>
            <a:schemeClr val="accent1"/>
          </a:solidFill>
        </p:spPr>
        <p:txBody>
          <a:bodyPr>
            <a:noAutofit/>
          </a:bodyPr>
          <a:lstStyle/>
          <a:p>
            <a:r>
              <a:rPr lang="ru-RU" sz="3600" dirty="0" err="1"/>
              <a:t>Економічна</a:t>
            </a:r>
            <a:r>
              <a:rPr lang="ru-RU" sz="3600" dirty="0"/>
              <a:t> </a:t>
            </a:r>
            <a:r>
              <a:rPr lang="ru-RU" sz="3600" dirty="0" err="1"/>
              <a:t>поведінка</a:t>
            </a:r>
            <a:r>
              <a:rPr lang="ru-RU" sz="3600" dirty="0"/>
              <a:t> – </a:t>
            </a:r>
            <a:r>
              <a:rPr lang="ru-RU" sz="3600" dirty="0" err="1"/>
              <a:t>здатність</a:t>
            </a:r>
            <a:r>
              <a:rPr lang="ru-RU" sz="3600" dirty="0"/>
              <a:t> </a:t>
            </a:r>
            <a:r>
              <a:rPr lang="ru-RU" sz="3600" dirty="0" err="1"/>
              <a:t>господарюючого</a:t>
            </a:r>
            <a:r>
              <a:rPr lang="ru-RU" sz="3600" dirty="0"/>
              <a:t> </a:t>
            </a:r>
            <a:r>
              <a:rPr lang="ru-RU" sz="3600" dirty="0" err="1"/>
              <a:t>суб‘єкта</a:t>
            </a:r>
            <a:r>
              <a:rPr lang="ru-RU" sz="3600" dirty="0"/>
              <a:t> </a:t>
            </a:r>
            <a:r>
              <a:rPr lang="ru-RU" sz="3600" dirty="0" err="1"/>
              <a:t>змінювати</a:t>
            </a:r>
            <a:r>
              <a:rPr lang="ru-RU" sz="3600" dirty="0"/>
              <a:t> </a:t>
            </a:r>
            <a:r>
              <a:rPr lang="ru-RU" sz="3600" dirty="0" err="1"/>
              <a:t>свої</a:t>
            </a:r>
            <a:r>
              <a:rPr lang="ru-RU" sz="3600" dirty="0"/>
              <a:t> </a:t>
            </a:r>
            <a:r>
              <a:rPr lang="ru-RU" sz="3600" dirty="0" err="1"/>
              <a:t>дії</a:t>
            </a:r>
            <a:r>
              <a:rPr lang="ru-RU" sz="3600" dirty="0"/>
              <a:t> в </a:t>
            </a:r>
            <a:r>
              <a:rPr lang="ru-RU" sz="3600" dirty="0" err="1"/>
              <a:t>залежності</a:t>
            </a:r>
            <a:r>
              <a:rPr lang="ru-RU" sz="3600" dirty="0"/>
              <a:t> </a:t>
            </a:r>
            <a:r>
              <a:rPr lang="ru-RU" sz="3600" dirty="0" err="1"/>
              <a:t>від</a:t>
            </a:r>
            <a:r>
              <a:rPr lang="ru-RU" sz="3600" dirty="0"/>
              <a:t> </a:t>
            </a:r>
            <a:r>
              <a:rPr lang="ru-RU" sz="3600" dirty="0" err="1"/>
              <a:t>зовнішніх</a:t>
            </a:r>
            <a:r>
              <a:rPr lang="ru-RU" sz="3600" dirty="0"/>
              <a:t> </a:t>
            </a:r>
            <a:r>
              <a:rPr lang="ru-RU" sz="3600" dirty="0" err="1"/>
              <a:t>соціальноекономічних</a:t>
            </a:r>
            <a:r>
              <a:rPr lang="ru-RU" sz="3600" dirty="0"/>
              <a:t> </a:t>
            </a:r>
            <a:r>
              <a:rPr lang="ru-RU" sz="3600" dirty="0" err="1"/>
              <a:t>факторів</a:t>
            </a:r>
            <a:r>
              <a:rPr lang="ru-RU" sz="3600" dirty="0"/>
              <a:t> та </a:t>
            </a:r>
            <a:r>
              <a:rPr lang="ru-RU" sz="3600" dirty="0" err="1"/>
              <a:t>внутрішніх</a:t>
            </a:r>
            <a:r>
              <a:rPr lang="ru-RU" sz="3600" dirty="0"/>
              <a:t> </a:t>
            </a:r>
            <a:r>
              <a:rPr lang="ru-RU" sz="3600" dirty="0" err="1"/>
              <a:t>психофізичних</a:t>
            </a:r>
            <a:r>
              <a:rPr lang="ru-RU" sz="3600" dirty="0"/>
              <a:t> </a:t>
            </a:r>
            <a:r>
              <a:rPr lang="ru-RU" sz="3600" dirty="0" err="1"/>
              <a:t>установ</a:t>
            </a:r>
            <a:r>
              <a:rPr lang="ru-RU" sz="3600" dirty="0"/>
              <a:t> з метою </a:t>
            </a:r>
            <a:r>
              <a:rPr lang="ru-RU" sz="3600" dirty="0" err="1"/>
              <a:t>здійснення</a:t>
            </a:r>
            <a:r>
              <a:rPr lang="ru-RU" sz="3600" dirty="0"/>
              <a:t> </a:t>
            </a:r>
            <a:r>
              <a:rPr lang="ru-RU" sz="3600" dirty="0" err="1"/>
              <a:t>раціонального</a:t>
            </a:r>
            <a:r>
              <a:rPr lang="ru-RU" sz="3600" dirty="0"/>
              <a:t> </a:t>
            </a:r>
            <a:r>
              <a:rPr lang="ru-RU" sz="3600" dirty="0" err="1"/>
              <a:t>вибору</a:t>
            </a:r>
            <a:r>
              <a:rPr lang="ru-RU" sz="3600" dirty="0"/>
              <a:t> в </a:t>
            </a:r>
            <a:r>
              <a:rPr lang="ru-RU" sz="3600" dirty="0" err="1"/>
              <a:t>умовах</a:t>
            </a:r>
            <a:r>
              <a:rPr lang="ru-RU" sz="3600" dirty="0"/>
              <a:t> </a:t>
            </a:r>
            <a:r>
              <a:rPr lang="ru-RU" sz="3600" dirty="0" err="1"/>
              <a:t>економічної</a:t>
            </a:r>
            <a:r>
              <a:rPr lang="ru-RU" sz="3600" dirty="0"/>
              <a:t> </a:t>
            </a:r>
            <a:r>
              <a:rPr lang="ru-RU" sz="3600" dirty="0" err="1" smtClean="0"/>
              <a:t>діяльності</a:t>
            </a:r>
            <a:r>
              <a:rPr lang="ru-RU" sz="3600" dirty="0"/>
              <a:t> (</a:t>
            </a:r>
            <a:r>
              <a:rPr lang="ru-RU" sz="3600" i="1" dirty="0" err="1"/>
              <a:t>Системний</a:t>
            </a:r>
            <a:r>
              <a:rPr lang="ru-RU" sz="3600" i="1" dirty="0"/>
              <a:t>, </a:t>
            </a:r>
            <a:r>
              <a:rPr lang="ru-RU" sz="3600" i="1" dirty="0" err="1"/>
              <a:t>структурнофункціональний</a:t>
            </a:r>
            <a:r>
              <a:rPr lang="ru-RU" sz="3600" i="1" dirty="0"/>
              <a:t>, </a:t>
            </a:r>
            <a:r>
              <a:rPr lang="ru-RU" sz="3600" i="1" dirty="0" err="1"/>
              <a:t>діяльнісний</a:t>
            </a:r>
            <a:r>
              <a:rPr lang="ru-RU" sz="3600" i="1" dirty="0"/>
              <a:t>, </a:t>
            </a:r>
            <a:r>
              <a:rPr lang="ru-RU" sz="3600" i="1" dirty="0" err="1"/>
              <a:t>синергетичний</a:t>
            </a:r>
            <a:r>
              <a:rPr lang="ru-RU" sz="3600" i="1" dirty="0"/>
              <a:t> </a:t>
            </a:r>
            <a:r>
              <a:rPr lang="ru-RU" sz="3600" i="1" dirty="0" err="1" smtClean="0"/>
              <a:t>підходи</a:t>
            </a:r>
            <a:r>
              <a:rPr lang="ru-RU" sz="3600" i="1" dirty="0" smtClean="0"/>
              <a:t>).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1343744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679269"/>
            <a:ext cx="9601200" cy="5188131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ru-RU" sz="2400" dirty="0"/>
              <a:t>М. Вебер </a:t>
            </a:r>
            <a:r>
              <a:rPr lang="ru-RU" sz="2400" dirty="0" err="1"/>
              <a:t>конструював</a:t>
            </a:r>
            <a:r>
              <a:rPr lang="ru-RU" sz="2400" dirty="0"/>
              <a:t> </a:t>
            </a:r>
            <a:r>
              <a:rPr lang="ru-RU" sz="2400" dirty="0" err="1"/>
              <a:t>ідеально-типові</a:t>
            </a:r>
            <a:r>
              <a:rPr lang="ru-RU" sz="2400" dirty="0"/>
              <a:t> </a:t>
            </a:r>
            <a:r>
              <a:rPr lang="ru-RU" sz="2400" dirty="0" err="1"/>
              <a:t>моделі</a:t>
            </a:r>
            <a:r>
              <a:rPr lang="ru-RU" sz="2400" dirty="0"/>
              <a:t> </a:t>
            </a:r>
            <a:r>
              <a:rPr lang="ru-RU" sz="2400" dirty="0" err="1"/>
              <a:t>дій</a:t>
            </a:r>
            <a:r>
              <a:rPr lang="ru-RU" sz="2400" dirty="0"/>
              <a:t> </a:t>
            </a:r>
            <a:r>
              <a:rPr lang="ru-RU" sz="2400" dirty="0" err="1"/>
              <a:t>індивіда</a:t>
            </a:r>
            <a:r>
              <a:rPr lang="ru-RU" sz="2400" dirty="0"/>
              <a:t> та </a:t>
            </a:r>
            <a:r>
              <a:rPr lang="ru-RU" sz="2400" dirty="0" err="1"/>
              <a:t>виділив</a:t>
            </a:r>
            <a:r>
              <a:rPr lang="ru-RU" sz="2400" dirty="0"/>
              <a:t> </a:t>
            </a:r>
            <a:r>
              <a:rPr lang="ru-RU" sz="2400" dirty="0" err="1"/>
              <a:t>чотири</a:t>
            </a:r>
            <a:r>
              <a:rPr lang="ru-RU" sz="2400" dirty="0"/>
              <a:t> </a:t>
            </a:r>
            <a:r>
              <a:rPr lang="ru-RU" sz="2400" dirty="0" err="1"/>
              <a:t>види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, </a:t>
            </a:r>
            <a:r>
              <a:rPr lang="ru-RU" sz="2400" dirty="0" err="1"/>
              <a:t>орієнтуючись</a:t>
            </a:r>
            <a:r>
              <a:rPr lang="ru-RU" sz="2400" dirty="0"/>
              <a:t> на </a:t>
            </a:r>
            <a:r>
              <a:rPr lang="ru-RU" sz="2400" dirty="0" err="1"/>
              <a:t>можливу</a:t>
            </a:r>
            <a:r>
              <a:rPr lang="ru-RU" sz="2400" dirty="0"/>
              <a:t> </a:t>
            </a:r>
            <a:r>
              <a:rPr lang="ru-RU" sz="2400" dirty="0" err="1"/>
              <a:t>реальну</a:t>
            </a:r>
            <a:r>
              <a:rPr lang="ru-RU" sz="2400" dirty="0"/>
              <a:t> </a:t>
            </a:r>
            <a:r>
              <a:rPr lang="ru-RU" sz="2400" dirty="0" err="1"/>
              <a:t>поведінку</a:t>
            </a:r>
            <a:r>
              <a:rPr lang="ru-RU" sz="2400" dirty="0"/>
              <a:t> людей у </a:t>
            </a:r>
            <a:r>
              <a:rPr lang="ru-RU" sz="2400" dirty="0" err="1"/>
              <a:t>житті</a:t>
            </a:r>
            <a:r>
              <a:rPr lang="ru-RU" sz="2400" dirty="0"/>
              <a:t>: </a:t>
            </a:r>
            <a:endParaRPr lang="ru-RU" sz="2400" dirty="0" smtClean="0"/>
          </a:p>
          <a:p>
            <a:r>
              <a:rPr lang="en-US" sz="2400" dirty="0" smtClean="0"/>
              <a:t> </a:t>
            </a:r>
            <a:r>
              <a:rPr lang="ru-RU" sz="2400" dirty="0" err="1"/>
              <a:t>цілераціональна</a:t>
            </a:r>
            <a:r>
              <a:rPr lang="ru-RU" sz="2400" dirty="0"/>
              <a:t>, </a:t>
            </a:r>
            <a:r>
              <a:rPr lang="ru-RU" sz="2400" dirty="0" err="1"/>
              <a:t>побудована</a:t>
            </a:r>
            <a:r>
              <a:rPr lang="ru-RU" sz="2400" dirty="0"/>
              <a:t> на </a:t>
            </a:r>
            <a:r>
              <a:rPr lang="ru-RU" sz="2400" dirty="0" err="1"/>
              <a:t>свідомому</a:t>
            </a:r>
            <a:r>
              <a:rPr lang="ru-RU" sz="2400" dirty="0"/>
              <a:t> </a:t>
            </a:r>
            <a:r>
              <a:rPr lang="ru-RU" sz="2400" dirty="0" err="1"/>
              <a:t>виборі</a:t>
            </a:r>
            <a:r>
              <a:rPr lang="ru-RU" sz="2400" dirty="0"/>
              <a:t> та </a:t>
            </a:r>
            <a:r>
              <a:rPr lang="ru-RU" sz="2400" dirty="0" err="1"/>
              <a:t>розрахунку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en-US" sz="2400" dirty="0" smtClean="0"/>
              <a:t> </a:t>
            </a:r>
            <a:r>
              <a:rPr lang="ru-RU" sz="2400" dirty="0" err="1"/>
              <a:t>ціннісно-раціональна</a:t>
            </a:r>
            <a:r>
              <a:rPr lang="ru-RU" sz="2400" dirty="0"/>
              <a:t>, </a:t>
            </a:r>
            <a:r>
              <a:rPr lang="ru-RU" sz="2400" dirty="0" err="1"/>
              <a:t>пов’язана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плановою </a:t>
            </a:r>
            <a:r>
              <a:rPr lang="ru-RU" sz="2400" dirty="0" err="1"/>
              <a:t>орієнтацією</a:t>
            </a:r>
            <a:r>
              <a:rPr lang="ru-RU" sz="2400" dirty="0"/>
              <a:t> на </a:t>
            </a:r>
            <a:r>
              <a:rPr lang="ru-RU" sz="2400" dirty="0" err="1"/>
              <a:t>переконання</a:t>
            </a:r>
            <a:r>
              <a:rPr lang="ru-RU" sz="2400" dirty="0"/>
              <a:t>, </a:t>
            </a:r>
            <a:r>
              <a:rPr lang="ru-RU" sz="2400" dirty="0" err="1"/>
              <a:t>обов’язок</a:t>
            </a:r>
            <a:r>
              <a:rPr lang="ru-RU" sz="2400" dirty="0"/>
              <a:t>, </a:t>
            </a:r>
            <a:r>
              <a:rPr lang="ru-RU" sz="2400" dirty="0" err="1"/>
              <a:t>віру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en-US" sz="2400" dirty="0" smtClean="0"/>
              <a:t> </a:t>
            </a:r>
            <a:r>
              <a:rPr lang="ru-RU" sz="2400" dirty="0" err="1"/>
              <a:t>афективна</a:t>
            </a:r>
            <a:r>
              <a:rPr lang="ru-RU" sz="2400" dirty="0"/>
              <a:t>, яка є </a:t>
            </a:r>
            <a:r>
              <a:rPr lang="ru-RU" sz="2400" dirty="0" err="1"/>
              <a:t>реакцією</a:t>
            </a:r>
            <a:r>
              <a:rPr lang="ru-RU" sz="2400" dirty="0"/>
              <a:t> на </a:t>
            </a:r>
            <a:r>
              <a:rPr lang="ru-RU" sz="2400" dirty="0" err="1"/>
              <a:t>несподівані</a:t>
            </a:r>
            <a:r>
              <a:rPr lang="ru-RU" sz="2400" dirty="0"/>
              <a:t>, </a:t>
            </a:r>
            <a:r>
              <a:rPr lang="ru-RU" sz="2400" dirty="0" err="1"/>
              <a:t>незвичайні</a:t>
            </a:r>
            <a:r>
              <a:rPr lang="ru-RU" sz="2400" dirty="0"/>
              <a:t> </a:t>
            </a:r>
            <a:r>
              <a:rPr lang="ru-RU" sz="2400" dirty="0" err="1"/>
              <a:t>вчинки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en-US" sz="2400" dirty="0" smtClean="0"/>
              <a:t> </a:t>
            </a:r>
            <a:r>
              <a:rPr lang="ru-RU" sz="2400" dirty="0" err="1"/>
              <a:t>традиційна</a:t>
            </a:r>
            <a:r>
              <a:rPr lang="ru-RU" sz="2400" dirty="0"/>
              <a:t> (як система </a:t>
            </a:r>
            <a:r>
              <a:rPr lang="ru-RU" sz="2400" dirty="0" err="1"/>
              <a:t>автоматичних</a:t>
            </a:r>
            <a:r>
              <a:rPr lang="ru-RU" sz="2400" dirty="0"/>
              <a:t> </a:t>
            </a:r>
            <a:r>
              <a:rPr lang="ru-RU" sz="2400" dirty="0" err="1"/>
              <a:t>реакцій</a:t>
            </a:r>
            <a:r>
              <a:rPr lang="ru-RU" sz="2400" dirty="0"/>
              <a:t> на </a:t>
            </a:r>
            <a:r>
              <a:rPr lang="ru-RU" sz="2400" dirty="0" err="1"/>
              <a:t>звичайні</a:t>
            </a:r>
            <a:r>
              <a:rPr lang="ru-RU" sz="2400" dirty="0"/>
              <a:t> </a:t>
            </a:r>
            <a:r>
              <a:rPr lang="ru-RU" sz="2400" dirty="0" err="1"/>
              <a:t>подразники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становлять</a:t>
            </a:r>
            <a:r>
              <a:rPr lang="ru-RU" sz="2400" dirty="0"/>
              <a:t> </a:t>
            </a:r>
            <a:r>
              <a:rPr lang="ru-RU" sz="2400" dirty="0" err="1"/>
              <a:t>більшість</a:t>
            </a:r>
            <a:r>
              <a:rPr lang="ru-RU" sz="2400" dirty="0"/>
              <a:t> </a:t>
            </a:r>
            <a:r>
              <a:rPr lang="ru-RU" sz="2400" dirty="0" err="1"/>
              <a:t>повсякденної</a:t>
            </a:r>
            <a:r>
              <a:rPr lang="ru-RU" sz="2400" dirty="0"/>
              <a:t> </a:t>
            </a:r>
            <a:r>
              <a:rPr lang="ru-RU" sz="2400" dirty="0" err="1"/>
              <a:t>поведінки</a:t>
            </a:r>
            <a:r>
              <a:rPr lang="ru-RU" sz="2400" dirty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1032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4" y="130629"/>
            <a:ext cx="11482252" cy="6570617"/>
          </a:xfrm>
          <a:solidFill>
            <a:schemeClr val="accent1"/>
          </a:solidFill>
        </p:spPr>
        <p:txBody>
          <a:bodyPr>
            <a:noAutofit/>
          </a:bodyPr>
          <a:lstStyle/>
          <a:p>
            <a:r>
              <a:rPr lang="ru-RU" sz="2800" dirty="0"/>
              <a:t>Н. </a:t>
            </a:r>
            <a:r>
              <a:rPr lang="ru-RU" sz="2800" dirty="0" err="1"/>
              <a:t>Кондратьєв</a:t>
            </a:r>
            <a:r>
              <a:rPr lang="ru-RU" sz="2800" dirty="0"/>
              <a:t> </a:t>
            </a:r>
            <a:r>
              <a:rPr lang="ru-RU" sz="2800" dirty="0" err="1"/>
              <a:t>виходив</a:t>
            </a:r>
            <a:r>
              <a:rPr lang="ru-RU" sz="2800" dirty="0"/>
              <a:t> з того,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суб’єкти</a:t>
            </a:r>
            <a:r>
              <a:rPr lang="ru-RU" sz="2800" dirty="0"/>
              <a:t> </a:t>
            </a:r>
            <a:r>
              <a:rPr lang="ru-RU" sz="2800" dirty="0" err="1"/>
              <a:t>господарювання</a:t>
            </a:r>
            <a:r>
              <a:rPr lang="ru-RU" sz="2800" dirty="0"/>
              <a:t> не </a:t>
            </a:r>
            <a:r>
              <a:rPr lang="ru-RU" sz="2800" dirty="0" err="1"/>
              <a:t>мають</a:t>
            </a:r>
            <a:r>
              <a:rPr lang="ru-RU" sz="2800" dirty="0"/>
              <a:t> </a:t>
            </a:r>
            <a:r>
              <a:rPr lang="ru-RU" sz="2800" dirty="0" err="1"/>
              <a:t>повного</a:t>
            </a:r>
            <a:r>
              <a:rPr lang="ru-RU" sz="2800" dirty="0"/>
              <a:t> </a:t>
            </a:r>
            <a:r>
              <a:rPr lang="ru-RU" sz="2800" dirty="0" err="1"/>
              <a:t>обсягу</a:t>
            </a:r>
            <a:r>
              <a:rPr lang="ru-RU" sz="2800" dirty="0"/>
              <a:t> </a:t>
            </a:r>
            <a:r>
              <a:rPr lang="ru-RU" sz="2800" dirty="0" err="1"/>
              <a:t>знань</a:t>
            </a:r>
            <a:r>
              <a:rPr lang="ru-RU" sz="2800" dirty="0"/>
              <a:t> про </a:t>
            </a:r>
            <a:r>
              <a:rPr lang="ru-RU" sz="2800" dirty="0" err="1"/>
              <a:t>умови</a:t>
            </a:r>
            <a:r>
              <a:rPr lang="ru-RU" sz="2800" dirty="0"/>
              <a:t> </a:t>
            </a:r>
            <a:r>
              <a:rPr lang="ru-RU" sz="2800" dirty="0" err="1"/>
              <a:t>функціонування</a:t>
            </a:r>
            <a:r>
              <a:rPr lang="ru-RU" sz="2800" dirty="0"/>
              <a:t> ринку. </a:t>
            </a:r>
            <a:r>
              <a:rPr lang="ru-RU" sz="2800" dirty="0" err="1"/>
              <a:t>Їхні</a:t>
            </a:r>
            <a:r>
              <a:rPr lang="ru-RU" sz="2800" dirty="0"/>
              <a:t> </a:t>
            </a:r>
            <a:r>
              <a:rPr lang="ru-RU" sz="2800" dirty="0" err="1"/>
              <a:t>дії</a:t>
            </a:r>
            <a:r>
              <a:rPr lang="ru-RU" sz="2800" dirty="0"/>
              <a:t> </a:t>
            </a:r>
            <a:r>
              <a:rPr lang="ru-RU" sz="2800" dirty="0" err="1"/>
              <a:t>доволі</a:t>
            </a:r>
            <a:r>
              <a:rPr lang="ru-RU" sz="2800" dirty="0"/>
              <a:t> </a:t>
            </a:r>
            <a:r>
              <a:rPr lang="ru-RU" sz="2800" dirty="0" err="1"/>
              <a:t>випадкові</a:t>
            </a:r>
            <a:r>
              <a:rPr lang="ru-RU" sz="2800" dirty="0"/>
              <a:t>, </a:t>
            </a:r>
            <a:r>
              <a:rPr lang="ru-RU" sz="2800" dirty="0" err="1"/>
              <a:t>хаотичні</a:t>
            </a:r>
            <a:r>
              <a:rPr lang="ru-RU" sz="2800" dirty="0"/>
              <a:t>. </a:t>
            </a:r>
            <a:r>
              <a:rPr lang="ru-RU" sz="2800" dirty="0" err="1"/>
              <a:t>Отже</a:t>
            </a:r>
            <a:r>
              <a:rPr lang="ru-RU" sz="2800" dirty="0"/>
              <a:t>, </a:t>
            </a:r>
            <a:r>
              <a:rPr lang="ru-RU" sz="2800" dirty="0" err="1"/>
              <a:t>дії</a:t>
            </a:r>
            <a:r>
              <a:rPr lang="ru-RU" sz="2800" dirty="0"/>
              <a:t> </a:t>
            </a:r>
            <a:r>
              <a:rPr lang="ru-RU" sz="2800" dirty="0" err="1"/>
              <a:t>суб’єктів</a:t>
            </a:r>
            <a:r>
              <a:rPr lang="ru-RU" sz="2800" dirty="0"/>
              <a:t> </a:t>
            </a:r>
            <a:r>
              <a:rPr lang="ru-RU" sz="2800" dirty="0" err="1"/>
              <a:t>господарювання</a:t>
            </a:r>
            <a:r>
              <a:rPr lang="ru-RU" sz="2800" dirty="0"/>
              <a:t> </a:t>
            </a:r>
            <a:r>
              <a:rPr lang="ru-RU" sz="2800" dirty="0" err="1"/>
              <a:t>мають</a:t>
            </a:r>
            <a:r>
              <a:rPr lang="ru-RU" sz="2800" dirty="0"/>
              <a:t> </a:t>
            </a:r>
            <a:r>
              <a:rPr lang="ru-RU" sz="2800" dirty="0" err="1"/>
              <a:t>різний</a:t>
            </a:r>
            <a:r>
              <a:rPr lang="ru-RU" sz="2800" dirty="0"/>
              <a:t> </a:t>
            </a:r>
            <a:r>
              <a:rPr lang="ru-RU" sz="2800" dirty="0" err="1"/>
              <a:t>ступінь</a:t>
            </a:r>
            <a:r>
              <a:rPr lang="ru-RU" sz="2800" dirty="0"/>
              <a:t> </a:t>
            </a:r>
            <a:r>
              <a:rPr lang="ru-RU" sz="2800" dirty="0" err="1"/>
              <a:t>раціональності</a:t>
            </a:r>
            <a:r>
              <a:rPr lang="ru-RU" sz="2800" dirty="0"/>
              <a:t>: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нижчого</a:t>
            </a:r>
            <a:r>
              <a:rPr lang="ru-RU" sz="2800" dirty="0"/>
              <a:t> до </a:t>
            </a:r>
            <a:r>
              <a:rPr lang="ru-RU" sz="2800" dirty="0" err="1"/>
              <a:t>вищого</a:t>
            </a:r>
            <a:r>
              <a:rPr lang="ru-RU" sz="2800" dirty="0"/>
              <a:t> </a:t>
            </a:r>
            <a:r>
              <a:rPr lang="ru-RU" sz="2800" dirty="0" err="1"/>
              <a:t>ступеня</a:t>
            </a:r>
            <a:r>
              <a:rPr lang="ru-RU" sz="2800" dirty="0"/>
              <a:t> </a:t>
            </a:r>
            <a:r>
              <a:rPr lang="ru-RU" sz="2800" dirty="0" err="1" smtClean="0"/>
              <a:t>раціональності</a:t>
            </a:r>
            <a:r>
              <a:rPr lang="ru-RU" sz="2800" dirty="0" smtClean="0"/>
              <a:t>. </a:t>
            </a:r>
          </a:p>
          <a:p>
            <a:r>
              <a:rPr lang="ru-RU" sz="2800" dirty="0" err="1" smtClean="0"/>
              <a:t>Цю</a:t>
            </a:r>
            <a:r>
              <a:rPr lang="ru-RU" sz="2800" dirty="0" smtClean="0"/>
              <a:t> </a:t>
            </a:r>
            <a:r>
              <a:rPr lang="ru-RU" sz="2800" dirty="0" err="1"/>
              <a:t>ситуацію</a:t>
            </a:r>
            <a:r>
              <a:rPr lang="ru-RU" sz="2800" dirty="0"/>
              <a:t>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пояснити</a:t>
            </a:r>
            <a:r>
              <a:rPr lang="ru-RU" sz="2800" dirty="0"/>
              <a:t> так: </a:t>
            </a:r>
            <a:endParaRPr lang="ru-RU" sz="2800" dirty="0" smtClean="0"/>
          </a:p>
          <a:p>
            <a:r>
              <a:rPr lang="en-US" sz="2800" dirty="0" smtClean="0"/>
              <a:t>ü </a:t>
            </a:r>
            <a:r>
              <a:rPr lang="ru-RU" sz="2800" dirty="0" err="1"/>
              <a:t>по-перше</a:t>
            </a:r>
            <a:r>
              <a:rPr lang="ru-RU" sz="2800" dirty="0"/>
              <a:t>, </a:t>
            </a:r>
            <a:r>
              <a:rPr lang="ru-RU" sz="2800" dirty="0" err="1"/>
              <a:t>рівень</a:t>
            </a:r>
            <a:r>
              <a:rPr lang="ru-RU" sz="2800" dirty="0"/>
              <a:t> </a:t>
            </a:r>
            <a:r>
              <a:rPr lang="ru-RU" sz="2800" dirty="0" err="1"/>
              <a:t>компетентності</a:t>
            </a:r>
            <a:r>
              <a:rPr lang="ru-RU" sz="2800" dirty="0"/>
              <a:t> й </a:t>
            </a:r>
            <a:r>
              <a:rPr lang="ru-RU" sz="2800" dirty="0" err="1"/>
              <a:t>обсяг</a:t>
            </a:r>
            <a:r>
              <a:rPr lang="ru-RU" sz="2800" dirty="0"/>
              <a:t> </a:t>
            </a:r>
            <a:r>
              <a:rPr lang="ru-RU" sz="2800" dirty="0" err="1"/>
              <a:t>інформації</a:t>
            </a:r>
            <a:r>
              <a:rPr lang="ru-RU" sz="2800" dirty="0"/>
              <a:t>, </a:t>
            </a:r>
            <a:r>
              <a:rPr lang="ru-RU" sz="2800" dirty="0" err="1"/>
              <a:t>якими</a:t>
            </a:r>
            <a:r>
              <a:rPr lang="ru-RU" sz="2800" dirty="0"/>
              <a:t> </a:t>
            </a:r>
            <a:r>
              <a:rPr lang="ru-RU" sz="2800" dirty="0" err="1"/>
              <a:t>володіє</a:t>
            </a:r>
            <a:r>
              <a:rPr lang="ru-RU" sz="2800" dirty="0"/>
              <a:t> </a:t>
            </a:r>
            <a:r>
              <a:rPr lang="ru-RU" sz="2800" dirty="0" err="1"/>
              <a:t>суб’єкт</a:t>
            </a:r>
            <a:r>
              <a:rPr lang="ru-RU" sz="2800" dirty="0"/>
              <a:t> </a:t>
            </a:r>
            <a:r>
              <a:rPr lang="ru-RU" sz="2800" dirty="0" err="1"/>
              <a:t>господарювання</a:t>
            </a:r>
            <a:r>
              <a:rPr lang="ru-RU" sz="2800" dirty="0"/>
              <a:t>, є </a:t>
            </a:r>
            <a:r>
              <a:rPr lang="ru-RU" sz="2800" dirty="0" err="1"/>
              <a:t>обмеженим</a:t>
            </a:r>
            <a:r>
              <a:rPr lang="ru-RU" sz="2800" dirty="0"/>
              <a:t>; </a:t>
            </a:r>
            <a:endParaRPr lang="ru-RU" sz="2800" dirty="0" smtClean="0"/>
          </a:p>
          <a:p>
            <a:r>
              <a:rPr lang="en-US" sz="2800" dirty="0" smtClean="0"/>
              <a:t>ü </a:t>
            </a:r>
            <a:r>
              <a:rPr lang="ru-RU" sz="2800" dirty="0" err="1"/>
              <a:t>по-друге</a:t>
            </a:r>
            <a:r>
              <a:rPr lang="ru-RU" sz="2800" dirty="0"/>
              <a:t>, </a:t>
            </a:r>
            <a:r>
              <a:rPr lang="ru-RU" sz="2800" dirty="0" err="1"/>
              <a:t>оскільки</a:t>
            </a:r>
            <a:r>
              <a:rPr lang="ru-RU" sz="2800" dirty="0"/>
              <a:t> </a:t>
            </a:r>
            <a:r>
              <a:rPr lang="ru-RU" sz="2800" dirty="0" err="1"/>
              <a:t>суб’єкт</a:t>
            </a:r>
            <a:r>
              <a:rPr lang="ru-RU" sz="2800" dirty="0"/>
              <a:t> </a:t>
            </a:r>
            <a:r>
              <a:rPr lang="ru-RU" sz="2800" dirty="0" err="1"/>
              <a:t>господарювання</a:t>
            </a:r>
            <a:r>
              <a:rPr lang="ru-RU" sz="2800" dirty="0"/>
              <a:t> не </a:t>
            </a:r>
            <a:r>
              <a:rPr lang="ru-RU" sz="2800" dirty="0" err="1"/>
              <a:t>може</a:t>
            </a:r>
            <a:r>
              <a:rPr lang="ru-RU" sz="2800" dirty="0"/>
              <a:t> </a:t>
            </a:r>
            <a:r>
              <a:rPr lang="ru-RU" sz="2800" dirty="0" err="1"/>
              <a:t>передбачити</a:t>
            </a:r>
            <a:r>
              <a:rPr lang="ru-RU" sz="2800" dirty="0"/>
              <a:t> </a:t>
            </a:r>
            <a:r>
              <a:rPr lang="ru-RU" sz="2800" dirty="0" err="1"/>
              <a:t>всіх</a:t>
            </a:r>
            <a:r>
              <a:rPr lang="ru-RU" sz="2800" dirty="0"/>
              <a:t> </a:t>
            </a:r>
            <a:r>
              <a:rPr lang="ru-RU" sz="2800" dirty="0" err="1"/>
              <a:t>чинників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вплинуть</a:t>
            </a:r>
            <a:r>
              <a:rPr lang="ru-RU" sz="2800" dirty="0"/>
              <a:t> на </a:t>
            </a:r>
            <a:r>
              <a:rPr lang="ru-RU" sz="2800" dirty="0" err="1"/>
              <a:t>перебіг</a:t>
            </a:r>
            <a:r>
              <a:rPr lang="ru-RU" sz="2800" dirty="0"/>
              <a:t> </a:t>
            </a:r>
            <a:r>
              <a:rPr lang="ru-RU" sz="2800" dirty="0" err="1"/>
              <a:t>майбутніх</a:t>
            </a:r>
            <a:r>
              <a:rPr lang="ru-RU" sz="2800" dirty="0"/>
              <a:t> </a:t>
            </a:r>
            <a:r>
              <a:rPr lang="ru-RU" sz="2800" dirty="0" err="1"/>
              <a:t>подій</a:t>
            </a:r>
            <a:r>
              <a:rPr lang="ru-RU" sz="2800" dirty="0"/>
              <a:t>, то </a:t>
            </a:r>
            <a:r>
              <a:rPr lang="ru-RU" sz="2800" dirty="0" err="1"/>
              <a:t>його</a:t>
            </a:r>
            <a:r>
              <a:rPr lang="ru-RU" sz="2800" dirty="0"/>
              <a:t> </a:t>
            </a:r>
            <a:r>
              <a:rPr lang="ru-RU" sz="2800" dirty="0" err="1"/>
              <a:t>прогнози</a:t>
            </a:r>
            <a:r>
              <a:rPr lang="ru-RU" sz="2800" dirty="0"/>
              <a:t> </a:t>
            </a:r>
            <a:r>
              <a:rPr lang="ru-RU" sz="2800" dirty="0" err="1"/>
              <a:t>щодо</a:t>
            </a:r>
            <a:r>
              <a:rPr lang="ru-RU" sz="2800" dirty="0"/>
              <a:t> </a:t>
            </a:r>
            <a:r>
              <a:rPr lang="ru-RU" sz="2800" dirty="0" err="1"/>
              <a:t>результатів</a:t>
            </a:r>
            <a:r>
              <a:rPr lang="ru-RU" sz="2800" dirty="0"/>
              <a:t> та </a:t>
            </a:r>
            <a:r>
              <a:rPr lang="ru-RU" sz="2800" dirty="0" err="1"/>
              <a:t>наслідків</a:t>
            </a:r>
            <a:r>
              <a:rPr lang="ru-RU" sz="2800" dirty="0"/>
              <a:t> </a:t>
            </a:r>
            <a:r>
              <a:rPr lang="ru-RU" sz="2800" dirty="0" err="1"/>
              <a:t>економічної</a:t>
            </a:r>
            <a:r>
              <a:rPr lang="ru-RU" sz="2800" dirty="0"/>
              <a:t> </a:t>
            </a:r>
            <a:r>
              <a:rPr lang="ru-RU" sz="2800" dirty="0" err="1"/>
              <a:t>поведінки</a:t>
            </a:r>
            <a:r>
              <a:rPr lang="ru-RU" sz="2800" dirty="0"/>
              <a:t> є </a:t>
            </a:r>
            <a:r>
              <a:rPr lang="ru-RU" sz="2800" dirty="0" err="1"/>
              <a:t>імовірнісними</a:t>
            </a:r>
            <a:r>
              <a:rPr lang="ru-RU" sz="2800" dirty="0" smtClean="0"/>
              <a:t>;</a:t>
            </a:r>
          </a:p>
          <a:p>
            <a:r>
              <a:rPr lang="ru-RU" sz="2800" dirty="0"/>
              <a:t>ü </a:t>
            </a:r>
            <a:r>
              <a:rPr lang="ru-RU" sz="2800" dirty="0" err="1"/>
              <a:t>по-третє</a:t>
            </a:r>
            <a:r>
              <a:rPr lang="ru-RU" sz="2800" dirty="0"/>
              <a:t>, </a:t>
            </a:r>
            <a:r>
              <a:rPr lang="ru-RU" sz="2800" dirty="0" err="1"/>
              <a:t>справжній</a:t>
            </a:r>
            <a:r>
              <a:rPr lang="ru-RU" sz="2800" dirty="0"/>
              <a:t> стан справ у </a:t>
            </a:r>
            <a:r>
              <a:rPr lang="ru-RU" sz="2800" dirty="0" err="1"/>
              <a:t>майбутньому</a:t>
            </a:r>
            <a:r>
              <a:rPr lang="ru-RU" sz="2800" dirty="0"/>
              <a:t> не </a:t>
            </a:r>
            <a:r>
              <a:rPr lang="ru-RU" sz="2800" dirty="0" err="1"/>
              <a:t>обов’язково</a:t>
            </a:r>
            <a:r>
              <a:rPr lang="ru-RU" sz="2800" dirty="0"/>
              <a:t> буде </a:t>
            </a:r>
            <a:r>
              <a:rPr lang="ru-RU" sz="2800" dirty="0" err="1"/>
              <a:t>відповідати</a:t>
            </a:r>
            <a:r>
              <a:rPr lang="ru-RU" sz="2800" dirty="0"/>
              <a:t> </a:t>
            </a:r>
            <a:r>
              <a:rPr lang="ru-RU" sz="2800" dirty="0" err="1"/>
              <a:t>розрахункам</a:t>
            </a:r>
            <a:r>
              <a:rPr lang="ru-RU" sz="2800" dirty="0"/>
              <a:t> та </a:t>
            </a:r>
            <a:r>
              <a:rPr lang="ru-RU" sz="2800" dirty="0" err="1"/>
              <a:t>очікуванням</a:t>
            </a:r>
            <a:r>
              <a:rPr lang="ru-RU" sz="2800" dirty="0"/>
              <a:t> </a:t>
            </a:r>
            <a:r>
              <a:rPr lang="ru-RU" sz="2800" dirty="0" err="1"/>
              <a:t>суб’єкта</a:t>
            </a:r>
            <a:r>
              <a:rPr lang="ru-RU" sz="2800" dirty="0"/>
              <a:t> </a:t>
            </a:r>
            <a:r>
              <a:rPr lang="ru-RU" sz="2800" dirty="0" err="1" smtClean="0"/>
              <a:t>господарювання</a:t>
            </a:r>
            <a:r>
              <a:rPr lang="ru-RU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53506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0709" y="496389"/>
            <a:ext cx="10763794" cy="6021977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just"/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поведінку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суб‘єктів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змоделювати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експертизи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організаційних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(проекту),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ризикованості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проекту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інтегральної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умов,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експертизи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являє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собою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винятково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задачу,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кваліфікацією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об‘ємами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виділених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80959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1952</Words>
  <Application>Microsoft Office PowerPoint</Application>
  <PresentationFormat>Широкоэкранный</PresentationFormat>
  <Paragraphs>85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 Unicode MS</vt:lpstr>
      <vt:lpstr>Franklin Gothic Book</vt:lpstr>
      <vt:lpstr>Symbol</vt:lpstr>
      <vt:lpstr>Times New Roman</vt:lpstr>
      <vt:lpstr>Crop</vt:lpstr>
      <vt:lpstr>Тема 5: Моделювання процесу комунікативного впливу паблік- рилейшнз на економічну поведінку суб’єктів ГОТЕЛЬНОГО БІЗНЕСУ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Організація РR-діяльності</dc:title>
  <dc:creator>Іванка Шоломіцька</dc:creator>
  <cp:lastModifiedBy>Пользователь Windows</cp:lastModifiedBy>
  <cp:revision>26</cp:revision>
  <dcterms:created xsi:type="dcterms:W3CDTF">2018-03-20T11:48:59Z</dcterms:created>
  <dcterms:modified xsi:type="dcterms:W3CDTF">2020-04-06T11:51:51Z</dcterms:modified>
</cp:coreProperties>
</file>