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6" r:id="rId2"/>
  </p:sldMasterIdLst>
  <p:notesMasterIdLst>
    <p:notesMasterId r:id="rId20"/>
  </p:notesMasterIdLst>
  <p:sldIdLst>
    <p:sldId id="309" r:id="rId3"/>
    <p:sldId id="256" r:id="rId4"/>
    <p:sldId id="257" r:id="rId5"/>
    <p:sldId id="263" r:id="rId6"/>
    <p:sldId id="264" r:id="rId7"/>
    <p:sldId id="265" r:id="rId8"/>
    <p:sldId id="307" r:id="rId9"/>
    <p:sldId id="308" r:id="rId10"/>
    <p:sldId id="281" r:id="rId11"/>
    <p:sldId id="282" r:id="rId12"/>
    <p:sldId id="287" r:id="rId13"/>
    <p:sldId id="290" r:id="rId14"/>
    <p:sldId id="291" r:id="rId15"/>
    <p:sldId id="268" r:id="rId16"/>
    <p:sldId id="278" r:id="rId17"/>
    <p:sldId id="277" r:id="rId18"/>
    <p:sldId id="279" r:id="rId1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95BAA-8EA7-4F0D-9C31-73108FDFB870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5A410-E235-42C8-8A9C-77327C161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1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847DD4-5452-43AD-9C50-6455A50AFA4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91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697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39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6993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612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1645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1207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982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452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8381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82ABB2-3456-4272-BD67-588427AB0F35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C662E3-298C-436F-AE0E-2733D88660CE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779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87B426-5DBC-4C62-8D21-B91B4742E6B9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358895E-7A60-4006-915F-6FB72BDEF033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3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0868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3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50A3A2-D37F-4516-A906-D841AE10E7A8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1A918-F87C-4770-B958-FF208B25D5F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128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2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2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E9A2A6-C9DD-4186-954B-669FF4ADC2B8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FD6BF9-2DB9-44BF-9EBF-F82306B556AC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1016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2"/>
            <a:ext cx="515620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2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7552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041AD3-A392-49EE-B6EF-AD4B2A41E212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9BC992-B7AD-4D9C-9FE2-FD9F74E09985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648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8257003-265A-47FC-9DC0-AAFCF65DD908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B51E0A-E6DF-4F86-AB18-601E48D1DAEC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987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CF6330-5255-435C-827C-6815760FE3ED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07249A-5E7D-4EAE-B7C1-20BAC7F47315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665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2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3CDF40-0F81-4250-B70A-6C641D6CE3E6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AB5962-504E-4321-9328-84665546AA7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1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0A1BC3-7998-4F5E-9A7B-FAE97D0B3326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9ED48F-D02A-4A02-BE15-B9D1DB3869E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0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CF1916-31DE-4A5D-8E42-A247DDCB2646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D68437-D886-4B4C-950B-49EB7A647EF9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5071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0364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96667E-BB27-4891-807C-C3E7C53EDC56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64556C-89CD-48D6-A764-315E02CE632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61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425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00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502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168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582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466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453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7030A0"/>
            </a:gs>
            <a:gs pos="6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53BBBF0-438E-4B6A-B897-95A716162460}" type="datetimeFigureOut">
              <a:rPr lang="uk-UA" smtClean="0"/>
              <a:t>18.10.2021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432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1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1" y="1828800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A52D5-2B3E-4C06-B27F-214052508487}" type="datetimeFigureOut">
              <a:rPr kumimoji="0" lang="uk-UA" sz="82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1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0D79AE-A725-46D9-9905-4C68FFD79E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85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703388" y="1391805"/>
            <a:ext cx="8785225" cy="15684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РЕКРЕАЛОГІЯ</a:t>
            </a:r>
            <a:r>
              <a:rPr kumimoji="0" lang="uk-UA" altLang="uk-UA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04988" y="4139334"/>
            <a:ext cx="8964612" cy="18161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89749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9" y="624113"/>
            <a:ext cx="11625943" cy="3970318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Рекреаційне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землекористування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/>
              <a:t>— </a:t>
            </a:r>
            <a:r>
              <a:rPr lang="ru-RU" sz="3600" dirty="0" err="1"/>
              <a:t>це</a:t>
            </a:r>
            <a:r>
              <a:rPr lang="ru-RU" sz="3600" dirty="0"/>
              <a:t> </a:t>
            </a:r>
            <a:r>
              <a:rPr lang="ru-RU" sz="3600" dirty="0" err="1"/>
              <a:t>частина</a:t>
            </a:r>
            <a:r>
              <a:rPr lang="ru-RU" sz="3600" dirty="0"/>
              <a:t> </a:t>
            </a:r>
            <a:r>
              <a:rPr lang="ru-RU" sz="3600" dirty="0" err="1"/>
              <a:t>земної</a:t>
            </a:r>
            <a:r>
              <a:rPr lang="ru-RU" sz="3600" dirty="0"/>
              <a:t> </a:t>
            </a:r>
            <a:r>
              <a:rPr lang="ru-RU" sz="3600" dirty="0" err="1"/>
              <a:t>поверхні</a:t>
            </a:r>
            <a:r>
              <a:rPr lang="ru-RU" sz="3600" dirty="0"/>
              <a:t> з </a:t>
            </a:r>
            <a:r>
              <a:rPr lang="ru-RU" sz="3600" dirty="0" err="1" smtClean="0"/>
              <a:t>визначеними</a:t>
            </a:r>
            <a:r>
              <a:rPr lang="ru-RU" sz="3600" dirty="0" smtClean="0"/>
              <a:t> </a:t>
            </a:r>
            <a:r>
              <a:rPr lang="ru-RU" sz="3600" dirty="0"/>
              <a:t>межами </a:t>
            </a:r>
            <a:r>
              <a:rPr lang="ru-RU" sz="3600" dirty="0" smtClean="0"/>
              <a:t>на </a:t>
            </a:r>
            <a:r>
              <a:rPr lang="ru-RU" sz="3600" dirty="0" err="1" smtClean="0"/>
              <a:t>місцевості</a:t>
            </a:r>
            <a:r>
              <a:rPr lang="ru-RU" sz="3600" dirty="0" smtClean="0"/>
              <a:t>, </a:t>
            </a:r>
            <a:r>
              <a:rPr lang="ru-RU" sz="3600" dirty="0"/>
              <a:t>на </a:t>
            </a:r>
            <a:r>
              <a:rPr lang="ru-RU" sz="3600" dirty="0" err="1"/>
              <a:t>якій</a:t>
            </a:r>
            <a:r>
              <a:rPr lang="ru-RU" sz="3600" dirty="0"/>
              <a:t> </a:t>
            </a:r>
            <a:r>
              <a:rPr lang="ru-RU" sz="3600" dirty="0" err="1"/>
              <a:t>розміщені</a:t>
            </a:r>
            <a:r>
              <a:rPr lang="ru-RU" sz="3600" dirty="0"/>
              <a:t> </a:t>
            </a:r>
            <a:r>
              <a:rPr lang="ru-RU" sz="3600" dirty="0" err="1" smtClean="0"/>
              <a:t>компоненти</a:t>
            </a:r>
            <a:r>
              <a:rPr lang="ru-RU" sz="3600" dirty="0" smtClean="0"/>
              <a:t> </a:t>
            </a:r>
            <a:r>
              <a:rPr lang="ru-RU" sz="3600" dirty="0"/>
              <a:t>природного </a:t>
            </a:r>
            <a:r>
              <a:rPr lang="ru-RU" sz="3600" dirty="0" err="1"/>
              <a:t>середовища</a:t>
            </a:r>
            <a:r>
              <a:rPr lang="ru-RU" sz="3600" dirty="0"/>
              <a:t> та </a:t>
            </a:r>
            <a:r>
              <a:rPr lang="ru-RU" sz="3600" dirty="0" err="1" smtClean="0"/>
              <a:t>феномени</a:t>
            </a:r>
            <a:r>
              <a:rPr lang="ru-RU" sz="3600" dirty="0" smtClean="0"/>
              <a:t> </a:t>
            </a:r>
            <a:r>
              <a:rPr lang="ru-RU" sz="3600" dirty="0" err="1"/>
              <a:t>соціокультурного</a:t>
            </a:r>
            <a:r>
              <a:rPr lang="ru-RU" sz="3600" dirty="0"/>
              <a:t> характеру,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можуть</a:t>
            </a:r>
            <a:r>
              <a:rPr lang="ru-RU" sz="3600" dirty="0"/>
              <a:t> бути </a:t>
            </a:r>
            <a:r>
              <a:rPr lang="ru-RU" sz="3600" dirty="0" err="1"/>
              <a:t>використані</a:t>
            </a:r>
            <a:r>
              <a:rPr lang="ru-RU" sz="3600" dirty="0"/>
              <a:t> як </a:t>
            </a:r>
            <a:r>
              <a:rPr lang="ru-RU" sz="3600" dirty="0" err="1"/>
              <a:t>ресурси</a:t>
            </a:r>
            <a:r>
              <a:rPr lang="ru-RU" sz="3600" dirty="0"/>
              <a:t> для </a:t>
            </a:r>
            <a:r>
              <a:rPr lang="ru-RU" sz="3600" dirty="0" err="1"/>
              <a:t>організації</a:t>
            </a:r>
            <a:r>
              <a:rPr lang="ru-RU" sz="3600" dirty="0"/>
              <a:t> </a:t>
            </a:r>
            <a:r>
              <a:rPr lang="ru-RU" sz="3600" dirty="0" err="1"/>
              <a:t>рекреаційної</a:t>
            </a:r>
            <a:r>
              <a:rPr lang="ru-RU" sz="3600" dirty="0"/>
              <a:t> </a:t>
            </a:r>
            <a:r>
              <a:rPr lang="ru-RU" sz="3600" dirty="0" err="1"/>
              <a:t>діяльності</a:t>
            </a:r>
            <a:r>
              <a:rPr lang="ru-RU" sz="3600" dirty="0"/>
              <a:t> </a:t>
            </a:r>
            <a:r>
              <a:rPr lang="ru-RU" sz="3600" dirty="0" err="1"/>
              <a:t>щодо</a:t>
            </a:r>
            <a:r>
              <a:rPr lang="ru-RU" sz="3600" dirty="0"/>
              <a:t> </a:t>
            </a:r>
            <a:r>
              <a:rPr lang="ru-RU" sz="3600" dirty="0" err="1"/>
              <a:t>використання</a:t>
            </a:r>
            <a:r>
              <a:rPr lang="ru-RU" sz="3600" dirty="0"/>
              <a:t> </a:t>
            </a:r>
            <a:r>
              <a:rPr lang="ru-RU" sz="3600" dirty="0" smtClean="0"/>
              <a:t>природно-</a:t>
            </a:r>
            <a:r>
              <a:rPr lang="ru-RU" sz="3600" dirty="0" err="1" smtClean="0"/>
              <a:t>рекреаційного</a:t>
            </a:r>
            <a:r>
              <a:rPr lang="ru-RU" sz="3600" dirty="0" smtClean="0"/>
              <a:t> </a:t>
            </a:r>
            <a:r>
              <a:rPr lang="ru-RU" sz="3600" dirty="0" err="1"/>
              <a:t>потенціалу</a:t>
            </a:r>
            <a:r>
              <a:rPr lang="ru-RU" sz="3600" dirty="0"/>
              <a:t> </a:t>
            </a:r>
            <a:r>
              <a:rPr lang="ru-RU" sz="3600" dirty="0" err="1"/>
              <a:t>території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06268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054" y="626285"/>
            <a:ext cx="11402289" cy="60016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характером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використання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природних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рекреаційних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ресурсів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/>
              <a:t>рекреаційне</a:t>
            </a:r>
            <a:r>
              <a:rPr lang="ru-RU" sz="2400" dirty="0" smtClean="0"/>
              <a:t> </a:t>
            </a:r>
            <a:r>
              <a:rPr lang="ru-RU" sz="2400" dirty="0" err="1"/>
              <a:t>землекористування</a:t>
            </a:r>
            <a:r>
              <a:rPr lang="ru-RU" sz="2400" dirty="0"/>
              <a:t> </a:t>
            </a:r>
            <a:r>
              <a:rPr lang="ru-RU" sz="2400" dirty="0" err="1" smtClean="0"/>
              <a:t>можна</a:t>
            </a:r>
            <a:r>
              <a:rPr lang="ru-RU" sz="2400" dirty="0" smtClean="0"/>
              <a:t> </a:t>
            </a:r>
            <a:r>
              <a:rPr lang="ru-RU" sz="2400" dirty="0" err="1" smtClean="0"/>
              <a:t>поділити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чотири</a:t>
            </a:r>
            <a:r>
              <a:rPr lang="ru-RU" sz="2400" dirty="0"/>
              <a:t> </a:t>
            </a:r>
            <a:r>
              <a:rPr lang="ru-RU" sz="2400" dirty="0" err="1"/>
              <a:t>головних</a:t>
            </a:r>
            <a:r>
              <a:rPr lang="ru-RU" sz="2400" dirty="0"/>
              <a:t> </a:t>
            </a:r>
            <a:r>
              <a:rPr lang="ru-RU" sz="2400" dirty="0" err="1" smtClean="0"/>
              <a:t>підтипи</a:t>
            </a:r>
            <a:r>
              <a:rPr lang="ru-RU" sz="2400" dirty="0" smtClean="0"/>
              <a:t> </a:t>
            </a:r>
            <a:r>
              <a:rPr lang="ru-RU" sz="2400" dirty="0" err="1"/>
              <a:t>використання</a:t>
            </a:r>
            <a:r>
              <a:rPr lang="ru-RU" sz="2400" dirty="0"/>
              <a:t>:</a:t>
            </a:r>
          </a:p>
          <a:p>
            <a:r>
              <a:rPr lang="ru-RU" sz="2400" dirty="0"/>
              <a:t>• </a:t>
            </a:r>
            <a:r>
              <a:rPr lang="ru-RU" sz="2400" i="1" u="sng" dirty="0" err="1" smtClean="0"/>
              <a:t>рекреаційно-лікувальний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 smtClean="0"/>
              <a:t>, </a:t>
            </a:r>
            <a:r>
              <a:rPr lang="ru-RU" sz="2400" dirty="0" err="1" smtClean="0"/>
              <a:t>земельні</a:t>
            </a:r>
            <a:r>
              <a:rPr lang="ru-RU" sz="2400" dirty="0" smtClean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, </a:t>
            </a:r>
            <a:r>
              <a:rPr lang="ru-RU" sz="2400" dirty="0" err="1"/>
              <a:t>зайняті</a:t>
            </a:r>
            <a:r>
              <a:rPr lang="ru-RU" sz="2400" dirty="0"/>
              <a:t> </a:t>
            </a:r>
            <a:r>
              <a:rPr lang="ru-RU" sz="2400" dirty="0" err="1" smtClean="0"/>
              <a:t>територіями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будинків</a:t>
            </a:r>
            <a:r>
              <a:rPr lang="ru-RU" sz="2400" dirty="0" smtClean="0"/>
              <a:t> </a:t>
            </a:r>
            <a:r>
              <a:rPr lang="ru-RU" sz="2400" dirty="0" err="1"/>
              <a:t>відпочинку</a:t>
            </a:r>
            <a:r>
              <a:rPr lang="ru-RU" sz="2400" dirty="0"/>
              <a:t>, </a:t>
            </a:r>
            <a:r>
              <a:rPr lang="ru-RU" sz="2400" dirty="0" err="1"/>
              <a:t>пансіонатів</a:t>
            </a:r>
            <a:r>
              <a:rPr lang="ru-RU" sz="2400" dirty="0"/>
              <a:t> </a:t>
            </a:r>
            <a:r>
              <a:rPr lang="ru-RU" sz="2400" dirty="0" err="1" smtClean="0"/>
              <a:t>щодо</a:t>
            </a:r>
            <a:r>
              <a:rPr lang="ru-RU" sz="2400" dirty="0" smtClean="0"/>
              <a:t> </a:t>
            </a:r>
            <a:r>
              <a:rPr lang="ru-RU" sz="2400" dirty="0" err="1" smtClean="0"/>
              <a:t>лікування</a:t>
            </a:r>
            <a:r>
              <a:rPr lang="ru-RU" sz="2400" dirty="0" smtClean="0"/>
              <a:t> </a:t>
            </a:r>
            <a:r>
              <a:rPr lang="ru-RU" sz="2400" dirty="0" err="1"/>
              <a:t>мінеральними</a:t>
            </a:r>
            <a:r>
              <a:rPr lang="ru-RU" sz="2400" dirty="0"/>
              <a:t> водами);</a:t>
            </a:r>
          </a:p>
          <a:p>
            <a:r>
              <a:rPr lang="ru-RU" sz="2400" dirty="0"/>
              <a:t>• </a:t>
            </a:r>
            <a:r>
              <a:rPr lang="ru-RU" sz="2400" i="1" u="sng" dirty="0" err="1" smtClean="0"/>
              <a:t>рекреаційно-оздоровчий</a:t>
            </a:r>
            <a:r>
              <a:rPr lang="ru-RU" sz="2400" i="1" u="sng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 smtClean="0"/>
              <a:t>, </a:t>
            </a:r>
            <a:r>
              <a:rPr lang="ru-RU" sz="2400" dirty="0" err="1" smtClean="0"/>
              <a:t>зелені</a:t>
            </a:r>
            <a:r>
              <a:rPr lang="ru-RU" sz="2400" dirty="0" smtClean="0"/>
              <a:t> </a:t>
            </a:r>
            <a:r>
              <a:rPr lang="ru-RU" sz="2400" dirty="0" err="1"/>
              <a:t>зони</a:t>
            </a:r>
            <a:r>
              <a:rPr lang="ru-RU" sz="2400" dirty="0"/>
              <a:t> і </a:t>
            </a:r>
            <a:r>
              <a:rPr lang="ru-RU" sz="2400" dirty="0" err="1"/>
              <a:t>зелені</a:t>
            </a:r>
            <a:r>
              <a:rPr lang="ru-RU" sz="2400" dirty="0"/>
              <a:t> </a:t>
            </a:r>
            <a:r>
              <a:rPr lang="ru-RU" sz="2400" dirty="0" err="1"/>
              <a:t>насадження</a:t>
            </a:r>
            <a:r>
              <a:rPr lang="ru-RU" sz="2400" dirty="0"/>
              <a:t> </a:t>
            </a:r>
            <a:r>
              <a:rPr lang="ru-RU" sz="2400" dirty="0" err="1"/>
              <a:t>міст</a:t>
            </a:r>
            <a:r>
              <a:rPr lang="ru-RU" sz="2400" dirty="0"/>
              <a:t> </a:t>
            </a:r>
            <a:r>
              <a:rPr lang="ru-RU" sz="2400" dirty="0" err="1"/>
              <a:t>таінших</a:t>
            </a:r>
            <a:r>
              <a:rPr lang="ru-RU" sz="2400" dirty="0"/>
              <a:t> </a:t>
            </a:r>
            <a:r>
              <a:rPr lang="ru-RU" sz="2400" dirty="0" err="1"/>
              <a:t>населених</a:t>
            </a:r>
            <a:r>
              <a:rPr lang="ru-RU" sz="2400" dirty="0"/>
              <a:t> </a:t>
            </a:r>
            <a:r>
              <a:rPr lang="ru-RU" sz="2400" dirty="0" err="1"/>
              <a:t>пунктів</a:t>
            </a:r>
            <a:r>
              <a:rPr lang="ru-RU" sz="2400" dirty="0"/>
              <a:t>, </a:t>
            </a:r>
            <a:r>
              <a:rPr lang="ru-RU" sz="2400" dirty="0" err="1"/>
              <a:t>стаціонарні</a:t>
            </a:r>
            <a:r>
              <a:rPr lang="ru-RU" sz="2400" dirty="0"/>
              <a:t> і </a:t>
            </a:r>
            <a:r>
              <a:rPr lang="ru-RU" sz="2400" dirty="0" err="1"/>
              <a:t>наметові</a:t>
            </a:r>
            <a:r>
              <a:rPr lang="ru-RU" sz="2400" dirty="0"/>
              <a:t> </a:t>
            </a:r>
            <a:r>
              <a:rPr lang="ru-RU" sz="2400" dirty="0" err="1" smtClean="0"/>
              <a:t>туристично-оздоровчі</a:t>
            </a:r>
            <a:r>
              <a:rPr lang="ru-RU" sz="2400" dirty="0" smtClean="0"/>
              <a:t> </a:t>
            </a:r>
            <a:r>
              <a:rPr lang="ru-RU" sz="2400" dirty="0" err="1" smtClean="0"/>
              <a:t>табори</a:t>
            </a:r>
            <a:r>
              <a:rPr lang="ru-RU" sz="2400" dirty="0"/>
              <a:t>, </a:t>
            </a:r>
            <a:r>
              <a:rPr lang="ru-RU" sz="2400" dirty="0" smtClean="0"/>
              <a:t>купально-</a:t>
            </a:r>
            <a:r>
              <a:rPr lang="ru-RU" sz="2400" dirty="0" err="1" smtClean="0"/>
              <a:t>пляжні</a:t>
            </a:r>
            <a:r>
              <a:rPr lang="ru-RU" sz="2400" dirty="0" smtClean="0"/>
              <a:t> </a:t>
            </a:r>
            <a:r>
              <a:rPr lang="ru-RU" sz="2400" dirty="0" err="1"/>
              <a:t>місцевості</a:t>
            </a:r>
            <a:r>
              <a:rPr lang="ru-RU" sz="2400" dirty="0"/>
              <a:t>, </a:t>
            </a:r>
            <a:r>
              <a:rPr lang="ru-RU" sz="2400" dirty="0" err="1" smtClean="0"/>
              <a:t>земельні</a:t>
            </a:r>
            <a:r>
              <a:rPr lang="ru-RU" sz="2400" dirty="0" smtClean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, </a:t>
            </a:r>
            <a:r>
              <a:rPr lang="ru-RU" sz="2400" dirty="0" err="1"/>
              <a:t>надані</a:t>
            </a:r>
            <a:r>
              <a:rPr lang="ru-RU" sz="2400" dirty="0"/>
              <a:t> для дачного </a:t>
            </a:r>
            <a:r>
              <a:rPr lang="ru-RU" sz="2400" dirty="0" err="1" smtClean="0"/>
              <a:t>будівництва</a:t>
            </a:r>
            <a:r>
              <a:rPr lang="ru-RU" sz="2400" dirty="0" smtClean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); </a:t>
            </a:r>
            <a:endParaRPr lang="ru-RU" sz="2400" dirty="0" smtClean="0"/>
          </a:p>
          <a:p>
            <a:r>
              <a:rPr lang="ru-RU" sz="2400" dirty="0" smtClean="0"/>
              <a:t>• </a:t>
            </a:r>
            <a:r>
              <a:rPr lang="ru-RU" sz="2400" i="1" u="sng" dirty="0" err="1" smtClean="0"/>
              <a:t>рекреаційно-спортивний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земельні</a:t>
            </a:r>
            <a:r>
              <a:rPr lang="ru-RU" sz="2400" dirty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 </a:t>
            </a:r>
            <a:r>
              <a:rPr lang="ru-RU" sz="2400" dirty="0" err="1"/>
              <a:t>гірськолижних</a:t>
            </a:r>
            <a:r>
              <a:rPr lang="ru-RU" sz="2400" dirty="0"/>
              <a:t> та </a:t>
            </a:r>
            <a:r>
              <a:rPr lang="ru-RU" sz="2400" dirty="0" err="1" smtClean="0"/>
              <a:t>інших</a:t>
            </a:r>
            <a:r>
              <a:rPr lang="ru-RU" sz="2400" dirty="0" smtClean="0"/>
              <a:t> </a:t>
            </a:r>
            <a:r>
              <a:rPr lang="ru-RU" sz="2400" dirty="0" err="1"/>
              <a:t>туристичних</a:t>
            </a:r>
            <a:r>
              <a:rPr lang="ru-RU" sz="2400" dirty="0"/>
              <a:t> баз, </a:t>
            </a:r>
            <a:r>
              <a:rPr lang="ru-RU" sz="2400" dirty="0" err="1"/>
              <a:t>кемпінгів</a:t>
            </a:r>
            <a:r>
              <a:rPr lang="ru-RU" sz="2400" dirty="0"/>
              <a:t>, </a:t>
            </a:r>
            <a:r>
              <a:rPr lang="ru-RU" sz="2400" dirty="0" err="1" smtClean="0"/>
              <a:t>об'єктів</a:t>
            </a:r>
            <a:r>
              <a:rPr lang="ru-RU" sz="2400" dirty="0" smtClean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культури</a:t>
            </a:r>
            <a:r>
              <a:rPr lang="ru-RU" sz="2400" dirty="0"/>
              <a:t> і спорту, </a:t>
            </a:r>
            <a:r>
              <a:rPr lang="ru-RU" sz="2400" dirty="0" smtClean="0"/>
              <a:t>яхт- </a:t>
            </a:r>
            <a:r>
              <a:rPr lang="ru-RU" sz="2400" dirty="0" err="1"/>
              <a:t>клубів</a:t>
            </a:r>
            <a:r>
              <a:rPr lang="ru-RU" sz="2400" dirty="0"/>
              <a:t>, </a:t>
            </a:r>
            <a:r>
              <a:rPr lang="ru-RU" sz="2400" dirty="0" err="1"/>
              <a:t>будинків</a:t>
            </a:r>
            <a:r>
              <a:rPr lang="ru-RU" sz="2400" dirty="0"/>
              <a:t> </a:t>
            </a:r>
            <a:r>
              <a:rPr lang="ru-RU" sz="2400" dirty="0" err="1"/>
              <a:t>рибалок</a:t>
            </a:r>
            <a:r>
              <a:rPr lang="ru-RU" sz="2400" dirty="0"/>
              <a:t> і </a:t>
            </a:r>
            <a:r>
              <a:rPr lang="ru-RU" sz="2400" dirty="0" err="1"/>
              <a:t>мисливців</a:t>
            </a:r>
            <a:r>
              <a:rPr lang="ru-RU" sz="2400" dirty="0"/>
              <a:t>, </a:t>
            </a:r>
            <a:r>
              <a:rPr lang="ru-RU" sz="2400" dirty="0" err="1"/>
              <a:t>дитячих</a:t>
            </a:r>
            <a:r>
              <a:rPr lang="ru-RU" sz="2400" dirty="0"/>
              <a:t> </a:t>
            </a:r>
            <a:r>
              <a:rPr lang="ru-RU" sz="2400" dirty="0" err="1"/>
              <a:t>туристичних</a:t>
            </a:r>
            <a:r>
              <a:rPr lang="ru-RU" sz="2400" dirty="0"/>
              <a:t> </a:t>
            </a:r>
            <a:r>
              <a:rPr lang="ru-RU" sz="2400" dirty="0" err="1"/>
              <a:t>станцій</a:t>
            </a:r>
            <a:r>
              <a:rPr lang="ru-RU" sz="2400" dirty="0"/>
              <a:t>, </a:t>
            </a:r>
            <a:r>
              <a:rPr lang="ru-RU" sz="2400" dirty="0" err="1" smtClean="0"/>
              <a:t>дитячих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спортивних</a:t>
            </a:r>
            <a:r>
              <a:rPr lang="ru-RU" sz="2400" dirty="0"/>
              <a:t> </a:t>
            </a:r>
            <a:r>
              <a:rPr lang="ru-RU" sz="2400" dirty="0" err="1"/>
              <a:t>таборів</a:t>
            </a:r>
            <a:r>
              <a:rPr lang="ru-RU" sz="2400" dirty="0"/>
              <a:t>,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 smtClean="0"/>
              <a:t>аналогічних</a:t>
            </a:r>
            <a:r>
              <a:rPr lang="ru-RU" sz="2400" dirty="0" smtClean="0"/>
              <a:t> </a:t>
            </a:r>
            <a:r>
              <a:rPr lang="ru-RU" sz="2400" dirty="0" err="1"/>
              <a:t>об'єктів</a:t>
            </a:r>
            <a:r>
              <a:rPr lang="ru-RU" sz="2400" dirty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); </a:t>
            </a:r>
            <a:endParaRPr lang="ru-RU" sz="2400" dirty="0" smtClean="0"/>
          </a:p>
          <a:p>
            <a:r>
              <a:rPr lang="ru-RU" sz="2400" dirty="0" smtClean="0"/>
              <a:t>• </a:t>
            </a:r>
            <a:r>
              <a:rPr lang="ru-RU" sz="2400" i="1" u="sng" dirty="0" err="1" smtClean="0"/>
              <a:t>рекреаційно-пізнавальний</a:t>
            </a:r>
            <a:r>
              <a:rPr lang="ru-RU" sz="2400" u="sng" dirty="0" smtClean="0"/>
              <a:t> </a:t>
            </a:r>
            <a:r>
              <a:rPr lang="ru-RU" sz="2400" dirty="0"/>
              <a:t>(</a:t>
            </a:r>
            <a:r>
              <a:rPr lang="ru-RU" sz="2400" dirty="0" err="1" smtClean="0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земельні</a:t>
            </a:r>
            <a:r>
              <a:rPr lang="ru-RU" sz="2400" dirty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 </a:t>
            </a:r>
            <a:r>
              <a:rPr lang="ru-RU" sz="2400" dirty="0" err="1" smtClean="0"/>
              <a:t>навчально-туристських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екологічних</a:t>
            </a:r>
            <a:r>
              <a:rPr lang="ru-RU" sz="2400" dirty="0"/>
              <a:t> стежок, </a:t>
            </a:r>
            <a:r>
              <a:rPr lang="ru-RU" sz="2400" dirty="0" err="1"/>
              <a:t>маркованих</a:t>
            </a:r>
            <a:r>
              <a:rPr lang="ru-RU" sz="2400" dirty="0"/>
              <a:t> трас </a:t>
            </a:r>
            <a:r>
              <a:rPr lang="ru-RU" sz="2400" dirty="0" err="1"/>
              <a:t>тощо</a:t>
            </a:r>
            <a:r>
              <a:rPr lang="ru-RU" sz="2400" dirty="0"/>
              <a:t>).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1427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3" y="487025"/>
            <a:ext cx="11485418" cy="529375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600" dirty="0" smtClean="0"/>
              <a:t>     </a:t>
            </a:r>
            <a:r>
              <a:rPr lang="ru-RU" sz="2600" dirty="0" err="1" smtClean="0"/>
              <a:t>Важливим</a:t>
            </a:r>
            <a:r>
              <a:rPr lang="ru-RU" sz="2600" dirty="0" smtClean="0"/>
              <a:t> </a:t>
            </a:r>
            <a:r>
              <a:rPr lang="ru-RU" sz="2600" dirty="0" err="1"/>
              <a:t>інструментом</a:t>
            </a:r>
            <a:r>
              <a:rPr lang="ru-RU" sz="2600" dirty="0"/>
              <a:t> </a:t>
            </a:r>
            <a:r>
              <a:rPr lang="ru-RU" sz="2600" dirty="0" err="1"/>
              <a:t>поводження</a:t>
            </a:r>
            <a:r>
              <a:rPr lang="ru-RU" sz="2600" dirty="0"/>
              <a:t> з </a:t>
            </a:r>
            <a:r>
              <a:rPr lang="ru-RU" sz="2600" dirty="0" err="1"/>
              <a:t>рекреаційно-туристичними</a:t>
            </a:r>
            <a:r>
              <a:rPr lang="ru-RU" sz="2600" dirty="0"/>
              <a:t> ресурсами є </a:t>
            </a:r>
            <a:r>
              <a:rPr lang="ru-RU" sz="2600" b="1" i="1" dirty="0" err="1"/>
              <a:t>Державний</a:t>
            </a:r>
            <a:r>
              <a:rPr lang="ru-RU" sz="2600" b="1" i="1" dirty="0"/>
              <a:t> кадастр </a:t>
            </a:r>
            <a:r>
              <a:rPr lang="ru-RU" sz="2600" b="1" i="1" dirty="0" err="1"/>
              <a:t>природних</a:t>
            </a:r>
            <a:r>
              <a:rPr lang="ru-RU" sz="2600" b="1" i="1" dirty="0"/>
              <a:t> </a:t>
            </a:r>
            <a:r>
              <a:rPr lang="ru-RU" sz="2600" b="1" i="1" dirty="0" err="1"/>
              <a:t>лікувальних</a:t>
            </a:r>
            <a:r>
              <a:rPr lang="ru-RU" sz="2600" b="1" i="1" dirty="0"/>
              <a:t> </a:t>
            </a:r>
            <a:r>
              <a:rPr lang="ru-RU" sz="2600" b="1" i="1" dirty="0" err="1"/>
              <a:t>ресурсів</a:t>
            </a:r>
            <a:r>
              <a:rPr lang="ru-RU" sz="2600" dirty="0"/>
              <a:t>, за </a:t>
            </a:r>
            <a:r>
              <a:rPr lang="ru-RU" sz="2600" dirty="0" err="1"/>
              <a:t>який</a:t>
            </a:r>
            <a:r>
              <a:rPr lang="ru-RU" sz="2600" dirty="0"/>
              <a:t> </a:t>
            </a:r>
            <a:r>
              <a:rPr lang="ru-RU" sz="2600" dirty="0" err="1"/>
              <a:t>відповідає</a:t>
            </a:r>
            <a:r>
              <a:rPr lang="ru-RU" sz="2600" dirty="0"/>
              <a:t> </a:t>
            </a:r>
            <a:r>
              <a:rPr lang="ru-RU" sz="2600" dirty="0" err="1"/>
              <a:t>Міністерство</a:t>
            </a:r>
            <a:r>
              <a:rPr lang="ru-RU" sz="2600" dirty="0"/>
              <a:t> </a:t>
            </a:r>
            <a:r>
              <a:rPr lang="ru-RU" sz="2600" dirty="0" err="1"/>
              <a:t>охорони</a:t>
            </a:r>
            <a:r>
              <a:rPr lang="ru-RU" sz="2600" dirty="0"/>
              <a:t> </a:t>
            </a:r>
            <a:r>
              <a:rPr lang="ru-RU" sz="2600" dirty="0" err="1"/>
              <a:t>здоров’я</a:t>
            </a:r>
            <a:r>
              <a:rPr lang="ru-RU" sz="2600" dirty="0"/>
              <a:t> </a:t>
            </a:r>
            <a:r>
              <a:rPr lang="ru-RU" sz="2600" dirty="0" err="1"/>
              <a:t>України</a:t>
            </a:r>
            <a:r>
              <a:rPr lang="ru-RU" sz="2600" dirty="0"/>
              <a:t>. </a:t>
            </a:r>
            <a:endParaRPr lang="ru-RU" sz="2600" dirty="0" smtClean="0"/>
          </a:p>
          <a:p>
            <a:r>
              <a:rPr lang="ru-RU" sz="2600" dirty="0" smtClean="0"/>
              <a:t>    </a:t>
            </a:r>
            <a:r>
              <a:rPr lang="ru-RU" sz="2600" dirty="0" err="1" smtClean="0"/>
              <a:t>Об'єктами</a:t>
            </a:r>
            <a:r>
              <a:rPr lang="ru-RU" sz="2600" dirty="0" smtClean="0"/>
              <a:t> </a:t>
            </a:r>
            <a:r>
              <a:rPr lang="ru-RU" sz="2600" dirty="0"/>
              <a:t>Кадастру є </a:t>
            </a:r>
            <a:r>
              <a:rPr lang="ru-RU" sz="2600" dirty="0" err="1"/>
              <a:t>мінеральні</a:t>
            </a:r>
            <a:r>
              <a:rPr lang="ru-RU" sz="2600" dirty="0"/>
              <a:t> і </a:t>
            </a:r>
            <a:r>
              <a:rPr lang="ru-RU" sz="2600" dirty="0" err="1"/>
              <a:t>термальні</a:t>
            </a:r>
            <a:r>
              <a:rPr lang="ru-RU" sz="2600" dirty="0"/>
              <a:t> води, </a:t>
            </a:r>
            <a:r>
              <a:rPr lang="ru-RU" sz="2600" dirty="0" err="1"/>
              <a:t>лікувальні</a:t>
            </a:r>
            <a:r>
              <a:rPr lang="ru-RU" sz="2600" dirty="0"/>
              <a:t> </a:t>
            </a:r>
            <a:r>
              <a:rPr lang="ru-RU" sz="2600" dirty="0" err="1"/>
              <a:t>грязі</a:t>
            </a:r>
            <a:r>
              <a:rPr lang="ru-RU" sz="2600" dirty="0"/>
              <a:t> та озокерит, </a:t>
            </a:r>
            <a:r>
              <a:rPr lang="ru-RU" sz="2600" dirty="0" err="1"/>
              <a:t>ропа</a:t>
            </a:r>
            <a:r>
              <a:rPr lang="ru-RU" sz="2600" dirty="0"/>
              <a:t> </a:t>
            </a:r>
            <a:r>
              <a:rPr lang="ru-RU" sz="2600" dirty="0" err="1"/>
              <a:t>лиманів</a:t>
            </a:r>
            <a:r>
              <a:rPr lang="ru-RU" sz="2600" dirty="0"/>
              <a:t> та озер, </a:t>
            </a:r>
            <a:r>
              <a:rPr lang="ru-RU" sz="2600" dirty="0" err="1"/>
              <a:t>морська</a:t>
            </a:r>
            <a:r>
              <a:rPr lang="ru-RU" sz="2600" dirty="0"/>
              <a:t> вода, </a:t>
            </a:r>
            <a:r>
              <a:rPr lang="ru-RU" sz="2600" dirty="0" err="1"/>
              <a:t>природні</a:t>
            </a:r>
            <a:r>
              <a:rPr lang="ru-RU" sz="2600" dirty="0"/>
              <a:t> </a:t>
            </a:r>
            <a:r>
              <a:rPr lang="ru-RU" sz="2600" dirty="0" err="1"/>
              <a:t>об'єкти</a:t>
            </a:r>
            <a:r>
              <a:rPr lang="ru-RU" sz="2600" dirty="0"/>
              <a:t> і </a:t>
            </a:r>
            <a:r>
              <a:rPr lang="ru-RU" sz="2600" dirty="0" err="1"/>
              <a:t>комплекси</a:t>
            </a:r>
            <a:r>
              <a:rPr lang="ru-RU" sz="2600" dirty="0"/>
              <a:t> </a:t>
            </a:r>
            <a:r>
              <a:rPr lang="ru-RU" sz="2600" dirty="0" err="1"/>
              <a:t>із</a:t>
            </a:r>
            <a:r>
              <a:rPr lang="ru-RU" sz="2600" dirty="0"/>
              <a:t> </a:t>
            </a:r>
            <a:r>
              <a:rPr lang="ru-RU" sz="2600" dirty="0" err="1"/>
              <a:t>сприятливими</a:t>
            </a:r>
            <a:r>
              <a:rPr lang="ru-RU" sz="2600" dirty="0"/>
              <a:t> для </a:t>
            </a:r>
            <a:r>
              <a:rPr lang="ru-RU" sz="2600" dirty="0" err="1"/>
              <a:t>лікування</a:t>
            </a:r>
            <a:r>
              <a:rPr lang="ru-RU" sz="2600" dirty="0"/>
              <a:t> </a:t>
            </a:r>
            <a:r>
              <a:rPr lang="ru-RU" sz="2600" dirty="0" err="1"/>
              <a:t>кліматичними</a:t>
            </a:r>
            <a:r>
              <a:rPr lang="ru-RU" sz="2600" dirty="0"/>
              <a:t> </a:t>
            </a:r>
            <a:r>
              <a:rPr lang="ru-RU" sz="2600" dirty="0" err="1"/>
              <a:t>умовами</a:t>
            </a:r>
            <a:r>
              <a:rPr lang="ru-RU" sz="2600" dirty="0"/>
              <a:t>, </a:t>
            </a:r>
            <a:r>
              <a:rPr lang="ru-RU" sz="2600" dirty="0" err="1"/>
              <a:t>придатні</a:t>
            </a:r>
            <a:r>
              <a:rPr lang="ru-RU" sz="2600" dirty="0"/>
              <a:t> для </a:t>
            </a:r>
            <a:r>
              <a:rPr lang="ru-RU" sz="2600" dirty="0" err="1"/>
              <a:t>використання</a:t>
            </a:r>
            <a:r>
              <a:rPr lang="ru-RU" sz="2600" dirty="0"/>
              <a:t> з метою </a:t>
            </a:r>
            <a:r>
              <a:rPr lang="ru-RU" sz="2600" dirty="0" err="1"/>
              <a:t>лікування</a:t>
            </a:r>
            <a:r>
              <a:rPr lang="ru-RU" sz="2600" dirty="0"/>
              <a:t>, </a:t>
            </a:r>
            <a:r>
              <a:rPr lang="ru-RU" sz="2600" dirty="0" err="1"/>
              <a:t>медичної</a:t>
            </a:r>
            <a:r>
              <a:rPr lang="ru-RU" sz="2600" dirty="0"/>
              <a:t> </a:t>
            </a:r>
            <a:r>
              <a:rPr lang="ru-RU" sz="2600" dirty="0" err="1"/>
              <a:t>реабілітації</a:t>
            </a:r>
            <a:r>
              <a:rPr lang="ru-RU" sz="2600" dirty="0"/>
              <a:t> та </a:t>
            </a:r>
            <a:r>
              <a:rPr lang="ru-RU" sz="2600" dirty="0" err="1"/>
              <a:t>профілактики</a:t>
            </a:r>
            <a:r>
              <a:rPr lang="ru-RU" sz="2600" dirty="0"/>
              <a:t> </a:t>
            </a:r>
            <a:r>
              <a:rPr lang="ru-RU" sz="2600" dirty="0" err="1"/>
              <a:t>захворювань</a:t>
            </a:r>
            <a:r>
              <a:rPr lang="ru-RU" sz="2600" dirty="0"/>
              <a:t>. </a:t>
            </a:r>
            <a:endParaRPr lang="ru-RU" sz="2600" dirty="0" smtClean="0"/>
          </a:p>
          <a:p>
            <a:r>
              <a:rPr lang="ru-RU" sz="2600" dirty="0"/>
              <a:t> </a:t>
            </a:r>
            <a:r>
              <a:rPr lang="ru-RU" sz="2600" dirty="0" smtClean="0"/>
              <a:t>   Кадастр </a:t>
            </a:r>
            <a:r>
              <a:rPr lang="ru-RU" sz="2600" dirty="0"/>
              <a:t>є системою </a:t>
            </a:r>
            <a:r>
              <a:rPr lang="ru-RU" sz="2600" dirty="0" err="1"/>
              <a:t>відомостей</a:t>
            </a:r>
            <a:r>
              <a:rPr lang="ru-RU" sz="2600" dirty="0"/>
              <a:t> про </a:t>
            </a:r>
            <a:r>
              <a:rPr lang="ru-RU" sz="2600" dirty="0" err="1"/>
              <a:t>кількість</a:t>
            </a:r>
            <a:r>
              <a:rPr lang="ru-RU" sz="2600" dirty="0"/>
              <a:t>, </a:t>
            </a:r>
            <a:r>
              <a:rPr lang="ru-RU" sz="2600" dirty="0" err="1"/>
              <a:t>якість</a:t>
            </a:r>
            <a:r>
              <a:rPr lang="ru-RU" sz="2600" dirty="0"/>
              <a:t> та </a:t>
            </a:r>
            <a:r>
              <a:rPr lang="ru-RU" sz="2600" dirty="0" err="1"/>
              <a:t>інші</a:t>
            </a:r>
            <a:r>
              <a:rPr lang="ru-RU" sz="2600" dirty="0"/>
              <a:t> </a:t>
            </a:r>
            <a:r>
              <a:rPr lang="ru-RU" sz="2600" dirty="0" err="1"/>
              <a:t>важливі</a:t>
            </a:r>
            <a:r>
              <a:rPr lang="ru-RU" sz="2600" dirty="0"/>
              <a:t> характеристики </a:t>
            </a:r>
            <a:r>
              <a:rPr lang="ru-RU" sz="2600" dirty="0" err="1"/>
              <a:t>всіх</a:t>
            </a:r>
            <a:r>
              <a:rPr lang="ru-RU" sz="2600" dirty="0"/>
              <a:t> </a:t>
            </a:r>
            <a:r>
              <a:rPr lang="ru-RU" sz="2600" dirty="0" err="1"/>
              <a:t>природних</a:t>
            </a:r>
            <a:r>
              <a:rPr lang="ru-RU" sz="2600" dirty="0"/>
              <a:t> </a:t>
            </a:r>
            <a:r>
              <a:rPr lang="ru-RU" sz="2600" dirty="0" err="1"/>
              <a:t>лікувальних</a:t>
            </a:r>
            <a:r>
              <a:rPr lang="ru-RU" sz="2600" dirty="0"/>
              <a:t> </a:t>
            </a:r>
            <a:r>
              <a:rPr lang="ru-RU" sz="2600" dirty="0" err="1"/>
              <a:t>ресурсів</a:t>
            </a:r>
            <a:r>
              <a:rPr lang="ru-RU" sz="2600" dirty="0"/>
              <a:t>, </a:t>
            </a:r>
            <a:r>
              <a:rPr lang="ru-RU" sz="2600" dirty="0" err="1"/>
              <a:t>що</a:t>
            </a:r>
            <a:r>
              <a:rPr lang="ru-RU" sz="2600" dirty="0"/>
              <a:t> </a:t>
            </a:r>
            <a:r>
              <a:rPr lang="ru-RU" sz="2600" dirty="0" err="1"/>
              <a:t>виявлені</a:t>
            </a:r>
            <a:r>
              <a:rPr lang="ru-RU" sz="2600" dirty="0"/>
              <a:t> та </a:t>
            </a:r>
            <a:r>
              <a:rPr lang="ru-RU" sz="2600" dirty="0" err="1"/>
              <a:t>підраховані</a:t>
            </a:r>
            <a:r>
              <a:rPr lang="ru-RU" sz="2600" dirty="0"/>
              <a:t> на </a:t>
            </a:r>
            <a:r>
              <a:rPr lang="ru-RU" sz="2600" dirty="0" err="1"/>
              <a:t>території</a:t>
            </a:r>
            <a:r>
              <a:rPr lang="ru-RU" sz="2600" dirty="0"/>
              <a:t> </a:t>
            </a:r>
            <a:r>
              <a:rPr lang="ru-RU" sz="2600" dirty="0" err="1"/>
              <a:t>України</a:t>
            </a:r>
            <a:r>
              <a:rPr lang="ru-RU" sz="2600" dirty="0"/>
              <a:t>, а </a:t>
            </a:r>
            <a:r>
              <a:rPr lang="ru-RU" sz="2600" dirty="0" err="1"/>
              <a:t>також</a:t>
            </a:r>
            <a:r>
              <a:rPr lang="ru-RU" sz="2600" dirty="0"/>
              <a:t> про </a:t>
            </a:r>
            <a:r>
              <a:rPr lang="ru-RU" sz="2600" dirty="0" err="1"/>
              <a:t>можливі</a:t>
            </a:r>
            <a:r>
              <a:rPr lang="ru-RU" sz="2600" dirty="0"/>
              <a:t> </a:t>
            </a:r>
            <a:r>
              <a:rPr lang="ru-RU" sz="2600" dirty="0" err="1"/>
              <a:t>обсяги</a:t>
            </a:r>
            <a:r>
              <a:rPr lang="ru-RU" sz="2600" dirty="0"/>
              <a:t>, </a:t>
            </a:r>
            <a:r>
              <a:rPr lang="ru-RU" sz="2600" dirty="0" err="1"/>
              <a:t>способи</a:t>
            </a:r>
            <a:r>
              <a:rPr lang="ru-RU" sz="2600" dirty="0"/>
              <a:t> і </a:t>
            </a:r>
            <a:r>
              <a:rPr lang="ru-RU" sz="2600" dirty="0" err="1"/>
              <a:t>режими</a:t>
            </a:r>
            <a:r>
              <a:rPr lang="ru-RU" sz="2600" dirty="0"/>
              <a:t> </a:t>
            </a:r>
            <a:r>
              <a:rPr lang="ru-RU" sz="2600" dirty="0" err="1"/>
              <a:t>їх</a:t>
            </a:r>
            <a:r>
              <a:rPr lang="ru-RU" sz="2600" dirty="0"/>
              <a:t> </a:t>
            </a:r>
            <a:r>
              <a:rPr lang="ru-RU" sz="2600" dirty="0" err="1"/>
              <a:t>використання</a:t>
            </a:r>
            <a:r>
              <a:rPr lang="ru-RU" sz="2600" dirty="0"/>
              <a:t>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3560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7309" y="1108365"/>
            <a:ext cx="10958946" cy="393954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500" dirty="0" smtClean="0"/>
              <a:t>        В </a:t>
            </a:r>
            <a:r>
              <a:rPr lang="ru-RU" sz="2500" dirty="0" err="1"/>
              <a:t>контексті</a:t>
            </a:r>
            <a:r>
              <a:rPr lang="ru-RU" sz="2500" dirty="0"/>
              <a:t> </a:t>
            </a:r>
            <a:r>
              <a:rPr lang="ru-RU" sz="2500" dirty="0" err="1"/>
              <a:t>раціонального</a:t>
            </a:r>
            <a:r>
              <a:rPr lang="ru-RU" sz="2500" dirty="0"/>
              <a:t> </a:t>
            </a:r>
            <a:r>
              <a:rPr lang="ru-RU" sz="2500" dirty="0" err="1"/>
              <a:t>використання</a:t>
            </a:r>
            <a:r>
              <a:rPr lang="ru-RU" sz="2500" dirty="0"/>
              <a:t> природно-ресурсного </a:t>
            </a:r>
            <a:r>
              <a:rPr lang="ru-RU" sz="2500" dirty="0" err="1"/>
              <a:t>потенціалу</a:t>
            </a:r>
            <a:r>
              <a:rPr lang="ru-RU" sz="2500" dirty="0"/>
              <a:t> </a:t>
            </a:r>
            <a:r>
              <a:rPr lang="ru-RU" sz="2500" dirty="0" err="1"/>
              <a:t>країни</a:t>
            </a:r>
            <a:r>
              <a:rPr lang="ru-RU" sz="2500" dirty="0"/>
              <a:t> в </a:t>
            </a:r>
            <a:r>
              <a:rPr lang="ru-RU" sz="2500" dirty="0" err="1"/>
              <a:t>Мінекономрозвитку</a:t>
            </a:r>
            <a:r>
              <a:rPr lang="ru-RU" sz="2500" dirty="0"/>
              <a:t> </a:t>
            </a:r>
            <a:r>
              <a:rPr lang="ru-RU" sz="2500" dirty="0" err="1"/>
              <a:t>ведеться</a:t>
            </a:r>
            <a:r>
              <a:rPr lang="ru-RU" sz="2500" dirty="0"/>
              <a:t> </a:t>
            </a:r>
            <a:r>
              <a:rPr lang="ru-RU" sz="2500" dirty="0" err="1"/>
              <a:t>Державний</a:t>
            </a:r>
            <a:r>
              <a:rPr lang="ru-RU" sz="2500" dirty="0"/>
              <a:t> кадастр </a:t>
            </a:r>
            <a:r>
              <a:rPr lang="ru-RU" sz="2500" dirty="0" err="1"/>
              <a:t>природних</a:t>
            </a:r>
            <a:r>
              <a:rPr lang="ru-RU" sz="2500" dirty="0"/>
              <a:t> </a:t>
            </a:r>
            <a:r>
              <a:rPr lang="ru-RU" sz="2500" dirty="0" err="1"/>
              <a:t>територій</a:t>
            </a:r>
            <a:r>
              <a:rPr lang="ru-RU" sz="2500" dirty="0"/>
              <a:t> </a:t>
            </a:r>
            <a:r>
              <a:rPr lang="ru-RU" sz="2500" dirty="0" err="1"/>
              <a:t>курортів</a:t>
            </a:r>
            <a:r>
              <a:rPr lang="ru-RU" sz="2500" dirty="0"/>
              <a:t>, </a:t>
            </a:r>
            <a:r>
              <a:rPr lang="ru-RU" sz="2500" dirty="0" err="1"/>
              <a:t>який</a:t>
            </a:r>
            <a:r>
              <a:rPr lang="ru-RU" sz="2500" dirty="0"/>
              <a:t> є </a:t>
            </a:r>
            <a:r>
              <a:rPr lang="ru-RU" sz="2500" dirty="0" err="1"/>
              <a:t>зводом</a:t>
            </a:r>
            <a:r>
              <a:rPr lang="ru-RU" sz="2500" dirty="0"/>
              <a:t> </a:t>
            </a:r>
            <a:r>
              <a:rPr lang="ru-RU" sz="2500" dirty="0" err="1"/>
              <a:t>відомостей</a:t>
            </a:r>
            <a:r>
              <a:rPr lang="ru-RU" sz="2500" dirty="0"/>
              <a:t> у </a:t>
            </a:r>
            <a:r>
              <a:rPr lang="ru-RU" sz="2500" dirty="0" err="1"/>
              <a:t>текстовій</a:t>
            </a:r>
            <a:r>
              <a:rPr lang="ru-RU" sz="2500" dirty="0"/>
              <a:t>, </a:t>
            </a:r>
            <a:r>
              <a:rPr lang="ru-RU" sz="2500" dirty="0" err="1"/>
              <a:t>цифровій</a:t>
            </a:r>
            <a:r>
              <a:rPr lang="ru-RU" sz="2500" dirty="0"/>
              <a:t> та </a:t>
            </a:r>
            <a:r>
              <a:rPr lang="ru-RU" sz="2500" dirty="0" err="1"/>
              <a:t>графічній</a:t>
            </a:r>
            <a:r>
              <a:rPr lang="ru-RU" sz="2500" dirty="0"/>
              <a:t> (</a:t>
            </a:r>
            <a:r>
              <a:rPr lang="ru-RU" sz="2500" dirty="0" err="1"/>
              <a:t>картографічній</a:t>
            </a:r>
            <a:r>
              <a:rPr lang="ru-RU" sz="2500" dirty="0"/>
              <a:t>) </a:t>
            </a:r>
            <a:r>
              <a:rPr lang="ru-RU" sz="2500" dirty="0" err="1"/>
              <a:t>формі</a:t>
            </a:r>
            <a:r>
              <a:rPr lang="ru-RU" sz="2500" dirty="0"/>
              <a:t> про </a:t>
            </a:r>
            <a:r>
              <a:rPr lang="ru-RU" sz="2500" dirty="0" err="1"/>
              <a:t>правовий</a:t>
            </a:r>
            <a:r>
              <a:rPr lang="ru-RU" sz="2500" dirty="0"/>
              <a:t> статус, </a:t>
            </a:r>
            <a:r>
              <a:rPr lang="ru-RU" sz="2500" dirty="0" err="1"/>
              <a:t>належність</a:t>
            </a:r>
            <a:r>
              <a:rPr lang="ru-RU" sz="2500" dirty="0"/>
              <a:t>, режим, </a:t>
            </a:r>
            <a:r>
              <a:rPr lang="ru-RU" sz="2500" dirty="0" err="1"/>
              <a:t>географічне</a:t>
            </a:r>
            <a:r>
              <a:rPr lang="ru-RU" sz="2500" dirty="0"/>
              <a:t> </a:t>
            </a:r>
            <a:r>
              <a:rPr lang="ru-RU" sz="2500" dirty="0" err="1"/>
              <a:t>положення</a:t>
            </a:r>
            <a:r>
              <a:rPr lang="ru-RU" sz="2500" dirty="0"/>
              <a:t>, </a:t>
            </a:r>
            <a:r>
              <a:rPr lang="ru-RU" sz="2500" dirty="0" err="1"/>
              <a:t>площу</a:t>
            </a:r>
            <a:r>
              <a:rPr lang="ru-RU" sz="2500" dirty="0"/>
              <a:t>, </a:t>
            </a:r>
            <a:r>
              <a:rPr lang="ru-RU" sz="2500" dirty="0" err="1"/>
              <a:t>кліматичні</a:t>
            </a:r>
            <a:r>
              <a:rPr lang="ru-RU" sz="2500" dirty="0"/>
              <a:t> </a:t>
            </a:r>
            <a:r>
              <a:rPr lang="ru-RU" sz="2500" dirty="0" err="1"/>
              <a:t>особливості</a:t>
            </a:r>
            <a:r>
              <a:rPr lang="ru-RU" sz="2500" dirty="0"/>
              <a:t>, </a:t>
            </a:r>
            <a:r>
              <a:rPr lang="ru-RU" sz="2500" dirty="0" err="1"/>
              <a:t>види</a:t>
            </a:r>
            <a:r>
              <a:rPr lang="ru-RU" sz="2500" dirty="0"/>
              <a:t> та запаси </a:t>
            </a:r>
            <a:r>
              <a:rPr lang="ru-RU" sz="2500" dirty="0" err="1"/>
              <a:t>природних</a:t>
            </a:r>
            <a:r>
              <a:rPr lang="ru-RU" sz="2500" dirty="0"/>
              <a:t> </a:t>
            </a:r>
            <a:r>
              <a:rPr lang="ru-RU" sz="2500" dirty="0" err="1"/>
              <a:t>лікувальних</a:t>
            </a:r>
            <a:r>
              <a:rPr lang="ru-RU" sz="2500" dirty="0"/>
              <a:t> </a:t>
            </a:r>
            <a:r>
              <a:rPr lang="ru-RU" sz="2500" dirty="0" err="1"/>
              <a:t>ресурсів</a:t>
            </a:r>
            <a:r>
              <a:rPr lang="ru-RU" sz="2500" dirty="0"/>
              <a:t>, </a:t>
            </a:r>
            <a:r>
              <a:rPr lang="ru-RU" sz="2500" dirty="0" err="1"/>
              <a:t>якісні</a:t>
            </a:r>
            <a:r>
              <a:rPr lang="ru-RU" sz="2500" dirty="0"/>
              <a:t> характеристики </a:t>
            </a:r>
            <a:r>
              <a:rPr lang="ru-RU" sz="2500" dirty="0" err="1"/>
              <a:t>природних</a:t>
            </a:r>
            <a:r>
              <a:rPr lang="ru-RU" sz="2500" dirty="0"/>
              <a:t> </a:t>
            </a:r>
            <a:r>
              <a:rPr lang="ru-RU" sz="2500" dirty="0" err="1"/>
              <a:t>територій</a:t>
            </a:r>
            <a:r>
              <a:rPr lang="ru-RU" sz="2500" dirty="0"/>
              <a:t> </a:t>
            </a:r>
            <a:r>
              <a:rPr lang="ru-RU" sz="2500" dirty="0" err="1"/>
              <a:t>курортів</a:t>
            </a:r>
            <a:r>
              <a:rPr lang="ru-RU" sz="2500" dirty="0"/>
              <a:t>, </a:t>
            </a:r>
            <a:r>
              <a:rPr lang="ru-RU" sz="2500" dirty="0" err="1"/>
              <a:t>їх</a:t>
            </a:r>
            <a:r>
              <a:rPr lang="ru-RU" sz="2500" dirty="0"/>
              <a:t> </a:t>
            </a:r>
            <a:r>
              <a:rPr lang="ru-RU" sz="2500" dirty="0" err="1"/>
              <a:t>лікувальну</a:t>
            </a:r>
            <a:r>
              <a:rPr lang="ru-RU" sz="2500" dirty="0"/>
              <a:t>, </a:t>
            </a:r>
            <a:r>
              <a:rPr lang="ru-RU" sz="2500" dirty="0" err="1"/>
              <a:t>профілактичну</a:t>
            </a:r>
            <a:r>
              <a:rPr lang="ru-RU" sz="2500" dirty="0"/>
              <a:t>, </a:t>
            </a:r>
            <a:r>
              <a:rPr lang="ru-RU" sz="2500" dirty="0" err="1"/>
              <a:t>реабілітаційну</a:t>
            </a:r>
            <a:r>
              <a:rPr lang="ru-RU" sz="2500" dirty="0"/>
              <a:t>, </a:t>
            </a:r>
            <a:r>
              <a:rPr lang="ru-RU" sz="2500" dirty="0" err="1"/>
              <a:t>природоохоронну</a:t>
            </a:r>
            <a:r>
              <a:rPr lang="ru-RU" sz="2500" dirty="0"/>
              <a:t>, </a:t>
            </a:r>
            <a:r>
              <a:rPr lang="ru-RU" sz="2500" dirty="0" err="1"/>
              <a:t>наукову</a:t>
            </a:r>
            <a:r>
              <a:rPr lang="ru-RU" sz="2500" dirty="0"/>
              <a:t>, </a:t>
            </a:r>
            <a:r>
              <a:rPr lang="ru-RU" sz="2500" dirty="0" err="1"/>
              <a:t>рекреаційну</a:t>
            </a:r>
            <a:r>
              <a:rPr lang="ru-RU" sz="2500" dirty="0"/>
              <a:t> та </a:t>
            </a:r>
            <a:r>
              <a:rPr lang="ru-RU" sz="2500" dirty="0" err="1"/>
              <a:t>іншу</a:t>
            </a:r>
            <a:r>
              <a:rPr lang="ru-RU" sz="2500" dirty="0"/>
              <a:t> </a:t>
            </a:r>
            <a:r>
              <a:rPr lang="ru-RU" sz="2500" dirty="0" err="1"/>
              <a:t>цінність</a:t>
            </a:r>
            <a:r>
              <a:rPr lang="ru-RU" sz="2500" dirty="0"/>
              <a:t>.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861105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056" y="0"/>
            <a:ext cx="10972799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90600" algn="ctr"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природних рекреаційних ресурсів:</a:t>
            </a:r>
            <a:endParaRPr lang="uk-UA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6434"/>
            <a:ext cx="12192000" cy="624786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Рекреаційні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класифікувати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за: 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специфікою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туристично-рекреаційної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(прямого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мінеральні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грязі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води),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опосередкованого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лісові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оздоровчі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компонентною структурою – </a:t>
            </a:r>
            <a:r>
              <a:rPr lang="ru-RU" sz="25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</a:t>
            </a: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бальнеологічні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лісові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кліматичні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5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(культурно-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інфраструктура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інформаційне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кадрове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ландшафтно-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агроландшафти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соціальнодемографічні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туристично-рекреаційної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інфраструктурні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рівнем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унікальності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критерієм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добре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важкодоступні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статусом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заповідного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фонду,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курортносанаторних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рекреаційних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зон.</a:t>
            </a:r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7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1070" y="608580"/>
            <a:ext cx="5046510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Рекреаційні ресурси </a:t>
            </a:r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endParaRPr lang="uk-UA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85850" y="1380623"/>
            <a:ext cx="10358437" cy="5007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Україна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має великі запаси рекреаційних ресурсів, до яких належать географічні об'єкти, що використовуються чи можуть бути використані для відпочинку,  туризму, лікування чи оздоровлення.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Природно - рекреаційні ресурси: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береги і лимани Чорного та Азовського морів, водойми, ліси, річки, гори (Карпати, Крим) та </a:t>
            </a:r>
            <a:r>
              <a:rPr lang="uk-UA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соціально-економічна група ресурсів: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пам'ятки архітектури, історії, археології,  етнографічні музеї, місця пов'язані з життям та перебуванням видатних учених, письменників, акторів, робітників, селян...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37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719" y="726630"/>
            <a:ext cx="10691446" cy="5025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Україні існують традиційні та перспективні санаторно-курортні райони з ефективними і унікальними ресурсами для відпочинку та лікування: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Закарпатська область, м. Свалява - запаси вуглекислих вод,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с.Синяк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родовища сульфатних вод, с Усть-Чорна -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хлоридно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-натрієві води;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Львівська область - значні запаси мінеральних вод;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14288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Трускавець-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гідрокарбонатно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-сульфатні, калієві-магнієві; </a:t>
            </a:r>
          </a:p>
          <a:p>
            <a:pPr marL="342900" indent="14288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Предкарпатський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 - сульфатні,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натрієво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-кальцієві води;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Львівсько-Предкарпатський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 - Лютень Великий і Немирів - сульфатні води;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Івано-Франківська область - с.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води сульфатні та грязі;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Полісся - значні масиви лісів, зокрема соснових та прісні озера, повноводні річки;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Північно Волинська обласна, верхів'я Прикарпаття - Українське поліське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поозер'я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(ліси та глибокі озера);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Південний рекреаційний район включає: Одеську, Миколаївську, Херсонську, Кримську, Донецьку обл.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50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7982999"/>
                  </p:ext>
                </p:extLst>
              </p:nvPr>
            </p:nvGraphicFramePr>
            <p:xfrm>
              <a:off x="1290638" y="301863"/>
              <a:ext cx="9501191" cy="6556137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59601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93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075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196561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Територія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uk-UA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/>
                              </m:nary>
                            </m:oMath>
                          </a14:m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Потенціал від суми по Україні %, часта областей, %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потенціал ресурсів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708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мінеральні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водні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земельні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лісові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фауністичні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Прир</a:t>
                          </a: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.-</a:t>
                          </a: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рекр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96561">
                    <a:tc gridSpan="2">
                      <a:txBody>
                        <a:bodyPr/>
                        <a:lstStyle/>
                        <a:p>
                          <a:pPr marL="0" indent="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 ДОНЕЦЬКО-ПРИДНІПРОВСЬКИЙ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Дніпропетровська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Донецька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Запорізька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Кіровоградська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Луганська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Полтавська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Сумська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Харківська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196561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 ПІВДЕННО-ЗАХІДНИЙ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Вінницька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Волинська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Житомирська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Закарпатська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Івано-Франківська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Київська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7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Львівська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8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Рівненська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9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Тернопільська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0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Хмельницька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1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Черкаська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2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Чернігівська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3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Чернівецька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4"/>
                      </a:ext>
                    </a:extLst>
                  </a:tr>
                  <a:tr h="196561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 ПІВДЕННИЙ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5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Кримська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6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Миколаївська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7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Одеська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8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Херсонська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7982999"/>
                  </p:ext>
                </p:extLst>
              </p:nvPr>
            </p:nvGraphicFramePr>
            <p:xfrm>
              <a:off x="1290638" y="301863"/>
              <a:ext cx="9501191" cy="6556137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596015"/>
                    <a:gridCol w="2559359"/>
                    <a:gridCol w="1507567"/>
                    <a:gridCol w="806375"/>
                    <a:gridCol w="806375"/>
                    <a:gridCol w="806375"/>
                    <a:gridCol w="806375"/>
                    <a:gridCol w="806375"/>
                    <a:gridCol w="806375"/>
                  </a:tblGrid>
                  <a:tr h="21031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Територія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09274" t="-41818" r="-320968" b="-890000"/>
                          </a:stretch>
                        </a:blipFill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потенціал ресурсів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</a:tr>
                  <a:tr h="45708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мінеральні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водні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земельні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лісові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фауністичні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Прир</a:t>
                          </a: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.-</a:t>
                          </a: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рекр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 gridSpan="2">
                      <a:txBody>
                        <a:bodyPr/>
                        <a:lstStyle/>
                        <a:p>
                          <a:pPr marL="0" indent="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 ДОНЕЦЬКО-ПРИДНІПРОВСЬКИЙ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Дніпропетровська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Донецька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Запорізька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Кіровоградська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Луганська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Полтавська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Сумська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Харківська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 ПІВДЕННО-ЗАХІДНИЙ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Вінницька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Волинська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Житомирська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Закарпатська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Івано-Франківська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Київська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Львівська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Рівненська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Тернопільська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Хмельницька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Черкаська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Чернігівська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Чернівецька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 ПІВДЕННИЙ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Кримська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Миколаївська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Одеська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Херсонська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1290638" y="0"/>
            <a:ext cx="9210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природно-ресурсного потенціалу економічних районів і областей України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54766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2108" y="1634223"/>
            <a:ext cx="9892147" cy="304698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uk-UA" sz="4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Тема 4:</a:t>
            </a:r>
          </a:p>
          <a:p>
            <a:pPr algn="ctr"/>
            <a:r>
              <a:rPr lang="uk-UA" sz="4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ПРИРОДНО-РЕСУРСНА </a:t>
            </a:r>
            <a:r>
              <a:rPr lang="uk-UA" sz="4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СКЛАДОВА  РЕКРЕАЦІЙНОЇ ДІЯЛЬНОСТІ </a:t>
            </a:r>
            <a:endParaRPr lang="uk-UA" sz="4800" b="1" i="1" dirty="0"/>
          </a:p>
        </p:txBody>
      </p:sp>
    </p:spTree>
    <p:extLst>
      <p:ext uri="{BB962C8B-B14F-4D97-AF65-F5344CB8AC3E}">
        <p14:creationId xmlns:p14="http://schemas.microsoft.com/office/powerpoint/2010/main" val="132222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038" y="1413022"/>
            <a:ext cx="1122871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1.Рекреаційні ресурси, їх види, специфіка використання</a:t>
            </a:r>
          </a:p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Природні рекреаційні ресурси</a:t>
            </a:r>
          </a:p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Природні рекреаційні ресурси України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62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677" y="1139524"/>
            <a:ext cx="10587036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7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Рекреаційні ресурси</a:t>
            </a: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поєднання компонентів природи, соціально-економічних чинників і культурних цінностей, що задовольняють потреби людини.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7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Рекреаційні ресурси</a:t>
            </a: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це об'єкти, явища і процеси природного, антропогенного походження, що використовуються або можуть бути використанні для розвитку рекреації і туризму.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7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Властивості рекреаційних ресурсів:</a:t>
            </a: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цілісність 		- надійність</a:t>
            </a:r>
          </a:p>
          <a:p>
            <a:pPr marL="342900" lvl="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  <a:tabLst>
                <a:tab pos="1257300" algn="l"/>
              </a:tabLst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динамічність		- місткість</a:t>
            </a:r>
          </a:p>
          <a:p>
            <a:pPr marL="34290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  <a:tabLst>
                <a:tab pos="2414588" algn="l"/>
              </a:tabLst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стійкість			- унікальність</a:t>
            </a:r>
          </a:p>
          <a:p>
            <a:pPr marL="34290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  <a:tabLst>
                <a:tab pos="2157413" algn="l"/>
                <a:tab pos="2328863" algn="l"/>
              </a:tabLst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привабливість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4569" y="334950"/>
            <a:ext cx="9390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Рекреаційні ресурси, їх види, специфіка використання</a:t>
            </a:r>
          </a:p>
        </p:txBody>
      </p:sp>
    </p:spTree>
    <p:extLst>
      <p:ext uri="{BB962C8B-B14F-4D97-AF65-F5344CB8AC3E}">
        <p14:creationId xmlns:p14="http://schemas.microsoft.com/office/powerpoint/2010/main" val="255692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174" y="363658"/>
            <a:ext cx="9882187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групи рекреаційних ресурсів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Природні рекреаційні ресурси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(клімат, земля, водні ресурси, рельєф, печери, рослинний і тваринний світ, парки, заповідники, унікальні природні об'єкти, мальовничі пейзажі...)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Культурно-історичні ресурси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(культурні, історичні, археологічні, архітектурні пам'ятки, етнографічні особливості територій, фольклор...)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Соціально-економічні ресурси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(технологічні) (економіко-географічне положення, транспортна доступність, рівень економічного розвитку, рівень обслуговування населення, структура трудових ресурсів, особливості розселення...)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00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732815"/>
            <a:ext cx="10444161" cy="504753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62865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рекреаційного потенціалу: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природно-ресурсні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історико-культурні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</a:p>
          <a:p>
            <a:pPr indent="62865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економічної оцінки рекреаційного потенціалу є: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визначення наявності природно рекреаційних ресурсів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виявлення можливостей їх використання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розрахунок народногосподарської цінності рекреаційних ресурсів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7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9028" y="2220686"/>
            <a:ext cx="7641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prstClr val="black"/>
                </a:solidFill>
              </a:rPr>
              <a:t> </a:t>
            </a:r>
            <a:r>
              <a:rPr lang="ru-RU" sz="3600" b="1" i="1" dirty="0" smtClean="0">
                <a:solidFill>
                  <a:prstClr val="black"/>
                </a:solidFill>
              </a:rPr>
              <a:t>2. </a:t>
            </a:r>
            <a:r>
              <a:rPr lang="ru-RU" sz="3600" b="1" i="1" dirty="0" err="1" smtClean="0">
                <a:solidFill>
                  <a:prstClr val="black"/>
                </a:solidFill>
              </a:rPr>
              <a:t>Природні</a:t>
            </a:r>
            <a:r>
              <a:rPr lang="ru-RU" sz="3600" b="1" i="1" dirty="0" smtClean="0">
                <a:solidFill>
                  <a:prstClr val="black"/>
                </a:solidFill>
              </a:rPr>
              <a:t> </a:t>
            </a:r>
            <a:r>
              <a:rPr lang="ru-RU" sz="3600" b="1" i="1" dirty="0" err="1">
                <a:solidFill>
                  <a:prstClr val="black"/>
                </a:solidFill>
              </a:rPr>
              <a:t>рекреаційні</a:t>
            </a:r>
            <a:r>
              <a:rPr lang="ru-RU" sz="3600" b="1" i="1" dirty="0">
                <a:solidFill>
                  <a:prstClr val="black"/>
                </a:solidFill>
              </a:rPr>
              <a:t> </a:t>
            </a:r>
            <a:r>
              <a:rPr lang="ru-RU" sz="3600" b="1" i="1" dirty="0" err="1">
                <a:solidFill>
                  <a:prstClr val="black"/>
                </a:solidFill>
              </a:rPr>
              <a:t>ресурси</a:t>
            </a:r>
            <a:r>
              <a:rPr lang="ru-RU" sz="3600" b="1" i="1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023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креація і туризм. Ресурси рекреації і туризму - РЕКРЕАЦІЙНЕ  ПРИРОДОКОРИСТУВАННЯ - СИСТЕМА «ПРИРОДА – НАСЕЛЕННЯ – ГОСПОДАРСТВО» -  Екологія 10 клас - Л.П. Цар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73" y="0"/>
            <a:ext cx="10563470" cy="672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626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970" y="449943"/>
            <a:ext cx="11408229" cy="507831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 </a:t>
            </a:r>
            <a:r>
              <a:rPr lang="ru-RU" sz="3600" b="1" i="1" dirty="0" err="1" smtClean="0"/>
              <a:t>Природні</a:t>
            </a:r>
            <a:r>
              <a:rPr lang="ru-RU" sz="3600" b="1" i="1" dirty="0" smtClean="0"/>
              <a:t> </a:t>
            </a:r>
            <a:r>
              <a:rPr lang="ru-RU" sz="3600" b="1" i="1" dirty="0" err="1"/>
              <a:t>рекреаційні</a:t>
            </a:r>
            <a:r>
              <a:rPr lang="ru-RU" sz="3600" b="1" i="1" dirty="0"/>
              <a:t> </a:t>
            </a:r>
            <a:r>
              <a:rPr lang="ru-RU" sz="3600" b="1" i="1" dirty="0" err="1"/>
              <a:t>ресурси</a:t>
            </a:r>
            <a:r>
              <a:rPr lang="ru-RU" sz="3600" b="1" i="1" dirty="0"/>
              <a:t> </a:t>
            </a:r>
            <a:r>
              <a:rPr lang="ru-RU" sz="3600" b="1" i="1" dirty="0" smtClean="0"/>
              <a:t> </a:t>
            </a:r>
            <a:r>
              <a:rPr lang="ru-RU" sz="3600" dirty="0" smtClean="0"/>
              <a:t>— </a:t>
            </a:r>
            <a:r>
              <a:rPr lang="ru-RU" sz="3600" dirty="0" err="1"/>
              <a:t>це</a:t>
            </a:r>
            <a:r>
              <a:rPr lang="ru-RU" sz="3600" dirty="0"/>
              <a:t> комплекс </a:t>
            </a:r>
            <a:r>
              <a:rPr lang="ru-RU" sz="3600" dirty="0" err="1"/>
              <a:t>фізичних</a:t>
            </a:r>
            <a:r>
              <a:rPr lang="ru-RU" sz="3600" dirty="0"/>
              <a:t>, </a:t>
            </a:r>
            <a:r>
              <a:rPr lang="ru-RU" sz="3600" dirty="0" err="1"/>
              <a:t>біологічних</a:t>
            </a:r>
            <a:r>
              <a:rPr lang="ru-RU" sz="3600" dirty="0"/>
              <a:t> і </a:t>
            </a:r>
            <a:r>
              <a:rPr lang="ru-RU" sz="3600" dirty="0" err="1"/>
              <a:t>енергоінформаційних</a:t>
            </a:r>
            <a:r>
              <a:rPr lang="ru-RU" sz="3600" dirty="0"/>
              <a:t> </a:t>
            </a:r>
            <a:r>
              <a:rPr lang="ru-RU" sz="3600" dirty="0" err="1"/>
              <a:t>елементів</a:t>
            </a:r>
            <a:r>
              <a:rPr lang="ru-RU" sz="3600" dirty="0"/>
              <a:t> і сил </a:t>
            </a:r>
            <a:r>
              <a:rPr lang="ru-RU" sz="3600" dirty="0" err="1"/>
              <a:t>природи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використовуються</a:t>
            </a:r>
            <a:r>
              <a:rPr lang="ru-RU" sz="3600" dirty="0"/>
              <a:t> в </a:t>
            </a:r>
            <a:r>
              <a:rPr lang="ru-RU" sz="3600" dirty="0" err="1"/>
              <a:t>процесі</a:t>
            </a:r>
            <a:r>
              <a:rPr lang="ru-RU" sz="3600" dirty="0"/>
              <a:t> </a:t>
            </a:r>
            <a:r>
              <a:rPr lang="ru-RU" sz="3600" dirty="0" err="1"/>
              <a:t>відновлення</a:t>
            </a:r>
            <a:r>
              <a:rPr lang="ru-RU" sz="3600" dirty="0"/>
              <a:t> і </a:t>
            </a:r>
            <a:r>
              <a:rPr lang="ru-RU" sz="3600" dirty="0" err="1"/>
              <a:t>розвитку</a:t>
            </a:r>
            <a:r>
              <a:rPr lang="ru-RU" sz="3600" dirty="0"/>
              <a:t> </a:t>
            </a:r>
            <a:r>
              <a:rPr lang="ru-RU" sz="3600" dirty="0" err="1"/>
              <a:t>фізичних</a:t>
            </a:r>
            <a:r>
              <a:rPr lang="ru-RU" sz="3600" dirty="0"/>
              <a:t> і </a:t>
            </a:r>
            <a:r>
              <a:rPr lang="ru-RU" sz="3600" dirty="0" err="1"/>
              <a:t>духовних</a:t>
            </a:r>
            <a:r>
              <a:rPr lang="ru-RU" sz="3600" dirty="0"/>
              <a:t> сил </a:t>
            </a:r>
            <a:r>
              <a:rPr lang="ru-RU" sz="3600" dirty="0" err="1"/>
              <a:t>людини</a:t>
            </a:r>
            <a:r>
              <a:rPr lang="ru-RU" sz="3600" dirty="0"/>
              <a:t>, </a:t>
            </a:r>
            <a:r>
              <a:rPr lang="ru-RU" sz="3600" dirty="0" err="1"/>
              <a:t>її</a:t>
            </a:r>
            <a:r>
              <a:rPr lang="ru-RU" sz="3600" dirty="0"/>
              <a:t> </a:t>
            </a:r>
            <a:r>
              <a:rPr lang="ru-RU" sz="3600" dirty="0" err="1"/>
              <a:t>працездатності</a:t>
            </a:r>
            <a:r>
              <a:rPr lang="ru-RU" sz="3600" dirty="0"/>
              <a:t> та </a:t>
            </a:r>
            <a:r>
              <a:rPr lang="ru-RU" sz="3600" dirty="0" err="1"/>
              <a:t>здоров'я</a:t>
            </a:r>
            <a:r>
              <a:rPr lang="ru-RU" sz="3600" dirty="0"/>
              <a:t>. </a:t>
            </a:r>
            <a:endParaRPr lang="ru-RU" sz="3600" dirty="0" smtClean="0"/>
          </a:p>
          <a:p>
            <a:r>
              <a:rPr lang="ru-RU" sz="3600" dirty="0" smtClean="0"/>
              <a:t>Практично </a:t>
            </a:r>
            <a:r>
              <a:rPr lang="ru-RU" sz="3600" dirty="0" err="1"/>
              <a:t>всі</a:t>
            </a:r>
            <a:r>
              <a:rPr lang="ru-RU" sz="3600" dirty="0"/>
              <a:t> </a:t>
            </a:r>
            <a:r>
              <a:rPr lang="ru-RU" sz="3600" dirty="0" err="1"/>
              <a:t>природні</a:t>
            </a:r>
            <a:r>
              <a:rPr lang="ru-RU" sz="3600" dirty="0"/>
              <a:t> </a:t>
            </a:r>
            <a:r>
              <a:rPr lang="ru-RU" sz="3600" dirty="0" err="1"/>
              <a:t>ресурси</a:t>
            </a:r>
            <a:r>
              <a:rPr lang="ru-RU" sz="3600" dirty="0"/>
              <a:t> </a:t>
            </a:r>
            <a:r>
              <a:rPr lang="ru-RU" sz="3600" dirty="0" err="1"/>
              <a:t>мають</a:t>
            </a:r>
            <a:r>
              <a:rPr lang="ru-RU" sz="3600" dirty="0"/>
              <a:t> </a:t>
            </a:r>
            <a:r>
              <a:rPr lang="ru-RU" sz="3600" dirty="0" err="1"/>
              <a:t>рекреаційний</a:t>
            </a:r>
            <a:r>
              <a:rPr lang="ru-RU" sz="3600" dirty="0"/>
              <a:t> і </a:t>
            </a:r>
            <a:r>
              <a:rPr lang="ru-RU" sz="3600" dirty="0" err="1"/>
              <a:t>туристичний</a:t>
            </a:r>
            <a:r>
              <a:rPr lang="ru-RU" sz="3600" dirty="0"/>
              <a:t> </a:t>
            </a:r>
            <a:r>
              <a:rPr lang="ru-RU" sz="3600" dirty="0" err="1" smtClean="0"/>
              <a:t>потенціал</a:t>
            </a:r>
            <a:r>
              <a:rPr lang="ru-RU" sz="3600" dirty="0"/>
              <a:t>, але </a:t>
            </a:r>
            <a:r>
              <a:rPr lang="ru-RU" sz="3600" dirty="0" err="1"/>
              <a:t>ступінь</a:t>
            </a:r>
            <a:r>
              <a:rPr lang="ru-RU" sz="3600" dirty="0"/>
              <a:t> </a:t>
            </a:r>
            <a:r>
              <a:rPr lang="ru-RU" sz="3600" dirty="0" err="1"/>
              <a:t>використання</a:t>
            </a:r>
            <a:r>
              <a:rPr lang="ru-RU" sz="3600" dirty="0"/>
              <a:t> </a:t>
            </a:r>
            <a:r>
              <a:rPr lang="ru-RU" sz="3600" dirty="0" err="1"/>
              <a:t>його</a:t>
            </a:r>
            <a:r>
              <a:rPr lang="ru-RU" sz="3600" dirty="0"/>
              <a:t> </a:t>
            </a:r>
            <a:r>
              <a:rPr lang="ru-RU" sz="3600" dirty="0" err="1"/>
              <a:t>різна</a:t>
            </a:r>
            <a:r>
              <a:rPr lang="ru-RU" sz="3600" dirty="0"/>
              <a:t> і </a:t>
            </a:r>
            <a:r>
              <a:rPr lang="ru-RU" sz="3600" dirty="0" err="1"/>
              <a:t>залежить</a:t>
            </a:r>
            <a:r>
              <a:rPr lang="ru-RU" sz="3600" dirty="0"/>
              <a:t> </a:t>
            </a:r>
            <a:r>
              <a:rPr lang="ru-RU" sz="3600" dirty="0" err="1"/>
              <a:t>від</a:t>
            </a:r>
            <a:r>
              <a:rPr lang="ru-RU" sz="3600" dirty="0"/>
              <a:t> </a:t>
            </a:r>
            <a:r>
              <a:rPr lang="ru-RU" sz="3600" dirty="0" err="1"/>
              <a:t>рекреаційного</a:t>
            </a:r>
            <a:r>
              <a:rPr lang="ru-RU" sz="3600" dirty="0"/>
              <a:t> </a:t>
            </a:r>
            <a:r>
              <a:rPr lang="ru-RU" sz="3600" dirty="0" err="1"/>
              <a:t>попиту</a:t>
            </a:r>
            <a:r>
              <a:rPr lang="ru-RU" sz="3600" dirty="0"/>
              <a:t> і </a:t>
            </a:r>
            <a:r>
              <a:rPr lang="ru-RU" sz="3600" dirty="0" err="1"/>
              <a:t>спеціалізації</a:t>
            </a:r>
            <a:r>
              <a:rPr lang="ru-RU" sz="3600" dirty="0"/>
              <a:t> </a:t>
            </a:r>
            <a:r>
              <a:rPr lang="ru-RU" sz="3600" dirty="0" err="1"/>
              <a:t>території</a:t>
            </a:r>
            <a:r>
              <a:rPr lang="ru-RU" sz="3600" dirty="0"/>
              <a:t> </a:t>
            </a:r>
            <a:r>
              <a:rPr lang="ru-RU" sz="3600" dirty="0" err="1" smtClean="0"/>
              <a:t>землекористування</a:t>
            </a:r>
            <a:r>
              <a:rPr lang="ru-RU" sz="3600" dirty="0" smtClean="0"/>
              <a:t> </a:t>
            </a:r>
            <a:r>
              <a:rPr lang="ru-RU" sz="3600" dirty="0" err="1"/>
              <a:t>регіону</a:t>
            </a:r>
            <a:r>
              <a:rPr lang="ru-RU" sz="3600" dirty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687644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1528</TotalTime>
  <Words>1159</Words>
  <Application>Microsoft Office PowerPoint</Application>
  <PresentationFormat>Широкоэкранный</PresentationFormat>
  <Paragraphs>327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Symbol</vt:lpstr>
      <vt:lpstr>Times New Roman</vt:lpstr>
      <vt:lpstr>Trebuchet MS</vt:lpstr>
      <vt:lpstr>Tw Cen MT</vt:lpstr>
      <vt:lpstr>Wingdings 2</vt:lpstr>
      <vt:lpstr>Капля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Пользователь Windows</cp:lastModifiedBy>
  <cp:revision>119</cp:revision>
  <dcterms:created xsi:type="dcterms:W3CDTF">2016-02-15T07:39:57Z</dcterms:created>
  <dcterms:modified xsi:type="dcterms:W3CDTF">2021-10-18T20:18:12Z</dcterms:modified>
</cp:coreProperties>
</file>