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6" r:id="rId2"/>
  </p:sldMasterIdLst>
  <p:sldIdLst>
    <p:sldId id="256" r:id="rId3"/>
    <p:sldId id="257" r:id="rId4"/>
    <p:sldId id="258" r:id="rId5"/>
    <p:sldId id="288" r:id="rId6"/>
    <p:sldId id="283" r:id="rId7"/>
    <p:sldId id="284" r:id="rId8"/>
    <p:sldId id="285" r:id="rId9"/>
    <p:sldId id="286" r:id="rId10"/>
    <p:sldId id="259" r:id="rId11"/>
    <p:sldId id="260" r:id="rId12"/>
    <p:sldId id="261" r:id="rId13"/>
    <p:sldId id="265" r:id="rId14"/>
    <p:sldId id="281" r:id="rId15"/>
    <p:sldId id="289" r:id="rId16"/>
    <p:sldId id="282" r:id="rId17"/>
    <p:sldId id="287" r:id="rId18"/>
    <p:sldId id="262" r:id="rId19"/>
    <p:sldId id="263" r:id="rId20"/>
    <p:sldId id="290" r:id="rId21"/>
    <p:sldId id="291" r:id="rId22"/>
    <p:sldId id="264" r:id="rId23"/>
    <p:sldId id="268" r:id="rId24"/>
    <p:sldId id="305" r:id="rId25"/>
    <p:sldId id="304" r:id="rId26"/>
    <p:sldId id="306" r:id="rId27"/>
    <p:sldId id="271" r:id="rId28"/>
    <p:sldId id="294" r:id="rId29"/>
    <p:sldId id="295" r:id="rId30"/>
    <p:sldId id="296" r:id="rId31"/>
    <p:sldId id="301" r:id="rId32"/>
    <p:sldId id="299" r:id="rId33"/>
    <p:sldId id="297" r:id="rId34"/>
    <p:sldId id="298" r:id="rId35"/>
    <p:sldId id="274" r:id="rId36"/>
    <p:sldId id="275" r:id="rId37"/>
    <p:sldId id="276" r:id="rId38"/>
    <p:sldId id="303" r:id="rId39"/>
    <p:sldId id="278" r:id="rId40"/>
    <p:sldId id="277" r:id="rId41"/>
    <p:sldId id="279" r:id="rId4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 snapToGrid="0">
      <p:cViewPr>
        <p:scale>
          <a:sx n="50" d="100"/>
          <a:sy n="50" d="100"/>
        </p:scale>
        <p:origin x="151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697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439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6993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6128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1645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1207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8982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452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8381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2469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74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0868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6818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9969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2885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06645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87443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96959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84578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76402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556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4257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00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5027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1687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582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4669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453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7030A0"/>
            </a:gs>
            <a:gs pos="6000">
              <a:schemeClr val="accent6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53BBBF0-438E-4B6A-B897-95A716162460}" type="datetimeFigureOut">
              <a:rPr lang="uk-UA" smtClean="0"/>
              <a:t>17.09.2020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8EFD8F-C5AD-4394-817E-7591336084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432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9DD17-C678-4FAA-B0CE-F1D3C478D10F}" type="datetimeFigureOut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17.09.2020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0DBD3-F6E3-460B-93B4-9B1C077B45E2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0921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2108" y="1634223"/>
            <a:ext cx="9892147" cy="304698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uk-UA" sz="4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Тема 3:</a:t>
            </a:r>
          </a:p>
          <a:p>
            <a:pPr algn="ctr"/>
            <a:r>
              <a:rPr lang="uk-UA" sz="4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ПРИРОДНО-РЕСУРСНА </a:t>
            </a:r>
            <a:r>
              <a:rPr lang="uk-UA" sz="4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СКЛАДОВА  РЕКРЕАЦІЙНОЇ ДІЯЛЬНОСТІ </a:t>
            </a:r>
            <a:endParaRPr lang="uk-UA" sz="4800" b="1" i="1" dirty="0"/>
          </a:p>
        </p:txBody>
      </p:sp>
    </p:spTree>
    <p:extLst>
      <p:ext uri="{BB962C8B-B14F-4D97-AF65-F5344CB8AC3E}">
        <p14:creationId xmlns:p14="http://schemas.microsoft.com/office/powerpoint/2010/main" val="132222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055" y="842891"/>
            <a:ext cx="10931236" cy="550330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indent="442913" algn="just">
              <a:lnSpc>
                <a:spcPct val="115000"/>
              </a:lnSpc>
              <a:spcAft>
                <a:spcPts val="0"/>
              </a:spcAft>
            </a:pPr>
            <a:r>
              <a:rPr lang="uk-UA" sz="2800" u="heavy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нфраструктура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сукупність заходів, які обслуговують клієнтів і створюють рекреаційні ланцюги - парки, зони відпочинку, бази відпочинку, лікувально-оздоровчі заклади... </a:t>
            </a:r>
          </a:p>
          <a:p>
            <a:pPr indent="442913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 </a:t>
            </a: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рекреаційна інфраструктура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включає в себе: шляхи сполучення, заклади розміщення і харчування, транспортні засоби, елементи благоустрою...)</a:t>
            </a:r>
          </a:p>
          <a:p>
            <a:pPr indent="442913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Тобто </a:t>
            </a: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рекреаційна інфраструктура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сукупність заходів розміщення, харчування, оздоровлення, розваг і реалізації рекреаційно туристичних послуг, комунікацій систем життєзабезпечення, зв'язку, транспорту, функціонування, взаємодія яких спрямована на задоволення потреб людини.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93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2976" y="424826"/>
            <a:ext cx="10172699" cy="575542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indent="542925" algn="just">
              <a:lnSpc>
                <a:spcPct val="115000"/>
              </a:lnSpc>
              <a:spcAft>
                <a:spcPts val="0"/>
              </a:spcAft>
            </a:pPr>
            <a:r>
              <a:rPr lang="uk-UA" sz="32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Рекреаційний імідж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відноситься до важливих факторів, що впливають на вибір туристом місця відпочинку. Наприклад </a:t>
            </a:r>
            <a:r>
              <a:rPr lang="uk-UA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імідж держави 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(культурний рівень, екологічна, політична, криміногенна ситуація, економічна стабільність...), </a:t>
            </a:r>
            <a:r>
              <a:rPr lang="uk-UA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імідж туристичною індустрії 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(наявність туристичних ресурсів, комфортність відпочинку, відповідність рівня сервісу рівню цін, безпека подорожей, цілісність багажу...)</a:t>
            </a:r>
          </a:p>
          <a:p>
            <a:pPr indent="542925" algn="just">
              <a:lnSpc>
                <a:spcPct val="115000"/>
              </a:lnSpc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Імідж необхідна складова рекреаційного потенціалу , його формування</a:t>
            </a:r>
            <a:endParaRPr lang="uk-UA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73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732815"/>
            <a:ext cx="10444161" cy="504753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indent="62865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Компоненти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рекреаційного потенціалу: 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природно-ресурсні 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історико-культурні 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соціальні</a:t>
            </a:r>
          </a:p>
          <a:p>
            <a:pPr indent="62865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економічної оцінки рекреаційного потенціалу є: 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визначення наявності природно рекреаційних ресурсів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виявлення можливостей їх використання</a:t>
            </a:r>
          </a:p>
          <a:p>
            <a:pPr lvl="0" indent="62865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розрахунок народногосподарської цінності рекреаційних ресурсів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37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970" y="449943"/>
            <a:ext cx="11408229" cy="618630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3600" b="1" i="1" dirty="0" err="1"/>
              <a:t>Природні</a:t>
            </a:r>
            <a:r>
              <a:rPr lang="ru-RU" sz="3600" b="1" i="1" dirty="0"/>
              <a:t> </a:t>
            </a:r>
            <a:r>
              <a:rPr lang="ru-RU" sz="3600" b="1" i="1" dirty="0" err="1"/>
              <a:t>рекреаційні</a:t>
            </a:r>
            <a:r>
              <a:rPr lang="ru-RU" sz="3600" b="1" i="1" dirty="0"/>
              <a:t> </a:t>
            </a:r>
            <a:r>
              <a:rPr lang="ru-RU" sz="3600" b="1" i="1" dirty="0" err="1"/>
              <a:t>ресурси</a:t>
            </a:r>
            <a:r>
              <a:rPr lang="ru-RU" sz="3600" b="1" i="1" dirty="0"/>
              <a:t> </a:t>
            </a:r>
            <a:r>
              <a:rPr lang="ru-RU" sz="3600" dirty="0"/>
              <a:t>— </a:t>
            </a:r>
            <a:r>
              <a:rPr lang="ru-RU" sz="3600" dirty="0" err="1"/>
              <a:t>це</a:t>
            </a:r>
            <a:r>
              <a:rPr lang="ru-RU" sz="3600" dirty="0"/>
              <a:t> комплекс </a:t>
            </a:r>
            <a:r>
              <a:rPr lang="ru-RU" sz="3600" dirty="0" err="1"/>
              <a:t>фізичних</a:t>
            </a:r>
            <a:r>
              <a:rPr lang="ru-RU" sz="3600" dirty="0"/>
              <a:t>, </a:t>
            </a:r>
            <a:r>
              <a:rPr lang="ru-RU" sz="3600" dirty="0" err="1"/>
              <a:t>біологічних</a:t>
            </a:r>
            <a:r>
              <a:rPr lang="ru-RU" sz="3600" dirty="0"/>
              <a:t> і </a:t>
            </a:r>
            <a:r>
              <a:rPr lang="ru-RU" sz="3600" dirty="0" err="1"/>
              <a:t>енергоінформаційних</a:t>
            </a:r>
            <a:r>
              <a:rPr lang="ru-RU" sz="3600" dirty="0"/>
              <a:t> </a:t>
            </a:r>
            <a:r>
              <a:rPr lang="ru-RU" sz="3600" dirty="0" err="1"/>
              <a:t>елементів</a:t>
            </a:r>
            <a:r>
              <a:rPr lang="ru-RU" sz="3600" dirty="0"/>
              <a:t> і сил </a:t>
            </a:r>
            <a:r>
              <a:rPr lang="ru-RU" sz="3600" dirty="0" err="1"/>
              <a:t>природи</a:t>
            </a:r>
            <a:r>
              <a:rPr lang="ru-RU" sz="3600" dirty="0"/>
              <a:t>, 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використовуються</a:t>
            </a:r>
            <a:r>
              <a:rPr lang="ru-RU" sz="3600" dirty="0"/>
              <a:t> в </a:t>
            </a:r>
            <a:r>
              <a:rPr lang="ru-RU" sz="3600" dirty="0" err="1"/>
              <a:t>процесі</a:t>
            </a:r>
            <a:r>
              <a:rPr lang="ru-RU" sz="3600" dirty="0"/>
              <a:t> </a:t>
            </a:r>
            <a:r>
              <a:rPr lang="ru-RU" sz="3600" dirty="0" err="1"/>
              <a:t>відновлення</a:t>
            </a:r>
            <a:r>
              <a:rPr lang="ru-RU" sz="3600" dirty="0"/>
              <a:t> і </a:t>
            </a:r>
            <a:r>
              <a:rPr lang="ru-RU" sz="3600" dirty="0" err="1"/>
              <a:t>розвитку</a:t>
            </a:r>
            <a:r>
              <a:rPr lang="ru-RU" sz="3600" dirty="0"/>
              <a:t> </a:t>
            </a:r>
            <a:r>
              <a:rPr lang="ru-RU" sz="3600" dirty="0" err="1"/>
              <a:t>фізичних</a:t>
            </a:r>
            <a:r>
              <a:rPr lang="ru-RU" sz="3600" dirty="0"/>
              <a:t> і </a:t>
            </a:r>
            <a:r>
              <a:rPr lang="ru-RU" sz="3600" dirty="0" err="1"/>
              <a:t>духовних</a:t>
            </a:r>
            <a:r>
              <a:rPr lang="ru-RU" sz="3600" dirty="0"/>
              <a:t> сил </a:t>
            </a:r>
            <a:r>
              <a:rPr lang="ru-RU" sz="3600" dirty="0" err="1"/>
              <a:t>людини</a:t>
            </a:r>
            <a:r>
              <a:rPr lang="ru-RU" sz="3600" dirty="0"/>
              <a:t>, </a:t>
            </a:r>
            <a:r>
              <a:rPr lang="ru-RU" sz="3600" dirty="0" err="1"/>
              <a:t>її</a:t>
            </a:r>
            <a:r>
              <a:rPr lang="ru-RU" sz="3600" dirty="0"/>
              <a:t> </a:t>
            </a:r>
            <a:r>
              <a:rPr lang="ru-RU" sz="3600" dirty="0" err="1"/>
              <a:t>працездатності</a:t>
            </a:r>
            <a:r>
              <a:rPr lang="ru-RU" sz="3600" dirty="0"/>
              <a:t> та </a:t>
            </a:r>
            <a:r>
              <a:rPr lang="ru-RU" sz="3600" dirty="0" err="1"/>
              <a:t>здоров'я</a:t>
            </a:r>
            <a:r>
              <a:rPr lang="ru-RU" sz="3600" dirty="0"/>
              <a:t>. </a:t>
            </a:r>
            <a:endParaRPr lang="ru-RU" sz="3600" dirty="0" smtClean="0"/>
          </a:p>
          <a:p>
            <a:r>
              <a:rPr lang="ru-RU" sz="3600" dirty="0" smtClean="0"/>
              <a:t>Практично </a:t>
            </a:r>
            <a:r>
              <a:rPr lang="ru-RU" sz="3600" dirty="0" err="1"/>
              <a:t>всі</a:t>
            </a:r>
            <a:r>
              <a:rPr lang="ru-RU" sz="3600" dirty="0"/>
              <a:t> </a:t>
            </a:r>
            <a:r>
              <a:rPr lang="ru-RU" sz="3600" dirty="0" err="1"/>
              <a:t>природні</a:t>
            </a:r>
            <a:r>
              <a:rPr lang="ru-RU" sz="3600" dirty="0"/>
              <a:t> </a:t>
            </a:r>
            <a:r>
              <a:rPr lang="ru-RU" sz="3600" dirty="0" err="1"/>
              <a:t>ресурси</a:t>
            </a:r>
            <a:r>
              <a:rPr lang="ru-RU" sz="3600" dirty="0"/>
              <a:t> </a:t>
            </a:r>
            <a:r>
              <a:rPr lang="ru-RU" sz="3600" dirty="0" err="1"/>
              <a:t>мають</a:t>
            </a:r>
            <a:r>
              <a:rPr lang="ru-RU" sz="3600" dirty="0"/>
              <a:t> </a:t>
            </a:r>
            <a:r>
              <a:rPr lang="ru-RU" sz="3600" dirty="0" err="1"/>
              <a:t>рекреаційний</a:t>
            </a:r>
            <a:r>
              <a:rPr lang="ru-RU" sz="3600" dirty="0"/>
              <a:t> і </a:t>
            </a:r>
            <a:r>
              <a:rPr lang="ru-RU" sz="3600" dirty="0" err="1"/>
              <a:t>туристичний</a:t>
            </a:r>
            <a:r>
              <a:rPr lang="ru-RU" sz="3600" dirty="0"/>
              <a:t> </a:t>
            </a:r>
            <a:r>
              <a:rPr lang="ru-RU" sz="3600" dirty="0" err="1" smtClean="0"/>
              <a:t>потенціал</a:t>
            </a:r>
            <a:r>
              <a:rPr lang="ru-RU" sz="3600" dirty="0"/>
              <a:t>, але </a:t>
            </a:r>
            <a:r>
              <a:rPr lang="ru-RU" sz="3600" dirty="0" err="1"/>
              <a:t>ступінь</a:t>
            </a:r>
            <a:r>
              <a:rPr lang="ru-RU" sz="3600" dirty="0"/>
              <a:t> </a:t>
            </a:r>
            <a:r>
              <a:rPr lang="ru-RU" sz="3600" dirty="0" err="1"/>
              <a:t>використання</a:t>
            </a:r>
            <a:r>
              <a:rPr lang="ru-RU" sz="3600" dirty="0"/>
              <a:t> </a:t>
            </a:r>
            <a:r>
              <a:rPr lang="ru-RU" sz="3600" dirty="0" err="1"/>
              <a:t>його</a:t>
            </a:r>
            <a:r>
              <a:rPr lang="ru-RU" sz="3600" dirty="0"/>
              <a:t> </a:t>
            </a:r>
            <a:r>
              <a:rPr lang="ru-RU" sz="3600" dirty="0" err="1"/>
              <a:t>різна</a:t>
            </a:r>
            <a:r>
              <a:rPr lang="ru-RU" sz="3600" dirty="0"/>
              <a:t> і </a:t>
            </a:r>
            <a:r>
              <a:rPr lang="ru-RU" sz="3600" dirty="0" err="1"/>
              <a:t>залежить</a:t>
            </a:r>
            <a:r>
              <a:rPr lang="ru-RU" sz="3600" dirty="0"/>
              <a:t> </a:t>
            </a:r>
            <a:r>
              <a:rPr lang="ru-RU" sz="3600" dirty="0" err="1"/>
              <a:t>від</a:t>
            </a:r>
            <a:r>
              <a:rPr lang="ru-RU" sz="3600" dirty="0"/>
              <a:t> </a:t>
            </a:r>
            <a:r>
              <a:rPr lang="ru-RU" sz="3600" dirty="0" err="1"/>
              <a:t>рекреаційного</a:t>
            </a:r>
            <a:r>
              <a:rPr lang="ru-RU" sz="3600" dirty="0"/>
              <a:t> </a:t>
            </a:r>
            <a:r>
              <a:rPr lang="ru-RU" sz="3600" dirty="0" err="1"/>
              <a:t>попиту</a:t>
            </a:r>
            <a:r>
              <a:rPr lang="ru-RU" sz="3600" dirty="0"/>
              <a:t> і </a:t>
            </a:r>
            <a:r>
              <a:rPr lang="ru-RU" sz="3600" dirty="0" err="1"/>
              <a:t>спеціалізації</a:t>
            </a:r>
            <a:r>
              <a:rPr lang="ru-RU" sz="3600" dirty="0"/>
              <a:t> </a:t>
            </a:r>
            <a:r>
              <a:rPr lang="ru-RU" sz="3600" dirty="0" err="1"/>
              <a:t>території</a:t>
            </a:r>
            <a:r>
              <a:rPr lang="ru-RU" sz="3600" dirty="0"/>
              <a:t> </a:t>
            </a:r>
            <a:r>
              <a:rPr lang="ru-RU" sz="3600" dirty="0" err="1" smtClean="0"/>
              <a:t>землекористування</a:t>
            </a:r>
            <a:r>
              <a:rPr lang="ru-RU" sz="3600" dirty="0" smtClean="0"/>
              <a:t> </a:t>
            </a:r>
            <a:r>
              <a:rPr lang="ru-RU" sz="3600" dirty="0" err="1"/>
              <a:t>регіону</a:t>
            </a:r>
            <a:r>
              <a:rPr lang="ru-RU" sz="3600" dirty="0"/>
              <a:t>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16876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02" y="554182"/>
            <a:ext cx="12054330" cy="60128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808281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429" y="624113"/>
            <a:ext cx="11625943" cy="5078313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ru-RU" sz="3600" dirty="0"/>
              <a:t>Таким чином, </a:t>
            </a:r>
            <a:r>
              <a:rPr lang="ru-RU" sz="3600" dirty="0" err="1"/>
              <a:t>можна</a:t>
            </a:r>
            <a:r>
              <a:rPr lang="ru-RU" sz="3600" dirty="0"/>
              <a:t> </a:t>
            </a:r>
            <a:r>
              <a:rPr lang="ru-RU" sz="3600" dirty="0" err="1" smtClean="0"/>
              <a:t>констатувати</a:t>
            </a:r>
            <a:r>
              <a:rPr lang="ru-RU" sz="3600" dirty="0"/>
              <a:t>, </a:t>
            </a:r>
            <a:r>
              <a:rPr lang="ru-RU" sz="3600" dirty="0" err="1"/>
              <a:t>що</a:t>
            </a:r>
            <a:r>
              <a:rPr lang="ru-RU" sz="3600" dirty="0"/>
              <a:t> </a:t>
            </a:r>
            <a:r>
              <a:rPr lang="ru-RU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рекреаційне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землекористування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/>
              <a:t>— </a:t>
            </a:r>
            <a:r>
              <a:rPr lang="ru-RU" sz="3600" dirty="0" err="1"/>
              <a:t>це</a:t>
            </a:r>
            <a:r>
              <a:rPr lang="ru-RU" sz="3600" dirty="0"/>
              <a:t> </a:t>
            </a:r>
            <a:r>
              <a:rPr lang="ru-RU" sz="3600" dirty="0" err="1"/>
              <a:t>частина</a:t>
            </a:r>
            <a:r>
              <a:rPr lang="ru-RU" sz="3600" dirty="0"/>
              <a:t> </a:t>
            </a:r>
            <a:r>
              <a:rPr lang="ru-RU" sz="3600" dirty="0" err="1"/>
              <a:t>земної</a:t>
            </a:r>
            <a:r>
              <a:rPr lang="ru-RU" sz="3600" dirty="0"/>
              <a:t> </a:t>
            </a:r>
            <a:r>
              <a:rPr lang="ru-RU" sz="3600" dirty="0" err="1"/>
              <a:t>поверхні</a:t>
            </a:r>
            <a:r>
              <a:rPr lang="ru-RU" sz="3600" dirty="0"/>
              <a:t> з </a:t>
            </a:r>
            <a:r>
              <a:rPr lang="ru-RU" sz="3600" dirty="0" err="1" smtClean="0"/>
              <a:t>визначеними</a:t>
            </a:r>
            <a:r>
              <a:rPr lang="ru-RU" sz="3600" dirty="0" smtClean="0"/>
              <a:t> </a:t>
            </a:r>
            <a:r>
              <a:rPr lang="ru-RU" sz="3600" dirty="0"/>
              <a:t>межами </a:t>
            </a:r>
            <a:r>
              <a:rPr lang="ru-RU" sz="3600" dirty="0" smtClean="0"/>
              <a:t>на </a:t>
            </a:r>
            <a:r>
              <a:rPr lang="ru-RU" sz="3600" dirty="0" err="1" smtClean="0"/>
              <a:t>місцевості</a:t>
            </a:r>
            <a:r>
              <a:rPr lang="ru-RU" sz="3600" dirty="0" smtClean="0"/>
              <a:t>, </a:t>
            </a:r>
            <a:r>
              <a:rPr lang="ru-RU" sz="3600" dirty="0"/>
              <a:t>на </a:t>
            </a:r>
            <a:r>
              <a:rPr lang="ru-RU" sz="3600" dirty="0" err="1"/>
              <a:t>якій</a:t>
            </a:r>
            <a:r>
              <a:rPr lang="ru-RU" sz="3600" dirty="0"/>
              <a:t> </a:t>
            </a:r>
            <a:r>
              <a:rPr lang="ru-RU" sz="3600" dirty="0" err="1"/>
              <a:t>розміщені</a:t>
            </a:r>
            <a:r>
              <a:rPr lang="ru-RU" sz="3600" dirty="0"/>
              <a:t> </a:t>
            </a:r>
            <a:r>
              <a:rPr lang="ru-RU" sz="3600" dirty="0" err="1" smtClean="0"/>
              <a:t>компоненти</a:t>
            </a:r>
            <a:r>
              <a:rPr lang="ru-RU" sz="3600" dirty="0" smtClean="0"/>
              <a:t> </a:t>
            </a:r>
            <a:r>
              <a:rPr lang="ru-RU" sz="3600" dirty="0"/>
              <a:t>природного </a:t>
            </a:r>
            <a:r>
              <a:rPr lang="ru-RU" sz="3600" dirty="0" err="1"/>
              <a:t>середовища</a:t>
            </a:r>
            <a:r>
              <a:rPr lang="ru-RU" sz="3600" dirty="0"/>
              <a:t> та </a:t>
            </a:r>
            <a:r>
              <a:rPr lang="ru-RU" sz="3600" dirty="0" err="1" smtClean="0"/>
              <a:t>феномени</a:t>
            </a:r>
            <a:r>
              <a:rPr lang="ru-RU" sz="3600" dirty="0" smtClean="0"/>
              <a:t> </a:t>
            </a:r>
            <a:r>
              <a:rPr lang="ru-RU" sz="3600" dirty="0" err="1"/>
              <a:t>соціокультурного</a:t>
            </a:r>
            <a:r>
              <a:rPr lang="ru-RU" sz="3600" dirty="0"/>
              <a:t> характеру, 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можуть</a:t>
            </a:r>
            <a:r>
              <a:rPr lang="ru-RU" sz="3600" dirty="0"/>
              <a:t> бути </a:t>
            </a:r>
            <a:r>
              <a:rPr lang="ru-RU" sz="3600" dirty="0" err="1"/>
              <a:t>використані</a:t>
            </a:r>
            <a:r>
              <a:rPr lang="ru-RU" sz="3600" dirty="0"/>
              <a:t> як </a:t>
            </a:r>
            <a:r>
              <a:rPr lang="ru-RU" sz="3600" dirty="0" err="1"/>
              <a:t>ресурси</a:t>
            </a:r>
            <a:r>
              <a:rPr lang="ru-RU" sz="3600" dirty="0"/>
              <a:t> для </a:t>
            </a:r>
            <a:r>
              <a:rPr lang="ru-RU" sz="3600" dirty="0" err="1"/>
              <a:t>організації</a:t>
            </a:r>
            <a:r>
              <a:rPr lang="ru-RU" sz="3600" dirty="0"/>
              <a:t> </a:t>
            </a:r>
            <a:r>
              <a:rPr lang="ru-RU" sz="3600" dirty="0" err="1"/>
              <a:t>рекреаційної</a:t>
            </a:r>
            <a:r>
              <a:rPr lang="ru-RU" sz="3600" dirty="0"/>
              <a:t> </a:t>
            </a:r>
            <a:r>
              <a:rPr lang="ru-RU" sz="3600" dirty="0" err="1"/>
              <a:t>діяльності</a:t>
            </a:r>
            <a:r>
              <a:rPr lang="ru-RU" sz="3600" dirty="0"/>
              <a:t> </a:t>
            </a:r>
            <a:r>
              <a:rPr lang="ru-RU" sz="3600" dirty="0" err="1"/>
              <a:t>щодо</a:t>
            </a:r>
            <a:r>
              <a:rPr lang="ru-RU" sz="3600" dirty="0"/>
              <a:t> </a:t>
            </a:r>
            <a:r>
              <a:rPr lang="ru-RU" sz="3600" dirty="0" err="1"/>
              <a:t>використання</a:t>
            </a:r>
            <a:r>
              <a:rPr lang="ru-RU" sz="3600" dirty="0"/>
              <a:t> </a:t>
            </a:r>
            <a:r>
              <a:rPr lang="ru-RU" sz="3600" dirty="0" smtClean="0"/>
              <a:t>природно-</a:t>
            </a:r>
            <a:r>
              <a:rPr lang="ru-RU" sz="3600" dirty="0" err="1" smtClean="0"/>
              <a:t>рекреаційного</a:t>
            </a:r>
            <a:r>
              <a:rPr lang="ru-RU" sz="3600" dirty="0" smtClean="0"/>
              <a:t> </a:t>
            </a:r>
            <a:r>
              <a:rPr lang="ru-RU" sz="3600" dirty="0" err="1"/>
              <a:t>потенціалу</a:t>
            </a:r>
            <a:r>
              <a:rPr lang="ru-RU" sz="3600" dirty="0"/>
              <a:t> </a:t>
            </a:r>
            <a:r>
              <a:rPr lang="ru-RU" sz="3600" dirty="0" err="1"/>
              <a:t>території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06268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054" y="626285"/>
            <a:ext cx="11402289" cy="600164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характером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використання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природних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рекреаційних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ресурсів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/>
              <a:t>рекреаційне</a:t>
            </a:r>
            <a:r>
              <a:rPr lang="ru-RU" sz="2400" dirty="0" smtClean="0"/>
              <a:t> </a:t>
            </a:r>
            <a:r>
              <a:rPr lang="ru-RU" sz="2400" dirty="0" err="1"/>
              <a:t>землекористування</a:t>
            </a:r>
            <a:r>
              <a:rPr lang="ru-RU" sz="2400" dirty="0"/>
              <a:t> </a:t>
            </a:r>
            <a:r>
              <a:rPr lang="ru-RU" sz="2400" dirty="0" err="1" smtClean="0"/>
              <a:t>можна</a:t>
            </a:r>
            <a:r>
              <a:rPr lang="ru-RU" sz="2400" dirty="0" smtClean="0"/>
              <a:t> </a:t>
            </a:r>
            <a:r>
              <a:rPr lang="ru-RU" sz="2400" dirty="0" err="1" smtClean="0"/>
              <a:t>поділити</a:t>
            </a:r>
            <a:r>
              <a:rPr lang="ru-RU" sz="2400" dirty="0" smtClean="0"/>
              <a:t> </a:t>
            </a:r>
            <a:r>
              <a:rPr lang="ru-RU" sz="2400" dirty="0"/>
              <a:t>на </a:t>
            </a:r>
            <a:r>
              <a:rPr lang="ru-RU" sz="2400" dirty="0" err="1"/>
              <a:t>чотири</a:t>
            </a:r>
            <a:r>
              <a:rPr lang="ru-RU" sz="2400" dirty="0"/>
              <a:t> </a:t>
            </a:r>
            <a:r>
              <a:rPr lang="ru-RU" sz="2400" dirty="0" err="1"/>
              <a:t>головних</a:t>
            </a:r>
            <a:r>
              <a:rPr lang="ru-RU" sz="2400" dirty="0"/>
              <a:t> </a:t>
            </a:r>
            <a:r>
              <a:rPr lang="ru-RU" sz="2400" dirty="0" err="1" smtClean="0"/>
              <a:t>підтипи</a:t>
            </a:r>
            <a:r>
              <a:rPr lang="ru-RU" sz="2400" dirty="0" smtClean="0"/>
              <a:t> </a:t>
            </a:r>
            <a:r>
              <a:rPr lang="ru-RU" sz="2400" dirty="0" err="1"/>
              <a:t>використання</a:t>
            </a:r>
            <a:r>
              <a:rPr lang="ru-RU" sz="2400" dirty="0"/>
              <a:t>:</a:t>
            </a:r>
          </a:p>
          <a:p>
            <a:r>
              <a:rPr lang="ru-RU" sz="2400" dirty="0"/>
              <a:t>• </a:t>
            </a:r>
            <a:r>
              <a:rPr lang="ru-RU" sz="2400" i="1" u="sng" dirty="0" err="1" smtClean="0"/>
              <a:t>рекреаційно-лікувальний</a:t>
            </a:r>
            <a:r>
              <a:rPr lang="ru-RU" sz="2400" dirty="0" smtClean="0"/>
              <a:t> </a:t>
            </a:r>
            <a:r>
              <a:rPr lang="ru-RU" sz="2400" dirty="0"/>
              <a:t>(</a:t>
            </a:r>
            <a:r>
              <a:rPr lang="ru-RU" sz="2400" dirty="0" err="1"/>
              <a:t>наприклад</a:t>
            </a:r>
            <a:r>
              <a:rPr lang="ru-RU" sz="2400" dirty="0" smtClean="0"/>
              <a:t>, </a:t>
            </a:r>
            <a:r>
              <a:rPr lang="ru-RU" sz="2400" dirty="0" err="1" smtClean="0"/>
              <a:t>земельні</a:t>
            </a:r>
            <a:r>
              <a:rPr lang="ru-RU" sz="2400" dirty="0" smtClean="0"/>
              <a:t> </a:t>
            </a:r>
            <a:r>
              <a:rPr lang="ru-RU" sz="2400" dirty="0" err="1"/>
              <a:t>ділянки</a:t>
            </a:r>
            <a:r>
              <a:rPr lang="ru-RU" sz="2400" dirty="0"/>
              <a:t>, </a:t>
            </a:r>
            <a:r>
              <a:rPr lang="ru-RU" sz="2400" dirty="0" err="1"/>
              <a:t>зайняті</a:t>
            </a:r>
            <a:r>
              <a:rPr lang="ru-RU" sz="2400" dirty="0"/>
              <a:t> </a:t>
            </a:r>
            <a:r>
              <a:rPr lang="ru-RU" sz="2400" dirty="0" err="1" smtClean="0"/>
              <a:t>територіями</a:t>
            </a:r>
            <a:r>
              <a:rPr lang="ru-RU" sz="2400" dirty="0" smtClean="0"/>
              <a:t> </a:t>
            </a:r>
            <a:r>
              <a:rPr lang="ru-RU" sz="2400" dirty="0" err="1" smtClean="0"/>
              <a:t>будинків</a:t>
            </a:r>
            <a:r>
              <a:rPr lang="ru-RU" sz="2400" dirty="0" smtClean="0"/>
              <a:t> </a:t>
            </a:r>
            <a:r>
              <a:rPr lang="ru-RU" sz="2400" dirty="0" err="1"/>
              <a:t>відпочинку</a:t>
            </a:r>
            <a:r>
              <a:rPr lang="ru-RU" sz="2400" dirty="0"/>
              <a:t>, </a:t>
            </a:r>
            <a:r>
              <a:rPr lang="ru-RU" sz="2400" dirty="0" err="1"/>
              <a:t>пансіонатів</a:t>
            </a:r>
            <a:r>
              <a:rPr lang="ru-RU" sz="2400" dirty="0"/>
              <a:t> </a:t>
            </a:r>
            <a:r>
              <a:rPr lang="ru-RU" sz="2400" dirty="0" err="1" smtClean="0"/>
              <a:t>щодо</a:t>
            </a:r>
            <a:r>
              <a:rPr lang="ru-RU" sz="2400" dirty="0" smtClean="0"/>
              <a:t> </a:t>
            </a:r>
            <a:r>
              <a:rPr lang="ru-RU" sz="2400" dirty="0" err="1" smtClean="0"/>
              <a:t>лікування</a:t>
            </a:r>
            <a:r>
              <a:rPr lang="ru-RU" sz="2400" dirty="0" smtClean="0"/>
              <a:t> </a:t>
            </a:r>
            <a:r>
              <a:rPr lang="ru-RU" sz="2400" dirty="0" err="1"/>
              <a:t>мінеральними</a:t>
            </a:r>
            <a:r>
              <a:rPr lang="ru-RU" sz="2400" dirty="0"/>
              <a:t> водами);</a:t>
            </a:r>
          </a:p>
          <a:p>
            <a:r>
              <a:rPr lang="ru-RU" sz="2400" dirty="0"/>
              <a:t>• </a:t>
            </a:r>
            <a:r>
              <a:rPr lang="ru-RU" sz="2400" i="1" u="sng" dirty="0" err="1" smtClean="0"/>
              <a:t>рекреаційно-оздоровчий</a:t>
            </a:r>
            <a:r>
              <a:rPr lang="ru-RU" sz="2400" i="1" u="sng" dirty="0" smtClean="0"/>
              <a:t> </a:t>
            </a:r>
            <a:r>
              <a:rPr lang="ru-RU" sz="2400" dirty="0"/>
              <a:t>(</a:t>
            </a:r>
            <a:r>
              <a:rPr lang="ru-RU" sz="2400" dirty="0" err="1"/>
              <a:t>наприклад</a:t>
            </a:r>
            <a:r>
              <a:rPr lang="ru-RU" sz="2400" dirty="0" smtClean="0"/>
              <a:t>, </a:t>
            </a:r>
            <a:r>
              <a:rPr lang="ru-RU" sz="2400" dirty="0" err="1" smtClean="0"/>
              <a:t>зелені</a:t>
            </a:r>
            <a:r>
              <a:rPr lang="ru-RU" sz="2400" dirty="0" smtClean="0"/>
              <a:t> </a:t>
            </a:r>
            <a:r>
              <a:rPr lang="ru-RU" sz="2400" dirty="0" err="1"/>
              <a:t>зони</a:t>
            </a:r>
            <a:r>
              <a:rPr lang="ru-RU" sz="2400" dirty="0"/>
              <a:t> і </a:t>
            </a:r>
            <a:r>
              <a:rPr lang="ru-RU" sz="2400" dirty="0" err="1"/>
              <a:t>зелені</a:t>
            </a:r>
            <a:r>
              <a:rPr lang="ru-RU" sz="2400" dirty="0"/>
              <a:t> </a:t>
            </a:r>
            <a:r>
              <a:rPr lang="ru-RU" sz="2400" dirty="0" err="1"/>
              <a:t>насадження</a:t>
            </a:r>
            <a:r>
              <a:rPr lang="ru-RU" sz="2400" dirty="0"/>
              <a:t> </a:t>
            </a:r>
            <a:r>
              <a:rPr lang="ru-RU" sz="2400" dirty="0" err="1"/>
              <a:t>міст</a:t>
            </a:r>
            <a:r>
              <a:rPr lang="ru-RU" sz="2400" dirty="0"/>
              <a:t> </a:t>
            </a:r>
            <a:r>
              <a:rPr lang="ru-RU" sz="2400" dirty="0" err="1"/>
              <a:t>таінших</a:t>
            </a:r>
            <a:r>
              <a:rPr lang="ru-RU" sz="2400" dirty="0"/>
              <a:t> </a:t>
            </a:r>
            <a:r>
              <a:rPr lang="ru-RU" sz="2400" dirty="0" err="1"/>
              <a:t>населених</a:t>
            </a:r>
            <a:r>
              <a:rPr lang="ru-RU" sz="2400" dirty="0"/>
              <a:t> </a:t>
            </a:r>
            <a:r>
              <a:rPr lang="ru-RU" sz="2400" dirty="0" err="1"/>
              <a:t>пунктів</a:t>
            </a:r>
            <a:r>
              <a:rPr lang="ru-RU" sz="2400" dirty="0"/>
              <a:t>, </a:t>
            </a:r>
            <a:r>
              <a:rPr lang="ru-RU" sz="2400" dirty="0" err="1"/>
              <a:t>стаціонарні</a:t>
            </a:r>
            <a:r>
              <a:rPr lang="ru-RU" sz="2400" dirty="0"/>
              <a:t> і </a:t>
            </a:r>
            <a:r>
              <a:rPr lang="ru-RU" sz="2400" dirty="0" err="1"/>
              <a:t>наметові</a:t>
            </a:r>
            <a:r>
              <a:rPr lang="ru-RU" sz="2400" dirty="0"/>
              <a:t> </a:t>
            </a:r>
            <a:r>
              <a:rPr lang="ru-RU" sz="2400" dirty="0" err="1" smtClean="0"/>
              <a:t>туристично-оздоровчі</a:t>
            </a:r>
            <a:r>
              <a:rPr lang="ru-RU" sz="2400" dirty="0" smtClean="0"/>
              <a:t> </a:t>
            </a:r>
            <a:r>
              <a:rPr lang="ru-RU" sz="2400" dirty="0" err="1" smtClean="0"/>
              <a:t>табори</a:t>
            </a:r>
            <a:r>
              <a:rPr lang="ru-RU" sz="2400" dirty="0"/>
              <a:t>, </a:t>
            </a:r>
            <a:r>
              <a:rPr lang="ru-RU" sz="2400" dirty="0" smtClean="0"/>
              <a:t>купально-</a:t>
            </a:r>
            <a:r>
              <a:rPr lang="ru-RU" sz="2400" dirty="0" err="1" smtClean="0"/>
              <a:t>пляжні</a:t>
            </a:r>
            <a:r>
              <a:rPr lang="ru-RU" sz="2400" dirty="0" smtClean="0"/>
              <a:t> </a:t>
            </a:r>
            <a:r>
              <a:rPr lang="ru-RU" sz="2400" dirty="0" err="1"/>
              <a:t>місцевості</a:t>
            </a:r>
            <a:r>
              <a:rPr lang="ru-RU" sz="2400" dirty="0"/>
              <a:t>, </a:t>
            </a:r>
            <a:r>
              <a:rPr lang="ru-RU" sz="2400" dirty="0" err="1" smtClean="0"/>
              <a:t>земельні</a:t>
            </a:r>
            <a:r>
              <a:rPr lang="ru-RU" sz="2400" dirty="0" smtClean="0"/>
              <a:t> </a:t>
            </a:r>
            <a:r>
              <a:rPr lang="ru-RU" sz="2400" dirty="0" err="1"/>
              <a:t>ділянки</a:t>
            </a:r>
            <a:r>
              <a:rPr lang="ru-RU" sz="2400" dirty="0"/>
              <a:t>, </a:t>
            </a:r>
            <a:r>
              <a:rPr lang="ru-RU" sz="2400" dirty="0" err="1"/>
              <a:t>надані</a:t>
            </a:r>
            <a:r>
              <a:rPr lang="ru-RU" sz="2400" dirty="0"/>
              <a:t> для дачного </a:t>
            </a:r>
            <a:r>
              <a:rPr lang="ru-RU" sz="2400" dirty="0" err="1" smtClean="0"/>
              <a:t>будівництва</a:t>
            </a:r>
            <a:r>
              <a:rPr lang="ru-RU" sz="2400" dirty="0" smtClean="0"/>
              <a:t> </a:t>
            </a:r>
            <a:r>
              <a:rPr lang="ru-RU" sz="2400" dirty="0" err="1"/>
              <a:t>тощо</a:t>
            </a:r>
            <a:r>
              <a:rPr lang="ru-RU" sz="2400" dirty="0"/>
              <a:t>); </a:t>
            </a:r>
            <a:endParaRPr lang="ru-RU" sz="2400" dirty="0" smtClean="0"/>
          </a:p>
          <a:p>
            <a:r>
              <a:rPr lang="ru-RU" sz="2400" dirty="0" smtClean="0"/>
              <a:t>• </a:t>
            </a:r>
            <a:r>
              <a:rPr lang="ru-RU" sz="2400" i="1" u="sng" dirty="0" err="1" smtClean="0"/>
              <a:t>рекреаційно-спортивний</a:t>
            </a:r>
            <a:r>
              <a:rPr lang="ru-RU" sz="2400" dirty="0" smtClean="0"/>
              <a:t> </a:t>
            </a:r>
            <a:r>
              <a:rPr lang="ru-RU" sz="2400" dirty="0"/>
              <a:t>(</a:t>
            </a:r>
            <a:r>
              <a:rPr lang="ru-RU" sz="2400" dirty="0" err="1"/>
              <a:t>наприклад</a:t>
            </a:r>
            <a:r>
              <a:rPr lang="ru-RU" sz="2400" dirty="0"/>
              <a:t>, </a:t>
            </a:r>
            <a:r>
              <a:rPr lang="ru-RU" sz="2400" dirty="0" err="1"/>
              <a:t>земельні</a:t>
            </a:r>
            <a:r>
              <a:rPr lang="ru-RU" sz="2400" dirty="0"/>
              <a:t> </a:t>
            </a:r>
            <a:r>
              <a:rPr lang="ru-RU" sz="2400" dirty="0" err="1"/>
              <a:t>ділянки</a:t>
            </a:r>
            <a:r>
              <a:rPr lang="ru-RU" sz="2400" dirty="0"/>
              <a:t> </a:t>
            </a:r>
            <a:r>
              <a:rPr lang="ru-RU" sz="2400" dirty="0" err="1"/>
              <a:t>гірськолижних</a:t>
            </a:r>
            <a:r>
              <a:rPr lang="ru-RU" sz="2400" dirty="0"/>
              <a:t> та </a:t>
            </a:r>
            <a:r>
              <a:rPr lang="ru-RU" sz="2400" dirty="0" err="1" smtClean="0"/>
              <a:t>інших</a:t>
            </a:r>
            <a:r>
              <a:rPr lang="ru-RU" sz="2400" dirty="0" smtClean="0"/>
              <a:t> </a:t>
            </a:r>
            <a:r>
              <a:rPr lang="ru-RU" sz="2400" dirty="0" err="1"/>
              <a:t>туристичних</a:t>
            </a:r>
            <a:r>
              <a:rPr lang="ru-RU" sz="2400" dirty="0"/>
              <a:t> баз, </a:t>
            </a:r>
            <a:r>
              <a:rPr lang="ru-RU" sz="2400" dirty="0" err="1"/>
              <a:t>кемпінгів</a:t>
            </a:r>
            <a:r>
              <a:rPr lang="ru-RU" sz="2400" dirty="0"/>
              <a:t>, </a:t>
            </a:r>
            <a:r>
              <a:rPr lang="ru-RU" sz="2400" dirty="0" err="1" smtClean="0"/>
              <a:t>об'єктів</a:t>
            </a:r>
            <a:r>
              <a:rPr lang="ru-RU" sz="2400" dirty="0" smtClean="0"/>
              <a:t> </a:t>
            </a:r>
            <a:r>
              <a:rPr lang="ru-RU" sz="2400" dirty="0" err="1"/>
              <a:t>фізичної</a:t>
            </a:r>
            <a:r>
              <a:rPr lang="ru-RU" sz="2400" dirty="0"/>
              <a:t> </a:t>
            </a:r>
            <a:r>
              <a:rPr lang="ru-RU" sz="2400" dirty="0" err="1"/>
              <a:t>культури</a:t>
            </a:r>
            <a:r>
              <a:rPr lang="ru-RU" sz="2400" dirty="0"/>
              <a:t> і спорту, </a:t>
            </a:r>
            <a:r>
              <a:rPr lang="ru-RU" sz="2400" dirty="0" smtClean="0"/>
              <a:t>яхт- </a:t>
            </a:r>
            <a:r>
              <a:rPr lang="ru-RU" sz="2400" dirty="0" err="1"/>
              <a:t>клубів</a:t>
            </a:r>
            <a:r>
              <a:rPr lang="ru-RU" sz="2400" dirty="0"/>
              <a:t>, </a:t>
            </a:r>
            <a:r>
              <a:rPr lang="ru-RU" sz="2400" dirty="0" err="1"/>
              <a:t>будинків</a:t>
            </a:r>
            <a:r>
              <a:rPr lang="ru-RU" sz="2400" dirty="0"/>
              <a:t> </a:t>
            </a:r>
            <a:r>
              <a:rPr lang="ru-RU" sz="2400" dirty="0" err="1"/>
              <a:t>рибалок</a:t>
            </a:r>
            <a:r>
              <a:rPr lang="ru-RU" sz="2400" dirty="0"/>
              <a:t> і </a:t>
            </a:r>
            <a:r>
              <a:rPr lang="ru-RU" sz="2400" dirty="0" err="1"/>
              <a:t>мисливців</a:t>
            </a:r>
            <a:r>
              <a:rPr lang="ru-RU" sz="2400" dirty="0"/>
              <a:t>, </a:t>
            </a:r>
            <a:r>
              <a:rPr lang="ru-RU" sz="2400" dirty="0" err="1"/>
              <a:t>дитячих</a:t>
            </a:r>
            <a:r>
              <a:rPr lang="ru-RU" sz="2400" dirty="0"/>
              <a:t> </a:t>
            </a:r>
            <a:r>
              <a:rPr lang="ru-RU" sz="2400" dirty="0" err="1"/>
              <a:t>туристичних</a:t>
            </a:r>
            <a:r>
              <a:rPr lang="ru-RU" sz="2400" dirty="0"/>
              <a:t> </a:t>
            </a:r>
            <a:r>
              <a:rPr lang="ru-RU" sz="2400" dirty="0" err="1"/>
              <a:t>станцій</a:t>
            </a:r>
            <a:r>
              <a:rPr lang="ru-RU" sz="2400" dirty="0"/>
              <a:t>, </a:t>
            </a:r>
            <a:r>
              <a:rPr lang="ru-RU" sz="2400" dirty="0" err="1" smtClean="0"/>
              <a:t>дитячих</a:t>
            </a:r>
            <a:r>
              <a:rPr lang="ru-RU" sz="2400" dirty="0" smtClean="0"/>
              <a:t> </a:t>
            </a:r>
            <a:r>
              <a:rPr lang="ru-RU" sz="2400" dirty="0"/>
              <a:t>та </a:t>
            </a:r>
            <a:r>
              <a:rPr lang="ru-RU" sz="2400" dirty="0" err="1"/>
              <a:t>спортивних</a:t>
            </a:r>
            <a:r>
              <a:rPr lang="ru-RU" sz="2400" dirty="0"/>
              <a:t> </a:t>
            </a:r>
            <a:r>
              <a:rPr lang="ru-RU" sz="2400" dirty="0" err="1"/>
              <a:t>таборів</a:t>
            </a:r>
            <a:r>
              <a:rPr lang="ru-RU" sz="2400" dirty="0"/>
              <a:t>, </a:t>
            </a:r>
            <a:r>
              <a:rPr lang="ru-RU" sz="2400" dirty="0" err="1"/>
              <a:t>інших</a:t>
            </a:r>
            <a:r>
              <a:rPr lang="ru-RU" sz="2400" dirty="0"/>
              <a:t> </a:t>
            </a:r>
            <a:r>
              <a:rPr lang="ru-RU" sz="2400" dirty="0" err="1" smtClean="0"/>
              <a:t>аналогічних</a:t>
            </a:r>
            <a:r>
              <a:rPr lang="ru-RU" sz="2400" dirty="0" smtClean="0"/>
              <a:t> </a:t>
            </a:r>
            <a:r>
              <a:rPr lang="ru-RU" sz="2400" dirty="0" err="1"/>
              <a:t>об'єктів</a:t>
            </a:r>
            <a:r>
              <a:rPr lang="ru-RU" sz="2400" dirty="0"/>
              <a:t> </a:t>
            </a:r>
            <a:r>
              <a:rPr lang="ru-RU" sz="2400" dirty="0" err="1"/>
              <a:t>тощо</a:t>
            </a:r>
            <a:r>
              <a:rPr lang="ru-RU" sz="2400" dirty="0"/>
              <a:t>); </a:t>
            </a:r>
            <a:endParaRPr lang="ru-RU" sz="2400" dirty="0" smtClean="0"/>
          </a:p>
          <a:p>
            <a:r>
              <a:rPr lang="ru-RU" sz="2400" dirty="0" smtClean="0"/>
              <a:t>• </a:t>
            </a:r>
            <a:r>
              <a:rPr lang="ru-RU" sz="2400" i="1" u="sng" dirty="0" err="1" smtClean="0"/>
              <a:t>рекреаційно-пізнавальний</a:t>
            </a:r>
            <a:r>
              <a:rPr lang="ru-RU" sz="2400" u="sng" dirty="0" smtClean="0"/>
              <a:t> </a:t>
            </a:r>
            <a:r>
              <a:rPr lang="ru-RU" sz="2400" dirty="0"/>
              <a:t>(</a:t>
            </a:r>
            <a:r>
              <a:rPr lang="ru-RU" sz="2400" dirty="0" err="1" smtClean="0"/>
              <a:t>наприклад</a:t>
            </a:r>
            <a:r>
              <a:rPr lang="ru-RU" sz="2400" dirty="0"/>
              <a:t>, </a:t>
            </a:r>
            <a:r>
              <a:rPr lang="ru-RU" sz="2400" dirty="0" err="1"/>
              <a:t>земельні</a:t>
            </a:r>
            <a:r>
              <a:rPr lang="ru-RU" sz="2400" dirty="0"/>
              <a:t> </a:t>
            </a:r>
            <a:r>
              <a:rPr lang="ru-RU" sz="2400" dirty="0" err="1"/>
              <a:t>ділянки</a:t>
            </a:r>
            <a:r>
              <a:rPr lang="ru-RU" sz="2400" dirty="0"/>
              <a:t> </a:t>
            </a:r>
            <a:r>
              <a:rPr lang="ru-RU" sz="2400" dirty="0" err="1" smtClean="0"/>
              <a:t>навчально-туристських</a:t>
            </a:r>
            <a:r>
              <a:rPr lang="ru-RU" sz="2400" dirty="0" smtClean="0"/>
              <a:t> </a:t>
            </a:r>
            <a:r>
              <a:rPr lang="ru-RU" sz="2400" dirty="0"/>
              <a:t>та </a:t>
            </a:r>
            <a:r>
              <a:rPr lang="ru-RU" sz="2400" dirty="0" err="1"/>
              <a:t>екологічних</a:t>
            </a:r>
            <a:r>
              <a:rPr lang="ru-RU" sz="2400" dirty="0"/>
              <a:t> стежок, </a:t>
            </a:r>
            <a:r>
              <a:rPr lang="ru-RU" sz="2400" dirty="0" err="1"/>
              <a:t>маркованих</a:t>
            </a:r>
            <a:r>
              <a:rPr lang="ru-RU" sz="2400" dirty="0"/>
              <a:t> трас </a:t>
            </a:r>
            <a:r>
              <a:rPr lang="ru-RU" sz="2400" dirty="0" err="1"/>
              <a:t>тощо</a:t>
            </a:r>
            <a:r>
              <a:rPr lang="ru-RU" sz="2400" dirty="0"/>
              <a:t>).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1427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873579"/>
            <a:ext cx="10158412" cy="554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Аспекти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рекреаційного потенціалу: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800" u="heavy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ількісний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відповідна територія за наявних рекреаційних ресурсів здатна надати рекреаційні послуги певній кількості людей. Визначивши рекреаційні можливості можна визначити рекреаційний потенціал всієї території.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uk-UA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2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u="heavy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кісний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рекреаційні ресурси мають різну якість,  тому і є різний ефект. Рекреаційний потенціал можна виміряти за кількістю людей, які можуть задовольнити рекреаційні потреби на цій території, без порушень їх психофізіологічної комфортності.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34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8677" y="1139524"/>
            <a:ext cx="10587036" cy="5366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7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Рекреаційні ресурси</a:t>
            </a: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поєднання компонентів природи, соціально-економічних чинників і культурних цінностей, що задовольняють потреби людини.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7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Рекреаційні ресурси</a:t>
            </a: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це об'єкти, явища і процеси природного, антропогенного походження, що використовуються або можуть бути використанні для розвитку рекреації і туризму.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7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Властивості рекреаційних ресурсів:</a:t>
            </a: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ctr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цілісність 		- надійність</a:t>
            </a:r>
          </a:p>
          <a:p>
            <a:pPr marL="342900" lvl="0" indent="-342900" algn="ctr">
              <a:lnSpc>
                <a:spcPct val="115000"/>
              </a:lnSpc>
              <a:buFont typeface="Times New Roman" panose="02020603050405020304" pitchFamily="18" charset="0"/>
              <a:buChar char="-"/>
              <a:tabLst>
                <a:tab pos="1257300" algn="l"/>
              </a:tabLst>
            </a:pP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динамічність		- місткість</a:t>
            </a:r>
          </a:p>
          <a:p>
            <a:pPr marL="342900" indent="-342900" algn="ctr">
              <a:lnSpc>
                <a:spcPct val="115000"/>
              </a:lnSpc>
              <a:buFont typeface="Times New Roman" panose="02020603050405020304" pitchFamily="18" charset="0"/>
              <a:buChar char="-"/>
              <a:tabLst>
                <a:tab pos="2414588" algn="l"/>
              </a:tabLst>
            </a:pP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стійкість			- унікальність</a:t>
            </a:r>
          </a:p>
          <a:p>
            <a:pPr marL="342900" indent="-342900" algn="ctr">
              <a:lnSpc>
                <a:spcPct val="115000"/>
              </a:lnSpc>
              <a:buFont typeface="Times New Roman" panose="02020603050405020304" pitchFamily="18" charset="0"/>
              <a:buChar char="-"/>
              <a:tabLst>
                <a:tab pos="2157413" algn="l"/>
                <a:tab pos="2328863" algn="l"/>
              </a:tabLst>
            </a:pPr>
            <a:r>
              <a:rPr lang="uk-UA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привабливість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64569" y="334950"/>
            <a:ext cx="9115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Рекреаційні ресурси їх види специфіка використання</a:t>
            </a:r>
          </a:p>
        </p:txBody>
      </p:sp>
    </p:spTree>
    <p:extLst>
      <p:ext uri="{BB962C8B-B14F-4D97-AF65-F5344CB8AC3E}">
        <p14:creationId xmlns:p14="http://schemas.microsoft.com/office/powerpoint/2010/main" val="255692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073" y="487025"/>
            <a:ext cx="11485418" cy="529375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600" dirty="0" smtClean="0"/>
              <a:t>     </a:t>
            </a:r>
            <a:r>
              <a:rPr lang="ru-RU" sz="2600" dirty="0" err="1" smtClean="0"/>
              <a:t>Важливим</a:t>
            </a:r>
            <a:r>
              <a:rPr lang="ru-RU" sz="2600" dirty="0" smtClean="0"/>
              <a:t> </a:t>
            </a:r>
            <a:r>
              <a:rPr lang="ru-RU" sz="2600" dirty="0" err="1"/>
              <a:t>інструментом</a:t>
            </a:r>
            <a:r>
              <a:rPr lang="ru-RU" sz="2600" dirty="0"/>
              <a:t> </a:t>
            </a:r>
            <a:r>
              <a:rPr lang="ru-RU" sz="2600" dirty="0" err="1"/>
              <a:t>поводження</a:t>
            </a:r>
            <a:r>
              <a:rPr lang="ru-RU" sz="2600" dirty="0"/>
              <a:t> з </a:t>
            </a:r>
            <a:r>
              <a:rPr lang="ru-RU" sz="2600" dirty="0" err="1"/>
              <a:t>рекреаційно-туристичними</a:t>
            </a:r>
            <a:r>
              <a:rPr lang="ru-RU" sz="2600" dirty="0"/>
              <a:t> ресурсами є </a:t>
            </a:r>
            <a:r>
              <a:rPr lang="ru-RU" sz="2600" b="1" i="1" dirty="0" err="1"/>
              <a:t>Державний</a:t>
            </a:r>
            <a:r>
              <a:rPr lang="ru-RU" sz="2600" b="1" i="1" dirty="0"/>
              <a:t> кадастр </a:t>
            </a:r>
            <a:r>
              <a:rPr lang="ru-RU" sz="2600" b="1" i="1" dirty="0" err="1"/>
              <a:t>природних</a:t>
            </a:r>
            <a:r>
              <a:rPr lang="ru-RU" sz="2600" b="1" i="1" dirty="0"/>
              <a:t> </a:t>
            </a:r>
            <a:r>
              <a:rPr lang="ru-RU" sz="2600" b="1" i="1" dirty="0" err="1"/>
              <a:t>лікувальних</a:t>
            </a:r>
            <a:r>
              <a:rPr lang="ru-RU" sz="2600" b="1" i="1" dirty="0"/>
              <a:t> </a:t>
            </a:r>
            <a:r>
              <a:rPr lang="ru-RU" sz="2600" b="1" i="1" dirty="0" err="1"/>
              <a:t>ресурсів</a:t>
            </a:r>
            <a:r>
              <a:rPr lang="ru-RU" sz="2600" dirty="0"/>
              <a:t>, за </a:t>
            </a:r>
            <a:r>
              <a:rPr lang="ru-RU" sz="2600" dirty="0" err="1"/>
              <a:t>який</a:t>
            </a:r>
            <a:r>
              <a:rPr lang="ru-RU" sz="2600" dirty="0"/>
              <a:t> </a:t>
            </a:r>
            <a:r>
              <a:rPr lang="ru-RU" sz="2600" dirty="0" err="1"/>
              <a:t>відповідає</a:t>
            </a:r>
            <a:r>
              <a:rPr lang="ru-RU" sz="2600" dirty="0"/>
              <a:t> </a:t>
            </a:r>
            <a:r>
              <a:rPr lang="ru-RU" sz="2600" dirty="0" err="1"/>
              <a:t>Міністерство</a:t>
            </a:r>
            <a:r>
              <a:rPr lang="ru-RU" sz="2600" dirty="0"/>
              <a:t> </a:t>
            </a:r>
            <a:r>
              <a:rPr lang="ru-RU" sz="2600" dirty="0" err="1"/>
              <a:t>охорони</a:t>
            </a:r>
            <a:r>
              <a:rPr lang="ru-RU" sz="2600" dirty="0"/>
              <a:t> </a:t>
            </a:r>
            <a:r>
              <a:rPr lang="ru-RU" sz="2600" dirty="0" err="1"/>
              <a:t>здоров’я</a:t>
            </a:r>
            <a:r>
              <a:rPr lang="ru-RU" sz="2600" dirty="0"/>
              <a:t> </a:t>
            </a:r>
            <a:r>
              <a:rPr lang="ru-RU" sz="2600" dirty="0" err="1"/>
              <a:t>України</a:t>
            </a:r>
            <a:r>
              <a:rPr lang="ru-RU" sz="2600" dirty="0"/>
              <a:t>. </a:t>
            </a:r>
            <a:endParaRPr lang="ru-RU" sz="2600" dirty="0" smtClean="0"/>
          </a:p>
          <a:p>
            <a:r>
              <a:rPr lang="ru-RU" sz="2600" dirty="0" smtClean="0"/>
              <a:t>    </a:t>
            </a:r>
            <a:r>
              <a:rPr lang="ru-RU" sz="2600" dirty="0" err="1" smtClean="0"/>
              <a:t>Об'єктами</a:t>
            </a:r>
            <a:r>
              <a:rPr lang="ru-RU" sz="2600" dirty="0" smtClean="0"/>
              <a:t> </a:t>
            </a:r>
            <a:r>
              <a:rPr lang="ru-RU" sz="2600" dirty="0"/>
              <a:t>Кадастру є </a:t>
            </a:r>
            <a:r>
              <a:rPr lang="ru-RU" sz="2600" dirty="0" err="1"/>
              <a:t>мінеральні</a:t>
            </a:r>
            <a:r>
              <a:rPr lang="ru-RU" sz="2600" dirty="0"/>
              <a:t> і </a:t>
            </a:r>
            <a:r>
              <a:rPr lang="ru-RU" sz="2600" dirty="0" err="1"/>
              <a:t>термальні</a:t>
            </a:r>
            <a:r>
              <a:rPr lang="ru-RU" sz="2600" dirty="0"/>
              <a:t> води, </a:t>
            </a:r>
            <a:r>
              <a:rPr lang="ru-RU" sz="2600" dirty="0" err="1"/>
              <a:t>лікувальні</a:t>
            </a:r>
            <a:r>
              <a:rPr lang="ru-RU" sz="2600" dirty="0"/>
              <a:t> </a:t>
            </a:r>
            <a:r>
              <a:rPr lang="ru-RU" sz="2600" dirty="0" err="1"/>
              <a:t>грязі</a:t>
            </a:r>
            <a:r>
              <a:rPr lang="ru-RU" sz="2600" dirty="0"/>
              <a:t> та озокерит, </a:t>
            </a:r>
            <a:r>
              <a:rPr lang="ru-RU" sz="2600" dirty="0" err="1"/>
              <a:t>ропа</a:t>
            </a:r>
            <a:r>
              <a:rPr lang="ru-RU" sz="2600" dirty="0"/>
              <a:t> </a:t>
            </a:r>
            <a:r>
              <a:rPr lang="ru-RU" sz="2600" dirty="0" err="1"/>
              <a:t>лиманів</a:t>
            </a:r>
            <a:r>
              <a:rPr lang="ru-RU" sz="2600" dirty="0"/>
              <a:t> та озер, </a:t>
            </a:r>
            <a:r>
              <a:rPr lang="ru-RU" sz="2600" dirty="0" err="1"/>
              <a:t>морська</a:t>
            </a:r>
            <a:r>
              <a:rPr lang="ru-RU" sz="2600" dirty="0"/>
              <a:t> вода, </a:t>
            </a:r>
            <a:r>
              <a:rPr lang="ru-RU" sz="2600" dirty="0" err="1"/>
              <a:t>природні</a:t>
            </a:r>
            <a:r>
              <a:rPr lang="ru-RU" sz="2600" dirty="0"/>
              <a:t> </a:t>
            </a:r>
            <a:r>
              <a:rPr lang="ru-RU" sz="2600" dirty="0" err="1"/>
              <a:t>об'єкти</a:t>
            </a:r>
            <a:r>
              <a:rPr lang="ru-RU" sz="2600" dirty="0"/>
              <a:t> і </a:t>
            </a:r>
            <a:r>
              <a:rPr lang="ru-RU" sz="2600" dirty="0" err="1"/>
              <a:t>комплекси</a:t>
            </a:r>
            <a:r>
              <a:rPr lang="ru-RU" sz="2600" dirty="0"/>
              <a:t> </a:t>
            </a:r>
            <a:r>
              <a:rPr lang="ru-RU" sz="2600" dirty="0" err="1"/>
              <a:t>із</a:t>
            </a:r>
            <a:r>
              <a:rPr lang="ru-RU" sz="2600" dirty="0"/>
              <a:t> </a:t>
            </a:r>
            <a:r>
              <a:rPr lang="ru-RU" sz="2600" dirty="0" err="1"/>
              <a:t>сприятливими</a:t>
            </a:r>
            <a:r>
              <a:rPr lang="ru-RU" sz="2600" dirty="0"/>
              <a:t> для </a:t>
            </a:r>
            <a:r>
              <a:rPr lang="ru-RU" sz="2600" dirty="0" err="1"/>
              <a:t>лікування</a:t>
            </a:r>
            <a:r>
              <a:rPr lang="ru-RU" sz="2600" dirty="0"/>
              <a:t> </a:t>
            </a:r>
            <a:r>
              <a:rPr lang="ru-RU" sz="2600" dirty="0" err="1"/>
              <a:t>кліматичними</a:t>
            </a:r>
            <a:r>
              <a:rPr lang="ru-RU" sz="2600" dirty="0"/>
              <a:t> </a:t>
            </a:r>
            <a:r>
              <a:rPr lang="ru-RU" sz="2600" dirty="0" err="1"/>
              <a:t>умовами</a:t>
            </a:r>
            <a:r>
              <a:rPr lang="ru-RU" sz="2600" dirty="0"/>
              <a:t>, </a:t>
            </a:r>
            <a:r>
              <a:rPr lang="ru-RU" sz="2600" dirty="0" err="1"/>
              <a:t>придатні</a:t>
            </a:r>
            <a:r>
              <a:rPr lang="ru-RU" sz="2600" dirty="0"/>
              <a:t> для </a:t>
            </a:r>
            <a:r>
              <a:rPr lang="ru-RU" sz="2600" dirty="0" err="1"/>
              <a:t>використання</a:t>
            </a:r>
            <a:r>
              <a:rPr lang="ru-RU" sz="2600" dirty="0"/>
              <a:t> з метою </a:t>
            </a:r>
            <a:r>
              <a:rPr lang="ru-RU" sz="2600" dirty="0" err="1"/>
              <a:t>лікування</a:t>
            </a:r>
            <a:r>
              <a:rPr lang="ru-RU" sz="2600" dirty="0"/>
              <a:t>, </a:t>
            </a:r>
            <a:r>
              <a:rPr lang="ru-RU" sz="2600" dirty="0" err="1"/>
              <a:t>медичної</a:t>
            </a:r>
            <a:r>
              <a:rPr lang="ru-RU" sz="2600" dirty="0"/>
              <a:t> </a:t>
            </a:r>
            <a:r>
              <a:rPr lang="ru-RU" sz="2600" dirty="0" err="1"/>
              <a:t>реабілітації</a:t>
            </a:r>
            <a:r>
              <a:rPr lang="ru-RU" sz="2600" dirty="0"/>
              <a:t> та </a:t>
            </a:r>
            <a:r>
              <a:rPr lang="ru-RU" sz="2600" dirty="0" err="1"/>
              <a:t>профілактики</a:t>
            </a:r>
            <a:r>
              <a:rPr lang="ru-RU" sz="2600" dirty="0"/>
              <a:t> </a:t>
            </a:r>
            <a:r>
              <a:rPr lang="ru-RU" sz="2600" dirty="0" err="1"/>
              <a:t>захворювань</a:t>
            </a:r>
            <a:r>
              <a:rPr lang="ru-RU" sz="2600" dirty="0"/>
              <a:t>. </a:t>
            </a:r>
            <a:endParaRPr lang="ru-RU" sz="2600" dirty="0" smtClean="0"/>
          </a:p>
          <a:p>
            <a:r>
              <a:rPr lang="ru-RU" sz="2600" dirty="0"/>
              <a:t> </a:t>
            </a:r>
            <a:r>
              <a:rPr lang="ru-RU" sz="2600" dirty="0" smtClean="0"/>
              <a:t>   Кадастр </a:t>
            </a:r>
            <a:r>
              <a:rPr lang="ru-RU" sz="2600" dirty="0"/>
              <a:t>є системою </a:t>
            </a:r>
            <a:r>
              <a:rPr lang="ru-RU" sz="2600" dirty="0" err="1"/>
              <a:t>відомостей</a:t>
            </a:r>
            <a:r>
              <a:rPr lang="ru-RU" sz="2600" dirty="0"/>
              <a:t> про </a:t>
            </a:r>
            <a:r>
              <a:rPr lang="ru-RU" sz="2600" dirty="0" err="1"/>
              <a:t>кількість</a:t>
            </a:r>
            <a:r>
              <a:rPr lang="ru-RU" sz="2600" dirty="0"/>
              <a:t>, </a:t>
            </a:r>
            <a:r>
              <a:rPr lang="ru-RU" sz="2600" dirty="0" err="1"/>
              <a:t>якість</a:t>
            </a:r>
            <a:r>
              <a:rPr lang="ru-RU" sz="2600" dirty="0"/>
              <a:t> та </a:t>
            </a:r>
            <a:r>
              <a:rPr lang="ru-RU" sz="2600" dirty="0" err="1"/>
              <a:t>інші</a:t>
            </a:r>
            <a:r>
              <a:rPr lang="ru-RU" sz="2600" dirty="0"/>
              <a:t> </a:t>
            </a:r>
            <a:r>
              <a:rPr lang="ru-RU" sz="2600" dirty="0" err="1"/>
              <a:t>важливі</a:t>
            </a:r>
            <a:r>
              <a:rPr lang="ru-RU" sz="2600" dirty="0"/>
              <a:t> характеристики </a:t>
            </a:r>
            <a:r>
              <a:rPr lang="ru-RU" sz="2600" dirty="0" err="1"/>
              <a:t>всіх</a:t>
            </a:r>
            <a:r>
              <a:rPr lang="ru-RU" sz="2600" dirty="0"/>
              <a:t> </a:t>
            </a:r>
            <a:r>
              <a:rPr lang="ru-RU" sz="2600" dirty="0" err="1"/>
              <a:t>природних</a:t>
            </a:r>
            <a:r>
              <a:rPr lang="ru-RU" sz="2600" dirty="0"/>
              <a:t> </a:t>
            </a:r>
            <a:r>
              <a:rPr lang="ru-RU" sz="2600" dirty="0" err="1"/>
              <a:t>лікувальних</a:t>
            </a:r>
            <a:r>
              <a:rPr lang="ru-RU" sz="2600" dirty="0"/>
              <a:t> </a:t>
            </a:r>
            <a:r>
              <a:rPr lang="ru-RU" sz="2600" dirty="0" err="1"/>
              <a:t>ресурсів</a:t>
            </a:r>
            <a:r>
              <a:rPr lang="ru-RU" sz="2600" dirty="0"/>
              <a:t>, </a:t>
            </a:r>
            <a:r>
              <a:rPr lang="ru-RU" sz="2600" dirty="0" err="1"/>
              <a:t>що</a:t>
            </a:r>
            <a:r>
              <a:rPr lang="ru-RU" sz="2600" dirty="0"/>
              <a:t> </a:t>
            </a:r>
            <a:r>
              <a:rPr lang="ru-RU" sz="2600" dirty="0" err="1"/>
              <a:t>виявлені</a:t>
            </a:r>
            <a:r>
              <a:rPr lang="ru-RU" sz="2600" dirty="0"/>
              <a:t> та </a:t>
            </a:r>
            <a:r>
              <a:rPr lang="ru-RU" sz="2600" dirty="0" err="1"/>
              <a:t>підраховані</a:t>
            </a:r>
            <a:r>
              <a:rPr lang="ru-RU" sz="2600" dirty="0"/>
              <a:t> на </a:t>
            </a:r>
            <a:r>
              <a:rPr lang="ru-RU" sz="2600" dirty="0" err="1"/>
              <a:t>території</a:t>
            </a:r>
            <a:r>
              <a:rPr lang="ru-RU" sz="2600" dirty="0"/>
              <a:t> </a:t>
            </a:r>
            <a:r>
              <a:rPr lang="ru-RU" sz="2600" dirty="0" err="1"/>
              <a:t>України</a:t>
            </a:r>
            <a:r>
              <a:rPr lang="ru-RU" sz="2600" dirty="0"/>
              <a:t>, а </a:t>
            </a:r>
            <a:r>
              <a:rPr lang="ru-RU" sz="2600" dirty="0" err="1"/>
              <a:t>також</a:t>
            </a:r>
            <a:r>
              <a:rPr lang="ru-RU" sz="2600" dirty="0"/>
              <a:t> про </a:t>
            </a:r>
            <a:r>
              <a:rPr lang="ru-RU" sz="2600" dirty="0" err="1"/>
              <a:t>можливі</a:t>
            </a:r>
            <a:r>
              <a:rPr lang="ru-RU" sz="2600" dirty="0"/>
              <a:t> </a:t>
            </a:r>
            <a:r>
              <a:rPr lang="ru-RU" sz="2600" dirty="0" err="1"/>
              <a:t>обсяги</a:t>
            </a:r>
            <a:r>
              <a:rPr lang="ru-RU" sz="2600" dirty="0"/>
              <a:t>, </a:t>
            </a:r>
            <a:r>
              <a:rPr lang="ru-RU" sz="2600" dirty="0" err="1"/>
              <a:t>способи</a:t>
            </a:r>
            <a:r>
              <a:rPr lang="ru-RU" sz="2600" dirty="0"/>
              <a:t> і </a:t>
            </a:r>
            <a:r>
              <a:rPr lang="ru-RU" sz="2600" dirty="0" err="1"/>
              <a:t>режими</a:t>
            </a:r>
            <a:r>
              <a:rPr lang="ru-RU" sz="2600" dirty="0"/>
              <a:t> </a:t>
            </a:r>
            <a:r>
              <a:rPr lang="ru-RU" sz="2600" dirty="0" err="1"/>
              <a:t>їх</a:t>
            </a:r>
            <a:r>
              <a:rPr lang="ru-RU" sz="2600" dirty="0"/>
              <a:t> </a:t>
            </a:r>
            <a:r>
              <a:rPr lang="ru-RU" sz="2600" dirty="0" err="1"/>
              <a:t>використання</a:t>
            </a:r>
            <a:r>
              <a:rPr lang="ru-RU" sz="2600" dirty="0"/>
              <a:t>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73560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6038" y="1151764"/>
            <a:ext cx="11344131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Р</a:t>
            </a:r>
            <a:r>
              <a:rPr lang="uk-UA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екреаційні потенціал, його компоненти та значення</a:t>
            </a:r>
          </a:p>
          <a:p>
            <a:pPr>
              <a:lnSpc>
                <a:spcPct val="150000"/>
              </a:lnSpc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Рекреаційні ресурси,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їх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види,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специфіка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</a:p>
          <a:p>
            <a:pPr>
              <a:lnSpc>
                <a:spcPct val="150000"/>
              </a:lnSpc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Оцінка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рекреаційних ресурсів та потенціалу </a:t>
            </a:r>
            <a:endParaRPr lang="uk-UA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Рекреаційні ресурси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62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7309" y="1108365"/>
            <a:ext cx="10958946" cy="393954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500" dirty="0" smtClean="0"/>
              <a:t>        В </a:t>
            </a:r>
            <a:r>
              <a:rPr lang="ru-RU" sz="2500" dirty="0" err="1"/>
              <a:t>контексті</a:t>
            </a:r>
            <a:r>
              <a:rPr lang="ru-RU" sz="2500" dirty="0"/>
              <a:t> </a:t>
            </a:r>
            <a:r>
              <a:rPr lang="ru-RU" sz="2500" dirty="0" err="1"/>
              <a:t>раціонального</a:t>
            </a:r>
            <a:r>
              <a:rPr lang="ru-RU" sz="2500" dirty="0"/>
              <a:t> </a:t>
            </a:r>
            <a:r>
              <a:rPr lang="ru-RU" sz="2500" dirty="0" err="1"/>
              <a:t>використання</a:t>
            </a:r>
            <a:r>
              <a:rPr lang="ru-RU" sz="2500" dirty="0"/>
              <a:t> природно-ресурсного </a:t>
            </a:r>
            <a:r>
              <a:rPr lang="ru-RU" sz="2500" dirty="0" err="1"/>
              <a:t>потенціалу</a:t>
            </a:r>
            <a:r>
              <a:rPr lang="ru-RU" sz="2500" dirty="0"/>
              <a:t> </a:t>
            </a:r>
            <a:r>
              <a:rPr lang="ru-RU" sz="2500" dirty="0" err="1"/>
              <a:t>країни</a:t>
            </a:r>
            <a:r>
              <a:rPr lang="ru-RU" sz="2500" dirty="0"/>
              <a:t> в </a:t>
            </a:r>
            <a:r>
              <a:rPr lang="ru-RU" sz="2500" dirty="0" err="1"/>
              <a:t>Мінекономрозвитку</a:t>
            </a:r>
            <a:r>
              <a:rPr lang="ru-RU" sz="2500" dirty="0"/>
              <a:t> </a:t>
            </a:r>
            <a:r>
              <a:rPr lang="ru-RU" sz="2500" dirty="0" err="1"/>
              <a:t>ведеться</a:t>
            </a:r>
            <a:r>
              <a:rPr lang="ru-RU" sz="2500" dirty="0"/>
              <a:t> </a:t>
            </a:r>
            <a:r>
              <a:rPr lang="ru-RU" sz="2500" dirty="0" err="1"/>
              <a:t>Державний</a:t>
            </a:r>
            <a:r>
              <a:rPr lang="ru-RU" sz="2500" dirty="0"/>
              <a:t> кадастр </a:t>
            </a:r>
            <a:r>
              <a:rPr lang="ru-RU" sz="2500" dirty="0" err="1"/>
              <a:t>природних</a:t>
            </a:r>
            <a:r>
              <a:rPr lang="ru-RU" sz="2500" dirty="0"/>
              <a:t> </a:t>
            </a:r>
            <a:r>
              <a:rPr lang="ru-RU" sz="2500" dirty="0" err="1"/>
              <a:t>територій</a:t>
            </a:r>
            <a:r>
              <a:rPr lang="ru-RU" sz="2500" dirty="0"/>
              <a:t> </a:t>
            </a:r>
            <a:r>
              <a:rPr lang="ru-RU" sz="2500" dirty="0" err="1"/>
              <a:t>курортів</a:t>
            </a:r>
            <a:r>
              <a:rPr lang="ru-RU" sz="2500" dirty="0"/>
              <a:t>, </a:t>
            </a:r>
            <a:r>
              <a:rPr lang="ru-RU" sz="2500" dirty="0" err="1"/>
              <a:t>який</a:t>
            </a:r>
            <a:r>
              <a:rPr lang="ru-RU" sz="2500" dirty="0"/>
              <a:t> є </a:t>
            </a:r>
            <a:r>
              <a:rPr lang="ru-RU" sz="2500" dirty="0" err="1"/>
              <a:t>зводом</a:t>
            </a:r>
            <a:r>
              <a:rPr lang="ru-RU" sz="2500" dirty="0"/>
              <a:t> </a:t>
            </a:r>
            <a:r>
              <a:rPr lang="ru-RU" sz="2500" dirty="0" err="1"/>
              <a:t>відомостей</a:t>
            </a:r>
            <a:r>
              <a:rPr lang="ru-RU" sz="2500" dirty="0"/>
              <a:t> у </a:t>
            </a:r>
            <a:r>
              <a:rPr lang="ru-RU" sz="2500" dirty="0" err="1"/>
              <a:t>текстовій</a:t>
            </a:r>
            <a:r>
              <a:rPr lang="ru-RU" sz="2500" dirty="0"/>
              <a:t>, </a:t>
            </a:r>
            <a:r>
              <a:rPr lang="ru-RU" sz="2500" dirty="0" err="1"/>
              <a:t>цифровій</a:t>
            </a:r>
            <a:r>
              <a:rPr lang="ru-RU" sz="2500" dirty="0"/>
              <a:t> та </a:t>
            </a:r>
            <a:r>
              <a:rPr lang="ru-RU" sz="2500" dirty="0" err="1"/>
              <a:t>графічній</a:t>
            </a:r>
            <a:r>
              <a:rPr lang="ru-RU" sz="2500" dirty="0"/>
              <a:t> (</a:t>
            </a:r>
            <a:r>
              <a:rPr lang="ru-RU" sz="2500" dirty="0" err="1"/>
              <a:t>картографічній</a:t>
            </a:r>
            <a:r>
              <a:rPr lang="ru-RU" sz="2500" dirty="0"/>
              <a:t>) </a:t>
            </a:r>
            <a:r>
              <a:rPr lang="ru-RU" sz="2500" dirty="0" err="1"/>
              <a:t>формі</a:t>
            </a:r>
            <a:r>
              <a:rPr lang="ru-RU" sz="2500" dirty="0"/>
              <a:t> про </a:t>
            </a:r>
            <a:r>
              <a:rPr lang="ru-RU" sz="2500" dirty="0" err="1"/>
              <a:t>правовий</a:t>
            </a:r>
            <a:r>
              <a:rPr lang="ru-RU" sz="2500" dirty="0"/>
              <a:t> статус, </a:t>
            </a:r>
            <a:r>
              <a:rPr lang="ru-RU" sz="2500" dirty="0" err="1"/>
              <a:t>належність</a:t>
            </a:r>
            <a:r>
              <a:rPr lang="ru-RU" sz="2500" dirty="0"/>
              <a:t>, режим, </a:t>
            </a:r>
            <a:r>
              <a:rPr lang="ru-RU" sz="2500" dirty="0" err="1"/>
              <a:t>географічне</a:t>
            </a:r>
            <a:r>
              <a:rPr lang="ru-RU" sz="2500" dirty="0"/>
              <a:t> </a:t>
            </a:r>
            <a:r>
              <a:rPr lang="ru-RU" sz="2500" dirty="0" err="1"/>
              <a:t>положення</a:t>
            </a:r>
            <a:r>
              <a:rPr lang="ru-RU" sz="2500" dirty="0"/>
              <a:t>, </a:t>
            </a:r>
            <a:r>
              <a:rPr lang="ru-RU" sz="2500" dirty="0" err="1"/>
              <a:t>площу</a:t>
            </a:r>
            <a:r>
              <a:rPr lang="ru-RU" sz="2500" dirty="0"/>
              <a:t>, </a:t>
            </a:r>
            <a:r>
              <a:rPr lang="ru-RU" sz="2500" dirty="0" err="1"/>
              <a:t>кліматичні</a:t>
            </a:r>
            <a:r>
              <a:rPr lang="ru-RU" sz="2500" dirty="0"/>
              <a:t> </a:t>
            </a:r>
            <a:r>
              <a:rPr lang="ru-RU" sz="2500" dirty="0" err="1"/>
              <a:t>особливості</a:t>
            </a:r>
            <a:r>
              <a:rPr lang="ru-RU" sz="2500" dirty="0"/>
              <a:t>, </a:t>
            </a:r>
            <a:r>
              <a:rPr lang="ru-RU" sz="2500" dirty="0" err="1"/>
              <a:t>види</a:t>
            </a:r>
            <a:r>
              <a:rPr lang="ru-RU" sz="2500" dirty="0"/>
              <a:t> та запаси </a:t>
            </a:r>
            <a:r>
              <a:rPr lang="ru-RU" sz="2500" dirty="0" err="1"/>
              <a:t>природних</a:t>
            </a:r>
            <a:r>
              <a:rPr lang="ru-RU" sz="2500" dirty="0"/>
              <a:t> </a:t>
            </a:r>
            <a:r>
              <a:rPr lang="ru-RU" sz="2500" dirty="0" err="1"/>
              <a:t>лікувальних</a:t>
            </a:r>
            <a:r>
              <a:rPr lang="ru-RU" sz="2500" dirty="0"/>
              <a:t> </a:t>
            </a:r>
            <a:r>
              <a:rPr lang="ru-RU" sz="2500" dirty="0" err="1"/>
              <a:t>ресурсів</a:t>
            </a:r>
            <a:r>
              <a:rPr lang="ru-RU" sz="2500" dirty="0"/>
              <a:t>, </a:t>
            </a:r>
            <a:r>
              <a:rPr lang="ru-RU" sz="2500" dirty="0" err="1"/>
              <a:t>якісні</a:t>
            </a:r>
            <a:r>
              <a:rPr lang="ru-RU" sz="2500" dirty="0"/>
              <a:t> характеристики </a:t>
            </a:r>
            <a:r>
              <a:rPr lang="ru-RU" sz="2500" dirty="0" err="1"/>
              <a:t>природних</a:t>
            </a:r>
            <a:r>
              <a:rPr lang="ru-RU" sz="2500" dirty="0"/>
              <a:t> </a:t>
            </a:r>
            <a:r>
              <a:rPr lang="ru-RU" sz="2500" dirty="0" err="1"/>
              <a:t>територій</a:t>
            </a:r>
            <a:r>
              <a:rPr lang="ru-RU" sz="2500" dirty="0"/>
              <a:t> </a:t>
            </a:r>
            <a:r>
              <a:rPr lang="ru-RU" sz="2500" dirty="0" err="1"/>
              <a:t>курортів</a:t>
            </a:r>
            <a:r>
              <a:rPr lang="ru-RU" sz="2500" dirty="0"/>
              <a:t>, </a:t>
            </a:r>
            <a:r>
              <a:rPr lang="ru-RU" sz="2500" dirty="0" err="1"/>
              <a:t>їх</a:t>
            </a:r>
            <a:r>
              <a:rPr lang="ru-RU" sz="2500" dirty="0"/>
              <a:t> </a:t>
            </a:r>
            <a:r>
              <a:rPr lang="ru-RU" sz="2500" dirty="0" err="1"/>
              <a:t>лікувальну</a:t>
            </a:r>
            <a:r>
              <a:rPr lang="ru-RU" sz="2500" dirty="0"/>
              <a:t>, </a:t>
            </a:r>
            <a:r>
              <a:rPr lang="ru-RU" sz="2500" dirty="0" err="1"/>
              <a:t>профілактичну</a:t>
            </a:r>
            <a:r>
              <a:rPr lang="ru-RU" sz="2500" dirty="0"/>
              <a:t>, </a:t>
            </a:r>
            <a:r>
              <a:rPr lang="ru-RU" sz="2500" dirty="0" err="1"/>
              <a:t>реабілітаційну</a:t>
            </a:r>
            <a:r>
              <a:rPr lang="ru-RU" sz="2500" dirty="0"/>
              <a:t>, </a:t>
            </a:r>
            <a:r>
              <a:rPr lang="ru-RU" sz="2500" dirty="0" err="1"/>
              <a:t>природоохоронну</a:t>
            </a:r>
            <a:r>
              <a:rPr lang="ru-RU" sz="2500" dirty="0"/>
              <a:t>, </a:t>
            </a:r>
            <a:r>
              <a:rPr lang="ru-RU" sz="2500" dirty="0" err="1"/>
              <a:t>наукову</a:t>
            </a:r>
            <a:r>
              <a:rPr lang="ru-RU" sz="2500" dirty="0"/>
              <a:t>, </a:t>
            </a:r>
            <a:r>
              <a:rPr lang="ru-RU" sz="2500" dirty="0" err="1"/>
              <a:t>рекреаційну</a:t>
            </a:r>
            <a:r>
              <a:rPr lang="ru-RU" sz="2500" dirty="0"/>
              <a:t> та </a:t>
            </a:r>
            <a:r>
              <a:rPr lang="ru-RU" sz="2500" dirty="0" err="1"/>
              <a:t>іншу</a:t>
            </a:r>
            <a:r>
              <a:rPr lang="ru-RU" sz="2500" dirty="0"/>
              <a:t> </a:t>
            </a:r>
            <a:r>
              <a:rPr lang="ru-RU" sz="2500" dirty="0" err="1"/>
              <a:t>цінність</a:t>
            </a:r>
            <a:r>
              <a:rPr lang="ru-RU" sz="2500" dirty="0"/>
              <a:t>.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8611051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9174" y="363658"/>
            <a:ext cx="9882187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 групи рекреаційних ресурсів</a:t>
            </a:r>
            <a:endParaRPr lang="uk-UA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Природні рекреаційні ресурси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(клімат, земля, водні ресурси, рельєф, печери, рослинний і тваринний світ, парки, заповідники, унікальні природні об'єкти, мальовничі пейзажі...)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Культурно-історичні ресурси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(культурні, історичні, археологічні, архітектурні пам'ятки, етнографічні особливості територій, фольклор...)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Соціально-економічні ресурси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(технологічні) (економіко-географічне положення, транспортна доступність, рівень економічного розвитку, рівень обслуговування населення, структура трудових ресурсів, особливості розселення...)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00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056" y="0"/>
            <a:ext cx="10972799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90600" algn="ctr">
              <a:lnSpc>
                <a:spcPct val="115000"/>
              </a:lnSpc>
              <a:spcAft>
                <a:spcPts val="0"/>
              </a:spcAft>
            </a:pPr>
            <a:r>
              <a:rPr lang="uk-UA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Класифікація природних рекреаційних ресурсів:</a:t>
            </a:r>
            <a:endParaRPr lang="uk-UA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56434"/>
            <a:ext cx="12192000" cy="6247864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Рекреаційні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класифікувати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за: 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походженням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специфікою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туристично-рекреаційної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(прямого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мінеральні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води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грязі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термальні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води),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опосередкованого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лісові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водні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оздоровчі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пізнавальні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компонентною структурою – </a:t>
            </a:r>
            <a:r>
              <a:rPr lang="ru-RU" sz="25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природні</a:t>
            </a:r>
            <a:r>
              <a:rPr lang="ru-RU" sz="2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бальнеологічні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лісові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кліматичні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5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(культурно-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туристично-рекреаційна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інфраструктура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інформаційне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кадрове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ландшафтно-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техногенні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агроландшафти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соціальнодемографічні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передумови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туристично-рекреаційної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інфраструктурні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рівнем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унікальності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типові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унікальні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критерієм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добре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доступні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важкодоступні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статусом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заповідного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фонду,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курортносанаторних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рекреаційних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зон.</a:t>
            </a:r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67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864" y="1169893"/>
            <a:ext cx="11845636" cy="563231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точки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зору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рекреалогії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вибору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освоєння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природокористування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максимально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субгалузей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природокористування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їхньої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рекреаційно-туристичних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просторового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активного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відпочинку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798" y="275760"/>
            <a:ext cx="8998476" cy="114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04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437" y="1330035"/>
            <a:ext cx="11852563" cy="5016758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туризму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мала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конференція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статистики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подорожей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туризму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(Оттава, 1991 р.), яка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сприяла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узгодженої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системою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допоміжного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туризмі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Сформована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статистики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туризму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базується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таких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показниках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туриста,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подорожжю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доходи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туризму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481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346" y="404475"/>
            <a:ext cx="11443855" cy="563231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Існують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до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туристично-рекреаційних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базуються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концепціях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затратній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критерієм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освоєння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рентній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за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критерієм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народногосподарського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ренти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утворення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ренти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відмінності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5915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08" y="332509"/>
            <a:ext cx="11518217" cy="610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77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945" y="363915"/>
            <a:ext cx="11277600" cy="649408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Функціонально-технологічна</a:t>
            </a:r>
            <a:r>
              <a:rPr lang="ru-RU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3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природного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туристсько-рекреаційну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виділяються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одного боку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туристично-рекреаційної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туристсько-рекреаційних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занять,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інженерно-будівельного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освоєння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виступає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індустрія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туризму. З точки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зору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ресурс повинен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характеризуватися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якостями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комфортністю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цілющими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властивостями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й 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для 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відпочинку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й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туризму.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1009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656" y="0"/>
            <a:ext cx="11665526" cy="6555641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Медико-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біологічна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фізиологію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психіку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(перш за все,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їхньої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центрі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знаходяться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психіки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(як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об'єктивними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суб'єктивними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відчуттями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реакція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фізико-географічних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умов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клімато-погодних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термічний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вітровий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режими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вологість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опади,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освітленість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фізико-географічних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умов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комфортного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рекреантів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(дизайн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температура,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вологість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запахи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обслуговуючого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доброзичливість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повага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ввічливість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т. і.),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вагомі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туристській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індустрії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1092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526472"/>
            <a:ext cx="11222182" cy="550920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естетична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емоційно-почуттєвий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їхніх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естетична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виразність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один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найважливіших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туристсько-рекреаційних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туристсько-рекреаційної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Сприйняття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ландшафту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ґрунтується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базовій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так званому «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дуальний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характер: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об'єктивний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суб'єктивний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методики психолого-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естетичної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підрозділити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об'єкторієнтовані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суб'єкт-орієнтовані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змішані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498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1861" y="1559416"/>
            <a:ext cx="11160369" cy="433965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indent="54292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Потенціал 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наявні сили, запаси, достатність ресурсів.</a:t>
            </a:r>
          </a:p>
          <a:p>
            <a:pPr indent="542925" algn="just">
              <a:lnSpc>
                <a:spcPct val="115000"/>
              </a:lnSpc>
              <a:spcAft>
                <a:spcPts val="0"/>
              </a:spcAft>
            </a:pPr>
            <a:endParaRPr lang="uk-UA" sz="2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4292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Рекреаційний потенціал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це сукупність можливостей природних ресурсів, історико-культурних комплексів, соціально-економічних показників сформованих на певній території умов для організованого туризму, відпочинку та інших видів рекреаційної діяльності з дотриманням режиму її охорони.</a:t>
            </a:r>
          </a:p>
          <a:p>
            <a:pPr indent="542925" algn="just">
              <a:lnSpc>
                <a:spcPct val="115000"/>
              </a:lnSpc>
              <a:spcAft>
                <a:spcPts val="0"/>
              </a:spcAft>
            </a:pPr>
            <a:endParaRPr lang="uk-UA" sz="2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4292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Рекреаційний потенціал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наявність рекреаційних ресурсів, які використовуються для задоволення потреб населення у відпочинку та оздоровленні.</a:t>
            </a:r>
          </a:p>
          <a:p>
            <a:pPr indent="542925" algn="just">
              <a:lnSpc>
                <a:spcPct val="115000"/>
              </a:lnSpc>
              <a:spcAft>
                <a:spcPts val="0"/>
              </a:spcAft>
            </a:pPr>
            <a:r>
              <a:rPr lang="uk-UA" sz="2400" u="heavy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Об'єктом </a:t>
            </a:r>
            <a:r>
              <a:rPr lang="uk-UA" sz="2400" u="heavy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 </a:t>
            </a:r>
            <a:r>
              <a:rPr lang="uk-UA" sz="2400" u="heavy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рекреаційного потенціалу є рекреаційні ресурси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1304" y="637611"/>
            <a:ext cx="91614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Р</a:t>
            </a: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екреаційні потенціал, його компоненти та значення</a:t>
            </a:r>
          </a:p>
        </p:txBody>
      </p:sp>
    </p:spTree>
    <p:extLst>
      <p:ext uri="{BB962C8B-B14F-4D97-AF65-F5344CB8AC3E}">
        <p14:creationId xmlns:p14="http://schemas.microsoft.com/office/powerpoint/2010/main" val="231153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45" y="40039"/>
            <a:ext cx="11679382" cy="691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6349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745" y="360218"/>
            <a:ext cx="10598728" cy="5509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Синдро́м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Стенда́ля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психосоматичний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скоріше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психопатологічний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розлад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чиниться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творами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мистецтва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психіку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виражається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змінах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Типові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прискорене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серцебиття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запаморочення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втрата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свідомості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галюцинації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синдром Стендаля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найчастіше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заскакує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поціновувачів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прекрасного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галереях, музеях,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всіляких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виставках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словом, там, де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мистецьких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витворів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скупчено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понад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міру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хоча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міри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ніхто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не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4850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055" y="581891"/>
            <a:ext cx="11471563" cy="4893647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об'єкт-орієнтованих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оцінках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основу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беруться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виразність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рельєфу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фотогенічність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різнобарвність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перепадами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висот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характер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рослинності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водних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басейнів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лісів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лугів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.;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глибина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пейзажних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перспектив,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пейзажно-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композиційних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осей і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оглядових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точок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композиційна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структура,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естетичних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репелентів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їхнього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сукупного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сприйняття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зведення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єдиного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виявляється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візуально-естетичної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ландшафтів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Суб'єкт-орієнтована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виявляється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культурну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приналежність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смаки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психофізіологічний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представляється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ступеню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естетичної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виразності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опитувань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4188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745" y="845128"/>
            <a:ext cx="11333019" cy="452431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ТРП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вкладення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потенціалу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інструментарію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потенціалу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3)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1,2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4)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рекреаційного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потенціалу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2966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51" y="1037077"/>
            <a:ext cx="10158411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включає декілька етапів: </a:t>
            </a:r>
            <a:endParaRPr lang="uk-UA" sz="3200" b="1" i="1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приводиться оцінка потенціальних родовищ рекреаційних ресурсів, зон туризму;</a:t>
            </a:r>
            <a:endParaRPr lang="uk-UA" sz="3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3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сумуються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отримані результати; </a:t>
            </a:r>
            <a:endParaRPr lang="uk-UA" sz="3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визначається потенціал </a:t>
            </a:r>
            <a:r>
              <a:rPr lang="uk-UA" sz="3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субгалузей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рекреацій різних рангів;</a:t>
            </a:r>
            <a:endParaRPr lang="uk-UA" sz="3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визначається сукупний природно-рекреаційний потенціал регіону.</a:t>
            </a:r>
            <a:endParaRPr lang="uk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05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700087" y="714860"/>
                <a:ext cx="10901361" cy="53179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:r>
                  <a:rPr lang="uk-UA" sz="2400" i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Визначення потенціалу окремих родовищ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uk-UA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uk-UA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∕</m:t>
                    </m:r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uk-UA" sz="2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приріст потенціалу,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сумарні запаси,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норма споживання</a:t>
                </a:r>
                <a:endParaRPr lang="uk-UA" sz="2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:endParaRPr lang="uk-UA" sz="24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:r>
                  <a:rPr lang="uk-UA" sz="2400" i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Потенціал </a:t>
                </a:r>
                <a:r>
                  <a:rPr lang="uk-UA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короткочасного відпочинку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  <m:r>
                      <a:rPr lang="uk-UA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sub>
                        </m:sSub>
                      </m:e>
                    </m:d>
                  </m:oMath>
                </a14:m>
                <a:r>
                  <a:rPr lang="uk-UA" sz="24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i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• </a:t>
                </a:r>
                <a:r>
                  <a:rPr lang="en-US" sz="2400" i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endParaRPr lang="uk-UA" sz="2400" i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приріст потенціалу короткочасних </a:t>
                </a: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відпочинку 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(ос/рік),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</m:sub>
                    </m:sSub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- площа лісопаркової </a:t>
                </a: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зони 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(га)</a:t>
                </a: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uk-UA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- норма допустимих навантажень (</a:t>
                </a:r>
                <a:r>
                  <a:rPr lang="uk-UA" sz="24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чол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/га) t – кількість вихідних і святкових днів (днів/рік) </a:t>
                </a:r>
                <a:endParaRPr lang="uk-UA" sz="2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:endParaRPr lang="uk-UA" sz="24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:r>
                  <a:rPr lang="uk-UA" sz="2400" i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Потенційна </a:t>
                </a:r>
                <a:r>
                  <a:rPr lang="uk-UA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місткість туристичних зон регіону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uk-UA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uk-UA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𝐸𝑇</m:t>
                    </m:r>
                    <m:r>
                      <a:rPr lang="uk-UA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∕</m:t>
                    </m:r>
                    <m:r>
                      <a:rPr lang="uk-UA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uk-UA" sz="2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потенціальна місткість туристичних зон (</a:t>
                </a:r>
                <a:r>
                  <a:rPr lang="uk-UA" sz="24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чол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/рік), Е – </a:t>
                </a: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оптимальна 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одноразова рекреаційна ємкість ландшафтів </a:t>
                </a: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2400" dirty="0" err="1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чол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), Т – тривалість </a:t>
                </a: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сприятливого періоду (днів/рік), 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 – середня тривалість перебування туристів в регіонах (днів</a:t>
                </a: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:endParaRPr lang="uk-UA" sz="2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7" y="714860"/>
                <a:ext cx="10901361" cy="5317994"/>
              </a:xfrm>
              <a:prstGeom prst="rect">
                <a:avLst/>
              </a:prstGeom>
              <a:blipFill rotWithShape="0">
                <a:blip r:embed="rId2"/>
                <a:stretch>
                  <a:fillRect l="-895" t="-458" r="-839" b="-103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854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857250" y="904265"/>
                <a:ext cx="10072687" cy="45520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:r>
                  <a:rPr lang="uk-UA" sz="2800" i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Сумарна рекреаційна ємність туристичних угідь </a:t>
                </a:r>
                <a14:m>
                  <m:oMath xmlns:m="http://schemas.openxmlformats.org/officeDocument/2006/math">
                    <m:r>
                      <a:rPr lang="uk-UA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uk-UA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+...</m:t>
                        </m:r>
                        <m:sSub>
                          <m:sSubPr>
                            <m:ctrlP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uk-UA" sz="2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 – рекреаційна ємкість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2800" dirty="0" err="1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чол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-  площі ландшафтів,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норма допустимих рекреаційних навантажень (</a:t>
                </a:r>
                <a:r>
                  <a:rPr lang="uk-UA" sz="28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чол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/га)</a:t>
                </a:r>
                <a:endParaRPr lang="uk-UA" sz="2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:endParaRPr lang="uk-UA" sz="2800" i="1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  <a:tabLst>
                    <a:tab pos="3381375" algn="l"/>
                  </a:tabLst>
                </a:pPr>
                <a:r>
                  <a:rPr lang="uk-UA" sz="2800" i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Величина природно-рекреаційного </a:t>
                </a:r>
                <a:r>
                  <a:rPr lang="uk-UA" sz="2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потенціалу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r>
                      <a:rPr lang="uk-UA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uk-UA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b>
                        </m:sSub>
                      </m:e>
                    </m:nary>
                    <m:r>
                      <a:rPr lang="uk-UA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sSub>
                      <m:sSubPr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Э</m:t>
                        </m:r>
                      </m:e>
                      <m: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(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вартісний показник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величина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природно-рекреаційного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потенціалу,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uk-UA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величина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природно-рекреаційного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потенціалу виду рекреації, </a:t>
                </a:r>
                <a14:m>
                  <m:oMath xmlns:m="http://schemas.openxmlformats.org/officeDocument/2006/math">
                    <m:r>
                      <a:rPr lang="uk-UA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Э</m:t>
                    </m:r>
                  </m:oMath>
                </a14:m>
                <a:r>
                  <a:rPr lang="uk-UA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соціально-економічний ефект виду рекреації.</a:t>
                </a:r>
                <a:endParaRPr lang="uk-UA" sz="2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50" y="904265"/>
                <a:ext cx="10072687" cy="4552015"/>
              </a:xfrm>
              <a:prstGeom prst="rect">
                <a:avLst/>
              </a:prstGeom>
              <a:blipFill rotWithShape="0">
                <a:blip r:embed="rId2"/>
                <a:stretch>
                  <a:fillRect l="-1271" t="-803" r="-1211" b="-187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404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920877"/>
              </p:ext>
            </p:extLst>
          </p:nvPr>
        </p:nvGraphicFramePr>
        <p:xfrm>
          <a:off x="190500" y="565284"/>
          <a:ext cx="11849100" cy="6359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39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3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3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19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3632">
                <a:tc>
                  <a:txBody>
                    <a:bodyPr/>
                    <a:lstStyle/>
                    <a:p>
                      <a:pPr indent="108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</a:t>
                      </a:r>
                      <a:endParaRPr lang="uk-UA" sz="1800" b="1" i="1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1800" b="1" i="1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b="1" i="1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800" b="1" i="1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0897"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Оцінка естетичних якостей території, </a:t>
                      </a:r>
                      <a:r>
                        <a:rPr lang="uk-UA" sz="1800" i="1" u="none" strike="noStrike" spc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Ое</a:t>
                      </a:r>
                      <a:endParaRPr lang="uk-UA" sz="1800" i="1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Пейзажні ландшафти, висока міра екзотичності і унікальності, контрастність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Низька міра екзотичності і унікальності, відсутність контрастності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Рівнинні,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сильнозаліснені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території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265"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Оцінка мінеральних вод, Ом</a:t>
                      </a:r>
                      <a:endParaRPr lang="uk-UA" sz="1800" i="1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понад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 м</a:t>
                      </a:r>
                      <a:r>
                        <a:rPr lang="uk-UA" sz="1800" u="none" strike="noStrike" spc="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/доба/км</a:t>
                      </a:r>
                      <a:r>
                        <a:rPr lang="uk-UA" sz="1800" u="none" strike="noStrike" spc="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100-1000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uk-UA" sz="1800" u="none" strike="noStrike" spc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/доба/км</a:t>
                      </a:r>
                      <a:r>
                        <a:rPr lang="uk-UA" sz="1800" u="none" strike="noStrike" spc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м</a:t>
                      </a:r>
                      <a:r>
                        <a:rPr lang="uk-UA" sz="1800" u="none" strike="noStrike" spc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/доба/км</a:t>
                      </a:r>
                      <a:r>
                        <a:rPr lang="uk-UA" sz="1800" u="none" strike="noStrike" spc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632"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Оцінка лісів, Ос</a:t>
                      </a:r>
                      <a:endParaRPr lang="uk-UA" sz="1800" i="1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60%-40%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15-40%; більше 60%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менше 15%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524">
                <a:tc rowSpan="2"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Оцінка кліматичних умов, Ок</a:t>
                      </a:r>
                      <a:endParaRPr lang="uk-UA" sz="1800" i="1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понад 100 днів з 1 &gt;15 °С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80-100 днів з 1 &gt;15 °С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менше 80 днів зі&gt;15 °С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28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понад 110 днів з І &lt;0 °С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100-110 з 1 &lt;0 °С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менше 100 з І &lt;0 °С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54529"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Оцінка водоймищ, </a:t>
                      </a:r>
                      <a:r>
                        <a:rPr lang="uk-UA" sz="1800" i="1" u="none" strike="noStrike" spc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</a:t>
                      </a:r>
                      <a:endParaRPr lang="uk-UA" sz="1800" i="1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велика </a:t>
                      </a:r>
                      <a:r>
                        <a:rPr lang="uk-UA" sz="1800" u="none" strike="noStrike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 незабруднених водоймищ</a:t>
                      </a: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080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придатних </a:t>
                      </a:r>
                      <a:r>
                        <a:rPr lang="uk-UA" sz="1800" u="none" strike="noStrike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універсального використання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придатні для плавання, сплаву на байдарках і каное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обмежені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можливості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7265"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u="none" strike="noStrike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Оцінка природо-охоронних </a:t>
                      </a:r>
                      <a:r>
                        <a:rPr lang="uk-UA" sz="1800" i="1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територій, </a:t>
                      </a:r>
                      <a:r>
                        <a:rPr lang="uk-UA" sz="1800" i="1" u="none" strike="noStrike" spc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</a:t>
                      </a:r>
                      <a:endParaRPr lang="uk-UA" sz="1800" i="1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більше 5% території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3-5%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3%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7265"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Історико-культурний потенціал, </a:t>
                      </a:r>
                      <a:r>
                        <a:rPr lang="uk-UA" sz="1800" i="1" u="none" strike="noStrike" spc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Оі</a:t>
                      </a:r>
                      <a:endParaRPr lang="uk-UA" sz="1800" i="1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більше 18 об’єктів/ЮОкм</a:t>
                      </a:r>
                      <a:r>
                        <a:rPr lang="uk-UA" sz="1800" u="none" strike="noStrike" spc="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8-18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об’єктів/100км</a:t>
                      </a:r>
                      <a:r>
                        <a:rPr lang="uk-UA" sz="1800" u="none" strike="noStrike" spc="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менше 8 об’єктів/ЮОкм</a:t>
                      </a:r>
                      <a:r>
                        <a:rPr lang="uk-UA" sz="1800" u="none" strike="noStrike" spc="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735"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Транспортна доступність, От</a:t>
                      </a:r>
                      <a:endParaRPr lang="uk-UA" sz="1800" i="1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більше 0,42 км/км</a:t>
                      </a:r>
                      <a:r>
                        <a:rPr lang="uk-UA" sz="1800" u="none" strike="noStrike" spc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0,29-0,42 км/км</a:t>
                      </a:r>
                      <a:r>
                        <a:rPr lang="uk-UA" sz="1800" u="none" strike="noStrike" spc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менше 0,29 км/км</a:t>
                      </a:r>
                      <a:r>
                        <a:rPr lang="uk-UA" sz="1800" u="none" strike="noStrike" spc="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27265"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Забезпеченість санаторно-курортними закладами, Ос</a:t>
                      </a:r>
                      <a:endParaRPr lang="uk-UA" sz="1800" i="1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більше 3 на 100 км</a:t>
                      </a:r>
                      <a:r>
                        <a:rPr lang="uk-UA" sz="1800" u="none" strike="noStrike" spc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1-3 на 100 км</a:t>
                      </a:r>
                      <a:r>
                        <a:rPr lang="uk-UA" sz="1800" u="none" strike="noStrike" spc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менше 1 на 100 км</a:t>
                      </a:r>
                      <a:r>
                        <a:rPr lang="uk-UA" sz="1800" u="none" strike="noStrike" spc="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27265"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Оцінка рекреаційного навантаження, Он</a:t>
                      </a:r>
                      <a:endParaRPr lang="uk-UA" sz="1800" i="1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гірські місцевості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горбисті, </a:t>
                      </a:r>
                      <a:r>
                        <a:rPr lang="uk-UA" sz="1800" u="none" strike="noStrike" spc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височинні</a:t>
                      </a: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місцевості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8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рівнинні, низовинні місцевості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Franklin Gothic Heavy" panose="020B09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" marR="5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957270" y="246685"/>
            <a:ext cx="7791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anose="020B0604020202020204" pitchFamily="34" charset="-128"/>
                <a:cs typeface="+mn-cs"/>
              </a:rPr>
              <a:t>КОМПЛЕКСНА ОЦІНКА РЕКРЕАЦІЙНОГО ПОТЕНЦІАЛУ ТЕРИТОРІЇ</a:t>
            </a:r>
            <a:endParaRPr kumimoji="0" lang="uk-UA" sz="1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657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1070" y="608580"/>
            <a:ext cx="5046510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8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Рекреаційні ресурси </a:t>
            </a:r>
            <a:r>
              <a:rPr lang="uk-UA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28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endParaRPr lang="uk-UA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85850" y="1380623"/>
            <a:ext cx="10358437" cy="5007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Україна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має великі запаси рекреаційних ресурсів, до яких належать географічні об'єкти, що використовуються чи можуть бути використані для відпочинку,  туризму, лікування чи оздоровлення.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Природно - рекреаційні ресурси: 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береги і лимани Чорного та Азовського морів, водойми, ліси, річки, гори (Карпати, Крим) та </a:t>
            </a:r>
            <a:r>
              <a:rPr lang="uk-UA" sz="2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соціально-економічна група ресурсів: 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пам'ятки архітектури, історії, археології,  етнографічні музеї, місця пов'язані з життям та перебуванням видатних учених, письменників, акторів, робітників, селян...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37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5719" y="726630"/>
            <a:ext cx="10691446" cy="5025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Україні існують традиційні та перспективні санаторно-курортні райони з ефективними і унікальними ресурсами для відпочинку та лікування: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Закарпатська область, м. Свалява - запаси вуглекислих вод,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с.Синяк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родовища сульфатних вод, с Усть-Чорна -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хлоридно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-натрієві води;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Львівська область - значні запаси мінеральних вод;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14288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Трускавець-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гідрокарбонатно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-сульфатні, калієві-магнієві; </a:t>
            </a:r>
          </a:p>
          <a:p>
            <a:pPr marL="342900" indent="14288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Предкарпатський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район - сульфатні,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натрієво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-кальцієві води;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Львівсько-Предкарпатський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район - Лютень Великий і Немирів - сульфатні води;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Івано-Франківська область - с.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Черге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води сульфатні та грязі;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Полісся - значні масиви лісів, зокрема соснових та прісні озера, повноводні річки;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Північно Волинська обласна, верхів'я Прикарпаття - Українське поліське </a:t>
            </a:r>
            <a:r>
              <a:rPr lang="uk-UA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поозер'я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(ліси та глибокі озера);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Південний рекреаційний район включає: Одеську, Миколаївську, Херсонську, Кримську, Донецьку обл.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50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673" y="459893"/>
            <a:ext cx="11374581" cy="600164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u="sng" dirty="0" smtClean="0"/>
              <a:t>            </a:t>
            </a:r>
            <a:r>
              <a:rPr lang="ru-RU" sz="2400" b="1" u="sng" dirty="0" err="1" smtClean="0"/>
              <a:t>Рекреаційний</a:t>
            </a:r>
            <a:r>
              <a:rPr lang="ru-RU" sz="2400" b="1" u="sng" dirty="0" smtClean="0"/>
              <a:t> </a:t>
            </a:r>
            <a:r>
              <a:rPr lang="ru-RU" sz="2400" b="1" u="sng" dirty="0" err="1"/>
              <a:t>потенціал</a:t>
            </a:r>
            <a:r>
              <a:rPr lang="ru-RU" sz="2400" dirty="0"/>
              <a:t>, на думку </a:t>
            </a:r>
            <a:r>
              <a:rPr lang="ru-RU" sz="2400" dirty="0" err="1"/>
              <a:t>багатьох</a:t>
            </a:r>
            <a:r>
              <a:rPr lang="ru-RU" sz="2400" dirty="0"/>
              <a:t> </a:t>
            </a:r>
            <a:r>
              <a:rPr lang="ru-RU" sz="2400" dirty="0" err="1"/>
              <a:t>фахівців</a:t>
            </a:r>
            <a:r>
              <a:rPr lang="ru-RU" sz="2400" dirty="0"/>
              <a:t>, </a:t>
            </a:r>
            <a:r>
              <a:rPr lang="ru-RU" sz="2400" dirty="0" err="1"/>
              <a:t>дозволяє</a:t>
            </a:r>
            <a:r>
              <a:rPr lang="ru-RU" sz="2400" dirty="0"/>
              <a:t> </a:t>
            </a:r>
            <a:r>
              <a:rPr lang="ru-RU" sz="2400" dirty="0" err="1"/>
              <a:t>зайняти</a:t>
            </a:r>
            <a:r>
              <a:rPr lang="ru-RU" sz="2400" dirty="0"/>
              <a:t> </a:t>
            </a:r>
            <a:r>
              <a:rPr lang="ru-RU" sz="2400" dirty="0" err="1"/>
              <a:t>Україні</a:t>
            </a:r>
            <a:r>
              <a:rPr lang="ru-RU" sz="2400" dirty="0"/>
              <a:t> </a:t>
            </a:r>
            <a:r>
              <a:rPr lang="ru-RU" sz="2400" dirty="0" err="1"/>
              <a:t>одне</a:t>
            </a:r>
            <a:r>
              <a:rPr lang="ru-RU" sz="2400" dirty="0"/>
              <a:t> з </a:t>
            </a:r>
            <a:r>
              <a:rPr lang="ru-RU" sz="2400" dirty="0" err="1"/>
              <a:t>провідних</a:t>
            </a:r>
            <a:r>
              <a:rPr lang="ru-RU" sz="2400" dirty="0"/>
              <a:t> </a:t>
            </a:r>
            <a:r>
              <a:rPr lang="ru-RU" sz="2400" dirty="0" err="1"/>
              <a:t>місць</a:t>
            </a:r>
            <a:r>
              <a:rPr lang="ru-RU" sz="2400" dirty="0"/>
              <a:t> за </a:t>
            </a:r>
            <a:r>
              <a:rPr lang="ru-RU" sz="2400" dirty="0" err="1"/>
              <a:t>рівнем</a:t>
            </a:r>
            <a:r>
              <a:rPr lang="ru-RU" sz="2400" dirty="0"/>
              <a:t> </a:t>
            </a:r>
            <a:r>
              <a:rPr lang="ru-RU" sz="2400" dirty="0" err="1"/>
              <a:t>економічної</a:t>
            </a:r>
            <a:r>
              <a:rPr lang="ru-RU" sz="2400" dirty="0"/>
              <a:t> </a:t>
            </a:r>
            <a:r>
              <a:rPr lang="ru-RU" sz="2400" dirty="0" err="1"/>
              <a:t>ефективності</a:t>
            </a:r>
            <a:r>
              <a:rPr lang="ru-RU" sz="2400" dirty="0"/>
              <a:t> </a:t>
            </a:r>
            <a:r>
              <a:rPr lang="ru-RU" sz="2400" dirty="0" err="1"/>
              <a:t>рекреаційної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 (</a:t>
            </a:r>
            <a:r>
              <a:rPr lang="ru-RU" sz="2400" dirty="0" err="1"/>
              <a:t>туристичної</a:t>
            </a:r>
            <a:r>
              <a:rPr lang="ru-RU" sz="2400" dirty="0"/>
              <a:t>, </a:t>
            </a:r>
            <a:r>
              <a:rPr lang="ru-RU" sz="2400" dirty="0" err="1"/>
              <a:t>лікувально-оздоровчої</a:t>
            </a:r>
            <a:r>
              <a:rPr lang="ru-RU" sz="2400" dirty="0"/>
              <a:t>, </a:t>
            </a:r>
            <a:r>
              <a:rPr lang="ru-RU" sz="2400" dirty="0" err="1"/>
              <a:t>санітарно-курортної</a:t>
            </a:r>
            <a:r>
              <a:rPr lang="ru-RU" sz="2400" dirty="0"/>
              <a:t>, курортно-</a:t>
            </a:r>
            <a:r>
              <a:rPr lang="ru-RU" sz="2400" dirty="0" err="1"/>
              <a:t>оздоровчої</a:t>
            </a:r>
            <a:r>
              <a:rPr lang="ru-RU" sz="2400" dirty="0"/>
              <a:t>) з </a:t>
            </a:r>
            <a:r>
              <a:rPr lang="ru-RU" sz="2400" dirty="0" err="1"/>
              <a:t>порівняно</a:t>
            </a:r>
            <a:r>
              <a:rPr lang="ru-RU" sz="2400" dirty="0"/>
              <a:t> невеликими </a:t>
            </a:r>
            <a:r>
              <a:rPr lang="ru-RU" sz="2400" dirty="0" err="1"/>
              <a:t>матеріальними</a:t>
            </a:r>
            <a:r>
              <a:rPr lang="ru-RU" sz="2400" dirty="0"/>
              <a:t> </a:t>
            </a:r>
            <a:r>
              <a:rPr lang="ru-RU" sz="2400" dirty="0" err="1"/>
              <a:t>витратами</a:t>
            </a:r>
            <a:r>
              <a:rPr lang="ru-RU" sz="2400" dirty="0"/>
              <a:t> на </a:t>
            </a:r>
            <a:r>
              <a:rPr lang="ru-RU" sz="2400" dirty="0" err="1"/>
              <a:t>її</a:t>
            </a:r>
            <a:r>
              <a:rPr lang="ru-RU" sz="2400" dirty="0"/>
              <a:t> </a:t>
            </a:r>
            <a:r>
              <a:rPr lang="ru-RU" sz="2400" dirty="0" err="1"/>
              <a:t>організацію</a:t>
            </a:r>
            <a:r>
              <a:rPr lang="ru-RU" sz="2400" dirty="0"/>
              <a:t>. </a:t>
            </a:r>
            <a:r>
              <a:rPr lang="ru-RU" sz="2400" dirty="0" smtClean="0"/>
              <a:t>        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</a:t>
            </a:r>
            <a:r>
              <a:rPr lang="ru-RU" sz="2400" dirty="0" err="1" smtClean="0"/>
              <a:t>Найважливішою</a:t>
            </a:r>
            <a:r>
              <a:rPr lang="ru-RU" sz="2400" dirty="0" smtClean="0"/>
              <a:t> </a:t>
            </a:r>
            <a:r>
              <a:rPr lang="ru-RU" sz="2400" dirty="0" err="1"/>
              <a:t>умовою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рекреаційного</a:t>
            </a:r>
            <a:r>
              <a:rPr lang="ru-RU" sz="2400" dirty="0"/>
              <a:t> </a:t>
            </a:r>
            <a:r>
              <a:rPr lang="ru-RU" sz="2400" dirty="0" err="1"/>
              <a:t>господарства</a:t>
            </a:r>
            <a:r>
              <a:rPr lang="ru-RU" sz="2400" dirty="0"/>
              <a:t> </a:t>
            </a:r>
            <a:r>
              <a:rPr lang="ru-RU" sz="2400" dirty="0" err="1"/>
              <a:t>виступають</a:t>
            </a:r>
            <a:r>
              <a:rPr lang="ru-RU" sz="2400" dirty="0"/>
              <a:t> </a:t>
            </a:r>
            <a:r>
              <a:rPr lang="ru-RU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природні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рекреаційні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ресурси</a:t>
            </a:r>
            <a:r>
              <a:rPr lang="ru-RU" sz="2400" dirty="0"/>
              <a:t>. </a:t>
            </a:r>
            <a:r>
              <a:rPr lang="ru-RU" sz="2400" dirty="0" err="1"/>
              <a:t>Майже</a:t>
            </a:r>
            <a:r>
              <a:rPr lang="ru-RU" sz="2400" dirty="0"/>
              <a:t> </a:t>
            </a:r>
            <a:r>
              <a:rPr lang="ru-RU" sz="2400" dirty="0" err="1"/>
              <a:t>третина</a:t>
            </a:r>
            <a:r>
              <a:rPr lang="ru-RU" sz="2400" dirty="0"/>
              <a:t> </a:t>
            </a:r>
            <a:r>
              <a:rPr lang="ru-RU" sz="2400" dirty="0" err="1"/>
              <a:t>території</a:t>
            </a:r>
            <a:r>
              <a:rPr lang="ru-RU" sz="2400" dirty="0"/>
              <a:t> </a:t>
            </a:r>
            <a:r>
              <a:rPr lang="ru-RU" sz="2400" dirty="0" err="1"/>
              <a:t>України</a:t>
            </a:r>
            <a:r>
              <a:rPr lang="ru-RU" sz="2400" dirty="0"/>
              <a:t> </a:t>
            </a:r>
            <a:r>
              <a:rPr lang="ru-RU" sz="2400" dirty="0" err="1"/>
              <a:t>придатна</a:t>
            </a:r>
            <a:r>
              <a:rPr lang="ru-RU" sz="2400" dirty="0"/>
              <a:t> для </a:t>
            </a:r>
            <a:r>
              <a:rPr lang="ru-RU" sz="2400" dirty="0" err="1"/>
              <a:t>рекреаційного</a:t>
            </a:r>
            <a:r>
              <a:rPr lang="ru-RU" sz="2400" dirty="0"/>
              <a:t> </a:t>
            </a:r>
            <a:r>
              <a:rPr lang="ru-RU" sz="2400" dirty="0" err="1" smtClean="0"/>
              <a:t>використання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        </a:t>
            </a:r>
            <a:r>
              <a:rPr lang="ru-RU" sz="2400" dirty="0" err="1" smtClean="0"/>
              <a:t>Розвіданих</a:t>
            </a:r>
            <a:r>
              <a:rPr lang="ru-RU" sz="2400" dirty="0" smtClean="0"/>
              <a:t> </a:t>
            </a:r>
            <a:r>
              <a:rPr lang="ru-RU" sz="2400" dirty="0"/>
              <a:t>і </a:t>
            </a:r>
            <a:r>
              <a:rPr lang="ru-RU" sz="2400" dirty="0" err="1"/>
              <a:t>затверджених</a:t>
            </a:r>
            <a:r>
              <a:rPr lang="ru-RU" sz="2400" dirty="0"/>
              <a:t> </a:t>
            </a:r>
            <a:r>
              <a:rPr lang="ru-RU" sz="2400" dirty="0" err="1"/>
              <a:t>запасів</a:t>
            </a:r>
            <a:r>
              <a:rPr lang="ru-RU" sz="2400" dirty="0"/>
              <a:t> </a:t>
            </a:r>
            <a:r>
              <a:rPr lang="ru-RU" sz="2400" dirty="0" err="1"/>
              <a:t>мінеральних</a:t>
            </a:r>
            <a:r>
              <a:rPr lang="ru-RU" sz="2400" dirty="0"/>
              <a:t> вод </a:t>
            </a:r>
            <a:r>
              <a:rPr lang="ru-RU" sz="2400" dirty="0" err="1"/>
              <a:t>досить</a:t>
            </a:r>
            <a:r>
              <a:rPr lang="ru-RU" sz="2400" dirty="0"/>
              <a:t> для </a:t>
            </a:r>
            <a:r>
              <a:rPr lang="ru-RU" sz="2400" dirty="0" err="1"/>
              <a:t>оздоровлення</a:t>
            </a:r>
            <a:r>
              <a:rPr lang="ru-RU" sz="2400" dirty="0"/>
              <a:t> 7 млн </a:t>
            </a:r>
            <a:r>
              <a:rPr lang="ru-RU" sz="2400" dirty="0" err="1"/>
              <a:t>чоловік</a:t>
            </a:r>
            <a:r>
              <a:rPr lang="ru-RU" sz="2400" dirty="0"/>
              <a:t> на </a:t>
            </a:r>
            <a:r>
              <a:rPr lang="ru-RU" sz="2400" dirty="0" err="1"/>
              <a:t>рік</a:t>
            </a:r>
            <a:r>
              <a:rPr lang="ru-RU" sz="2400" dirty="0"/>
              <a:t>. </a:t>
            </a:r>
            <a:r>
              <a:rPr lang="ru-RU" sz="2400" dirty="0" err="1"/>
              <a:t>Особливу</a:t>
            </a:r>
            <a:r>
              <a:rPr lang="ru-RU" sz="2400" dirty="0"/>
              <a:t> </a:t>
            </a:r>
            <a:r>
              <a:rPr lang="ru-RU" sz="2400" dirty="0" err="1"/>
              <a:t>цінність</a:t>
            </a:r>
            <a:r>
              <a:rPr lang="ru-RU" sz="2400" dirty="0"/>
              <a:t> </a:t>
            </a:r>
            <a:r>
              <a:rPr lang="ru-RU" sz="2400" dirty="0" err="1"/>
              <a:t>мають</a:t>
            </a:r>
            <a:r>
              <a:rPr lang="ru-RU" sz="2400" dirty="0"/>
              <a:t> </a:t>
            </a:r>
            <a:r>
              <a:rPr lang="ru-RU" sz="2400" dirty="0" err="1"/>
              <a:t>природні</a:t>
            </a:r>
            <a:r>
              <a:rPr lang="ru-RU" sz="2400" dirty="0"/>
              <a:t> </a:t>
            </a:r>
            <a:r>
              <a:rPr lang="ru-RU" sz="2400" dirty="0" err="1"/>
              <a:t>ресурси</a:t>
            </a:r>
            <a:r>
              <a:rPr lang="ru-RU" sz="2400" dirty="0"/>
              <a:t> </a:t>
            </a:r>
            <a:r>
              <a:rPr lang="ru-RU" sz="2400" dirty="0" err="1"/>
              <a:t>Причорномор'я</a:t>
            </a:r>
            <a:r>
              <a:rPr lang="ru-RU" sz="2400" dirty="0"/>
              <a:t>. </a:t>
            </a:r>
            <a:r>
              <a:rPr lang="ru-RU" sz="2400" dirty="0" err="1"/>
              <a:t>Сприятливі</a:t>
            </a:r>
            <a:r>
              <a:rPr lang="ru-RU" sz="2400" dirty="0"/>
              <a:t> для </a:t>
            </a:r>
            <a:r>
              <a:rPr lang="ru-RU" sz="2400" dirty="0" err="1"/>
              <a:t>відпочинку</a:t>
            </a:r>
            <a:r>
              <a:rPr lang="ru-RU" sz="2400" dirty="0"/>
              <a:t> і </a:t>
            </a:r>
            <a:r>
              <a:rPr lang="ru-RU" sz="2400" dirty="0" err="1"/>
              <a:t>лікування</a:t>
            </a:r>
            <a:r>
              <a:rPr lang="ru-RU" sz="2400" dirty="0"/>
              <a:t> </a:t>
            </a:r>
            <a:r>
              <a:rPr lang="ru-RU" sz="2400" dirty="0" err="1"/>
              <a:t>Карпати</a:t>
            </a:r>
            <a:r>
              <a:rPr lang="ru-RU" sz="2400" dirty="0"/>
              <a:t>, де велика </a:t>
            </a:r>
            <a:r>
              <a:rPr lang="ru-RU" sz="2400" dirty="0" err="1"/>
              <a:t>кількість</a:t>
            </a:r>
            <a:r>
              <a:rPr lang="ru-RU" sz="2400" dirty="0"/>
              <a:t> </a:t>
            </a:r>
            <a:r>
              <a:rPr lang="ru-RU" sz="2400" dirty="0" err="1"/>
              <a:t>джерел</a:t>
            </a:r>
            <a:r>
              <a:rPr lang="ru-RU" sz="2400" dirty="0"/>
              <a:t> </a:t>
            </a:r>
            <a:r>
              <a:rPr lang="ru-RU" sz="2400" dirty="0" err="1"/>
              <a:t>мінеральних</a:t>
            </a:r>
            <a:r>
              <a:rPr lang="ru-RU" sz="2400" dirty="0"/>
              <a:t> вод, </a:t>
            </a:r>
            <a:r>
              <a:rPr lang="ru-RU" sz="2400" dirty="0" err="1"/>
              <a:t>великі</a:t>
            </a:r>
            <a:r>
              <a:rPr lang="ru-RU" sz="2400" dirty="0"/>
              <a:t> </a:t>
            </a:r>
            <a:r>
              <a:rPr lang="ru-RU" sz="2400" dirty="0" err="1"/>
              <a:t>ресурси</a:t>
            </a:r>
            <a:r>
              <a:rPr lang="ru-RU" sz="2400" dirty="0"/>
              <a:t> </a:t>
            </a:r>
            <a:r>
              <a:rPr lang="ru-RU" sz="2400" dirty="0" err="1"/>
              <a:t>лікувальних</a:t>
            </a:r>
            <a:r>
              <a:rPr lang="ru-RU" sz="2400" dirty="0"/>
              <a:t> грязей, озокериту, </a:t>
            </a:r>
            <a:r>
              <a:rPr lang="ru-RU" sz="2400" dirty="0" err="1"/>
              <a:t>його</a:t>
            </a:r>
            <a:r>
              <a:rPr lang="ru-RU" sz="2400" dirty="0"/>
              <a:t> запаси належать до </a:t>
            </a:r>
            <a:r>
              <a:rPr lang="ru-RU" sz="2400" dirty="0" err="1"/>
              <a:t>найбільших</a:t>
            </a:r>
            <a:r>
              <a:rPr lang="ru-RU" sz="2400" dirty="0"/>
              <a:t> у </a:t>
            </a:r>
            <a:r>
              <a:rPr lang="ru-RU" sz="2400" dirty="0" err="1"/>
              <a:t>світі</a:t>
            </a:r>
            <a:r>
              <a:rPr lang="ru-RU" sz="2400" dirty="0"/>
              <a:t>, </a:t>
            </a:r>
            <a:r>
              <a:rPr lang="ru-RU" sz="2400" dirty="0" err="1"/>
              <a:t>розмаїтість</a:t>
            </a:r>
            <a:r>
              <a:rPr lang="ru-RU" sz="2400" dirty="0"/>
              <a:t> </a:t>
            </a:r>
            <a:r>
              <a:rPr lang="ru-RU" sz="2400" dirty="0" err="1"/>
              <a:t>флори</a:t>
            </a:r>
            <a:r>
              <a:rPr lang="ru-RU" sz="2400" dirty="0"/>
              <a:t> і </a:t>
            </a:r>
            <a:r>
              <a:rPr lang="ru-RU" sz="2400" dirty="0" err="1" smtClean="0"/>
              <a:t>фауни</a:t>
            </a:r>
            <a:r>
              <a:rPr lang="ru-RU" sz="2400" dirty="0" smtClean="0"/>
              <a:t>.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</a:t>
            </a:r>
            <a:r>
              <a:rPr lang="ru-RU" sz="2400" dirty="0" err="1" smtClean="0"/>
              <a:t>Різні</a:t>
            </a:r>
            <a:r>
              <a:rPr lang="ru-RU" sz="2400" dirty="0" smtClean="0"/>
              <a:t> </a:t>
            </a:r>
            <a:r>
              <a:rPr lang="ru-RU" sz="2400" dirty="0" err="1"/>
              <a:t>природні</a:t>
            </a:r>
            <a:r>
              <a:rPr lang="ru-RU" sz="2400" dirty="0"/>
              <a:t> </a:t>
            </a:r>
            <a:r>
              <a:rPr lang="ru-RU" sz="2400" dirty="0" err="1"/>
              <a:t>рекреаційні</a:t>
            </a:r>
            <a:r>
              <a:rPr lang="ru-RU" sz="2400" dirty="0"/>
              <a:t> </a:t>
            </a:r>
            <a:r>
              <a:rPr lang="ru-RU" sz="2400" dirty="0" err="1"/>
              <a:t>ресурси</a:t>
            </a:r>
            <a:r>
              <a:rPr lang="ru-RU" sz="2400" dirty="0"/>
              <a:t> </a:t>
            </a:r>
            <a:r>
              <a:rPr lang="ru-RU" sz="2400" dirty="0" err="1"/>
              <a:t>розташовані</a:t>
            </a:r>
            <a:r>
              <a:rPr lang="ru-RU" sz="2400" dirty="0"/>
              <a:t> практично у </a:t>
            </a:r>
            <a:r>
              <a:rPr lang="ru-RU" sz="2400" dirty="0" err="1"/>
              <a:t>всіх</a:t>
            </a:r>
            <a:r>
              <a:rPr lang="ru-RU" sz="2400" dirty="0"/>
              <a:t> </a:t>
            </a:r>
            <a:r>
              <a:rPr lang="ru-RU" sz="2400" dirty="0" err="1"/>
              <a:t>регіонах</a:t>
            </a:r>
            <a:r>
              <a:rPr lang="ru-RU" sz="2400" dirty="0"/>
              <a:t> </a:t>
            </a:r>
            <a:r>
              <a:rPr lang="ru-RU" sz="2400" dirty="0" err="1"/>
              <a:t>України</a:t>
            </a:r>
            <a:r>
              <a:rPr lang="ru-RU" sz="2400" dirty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393611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97982999"/>
                  </p:ext>
                </p:extLst>
              </p:nvPr>
            </p:nvGraphicFramePr>
            <p:xfrm>
              <a:off x="1290638" y="301863"/>
              <a:ext cx="9501191" cy="6556137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59601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935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0756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06375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</a:tblGrid>
                  <a:tr h="196561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Територія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nary>
                                <m:naryPr>
                                  <m:chr m:val="∑"/>
                                  <m:limLoc m:val="undOvr"/>
                                  <m:subHide m:val="on"/>
                                  <m:supHide m:val="on"/>
                                  <m:ctrlPr>
                                    <a:rPr lang="uk-UA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/>
                              </m:nary>
                            </m:oMath>
                          </a14:m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Потенціал від суми по Україні %, часта областей, %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потенціал ресурсів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708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мінеральні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водні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земельні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лісові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фауністичні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Прир</a:t>
                          </a: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.-</a:t>
                          </a:r>
                          <a:r>
                            <a:rPr lang="uk-UA" sz="12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рекр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96561">
                    <a:tc gridSpan="2">
                      <a:txBody>
                        <a:bodyPr/>
                        <a:lstStyle/>
                        <a:p>
                          <a:pPr marL="0" indent="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 ДОНЕЦЬКО-ПРИДНІПРОВСЬКИЙ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Дніпропетровська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Донецька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Запорізька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Кіровоградська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Луганська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Полтавська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Сумська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Харківська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196561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 ПІВДЕННО-ЗАХІДНИЙ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Вінницька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Волинська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Житомирська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Закарпатська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5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Івано-Франківська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6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Київська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7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Львівська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8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Рівненська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9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Тернопільська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0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Хмельницька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1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Черкаська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2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Чернігівська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3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Чернівецька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4"/>
                      </a:ext>
                    </a:extLst>
                  </a:tr>
                  <a:tr h="196561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 ПІВДЕННИЙ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uk-UA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5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Кримська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6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Миколаївська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7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Одеська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8"/>
                      </a:ext>
                    </a:extLst>
                  </a:tr>
                  <a:tr h="1965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Херсонська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97982999"/>
                  </p:ext>
                </p:extLst>
              </p:nvPr>
            </p:nvGraphicFramePr>
            <p:xfrm>
              <a:off x="1290638" y="301863"/>
              <a:ext cx="9501191" cy="6556137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596015"/>
                    <a:gridCol w="2559359"/>
                    <a:gridCol w="1507567"/>
                    <a:gridCol w="806375"/>
                    <a:gridCol w="806375"/>
                    <a:gridCol w="806375"/>
                    <a:gridCol w="806375"/>
                    <a:gridCol w="806375"/>
                    <a:gridCol w="806375"/>
                  </a:tblGrid>
                  <a:tr h="210312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Територія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09274" t="-41818" r="-320968" b="-890000"/>
                          </a:stretch>
                        </a:blipFill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потенціал ресурсів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</a:tr>
                  <a:tr h="45708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мінеральні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водні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земельні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лісові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фауністичні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71755" marR="71755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Прир</a:t>
                          </a: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.-</a:t>
                          </a:r>
                          <a:r>
                            <a:rPr lang="uk-UA" sz="12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рекр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 gridSpan="2">
                      <a:txBody>
                        <a:bodyPr/>
                        <a:lstStyle/>
                        <a:p>
                          <a:pPr marL="0" indent="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 ДОНЕЦЬКО-ПРИДНІПРОВСЬКИЙ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Дніпропетровська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Донецька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Запорізька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Кіровоградська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Луганська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Полтавська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Сумська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Харківська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 ПІВДЕННО-ЗАХІДНИЙ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Вінницька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Волинська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Житомирська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Закарпатська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Івано-Франківська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Київська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Львівська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Рівненська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Тернопільська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Хмельницька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19.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Черкаська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68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uk-UA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9003" marR="29003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Чернігівська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Чернівецька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 ПІВДЕННИЙ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uk-UA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Кримська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39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Миколаївська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Одеська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1031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Херсонська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uk-UA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uk-UA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1290638" y="0"/>
            <a:ext cx="9210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 природно-ресурсного потенціалу економічних районів і областей України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54766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829" y="362859"/>
            <a:ext cx="11408227" cy="637097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400" dirty="0" err="1" smtClean="0"/>
              <a:t>Своєрідним</a:t>
            </a:r>
            <a:r>
              <a:rPr lang="ru-RU" sz="2400" dirty="0" smtClean="0"/>
              <a:t> </a:t>
            </a:r>
            <a:r>
              <a:rPr lang="ru-RU" sz="2400" dirty="0" err="1"/>
              <a:t>путівником</a:t>
            </a:r>
            <a:r>
              <a:rPr lang="ru-RU" sz="2400" dirty="0"/>
              <a:t> </a:t>
            </a:r>
            <a:r>
              <a:rPr lang="ru-RU" sz="2400" dirty="0" err="1"/>
              <a:t>рекреаційно-туристичними</a:t>
            </a:r>
            <a:r>
              <a:rPr lang="ru-RU" sz="2400" dirty="0"/>
              <a:t> ресурсами </a:t>
            </a:r>
            <a:r>
              <a:rPr lang="ru-RU" sz="2400" dirty="0" err="1"/>
              <a:t>світу</a:t>
            </a:r>
            <a:r>
              <a:rPr lang="ru-RU" sz="2400" dirty="0"/>
              <a:t> є </a:t>
            </a:r>
            <a:r>
              <a:rPr lang="ru-RU" sz="2400" dirty="0" err="1"/>
              <a:t>перелік</a:t>
            </a:r>
            <a:r>
              <a:rPr lang="ru-RU" sz="2400" dirty="0"/>
              <a:t> </a:t>
            </a:r>
            <a:r>
              <a:rPr lang="ru-RU" sz="2400" dirty="0" err="1"/>
              <a:t>видатних</a:t>
            </a:r>
            <a:r>
              <a:rPr lang="ru-RU" sz="2400" dirty="0"/>
              <a:t> </a:t>
            </a:r>
            <a:r>
              <a:rPr lang="ru-RU" sz="2400" dirty="0" err="1"/>
              <a:t>культурних</a:t>
            </a:r>
            <a:r>
              <a:rPr lang="ru-RU" sz="2400" dirty="0"/>
              <a:t> та </a:t>
            </a:r>
            <a:r>
              <a:rPr lang="ru-RU" sz="2400" dirty="0" err="1"/>
              <a:t>природних</a:t>
            </a:r>
            <a:r>
              <a:rPr lang="ru-RU" sz="2400" dirty="0"/>
              <a:t> </a:t>
            </a:r>
            <a:r>
              <a:rPr lang="ru-RU" sz="2400" dirty="0" err="1"/>
              <a:t>об’єктів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становлять</a:t>
            </a:r>
            <a:r>
              <a:rPr lang="ru-RU" sz="2400" dirty="0"/>
              <a:t> </a:t>
            </a:r>
            <a:r>
              <a:rPr lang="ru-RU" sz="2400" dirty="0" err="1"/>
              <a:t>надбання</a:t>
            </a:r>
            <a:r>
              <a:rPr lang="ru-RU" sz="2400" dirty="0"/>
              <a:t> </a:t>
            </a:r>
            <a:r>
              <a:rPr lang="ru-RU" sz="2400" dirty="0" err="1"/>
              <a:t>усього</a:t>
            </a:r>
            <a:r>
              <a:rPr lang="ru-RU" sz="2400" dirty="0"/>
              <a:t> </a:t>
            </a:r>
            <a:r>
              <a:rPr lang="ru-RU" sz="2400" dirty="0" err="1"/>
              <a:t>людства</a:t>
            </a:r>
            <a:r>
              <a:rPr lang="ru-RU" sz="2400" dirty="0"/>
              <a:t> і </a:t>
            </a:r>
            <a:r>
              <a:rPr lang="ru-RU" sz="2400" dirty="0" err="1"/>
              <a:t>перераховані</a:t>
            </a:r>
            <a:r>
              <a:rPr lang="ru-RU" sz="2400" dirty="0"/>
              <a:t> у </a:t>
            </a:r>
            <a:r>
              <a:rPr lang="ru-RU" sz="2400" dirty="0" err="1"/>
              <a:t>відповідному</a:t>
            </a:r>
            <a:r>
              <a:rPr lang="ru-RU" sz="2400" dirty="0"/>
              <a:t> списку, </a:t>
            </a:r>
            <a:r>
              <a:rPr lang="ru-RU" sz="2400" dirty="0" err="1"/>
              <a:t>складеному</a:t>
            </a:r>
            <a:r>
              <a:rPr lang="ru-RU" sz="2400" dirty="0"/>
              <a:t> </a:t>
            </a:r>
            <a:r>
              <a:rPr lang="ru-RU" sz="2400" dirty="0" err="1"/>
              <a:t>під</a:t>
            </a:r>
            <a:r>
              <a:rPr lang="ru-RU" sz="2400" dirty="0"/>
              <a:t> </a:t>
            </a:r>
            <a:r>
              <a:rPr lang="ru-RU" sz="2400" dirty="0" err="1"/>
              <a:t>егідою</a:t>
            </a:r>
            <a:r>
              <a:rPr lang="ru-RU" sz="2400" dirty="0"/>
              <a:t> ЮНЕСКО, </a:t>
            </a:r>
            <a:r>
              <a:rPr lang="ru-RU" sz="2400" dirty="0" err="1"/>
              <a:t>який</a:t>
            </a:r>
            <a:r>
              <a:rPr lang="ru-RU" sz="2400" dirty="0"/>
              <a:t> носить </a:t>
            </a:r>
            <a:r>
              <a:rPr lang="ru-RU" sz="2400" dirty="0" err="1"/>
              <a:t>назву</a:t>
            </a:r>
            <a:r>
              <a:rPr lang="ru-RU" sz="2400" dirty="0"/>
              <a:t> «</a:t>
            </a:r>
            <a:r>
              <a:rPr lang="ru-RU" sz="2400" dirty="0" err="1"/>
              <a:t>Світова</a:t>
            </a:r>
            <a:r>
              <a:rPr lang="ru-RU" sz="2400" dirty="0"/>
              <a:t> </a:t>
            </a:r>
            <a:r>
              <a:rPr lang="ru-RU" sz="2400" dirty="0" err="1"/>
              <a:t>спадщина</a:t>
            </a:r>
            <a:r>
              <a:rPr lang="ru-RU" sz="2400" dirty="0"/>
              <a:t> ЮНЕСКО» (</a:t>
            </a:r>
            <a:r>
              <a:rPr lang="en-US" sz="2400" dirty="0"/>
              <a:t>World Heritage). </a:t>
            </a:r>
            <a:endParaRPr lang="uk-UA" sz="2400" dirty="0" smtClean="0"/>
          </a:p>
          <a:p>
            <a:r>
              <a:rPr lang="ru-RU" sz="2400" dirty="0" smtClean="0"/>
              <a:t>Статус </a:t>
            </a:r>
            <a:r>
              <a:rPr lang="ru-RU" sz="2400" dirty="0" err="1"/>
              <a:t>об’єкту</a:t>
            </a:r>
            <a:r>
              <a:rPr lang="ru-RU" sz="2400" dirty="0"/>
              <a:t> </a:t>
            </a:r>
            <a:r>
              <a:rPr lang="ru-RU" sz="2400" dirty="0" err="1"/>
              <a:t>Світової</a:t>
            </a:r>
            <a:r>
              <a:rPr lang="ru-RU" sz="2400" dirty="0"/>
              <a:t> </a:t>
            </a:r>
            <a:r>
              <a:rPr lang="ru-RU" sz="2400" dirty="0" err="1"/>
              <a:t>спадщини</a:t>
            </a:r>
            <a:r>
              <a:rPr lang="ru-RU" sz="2400" dirty="0"/>
              <a:t> </a:t>
            </a:r>
            <a:r>
              <a:rPr lang="ru-RU" sz="2400" dirty="0" err="1"/>
              <a:t>дає</a:t>
            </a:r>
            <a:r>
              <a:rPr lang="ru-RU" sz="2400" dirty="0"/>
              <a:t> </a:t>
            </a:r>
            <a:r>
              <a:rPr lang="ru-RU" sz="2400" dirty="0" err="1"/>
              <a:t>певні</a:t>
            </a:r>
            <a:r>
              <a:rPr lang="ru-RU" sz="2400" dirty="0"/>
              <a:t> </a:t>
            </a:r>
            <a:r>
              <a:rPr lang="ru-RU" sz="2400" dirty="0" err="1"/>
              <a:t>переваги</a:t>
            </a:r>
            <a:r>
              <a:rPr lang="ru-RU" sz="2400" dirty="0"/>
              <a:t> і </a:t>
            </a:r>
            <a:r>
              <a:rPr lang="ru-RU" sz="2400" dirty="0" err="1"/>
              <a:t>накладає</a:t>
            </a:r>
            <a:r>
              <a:rPr lang="ru-RU" sz="2400" dirty="0"/>
              <a:t> </a:t>
            </a:r>
            <a:r>
              <a:rPr lang="ru-RU" sz="2400" dirty="0" err="1"/>
              <a:t>обов’язки</a:t>
            </a:r>
            <a:r>
              <a:rPr lang="ru-RU" sz="2400" dirty="0"/>
              <a:t> з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охорони</a:t>
            </a:r>
            <a:r>
              <a:rPr lang="ru-RU" sz="2400" dirty="0"/>
              <a:t>: </a:t>
            </a:r>
            <a:endParaRPr lang="ru-RU" sz="2400" dirty="0" smtClean="0"/>
          </a:p>
          <a:p>
            <a:r>
              <a:rPr lang="ru-RU" sz="2400" dirty="0" smtClean="0"/>
              <a:t>- </a:t>
            </a:r>
            <a:r>
              <a:rPr lang="ru-RU" sz="2400" dirty="0" err="1"/>
              <a:t>підвищує</a:t>
            </a:r>
            <a:r>
              <a:rPr lang="ru-RU" sz="2400" dirty="0"/>
              <a:t> престиж </a:t>
            </a:r>
            <a:r>
              <a:rPr lang="ru-RU" sz="2400" dirty="0" err="1"/>
              <a:t>територій</a:t>
            </a:r>
            <a:r>
              <a:rPr lang="ru-RU" sz="2400" dirty="0"/>
              <a:t> і </a:t>
            </a:r>
            <a:r>
              <a:rPr lang="ru-RU" sz="2400" dirty="0" err="1"/>
              <a:t>керуючих</a:t>
            </a:r>
            <a:r>
              <a:rPr lang="ru-RU" sz="2400" dirty="0"/>
              <a:t> ними </a:t>
            </a:r>
            <a:r>
              <a:rPr lang="ru-RU" sz="2400" dirty="0" err="1"/>
              <a:t>установ</a:t>
            </a:r>
            <a:r>
              <a:rPr lang="ru-RU" sz="2400" dirty="0"/>
              <a:t>;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err="1" smtClean="0"/>
              <a:t>додаткові</a:t>
            </a:r>
            <a:r>
              <a:rPr lang="ru-RU" sz="2400" dirty="0" smtClean="0"/>
              <a:t> </a:t>
            </a:r>
            <a:r>
              <a:rPr lang="ru-RU" sz="2400" dirty="0" err="1"/>
              <a:t>гарантії</a:t>
            </a:r>
            <a:r>
              <a:rPr lang="ru-RU" sz="2400" dirty="0"/>
              <a:t> </a:t>
            </a:r>
            <a:r>
              <a:rPr lang="ru-RU" sz="2400" dirty="0" err="1"/>
              <a:t>збереження</a:t>
            </a:r>
            <a:r>
              <a:rPr lang="ru-RU" sz="2400" dirty="0"/>
              <a:t> і </a:t>
            </a:r>
            <a:r>
              <a:rPr lang="ru-RU" sz="2400" dirty="0" err="1"/>
              <a:t>цілісності</a:t>
            </a:r>
            <a:r>
              <a:rPr lang="ru-RU" sz="2400" dirty="0"/>
              <a:t> </a:t>
            </a:r>
            <a:r>
              <a:rPr lang="ru-RU" sz="2400" dirty="0" err="1"/>
              <a:t>унікальних</a:t>
            </a:r>
            <a:r>
              <a:rPr lang="ru-RU" sz="2400" dirty="0"/>
              <a:t> </a:t>
            </a:r>
            <a:r>
              <a:rPr lang="ru-RU" sz="2400" dirty="0" err="1"/>
              <a:t>природних</a:t>
            </a:r>
            <a:r>
              <a:rPr lang="ru-RU" sz="2400" dirty="0"/>
              <a:t> і </a:t>
            </a:r>
            <a:r>
              <a:rPr lang="ru-RU" sz="2400" dirty="0" err="1"/>
              <a:t>культурних</a:t>
            </a:r>
            <a:r>
              <a:rPr lang="ru-RU" sz="2400" dirty="0"/>
              <a:t> </a:t>
            </a:r>
            <a:r>
              <a:rPr lang="ru-RU" sz="2400" dirty="0" err="1"/>
              <a:t>комплексів</a:t>
            </a:r>
            <a:r>
              <a:rPr lang="ru-RU" sz="2400" dirty="0"/>
              <a:t>;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err="1" smtClean="0"/>
              <a:t>сприяє</a:t>
            </a:r>
            <a:r>
              <a:rPr lang="ru-RU" sz="2400" dirty="0" smtClean="0"/>
              <a:t> </a:t>
            </a:r>
            <a:r>
              <a:rPr lang="ru-RU" sz="2400" dirty="0" err="1"/>
              <a:t>популяризації</a:t>
            </a:r>
            <a:r>
              <a:rPr lang="ru-RU" sz="2400" dirty="0"/>
              <a:t> </a:t>
            </a:r>
            <a:r>
              <a:rPr lang="ru-RU" sz="2400" dirty="0" err="1"/>
              <a:t>включених</a:t>
            </a:r>
            <a:r>
              <a:rPr lang="ru-RU" sz="2400" dirty="0"/>
              <a:t> до списку </a:t>
            </a:r>
            <a:r>
              <a:rPr lang="ru-RU" sz="2400" dirty="0" err="1"/>
              <a:t>об’єктів</a:t>
            </a:r>
            <a:r>
              <a:rPr lang="ru-RU" sz="2400" dirty="0"/>
              <a:t> і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альтернативних</a:t>
            </a:r>
            <a:r>
              <a:rPr lang="ru-RU" sz="2400" dirty="0"/>
              <a:t> </a:t>
            </a:r>
            <a:r>
              <a:rPr lang="ru-RU" sz="2400" dirty="0" err="1"/>
              <a:t>видів</a:t>
            </a:r>
            <a:r>
              <a:rPr lang="ru-RU" sz="2400" dirty="0"/>
              <a:t> </a:t>
            </a:r>
            <a:r>
              <a:rPr lang="ru-RU" sz="2400" dirty="0" err="1"/>
              <a:t>природокористування</a:t>
            </a:r>
            <a:r>
              <a:rPr lang="ru-RU" sz="2400" dirty="0"/>
              <a:t>, у першу </a:t>
            </a:r>
            <a:r>
              <a:rPr lang="ru-RU" sz="2400" dirty="0" err="1"/>
              <a:t>чергу</a:t>
            </a:r>
            <a:r>
              <a:rPr lang="ru-RU" sz="2400" dirty="0"/>
              <a:t>, туризму, особливо </a:t>
            </a:r>
            <a:r>
              <a:rPr lang="ru-RU" sz="2400" dirty="0" err="1"/>
              <a:t>екологічного</a:t>
            </a:r>
            <a:r>
              <a:rPr lang="ru-RU" sz="2400" dirty="0"/>
              <a:t>;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err="1" smtClean="0"/>
              <a:t>забезпечує</a:t>
            </a:r>
            <a:r>
              <a:rPr lang="ru-RU" sz="2400" dirty="0" smtClean="0"/>
              <a:t> </a:t>
            </a:r>
            <a:r>
              <a:rPr lang="ru-RU" sz="2400" dirty="0" err="1"/>
              <a:t>пріоритетність</a:t>
            </a:r>
            <a:r>
              <a:rPr lang="ru-RU" sz="2400" dirty="0"/>
              <a:t> у </a:t>
            </a:r>
            <a:r>
              <a:rPr lang="ru-RU" sz="2400" dirty="0" err="1"/>
              <a:t>залученні</a:t>
            </a:r>
            <a:r>
              <a:rPr lang="ru-RU" sz="2400" dirty="0"/>
              <a:t> </a:t>
            </a:r>
            <a:r>
              <a:rPr lang="ru-RU" sz="2400" dirty="0" err="1"/>
              <a:t>фінансових</a:t>
            </a:r>
            <a:r>
              <a:rPr lang="ru-RU" sz="2400" dirty="0"/>
              <a:t> </a:t>
            </a:r>
            <a:r>
              <a:rPr lang="ru-RU" sz="2400" dirty="0" err="1"/>
              <a:t>коштів</a:t>
            </a:r>
            <a:r>
              <a:rPr lang="ru-RU" sz="2400" dirty="0"/>
              <a:t> для </a:t>
            </a:r>
            <a:r>
              <a:rPr lang="ru-RU" sz="2400" dirty="0" err="1"/>
              <a:t>підтримки</a:t>
            </a:r>
            <a:r>
              <a:rPr lang="ru-RU" sz="2400" dirty="0"/>
              <a:t> </a:t>
            </a:r>
            <a:r>
              <a:rPr lang="ru-RU" sz="2400" dirty="0" err="1"/>
              <a:t>об’єктів</a:t>
            </a:r>
            <a:r>
              <a:rPr lang="ru-RU" sz="2400" dirty="0"/>
              <a:t> </a:t>
            </a:r>
            <a:r>
              <a:rPr lang="ru-RU" sz="2400" dirty="0" err="1"/>
              <a:t>світової</a:t>
            </a:r>
            <a:r>
              <a:rPr lang="ru-RU" sz="2400" dirty="0"/>
              <a:t> </a:t>
            </a:r>
            <a:r>
              <a:rPr lang="ru-RU" sz="2400" dirty="0" err="1"/>
              <a:t>культурної</a:t>
            </a:r>
            <a:r>
              <a:rPr lang="ru-RU" sz="2400" dirty="0"/>
              <a:t> і </a:t>
            </a:r>
            <a:r>
              <a:rPr lang="ru-RU" sz="2400" dirty="0" err="1"/>
              <a:t>природної</a:t>
            </a:r>
            <a:r>
              <a:rPr lang="ru-RU" sz="2400" dirty="0"/>
              <a:t> </a:t>
            </a:r>
            <a:r>
              <a:rPr lang="ru-RU" sz="2400" dirty="0" err="1"/>
              <a:t>спадщини</a:t>
            </a:r>
            <a:r>
              <a:rPr lang="ru-RU" sz="2400" dirty="0"/>
              <a:t>;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err="1" smtClean="0"/>
              <a:t>сприяє</a:t>
            </a:r>
            <a:r>
              <a:rPr lang="ru-RU" sz="2400" dirty="0" smtClean="0"/>
              <a:t> </a:t>
            </a:r>
            <a:r>
              <a:rPr lang="ru-RU" sz="2400" dirty="0" err="1"/>
              <a:t>організації</a:t>
            </a:r>
            <a:r>
              <a:rPr lang="ru-RU" sz="2400" dirty="0"/>
              <a:t> </a:t>
            </a:r>
            <a:r>
              <a:rPr lang="ru-RU" sz="2400" dirty="0" err="1"/>
              <a:t>моніторингу</a:t>
            </a:r>
            <a:r>
              <a:rPr lang="ru-RU" sz="2400" dirty="0"/>
              <a:t> і контролю за станом </a:t>
            </a:r>
            <a:r>
              <a:rPr lang="ru-RU" sz="2400" dirty="0" err="1"/>
              <a:t>збереження</a:t>
            </a:r>
            <a:r>
              <a:rPr lang="ru-RU" sz="2400" dirty="0"/>
              <a:t> </a:t>
            </a:r>
            <a:r>
              <a:rPr lang="ru-RU" sz="2400" dirty="0" err="1"/>
              <a:t>природних</a:t>
            </a:r>
            <a:r>
              <a:rPr lang="ru-RU" sz="2400" dirty="0"/>
              <a:t> і </a:t>
            </a:r>
            <a:r>
              <a:rPr lang="ru-RU" sz="2400" dirty="0" err="1"/>
              <a:t>культурних</a:t>
            </a:r>
            <a:r>
              <a:rPr lang="ru-RU" sz="2400" dirty="0"/>
              <a:t> </a:t>
            </a:r>
            <a:r>
              <a:rPr lang="ru-RU" sz="2400" dirty="0" err="1"/>
              <a:t>об’єктів</a:t>
            </a:r>
            <a:r>
              <a:rPr lang="ru-RU" sz="2400" dirty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0172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401" y="302359"/>
            <a:ext cx="11335656" cy="655564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1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Культурні</a:t>
            </a: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1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критерії</a:t>
            </a: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ru-RU" sz="2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ru-RU" sz="2100" dirty="0" smtClean="0"/>
              <a:t>(</a:t>
            </a:r>
            <a:r>
              <a:rPr lang="ru-RU" sz="2100" dirty="0"/>
              <a:t>і) </a:t>
            </a:r>
            <a:r>
              <a:rPr lang="ru-RU" sz="2100" dirty="0" err="1"/>
              <a:t>об’єкт</a:t>
            </a:r>
            <a:r>
              <a:rPr lang="ru-RU" sz="2100" dirty="0"/>
              <a:t> є шедевром </a:t>
            </a:r>
            <a:r>
              <a:rPr lang="ru-RU" sz="2100" dirty="0" err="1"/>
              <a:t>людського</a:t>
            </a:r>
            <a:r>
              <a:rPr lang="ru-RU" sz="2100" dirty="0"/>
              <a:t> </a:t>
            </a:r>
            <a:r>
              <a:rPr lang="ru-RU" sz="2100" dirty="0" err="1"/>
              <a:t>творчого</a:t>
            </a:r>
            <a:r>
              <a:rPr lang="ru-RU" sz="2100" dirty="0"/>
              <a:t> </a:t>
            </a:r>
            <a:r>
              <a:rPr lang="ru-RU" sz="2100" dirty="0" err="1"/>
              <a:t>генія</a:t>
            </a:r>
            <a:r>
              <a:rPr lang="ru-RU" sz="2100" dirty="0"/>
              <a:t>; </a:t>
            </a:r>
            <a:endParaRPr lang="ru-RU" sz="2100" dirty="0" smtClean="0"/>
          </a:p>
          <a:p>
            <a:pPr marL="285750" indent="-285750">
              <a:buFontTx/>
              <a:buChar char="-"/>
            </a:pPr>
            <a:r>
              <a:rPr lang="ru-RU" sz="2100" dirty="0" smtClean="0"/>
              <a:t>- </a:t>
            </a:r>
            <a:r>
              <a:rPr lang="ru-RU" sz="2100" dirty="0"/>
              <a:t>(</a:t>
            </a:r>
            <a:r>
              <a:rPr lang="ru-RU" sz="2100" dirty="0" err="1"/>
              <a:t>іі</a:t>
            </a:r>
            <a:r>
              <a:rPr lang="ru-RU" sz="2100" dirty="0"/>
              <a:t>) </a:t>
            </a:r>
            <a:r>
              <a:rPr lang="ru-RU" sz="2100" dirty="0" err="1"/>
              <a:t>об’єкт</a:t>
            </a:r>
            <a:r>
              <a:rPr lang="ru-RU" sz="2100" dirty="0"/>
              <a:t> </a:t>
            </a:r>
            <a:r>
              <a:rPr lang="ru-RU" sz="2100" dirty="0" err="1"/>
              <a:t>свідчить</a:t>
            </a:r>
            <a:r>
              <a:rPr lang="ru-RU" sz="2100" dirty="0"/>
              <a:t> про </a:t>
            </a:r>
            <a:r>
              <a:rPr lang="ru-RU" sz="2100" dirty="0" err="1"/>
              <a:t>значний</a:t>
            </a:r>
            <a:r>
              <a:rPr lang="ru-RU" sz="2100" dirty="0"/>
              <a:t> </a:t>
            </a:r>
            <a:r>
              <a:rPr lang="ru-RU" sz="2100" dirty="0" err="1"/>
              <a:t>взаємовплив</a:t>
            </a:r>
            <a:r>
              <a:rPr lang="ru-RU" sz="2100" dirty="0"/>
              <a:t> </a:t>
            </a:r>
            <a:r>
              <a:rPr lang="ru-RU" sz="2100" dirty="0" err="1"/>
              <a:t>людських</a:t>
            </a:r>
            <a:r>
              <a:rPr lang="ru-RU" sz="2100" dirty="0"/>
              <a:t> </a:t>
            </a:r>
            <a:r>
              <a:rPr lang="ru-RU" sz="2100" dirty="0" err="1"/>
              <a:t>цінностей</a:t>
            </a:r>
            <a:r>
              <a:rPr lang="ru-RU" sz="2100" dirty="0"/>
              <a:t> у </a:t>
            </a:r>
            <a:r>
              <a:rPr lang="ru-RU" sz="2100" dirty="0" err="1"/>
              <a:t>даний</a:t>
            </a:r>
            <a:r>
              <a:rPr lang="ru-RU" sz="2100" dirty="0"/>
              <a:t> </a:t>
            </a:r>
            <a:r>
              <a:rPr lang="ru-RU" sz="2100" dirty="0" err="1"/>
              <a:t>період</a:t>
            </a:r>
            <a:r>
              <a:rPr lang="ru-RU" sz="2100" dirty="0"/>
              <a:t> часу </a:t>
            </a:r>
            <a:r>
              <a:rPr lang="ru-RU" sz="2100" dirty="0" err="1"/>
              <a:t>або</a:t>
            </a:r>
            <a:r>
              <a:rPr lang="ru-RU" sz="2100" dirty="0"/>
              <a:t> в </a:t>
            </a:r>
            <a:r>
              <a:rPr lang="ru-RU" sz="2100" dirty="0" err="1"/>
              <a:t>певному</a:t>
            </a:r>
            <a:r>
              <a:rPr lang="ru-RU" sz="2100" dirty="0"/>
              <a:t> культурному </a:t>
            </a:r>
            <a:r>
              <a:rPr lang="ru-RU" sz="2100" dirty="0" err="1"/>
              <a:t>просторі</a:t>
            </a:r>
            <a:r>
              <a:rPr lang="ru-RU" sz="2100" dirty="0"/>
              <a:t>, в </a:t>
            </a:r>
            <a:r>
              <a:rPr lang="ru-RU" sz="2100" dirty="0" err="1"/>
              <a:t>архітектурі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 в </a:t>
            </a:r>
            <a:r>
              <a:rPr lang="ru-RU" sz="2100" dirty="0" err="1"/>
              <a:t>технологіях</a:t>
            </a:r>
            <a:r>
              <a:rPr lang="ru-RU" sz="2100" dirty="0"/>
              <a:t>, у монументальному </a:t>
            </a:r>
            <a:r>
              <a:rPr lang="ru-RU" sz="2100" dirty="0" err="1"/>
              <a:t>мистецтві</a:t>
            </a:r>
            <a:r>
              <a:rPr lang="ru-RU" sz="2100" dirty="0"/>
              <a:t>, у </a:t>
            </a:r>
            <a:r>
              <a:rPr lang="ru-RU" sz="2100" dirty="0" err="1"/>
              <a:t>плануванні</a:t>
            </a:r>
            <a:r>
              <a:rPr lang="ru-RU" sz="2100" dirty="0"/>
              <a:t> </a:t>
            </a:r>
            <a:r>
              <a:rPr lang="ru-RU" sz="2100" dirty="0" err="1"/>
              <a:t>міст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 </a:t>
            </a:r>
            <a:r>
              <a:rPr lang="ru-RU" sz="2100" dirty="0" err="1"/>
              <a:t>створенні</a:t>
            </a:r>
            <a:r>
              <a:rPr lang="ru-RU" sz="2100" dirty="0"/>
              <a:t> </a:t>
            </a:r>
            <a:r>
              <a:rPr lang="ru-RU" sz="2100" dirty="0" err="1"/>
              <a:t>ландшафтів</a:t>
            </a:r>
            <a:r>
              <a:rPr lang="ru-RU" sz="2100" dirty="0"/>
              <a:t>; </a:t>
            </a:r>
            <a:endParaRPr lang="ru-RU" sz="2100" dirty="0" smtClean="0"/>
          </a:p>
          <a:p>
            <a:pPr marL="285750" indent="-285750">
              <a:buFontTx/>
              <a:buChar char="-"/>
            </a:pPr>
            <a:r>
              <a:rPr lang="ru-RU" sz="2100" dirty="0" smtClean="0"/>
              <a:t>- </a:t>
            </a:r>
            <a:r>
              <a:rPr lang="ru-RU" sz="2100" dirty="0"/>
              <a:t>(</a:t>
            </a:r>
            <a:r>
              <a:rPr lang="en-US" sz="2100" dirty="0"/>
              <a:t>iii) </a:t>
            </a:r>
            <a:r>
              <a:rPr lang="ru-RU" sz="2100" dirty="0" err="1"/>
              <a:t>об’єкт</a:t>
            </a:r>
            <a:r>
              <a:rPr lang="ru-RU" sz="2100" dirty="0"/>
              <a:t> є </a:t>
            </a:r>
            <a:r>
              <a:rPr lang="ru-RU" sz="2100" dirty="0" err="1"/>
              <a:t>унікальним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, </a:t>
            </a:r>
            <a:r>
              <a:rPr lang="ru-RU" sz="2100" dirty="0" err="1"/>
              <a:t>принаймні</a:t>
            </a:r>
            <a:r>
              <a:rPr lang="ru-RU" sz="2100" dirty="0"/>
              <a:t>, </a:t>
            </a:r>
            <a:r>
              <a:rPr lang="ru-RU" sz="2100" dirty="0" err="1"/>
              <a:t>винятковим</a:t>
            </a:r>
            <a:r>
              <a:rPr lang="ru-RU" sz="2100" dirty="0"/>
              <a:t> для </a:t>
            </a:r>
            <a:r>
              <a:rPr lang="ru-RU" sz="2100" dirty="0" err="1"/>
              <a:t>культурної</a:t>
            </a:r>
            <a:r>
              <a:rPr lang="ru-RU" sz="2100" dirty="0"/>
              <a:t> </a:t>
            </a:r>
            <a:r>
              <a:rPr lang="ru-RU" sz="2100" dirty="0" err="1"/>
              <a:t>традиції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 </a:t>
            </a:r>
            <a:r>
              <a:rPr lang="ru-RU" sz="2100" dirty="0" err="1"/>
              <a:t>цивілізації</a:t>
            </a:r>
            <a:r>
              <a:rPr lang="ru-RU" sz="2100" dirty="0"/>
              <a:t>, яка </a:t>
            </a:r>
            <a:r>
              <a:rPr lang="ru-RU" sz="2100" dirty="0" err="1"/>
              <a:t>існує</a:t>
            </a:r>
            <a:r>
              <a:rPr lang="ru-RU" sz="2100" dirty="0"/>
              <a:t> до </a:t>
            </a:r>
            <a:r>
              <a:rPr lang="ru-RU" sz="2100" dirty="0" err="1"/>
              <a:t>цих</a:t>
            </a:r>
            <a:r>
              <a:rPr lang="ru-RU" sz="2100" dirty="0"/>
              <a:t> </a:t>
            </a:r>
            <a:r>
              <a:rPr lang="ru-RU" sz="2100" dirty="0" err="1"/>
              <a:t>пір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 </a:t>
            </a:r>
            <a:r>
              <a:rPr lang="ru-RU" sz="2100" dirty="0" err="1"/>
              <a:t>вже</a:t>
            </a:r>
            <a:r>
              <a:rPr lang="ru-RU" sz="2100" dirty="0"/>
              <a:t> </a:t>
            </a:r>
            <a:r>
              <a:rPr lang="ru-RU" sz="2100" dirty="0" err="1"/>
              <a:t>зникла</a:t>
            </a:r>
            <a:r>
              <a:rPr lang="ru-RU" sz="2100" dirty="0"/>
              <a:t>; </a:t>
            </a:r>
            <a:endParaRPr lang="ru-RU" sz="2100" dirty="0" smtClean="0"/>
          </a:p>
          <a:p>
            <a:pPr marL="285750" indent="-285750">
              <a:buFontTx/>
              <a:buChar char="-"/>
            </a:pPr>
            <a:r>
              <a:rPr lang="ru-RU" sz="2100" dirty="0" smtClean="0"/>
              <a:t>- </a:t>
            </a:r>
            <a:r>
              <a:rPr lang="ru-RU" sz="2100" dirty="0"/>
              <a:t>(</a:t>
            </a:r>
            <a:r>
              <a:rPr lang="en-US" sz="2100" dirty="0"/>
              <a:t>iv) </a:t>
            </a:r>
            <a:r>
              <a:rPr lang="ru-RU" sz="2100" dirty="0" err="1"/>
              <a:t>об’єкт</a:t>
            </a:r>
            <a:r>
              <a:rPr lang="ru-RU" sz="2100" dirty="0"/>
              <a:t> є </a:t>
            </a:r>
            <a:r>
              <a:rPr lang="ru-RU" sz="2100" dirty="0" err="1"/>
              <a:t>видатним</a:t>
            </a:r>
            <a:r>
              <a:rPr lang="ru-RU" sz="2100" dirty="0"/>
              <a:t> прикладом </a:t>
            </a:r>
            <a:r>
              <a:rPr lang="ru-RU" sz="2100" dirty="0" err="1"/>
              <a:t>конструкції</a:t>
            </a:r>
            <a:r>
              <a:rPr lang="ru-RU" sz="2100" dirty="0"/>
              <a:t>, </a:t>
            </a:r>
            <a:r>
              <a:rPr lang="ru-RU" sz="2100" dirty="0" err="1"/>
              <a:t>архітектурного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 </a:t>
            </a:r>
            <a:r>
              <a:rPr lang="ru-RU" sz="2100" dirty="0" err="1"/>
              <a:t>технологічного</a:t>
            </a:r>
            <a:r>
              <a:rPr lang="ru-RU" sz="2100" dirty="0"/>
              <a:t> ансамблю </a:t>
            </a:r>
            <a:r>
              <a:rPr lang="ru-RU" sz="2100" dirty="0" err="1"/>
              <a:t>чи</a:t>
            </a:r>
            <a:r>
              <a:rPr lang="ru-RU" sz="2100" dirty="0"/>
              <a:t> ландшафту, </a:t>
            </a:r>
            <a:r>
              <a:rPr lang="ru-RU" sz="2100" dirty="0" err="1"/>
              <a:t>що</a:t>
            </a:r>
            <a:r>
              <a:rPr lang="ru-RU" sz="2100" dirty="0"/>
              <a:t> </a:t>
            </a:r>
            <a:r>
              <a:rPr lang="ru-RU" sz="2100" dirty="0" err="1"/>
              <a:t>ілюструє</a:t>
            </a:r>
            <a:r>
              <a:rPr lang="ru-RU" sz="2100" dirty="0"/>
              <a:t> </a:t>
            </a:r>
            <a:r>
              <a:rPr lang="ru-RU" sz="2100" dirty="0" err="1"/>
              <a:t>значущий</a:t>
            </a:r>
            <a:r>
              <a:rPr lang="ru-RU" sz="2100" dirty="0"/>
              <a:t> </a:t>
            </a:r>
            <a:r>
              <a:rPr lang="ru-RU" sz="2100" dirty="0" err="1"/>
              <a:t>період</a:t>
            </a:r>
            <a:r>
              <a:rPr lang="ru-RU" sz="2100" dirty="0"/>
              <a:t> </a:t>
            </a:r>
            <a:r>
              <a:rPr lang="ru-RU" sz="2100" dirty="0" err="1"/>
              <a:t>людської</a:t>
            </a:r>
            <a:r>
              <a:rPr lang="ru-RU" sz="2100" dirty="0"/>
              <a:t> </a:t>
            </a:r>
            <a:r>
              <a:rPr lang="ru-RU" sz="2100" dirty="0" err="1"/>
              <a:t>історії</a:t>
            </a:r>
            <a:r>
              <a:rPr lang="ru-RU" sz="2100" dirty="0"/>
              <a:t>; </a:t>
            </a:r>
            <a:endParaRPr lang="ru-RU" sz="2100" dirty="0" smtClean="0"/>
          </a:p>
          <a:p>
            <a:pPr marL="285750" indent="-285750">
              <a:buFontTx/>
              <a:buChar char="-"/>
            </a:pPr>
            <a:r>
              <a:rPr lang="ru-RU" sz="2100" dirty="0" smtClean="0"/>
              <a:t>- </a:t>
            </a:r>
            <a:r>
              <a:rPr lang="ru-RU" sz="2100" dirty="0"/>
              <a:t>(</a:t>
            </a:r>
            <a:r>
              <a:rPr lang="en-US" sz="2100" dirty="0"/>
              <a:t>v) </a:t>
            </a:r>
            <a:r>
              <a:rPr lang="ru-RU" sz="2100" dirty="0" err="1"/>
              <a:t>об’єкт</a:t>
            </a:r>
            <a:r>
              <a:rPr lang="ru-RU" sz="2100" dirty="0"/>
              <a:t> є </a:t>
            </a:r>
            <a:r>
              <a:rPr lang="ru-RU" sz="2100" dirty="0" err="1"/>
              <a:t>видатним</a:t>
            </a:r>
            <a:r>
              <a:rPr lang="ru-RU" sz="2100" dirty="0"/>
              <a:t> прикладом </a:t>
            </a:r>
            <a:r>
              <a:rPr lang="ru-RU" sz="2100" dirty="0" err="1"/>
              <a:t>людської</a:t>
            </a:r>
            <a:r>
              <a:rPr lang="ru-RU" sz="2100" dirty="0"/>
              <a:t> </a:t>
            </a:r>
            <a:r>
              <a:rPr lang="ru-RU" sz="2100" dirty="0" err="1"/>
              <a:t>традиційної</a:t>
            </a:r>
            <a:r>
              <a:rPr lang="ru-RU" sz="2100" dirty="0"/>
              <a:t> </a:t>
            </a:r>
            <a:r>
              <a:rPr lang="ru-RU" sz="2100" dirty="0" err="1"/>
              <a:t>споруди</a:t>
            </a:r>
            <a:r>
              <a:rPr lang="ru-RU" sz="2100" dirty="0"/>
              <a:t>, з </a:t>
            </a:r>
            <a:r>
              <a:rPr lang="ru-RU" sz="2100" dirty="0" err="1"/>
              <a:t>традиційним</a:t>
            </a:r>
            <a:r>
              <a:rPr lang="ru-RU" sz="2100" dirty="0"/>
              <a:t> </a:t>
            </a:r>
            <a:r>
              <a:rPr lang="ru-RU" sz="2100" dirty="0" err="1"/>
              <a:t>використанням</a:t>
            </a:r>
            <a:r>
              <a:rPr lang="ru-RU" sz="2100" dirty="0"/>
              <a:t> </a:t>
            </a:r>
            <a:r>
              <a:rPr lang="ru-RU" sz="2100" dirty="0" err="1"/>
              <a:t>землі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 моря, будучи </a:t>
            </a:r>
            <a:r>
              <a:rPr lang="ru-RU" sz="2100" dirty="0" err="1"/>
              <a:t>зразком</a:t>
            </a:r>
            <a:r>
              <a:rPr lang="ru-RU" sz="2100" dirty="0"/>
              <a:t> </a:t>
            </a:r>
            <a:r>
              <a:rPr lang="ru-RU" sz="2100" dirty="0" err="1"/>
              <a:t>культури</a:t>
            </a:r>
            <a:r>
              <a:rPr lang="ru-RU" sz="2100" dirty="0"/>
              <a:t> (</a:t>
            </a:r>
            <a:r>
              <a:rPr lang="ru-RU" sz="2100" dirty="0" err="1"/>
              <a:t>або</a:t>
            </a:r>
            <a:r>
              <a:rPr lang="ru-RU" sz="2100" dirty="0"/>
              <a:t> культур) </a:t>
            </a:r>
            <a:r>
              <a:rPr lang="ru-RU" sz="2100" dirty="0" err="1"/>
              <a:t>або</a:t>
            </a:r>
            <a:r>
              <a:rPr lang="ru-RU" sz="2100" dirty="0"/>
              <a:t> </a:t>
            </a:r>
            <a:r>
              <a:rPr lang="ru-RU" sz="2100" dirty="0" err="1"/>
              <a:t>людської</a:t>
            </a:r>
            <a:r>
              <a:rPr lang="ru-RU" sz="2100" dirty="0"/>
              <a:t> </a:t>
            </a:r>
            <a:r>
              <a:rPr lang="ru-RU" sz="2100" dirty="0" err="1"/>
              <a:t>взаємодії</a:t>
            </a:r>
            <a:r>
              <a:rPr lang="ru-RU" sz="2100" dirty="0"/>
              <a:t> з </a:t>
            </a:r>
            <a:r>
              <a:rPr lang="ru-RU" sz="2100" dirty="0" err="1"/>
              <a:t>навколишнім</a:t>
            </a:r>
            <a:r>
              <a:rPr lang="ru-RU" sz="2100" dirty="0"/>
              <a:t> </a:t>
            </a:r>
            <a:r>
              <a:rPr lang="ru-RU" sz="2100" dirty="0" err="1"/>
              <a:t>середовищем</a:t>
            </a:r>
            <a:r>
              <a:rPr lang="ru-RU" sz="2100" dirty="0"/>
              <a:t>, особливо </a:t>
            </a:r>
            <a:r>
              <a:rPr lang="ru-RU" sz="2100" dirty="0" err="1"/>
              <a:t>якщо</a:t>
            </a:r>
            <a:r>
              <a:rPr lang="ru-RU" sz="2100" dirty="0"/>
              <a:t> вона </a:t>
            </a:r>
            <a:r>
              <a:rPr lang="ru-RU" sz="2100" dirty="0" err="1"/>
              <a:t>стає</a:t>
            </a:r>
            <a:r>
              <a:rPr lang="ru-RU" sz="2100" dirty="0"/>
              <a:t> </a:t>
            </a:r>
            <a:r>
              <a:rPr lang="ru-RU" sz="2100" dirty="0" err="1"/>
              <a:t>вразливою</a:t>
            </a:r>
            <a:r>
              <a:rPr lang="ru-RU" sz="2100" dirty="0"/>
              <a:t> через </a:t>
            </a:r>
            <a:r>
              <a:rPr lang="ru-RU" sz="2100" dirty="0" err="1"/>
              <a:t>сильний</a:t>
            </a:r>
            <a:r>
              <a:rPr lang="ru-RU" sz="2100" dirty="0"/>
              <a:t> </a:t>
            </a:r>
            <a:r>
              <a:rPr lang="ru-RU" sz="2100" dirty="0" err="1"/>
              <a:t>вплив</a:t>
            </a:r>
            <a:r>
              <a:rPr lang="ru-RU" sz="2100" dirty="0"/>
              <a:t> </a:t>
            </a:r>
            <a:r>
              <a:rPr lang="ru-RU" sz="2100" dirty="0" err="1"/>
              <a:t>безповоротних</a:t>
            </a:r>
            <a:r>
              <a:rPr lang="ru-RU" sz="2100" dirty="0"/>
              <a:t> </a:t>
            </a:r>
            <a:r>
              <a:rPr lang="ru-RU" sz="2100" dirty="0" err="1"/>
              <a:t>змін</a:t>
            </a:r>
            <a:r>
              <a:rPr lang="ru-RU" sz="2100" dirty="0"/>
              <a:t>; </a:t>
            </a:r>
            <a:endParaRPr lang="ru-RU" sz="2100" dirty="0" smtClean="0"/>
          </a:p>
          <a:p>
            <a:pPr marL="285750" indent="-285750">
              <a:buFontTx/>
              <a:buChar char="-"/>
            </a:pPr>
            <a:r>
              <a:rPr lang="ru-RU" sz="2100" dirty="0" smtClean="0"/>
              <a:t>- </a:t>
            </a:r>
            <a:r>
              <a:rPr lang="ru-RU" sz="2100" dirty="0"/>
              <a:t>(</a:t>
            </a:r>
            <a:r>
              <a:rPr lang="en-US" sz="2100" dirty="0"/>
              <a:t>vi) </a:t>
            </a:r>
            <a:r>
              <a:rPr lang="ru-RU" sz="2100" dirty="0" err="1"/>
              <a:t>Об’єкт</a:t>
            </a:r>
            <a:r>
              <a:rPr lang="ru-RU" sz="2100" dirty="0"/>
              <a:t> </a:t>
            </a:r>
            <a:r>
              <a:rPr lang="ru-RU" sz="2100" dirty="0" err="1"/>
              <a:t>безпосередньо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 </a:t>
            </a:r>
            <a:r>
              <a:rPr lang="ru-RU" sz="2100" dirty="0" err="1"/>
              <a:t>матеріально</a:t>
            </a:r>
            <a:r>
              <a:rPr lang="ru-RU" sz="2100" dirty="0"/>
              <a:t> </a:t>
            </a:r>
            <a:r>
              <a:rPr lang="ru-RU" sz="2100" dirty="0" err="1"/>
              <a:t>пов’язаний</a:t>
            </a:r>
            <a:r>
              <a:rPr lang="ru-RU" sz="2100" dirty="0"/>
              <a:t> </a:t>
            </a:r>
            <a:r>
              <a:rPr lang="ru-RU" sz="2100" dirty="0" err="1"/>
              <a:t>із</a:t>
            </a:r>
            <a:r>
              <a:rPr lang="ru-RU" sz="2100" dirty="0"/>
              <a:t> </a:t>
            </a:r>
            <a:r>
              <a:rPr lang="ru-RU" sz="2100" dirty="0" err="1"/>
              <a:t>подіями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 </a:t>
            </a:r>
            <a:r>
              <a:rPr lang="ru-RU" sz="2100" dirty="0" err="1"/>
              <a:t>існуючими</a:t>
            </a:r>
            <a:r>
              <a:rPr lang="ru-RU" sz="2100" dirty="0"/>
              <a:t> </a:t>
            </a:r>
            <a:r>
              <a:rPr lang="ru-RU" sz="2100" dirty="0" err="1"/>
              <a:t>традиціями</a:t>
            </a:r>
            <a:r>
              <a:rPr lang="ru-RU" sz="2100" dirty="0"/>
              <a:t>, з </a:t>
            </a:r>
            <a:r>
              <a:rPr lang="ru-RU" sz="2100" dirty="0" err="1"/>
              <a:t>ідеями</a:t>
            </a:r>
            <a:r>
              <a:rPr lang="ru-RU" sz="2100" dirty="0"/>
              <a:t>, </a:t>
            </a:r>
            <a:r>
              <a:rPr lang="ru-RU" sz="2100" dirty="0" err="1"/>
              <a:t>віруваннями</a:t>
            </a:r>
            <a:r>
              <a:rPr lang="ru-RU" sz="2100" dirty="0"/>
              <a:t>, з </a:t>
            </a:r>
            <a:r>
              <a:rPr lang="ru-RU" sz="2100" dirty="0" err="1"/>
              <a:t>художніми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 </a:t>
            </a:r>
            <a:r>
              <a:rPr lang="ru-RU" sz="2100" dirty="0" err="1"/>
              <a:t>літературними</a:t>
            </a:r>
            <a:r>
              <a:rPr lang="ru-RU" sz="2100" dirty="0"/>
              <a:t> </a:t>
            </a:r>
            <a:r>
              <a:rPr lang="ru-RU" sz="2100" dirty="0" err="1"/>
              <a:t>творами</a:t>
            </a:r>
            <a:r>
              <a:rPr lang="ru-RU" sz="2100" dirty="0"/>
              <a:t> і </a:t>
            </a:r>
            <a:r>
              <a:rPr lang="ru-RU" sz="2100" dirty="0" err="1"/>
              <a:t>має</a:t>
            </a:r>
            <a:r>
              <a:rPr lang="ru-RU" sz="2100" dirty="0"/>
              <a:t> </a:t>
            </a:r>
            <a:r>
              <a:rPr lang="ru-RU" sz="2100" dirty="0" err="1"/>
              <a:t>виняткову</a:t>
            </a:r>
            <a:r>
              <a:rPr lang="ru-RU" sz="2100" dirty="0"/>
              <a:t> </a:t>
            </a:r>
            <a:r>
              <a:rPr lang="ru-RU" sz="2100" dirty="0" err="1"/>
              <a:t>світову</a:t>
            </a:r>
            <a:r>
              <a:rPr lang="ru-RU" sz="2100" dirty="0"/>
              <a:t> </a:t>
            </a:r>
            <a:r>
              <a:rPr lang="ru-RU" sz="2100" dirty="0" err="1"/>
              <a:t>важливість</a:t>
            </a:r>
            <a:r>
              <a:rPr lang="ru-RU" sz="2100" dirty="0"/>
              <a:t> (на думку </a:t>
            </a:r>
            <a:r>
              <a:rPr lang="ru-RU" sz="2100" dirty="0" err="1"/>
              <a:t>експертів</a:t>
            </a:r>
            <a:r>
              <a:rPr lang="ru-RU" sz="2100" dirty="0"/>
              <a:t> ЮНЕСКО </a:t>
            </a:r>
            <a:r>
              <a:rPr lang="ru-RU" sz="2100" dirty="0" err="1"/>
              <a:t>цей</a:t>
            </a:r>
            <a:r>
              <a:rPr lang="ru-RU" sz="2100" dirty="0"/>
              <a:t> </a:t>
            </a:r>
            <a:r>
              <a:rPr lang="ru-RU" sz="2100" dirty="0" err="1"/>
              <a:t>критерій</a:t>
            </a:r>
            <a:r>
              <a:rPr lang="ru-RU" sz="2100" dirty="0"/>
              <a:t> повинен </a:t>
            </a:r>
            <a:r>
              <a:rPr lang="ru-RU" sz="2100" dirty="0" err="1"/>
              <a:t>переважно</a:t>
            </a:r>
            <a:r>
              <a:rPr lang="ru-RU" sz="2100" dirty="0"/>
              <a:t> </a:t>
            </a:r>
            <a:r>
              <a:rPr lang="ru-RU" sz="2100" dirty="0" err="1"/>
              <a:t>використовуватися</a:t>
            </a:r>
            <a:r>
              <a:rPr lang="ru-RU" sz="2100" dirty="0"/>
              <a:t> разом з </a:t>
            </a:r>
            <a:r>
              <a:rPr lang="ru-RU" sz="2100" dirty="0" err="1"/>
              <a:t>яким-небудь</a:t>
            </a:r>
            <a:r>
              <a:rPr lang="ru-RU" sz="2100" dirty="0"/>
              <a:t> </a:t>
            </a:r>
            <a:r>
              <a:rPr lang="ru-RU" sz="2100" dirty="0" err="1"/>
              <a:t>ще</a:t>
            </a:r>
            <a:r>
              <a:rPr lang="ru-RU" sz="2100" dirty="0"/>
              <a:t> </a:t>
            </a:r>
            <a:r>
              <a:rPr lang="ru-RU" sz="2100" dirty="0" err="1"/>
              <a:t>критерієм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 </a:t>
            </a:r>
            <a:r>
              <a:rPr lang="ru-RU" sz="2100" dirty="0" err="1"/>
              <a:t>критеріями</a:t>
            </a:r>
            <a:r>
              <a:rPr lang="ru-RU" sz="2100" dirty="0"/>
              <a:t>). 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937193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0915" y="1065964"/>
            <a:ext cx="11466285" cy="526297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Природні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критерії</a:t>
            </a:r>
            <a:r>
              <a:rPr lang="ru-RU" sz="2400" dirty="0"/>
              <a:t>: </a:t>
            </a:r>
            <a:endParaRPr lang="ru-RU" sz="2400" dirty="0" smtClean="0"/>
          </a:p>
          <a:p>
            <a:r>
              <a:rPr lang="ru-RU" sz="2400" dirty="0" smtClean="0"/>
              <a:t>- </a:t>
            </a:r>
            <a:r>
              <a:rPr lang="ru-RU" sz="2400" dirty="0"/>
              <a:t>(</a:t>
            </a:r>
            <a:r>
              <a:rPr lang="ru-RU" sz="2400" dirty="0" err="1"/>
              <a:t>vii</a:t>
            </a:r>
            <a:r>
              <a:rPr lang="ru-RU" sz="2400" dirty="0"/>
              <a:t>) </a:t>
            </a:r>
            <a:r>
              <a:rPr lang="ru-RU" sz="2400" dirty="0" err="1"/>
              <a:t>Об’єкт</a:t>
            </a:r>
            <a:r>
              <a:rPr lang="ru-RU" sz="2400" dirty="0"/>
              <a:t> є </a:t>
            </a:r>
            <a:r>
              <a:rPr lang="ru-RU" sz="2400" dirty="0" err="1"/>
              <a:t>природним</a:t>
            </a:r>
            <a:r>
              <a:rPr lang="ru-RU" sz="2400" dirty="0"/>
              <a:t> феноменом </a:t>
            </a:r>
            <a:r>
              <a:rPr lang="ru-RU" sz="2400" dirty="0" err="1"/>
              <a:t>або</a:t>
            </a:r>
            <a:r>
              <a:rPr lang="ru-RU" sz="2400" dirty="0"/>
              <a:t> простором </a:t>
            </a:r>
            <a:r>
              <a:rPr lang="ru-RU" sz="2400" dirty="0" err="1"/>
              <a:t>виняткової</a:t>
            </a:r>
            <a:r>
              <a:rPr lang="ru-RU" sz="2400" dirty="0"/>
              <a:t> </a:t>
            </a:r>
            <a:r>
              <a:rPr lang="ru-RU" sz="2400" dirty="0" err="1"/>
              <a:t>природної</a:t>
            </a:r>
            <a:r>
              <a:rPr lang="ru-RU" sz="2400" dirty="0"/>
              <a:t> </a:t>
            </a:r>
            <a:r>
              <a:rPr lang="ru-RU" sz="2400" dirty="0" err="1"/>
              <a:t>краси</a:t>
            </a:r>
            <a:r>
              <a:rPr lang="ru-RU" sz="2400" dirty="0"/>
              <a:t> й </a:t>
            </a:r>
            <a:r>
              <a:rPr lang="ru-RU" sz="2400" dirty="0" err="1"/>
              <a:t>естетичної</a:t>
            </a:r>
            <a:r>
              <a:rPr lang="ru-RU" sz="2400" dirty="0"/>
              <a:t> </a:t>
            </a:r>
            <a:r>
              <a:rPr lang="ru-RU" sz="2400" dirty="0" err="1"/>
              <a:t>важливості</a:t>
            </a:r>
            <a:r>
              <a:rPr lang="ru-RU" sz="2400" dirty="0"/>
              <a:t>.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(</a:t>
            </a:r>
            <a:r>
              <a:rPr lang="en-US" sz="2400" dirty="0"/>
              <a:t>viii) </a:t>
            </a:r>
            <a:r>
              <a:rPr lang="ru-RU" sz="2400" dirty="0" err="1"/>
              <a:t>Об’єкт</a:t>
            </a:r>
            <a:r>
              <a:rPr lang="ru-RU" sz="2400" dirty="0"/>
              <a:t> є </a:t>
            </a:r>
            <a:r>
              <a:rPr lang="ru-RU" sz="2400" dirty="0" err="1"/>
              <a:t>видатним</a:t>
            </a:r>
            <a:r>
              <a:rPr lang="ru-RU" sz="2400" dirty="0"/>
              <a:t> </a:t>
            </a:r>
            <a:r>
              <a:rPr lang="ru-RU" sz="2400" dirty="0" err="1"/>
              <a:t>зразком</a:t>
            </a:r>
            <a:r>
              <a:rPr lang="ru-RU" sz="2400" dirty="0"/>
              <a:t> </a:t>
            </a:r>
            <a:r>
              <a:rPr lang="ru-RU" sz="2400" dirty="0" err="1"/>
              <a:t>головних</a:t>
            </a:r>
            <a:r>
              <a:rPr lang="ru-RU" sz="2400" dirty="0"/>
              <a:t> </a:t>
            </a:r>
            <a:r>
              <a:rPr lang="ru-RU" sz="2400" dirty="0" err="1"/>
              <a:t>етапів</a:t>
            </a:r>
            <a:r>
              <a:rPr lang="ru-RU" sz="2400" dirty="0"/>
              <a:t> </a:t>
            </a:r>
            <a:r>
              <a:rPr lang="ru-RU" sz="2400" dirty="0" err="1"/>
              <a:t>геологічної</a:t>
            </a:r>
            <a:r>
              <a:rPr lang="ru-RU" sz="2400" dirty="0"/>
              <a:t> </a:t>
            </a:r>
            <a:r>
              <a:rPr lang="ru-RU" sz="2400" dirty="0" err="1"/>
              <a:t>історії</a:t>
            </a:r>
            <a:r>
              <a:rPr lang="ru-RU" sz="2400" dirty="0"/>
              <a:t> </a:t>
            </a:r>
            <a:r>
              <a:rPr lang="ru-RU" sz="2400" dirty="0" err="1"/>
              <a:t>Землі</a:t>
            </a:r>
            <a:r>
              <a:rPr lang="ru-RU" sz="2400" dirty="0"/>
              <a:t>, </a:t>
            </a:r>
            <a:r>
              <a:rPr lang="ru-RU" sz="2400" dirty="0" err="1"/>
              <a:t>зокрема</a:t>
            </a:r>
            <a:r>
              <a:rPr lang="ru-RU" sz="2400" dirty="0"/>
              <a:t>, </a:t>
            </a:r>
            <a:r>
              <a:rPr lang="ru-RU" sz="2400" dirty="0" err="1"/>
              <a:t>пам’яткою</a:t>
            </a:r>
            <a:r>
              <a:rPr lang="ru-RU" sz="2400" dirty="0"/>
              <a:t> </a:t>
            </a:r>
            <a:r>
              <a:rPr lang="ru-RU" sz="2400" dirty="0" err="1"/>
              <a:t>минулого</a:t>
            </a:r>
            <a:r>
              <a:rPr lang="ru-RU" sz="2400" dirty="0"/>
              <a:t>, символом </a:t>
            </a:r>
            <a:r>
              <a:rPr lang="ru-RU" sz="2400" dirty="0" err="1"/>
              <a:t>геологічних</a:t>
            </a:r>
            <a:r>
              <a:rPr lang="ru-RU" sz="2400" dirty="0"/>
              <a:t> </a:t>
            </a:r>
            <a:r>
              <a:rPr lang="ru-RU" sz="2400" dirty="0" err="1"/>
              <a:t>процесів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відбуваються</a:t>
            </a:r>
            <a:r>
              <a:rPr lang="ru-RU" sz="2400" dirty="0"/>
              <a:t> при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рельєфу</a:t>
            </a:r>
            <a:r>
              <a:rPr lang="ru-RU" sz="2400" dirty="0"/>
              <a:t>,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знакові</a:t>
            </a:r>
            <a:r>
              <a:rPr lang="ru-RU" sz="2400" dirty="0"/>
              <a:t> </a:t>
            </a:r>
            <a:r>
              <a:rPr lang="ru-RU" sz="2400" dirty="0" err="1"/>
              <a:t>геоморфологічні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фізико-географічні</a:t>
            </a:r>
            <a:r>
              <a:rPr lang="ru-RU" sz="2400" dirty="0"/>
              <a:t> </a:t>
            </a:r>
            <a:r>
              <a:rPr lang="ru-RU" sz="2400" dirty="0" err="1"/>
              <a:t>особливості</a:t>
            </a:r>
            <a:r>
              <a:rPr lang="ru-RU" sz="2400" dirty="0"/>
              <a:t>.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(</a:t>
            </a:r>
            <a:r>
              <a:rPr lang="en-US" sz="2400" dirty="0"/>
              <a:t>ix) </a:t>
            </a:r>
            <a:r>
              <a:rPr lang="ru-RU" sz="2400" dirty="0" err="1"/>
              <a:t>Об’єкт</a:t>
            </a:r>
            <a:r>
              <a:rPr lang="ru-RU" sz="2400" dirty="0"/>
              <a:t> є </a:t>
            </a:r>
            <a:r>
              <a:rPr lang="ru-RU" sz="2400" dirty="0" err="1"/>
              <a:t>видатним</a:t>
            </a:r>
            <a:r>
              <a:rPr lang="ru-RU" sz="2400" dirty="0"/>
              <a:t> </a:t>
            </a:r>
            <a:r>
              <a:rPr lang="ru-RU" sz="2400" dirty="0" err="1"/>
              <a:t>зразком</a:t>
            </a:r>
            <a:r>
              <a:rPr lang="ru-RU" sz="2400" dirty="0"/>
              <a:t> </a:t>
            </a:r>
            <a:r>
              <a:rPr lang="ru-RU" sz="2400" dirty="0" err="1"/>
              <a:t>екологічних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біологічних</a:t>
            </a:r>
            <a:r>
              <a:rPr lang="ru-RU" sz="2400" dirty="0"/>
              <a:t> </a:t>
            </a:r>
            <a:r>
              <a:rPr lang="ru-RU" sz="2400" dirty="0" err="1"/>
              <a:t>процесів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відбуваються</a:t>
            </a:r>
            <a:r>
              <a:rPr lang="ru-RU" sz="2400" dirty="0"/>
              <a:t> в </a:t>
            </a:r>
            <a:r>
              <a:rPr lang="ru-RU" sz="2400" dirty="0" err="1"/>
              <a:t>еволюції</a:t>
            </a:r>
            <a:r>
              <a:rPr lang="ru-RU" sz="2400" dirty="0"/>
              <a:t> і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тваринного</a:t>
            </a:r>
            <a:r>
              <a:rPr lang="ru-RU" sz="2400" dirty="0"/>
              <a:t> </a:t>
            </a:r>
            <a:r>
              <a:rPr lang="ru-RU" sz="2400" dirty="0" err="1"/>
              <a:t>світу</a:t>
            </a:r>
            <a:r>
              <a:rPr lang="ru-RU" sz="2400" dirty="0"/>
              <a:t>, </a:t>
            </a:r>
            <a:r>
              <a:rPr lang="ru-RU" sz="2400" dirty="0" err="1"/>
              <a:t>берегових</a:t>
            </a:r>
            <a:r>
              <a:rPr lang="ru-RU" sz="2400" dirty="0"/>
              <a:t> і </a:t>
            </a:r>
            <a:r>
              <a:rPr lang="ru-RU" sz="2400" dirty="0" err="1"/>
              <a:t>морських</a:t>
            </a:r>
            <a:r>
              <a:rPr lang="ru-RU" sz="2400" dirty="0"/>
              <a:t> </a:t>
            </a:r>
            <a:r>
              <a:rPr lang="ru-RU" sz="2400" dirty="0" err="1"/>
              <a:t>екосистем</a:t>
            </a:r>
            <a:r>
              <a:rPr lang="ru-RU" sz="2400" dirty="0"/>
              <a:t> та </a:t>
            </a:r>
            <a:r>
              <a:rPr lang="ru-RU" sz="2400" dirty="0" err="1"/>
              <a:t>рослинних</a:t>
            </a:r>
            <a:r>
              <a:rPr lang="ru-RU" sz="2400" dirty="0"/>
              <a:t> і </a:t>
            </a:r>
            <a:r>
              <a:rPr lang="ru-RU" sz="2400" dirty="0" err="1"/>
              <a:t>тваринних</a:t>
            </a:r>
            <a:r>
              <a:rPr lang="ru-RU" sz="2400" dirty="0"/>
              <a:t> </a:t>
            </a:r>
            <a:r>
              <a:rPr lang="ru-RU" sz="2400" dirty="0" err="1"/>
              <a:t>екосистем</a:t>
            </a:r>
            <a:r>
              <a:rPr lang="ru-RU" sz="2400" dirty="0"/>
              <a:t>.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(</a:t>
            </a:r>
            <a:r>
              <a:rPr lang="en-US" sz="2400" dirty="0"/>
              <a:t>x) </a:t>
            </a:r>
            <a:r>
              <a:rPr lang="ru-RU" sz="2400" dirty="0" err="1"/>
              <a:t>Об’єкт</a:t>
            </a:r>
            <a:r>
              <a:rPr lang="ru-RU" sz="2400" dirty="0"/>
              <a:t> </a:t>
            </a:r>
            <a:r>
              <a:rPr lang="ru-RU" sz="2400" dirty="0" err="1"/>
              <a:t>включає</a:t>
            </a:r>
            <a:r>
              <a:rPr lang="ru-RU" sz="2400" dirty="0"/>
              <a:t> </a:t>
            </a:r>
            <a:r>
              <a:rPr lang="ru-RU" sz="2400" dirty="0" err="1"/>
              <a:t>найбільш</a:t>
            </a:r>
            <a:r>
              <a:rPr lang="ru-RU" sz="2400" dirty="0"/>
              <a:t> </a:t>
            </a:r>
            <a:r>
              <a:rPr lang="ru-RU" sz="2400" dirty="0" err="1"/>
              <a:t>важливе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значне</a:t>
            </a:r>
            <a:r>
              <a:rPr lang="ru-RU" sz="2400" dirty="0"/>
              <a:t> </a:t>
            </a:r>
            <a:r>
              <a:rPr lang="ru-RU" sz="2400" dirty="0" err="1"/>
              <a:t>природне</a:t>
            </a:r>
            <a:r>
              <a:rPr lang="ru-RU" sz="2400" dirty="0"/>
              <a:t> </a:t>
            </a:r>
            <a:r>
              <a:rPr lang="ru-RU" sz="2400" dirty="0" err="1"/>
              <a:t>місце</a:t>
            </a:r>
            <a:r>
              <a:rPr lang="ru-RU" sz="2400" dirty="0"/>
              <a:t> </a:t>
            </a:r>
            <a:r>
              <a:rPr lang="ru-RU" sz="2400" dirty="0" err="1"/>
              <a:t>існування</a:t>
            </a:r>
            <a:r>
              <a:rPr lang="ru-RU" sz="2400" dirty="0"/>
              <a:t> </a:t>
            </a:r>
            <a:r>
              <a:rPr lang="ru-RU" sz="2400" dirty="0" err="1"/>
              <a:t>біологічних</a:t>
            </a:r>
            <a:r>
              <a:rPr lang="ru-RU" sz="2400" dirty="0"/>
              <a:t> </a:t>
            </a:r>
            <a:r>
              <a:rPr lang="ru-RU" sz="2400" dirty="0" err="1"/>
              <a:t>видів</a:t>
            </a:r>
            <a:r>
              <a:rPr lang="ru-RU" sz="2400" dirty="0"/>
              <a:t> і </a:t>
            </a:r>
            <a:r>
              <a:rPr lang="ru-RU" sz="2400" dirty="0" err="1"/>
              <a:t>придатне</a:t>
            </a:r>
            <a:r>
              <a:rPr lang="ru-RU" sz="2400" dirty="0"/>
              <a:t> для </a:t>
            </a:r>
            <a:r>
              <a:rPr lang="ru-RU" sz="2400" dirty="0" err="1"/>
              <a:t>збереження</a:t>
            </a:r>
            <a:r>
              <a:rPr lang="ru-RU" sz="2400" dirty="0"/>
              <a:t> в </a:t>
            </a:r>
            <a:r>
              <a:rPr lang="ru-RU" sz="2400" dirty="0" err="1"/>
              <a:t>його</a:t>
            </a:r>
            <a:r>
              <a:rPr lang="ru-RU" sz="2400" dirty="0"/>
              <a:t> межах </a:t>
            </a:r>
            <a:r>
              <a:rPr lang="ru-RU" sz="2400" dirty="0" err="1"/>
              <a:t>біологічного</a:t>
            </a:r>
            <a:r>
              <a:rPr lang="ru-RU" sz="2400" dirty="0"/>
              <a:t> </a:t>
            </a:r>
            <a:r>
              <a:rPr lang="ru-RU" sz="2400" dirty="0" err="1"/>
              <a:t>різноманіття</a:t>
            </a:r>
            <a:r>
              <a:rPr lang="ru-RU" sz="2400" dirty="0"/>
              <a:t>, </a:t>
            </a:r>
            <a:r>
              <a:rPr lang="ru-RU" sz="2400" dirty="0" err="1"/>
              <a:t>зокрема</a:t>
            </a:r>
            <a:r>
              <a:rPr lang="ru-RU" sz="2400" dirty="0"/>
              <a:t> </a:t>
            </a:r>
            <a:r>
              <a:rPr lang="ru-RU" sz="2400" dirty="0" err="1"/>
              <a:t>зникаючих</a:t>
            </a:r>
            <a:r>
              <a:rPr lang="ru-RU" sz="2400" dirty="0"/>
              <a:t> </a:t>
            </a:r>
            <a:r>
              <a:rPr lang="ru-RU" sz="2400" dirty="0" err="1"/>
              <a:t>видів</a:t>
            </a:r>
            <a:r>
              <a:rPr lang="ru-RU" sz="2400" dirty="0"/>
              <a:t>,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виняткову</a:t>
            </a:r>
            <a:r>
              <a:rPr lang="ru-RU" sz="2400" dirty="0"/>
              <a:t> </a:t>
            </a:r>
            <a:r>
              <a:rPr lang="ru-RU" sz="2400" dirty="0" err="1"/>
              <a:t>світову</a:t>
            </a:r>
            <a:r>
              <a:rPr lang="ru-RU" sz="2400" dirty="0"/>
              <a:t> </a:t>
            </a:r>
            <a:r>
              <a:rPr lang="ru-RU" sz="2400" dirty="0" err="1"/>
              <a:t>цінність</a:t>
            </a:r>
            <a:r>
              <a:rPr lang="ru-RU" sz="2400" dirty="0"/>
              <a:t> з </a:t>
            </a:r>
            <a:r>
              <a:rPr lang="ru-RU" sz="2400" dirty="0" err="1"/>
              <a:t>погляду</a:t>
            </a:r>
            <a:r>
              <a:rPr lang="ru-RU" sz="2400" dirty="0"/>
              <a:t> науки і </a:t>
            </a:r>
            <a:r>
              <a:rPr lang="ru-RU" sz="2400" dirty="0" err="1"/>
              <a:t>охорони</a:t>
            </a:r>
            <a:r>
              <a:rPr lang="ru-RU" sz="2400" dirty="0"/>
              <a:t> </a:t>
            </a:r>
            <a:r>
              <a:rPr lang="ru-RU" sz="2400" dirty="0" err="1"/>
              <a:t>навколишнього</a:t>
            </a:r>
            <a:r>
              <a:rPr lang="ru-RU" sz="2400" dirty="0"/>
              <a:t> </a:t>
            </a:r>
            <a:r>
              <a:rPr lang="ru-RU" sz="2400" dirty="0" err="1"/>
              <a:t>середовища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9029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1164" y="1000080"/>
            <a:ext cx="10238509" cy="378565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4000" dirty="0" smtClean="0"/>
              <a:t>До </a:t>
            </a:r>
            <a:r>
              <a:rPr lang="ru-RU" sz="4000" dirty="0"/>
              <a:t>списку </a:t>
            </a:r>
            <a:r>
              <a:rPr lang="ru-RU" sz="4000" dirty="0" err="1"/>
              <a:t>світової</a:t>
            </a:r>
            <a:r>
              <a:rPr lang="ru-RU" sz="4000" dirty="0"/>
              <a:t> </a:t>
            </a:r>
            <a:r>
              <a:rPr lang="ru-RU" sz="4000" dirty="0" err="1"/>
              <a:t>спадщини</a:t>
            </a:r>
            <a:r>
              <a:rPr lang="ru-RU" sz="4000" dirty="0"/>
              <a:t> ЮНЕСКО включено 890 </a:t>
            </a:r>
            <a:r>
              <a:rPr lang="ru-RU" sz="4000" dirty="0" err="1"/>
              <a:t>об’єкт</a:t>
            </a:r>
            <a:r>
              <a:rPr lang="ru-RU" sz="4000" dirty="0"/>
              <a:t> </a:t>
            </a:r>
            <a:r>
              <a:rPr lang="ru-RU" sz="4000" dirty="0" err="1"/>
              <a:t>із</a:t>
            </a:r>
            <a:r>
              <a:rPr lang="ru-RU" sz="4000" dirty="0"/>
              <a:t> 148 </a:t>
            </a:r>
            <a:r>
              <a:rPr lang="ru-RU" sz="4000" dirty="0" err="1"/>
              <a:t>країн</a:t>
            </a:r>
            <a:r>
              <a:rPr lang="ru-RU" sz="4000" dirty="0"/>
              <a:t>, </a:t>
            </a:r>
            <a:r>
              <a:rPr lang="ru-RU" sz="4000" dirty="0" err="1"/>
              <a:t>які</a:t>
            </a:r>
            <a:r>
              <a:rPr lang="ru-RU" sz="4000" dirty="0"/>
              <a:t> </a:t>
            </a:r>
            <a:r>
              <a:rPr lang="ru-RU" sz="4000" dirty="0" err="1"/>
              <a:t>нерівномірно</a:t>
            </a:r>
            <a:r>
              <a:rPr lang="ru-RU" sz="4000" dirty="0"/>
              <a:t> </a:t>
            </a:r>
            <a:r>
              <a:rPr lang="ru-RU" sz="4000" dirty="0" err="1"/>
              <a:t>розподілені</a:t>
            </a:r>
            <a:r>
              <a:rPr lang="ru-RU" sz="4000" dirty="0"/>
              <a:t> </a:t>
            </a:r>
            <a:r>
              <a:rPr lang="ru-RU" sz="4000" dirty="0" err="1"/>
              <a:t>регіонами</a:t>
            </a:r>
            <a:r>
              <a:rPr lang="ru-RU" sz="4000" dirty="0"/>
              <a:t> </a:t>
            </a:r>
            <a:r>
              <a:rPr lang="ru-RU" sz="4000" dirty="0" err="1"/>
              <a:t>світу</a:t>
            </a:r>
            <a:r>
              <a:rPr lang="ru-RU" sz="4000" dirty="0"/>
              <a:t> — половина </a:t>
            </a:r>
            <a:r>
              <a:rPr lang="ru-RU" sz="4000" dirty="0" err="1"/>
              <a:t>із</a:t>
            </a:r>
            <a:r>
              <a:rPr lang="ru-RU" sz="4000" dirty="0"/>
              <a:t> них </a:t>
            </a:r>
            <a:r>
              <a:rPr lang="ru-RU" sz="4000" dirty="0" err="1"/>
              <a:t>розташована</a:t>
            </a:r>
            <a:r>
              <a:rPr lang="ru-RU" sz="4000" dirty="0"/>
              <a:t> в </a:t>
            </a:r>
            <a:r>
              <a:rPr lang="ru-RU" sz="4000" dirty="0" err="1"/>
              <a:t>Європі</a:t>
            </a:r>
            <a:r>
              <a:rPr lang="ru-RU" sz="4000" dirty="0"/>
              <a:t> і </a:t>
            </a:r>
            <a:r>
              <a:rPr lang="ru-RU" sz="4000" dirty="0" err="1"/>
              <a:t>Північній</a:t>
            </a:r>
            <a:r>
              <a:rPr lang="ru-RU" sz="4000" dirty="0"/>
              <a:t> </a:t>
            </a:r>
            <a:r>
              <a:rPr lang="ru-RU" sz="4000" dirty="0" err="1"/>
              <a:t>Америці</a:t>
            </a:r>
            <a:r>
              <a:rPr lang="ru-RU" sz="4000" dirty="0"/>
              <a:t> і </a:t>
            </a:r>
            <a:r>
              <a:rPr lang="ru-RU" sz="4000" dirty="0" err="1"/>
              <a:t>понад</a:t>
            </a:r>
            <a:r>
              <a:rPr lang="ru-RU" sz="4000" dirty="0"/>
              <a:t> 20 % — в </a:t>
            </a:r>
            <a:r>
              <a:rPr lang="ru-RU" sz="4000" dirty="0" err="1" smtClean="0"/>
              <a:t>Азії</a:t>
            </a:r>
            <a:r>
              <a:rPr lang="ru-RU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82958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8037" y="266301"/>
            <a:ext cx="10917382" cy="599882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indent="54292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визначення оцінки рекреаційного потенціалу ставлять </a:t>
            </a:r>
            <a:r>
              <a:rPr lang="uk-UA" sz="2800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дві мети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indent="542925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дослідити продуктивність рекреаційних ресурсів;</a:t>
            </a:r>
          </a:p>
          <a:p>
            <a:pPr lvl="0" indent="542925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виявити народногосподарський ефект від їх використання.</a:t>
            </a:r>
          </a:p>
          <a:p>
            <a:pPr indent="54292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Туристичний потенціал території 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сукупність природних, етнокультурних та соціально-історичних ресурсів, та наявність інфраструктури територій, що є передумовою для розвитку певних видів туризму. </a:t>
            </a:r>
          </a:p>
          <a:p>
            <a:pPr indent="542925" algn="just">
              <a:lnSpc>
                <a:spcPct val="115000"/>
              </a:lnSpc>
              <a:spcAft>
                <a:spcPts val="0"/>
              </a:spcAft>
            </a:pPr>
            <a:r>
              <a:rPr lang="uk-UA" sz="2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Потенціал територій складається з </a:t>
            </a:r>
            <a:r>
              <a:rPr lang="uk-UA" sz="2800" i="1" u="heavy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3-х елементів</a:t>
            </a:r>
            <a:r>
              <a:rPr lang="uk-UA" sz="2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indent="542925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</a:p>
          <a:p>
            <a:pPr lvl="0" indent="542925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інфраструктура </a:t>
            </a:r>
          </a:p>
          <a:p>
            <a:pPr lvl="0" indent="542925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імідж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37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1469</TotalTime>
  <Words>2981</Words>
  <Application>Microsoft Office PowerPoint</Application>
  <PresentationFormat>Широкоэкранный</PresentationFormat>
  <Paragraphs>462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40</vt:i4>
      </vt:variant>
    </vt:vector>
  </HeadingPairs>
  <TitlesOfParts>
    <vt:vector size="51" baseType="lpstr">
      <vt:lpstr>Arial</vt:lpstr>
      <vt:lpstr>Arial Unicode MS</vt:lpstr>
      <vt:lpstr>Calibri</vt:lpstr>
      <vt:lpstr>Calibri Light</vt:lpstr>
      <vt:lpstr>Cambria Math</vt:lpstr>
      <vt:lpstr>Franklin Gothic Heavy</vt:lpstr>
      <vt:lpstr>Symbol</vt:lpstr>
      <vt:lpstr>Times New Roman</vt:lpstr>
      <vt:lpstr>Tw Cen MT</vt:lpstr>
      <vt:lpstr>Капля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Olya</dc:creator>
  <cp:lastModifiedBy>Пользователь Windows</cp:lastModifiedBy>
  <cp:revision>115</cp:revision>
  <dcterms:created xsi:type="dcterms:W3CDTF">2016-02-15T07:39:57Z</dcterms:created>
  <dcterms:modified xsi:type="dcterms:W3CDTF">2020-09-17T09:54:14Z</dcterms:modified>
</cp:coreProperties>
</file>