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80" r:id="rId3"/>
    <p:sldId id="270" r:id="rId4"/>
    <p:sldId id="281" r:id="rId5"/>
    <p:sldId id="282" r:id="rId6"/>
    <p:sldId id="283" r:id="rId7"/>
    <p:sldId id="284" r:id="rId8"/>
    <p:sldId id="285" r:id="rId9"/>
    <p:sldId id="299" r:id="rId10"/>
    <p:sldId id="300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8" r:id="rId23"/>
    <p:sldId id="297" r:id="rId24"/>
    <p:sldId id="2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64" autoAdjust="0"/>
  </p:normalViewPr>
  <p:slideViewPr>
    <p:cSldViewPr>
      <p:cViewPr varScale="1">
        <p:scale>
          <a:sx n="73" d="100"/>
          <a:sy n="73" d="100"/>
        </p:scale>
        <p:origin x="12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22965"/>
              </p:ext>
            </p:extLst>
          </p:nvPr>
        </p:nvGraphicFramePr>
        <p:xfrm>
          <a:off x="527" y="332656"/>
          <a:ext cx="8964488" cy="5724843"/>
        </p:xfrm>
        <a:graphic>
          <a:graphicData uri="http://schemas.openxmlformats.org/drawingml/2006/table">
            <a:tbl>
              <a:tblPr/>
              <a:tblGrid>
                <a:gridCol w="8964488">
                  <a:extLst>
                    <a:ext uri="{9D8B030D-6E8A-4147-A177-3AD203B41FA5}">
                      <a16:colId xmlns:a16="http://schemas.microsoft.com/office/drawing/2014/main" val="3900175413"/>
                    </a:ext>
                  </a:extLst>
                </a:gridCol>
              </a:tblGrid>
              <a:tr h="4212675">
                <a:tc>
                  <a:txBody>
                    <a:bodyPr/>
                    <a:lstStyle/>
                    <a:p>
                      <a:pPr indent="457200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uk-UA" sz="4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Тема 1. </a:t>
                      </a:r>
                    </a:p>
                    <a:p>
                      <a:pPr indent="457200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5400" dirty="0" err="1" smtClean="0"/>
                        <a:t>Концепції</a:t>
                      </a:r>
                      <a:r>
                        <a:rPr lang="ru-RU" sz="5400" dirty="0" smtClean="0"/>
                        <a:t> </a:t>
                      </a:r>
                      <a:r>
                        <a:rPr lang="ru-RU" sz="5400" dirty="0" err="1" smtClean="0"/>
                        <a:t>закладів</a:t>
                      </a:r>
                      <a:r>
                        <a:rPr lang="ru-RU" sz="5400" dirty="0" smtClean="0"/>
                        <a:t> ресторанного </a:t>
                      </a:r>
                      <a:r>
                        <a:rPr lang="ru-RU" sz="5400" dirty="0" err="1" smtClean="0"/>
                        <a:t>господарства</a:t>
                      </a:r>
                      <a:r>
                        <a:rPr lang="ru-RU" sz="5400" dirty="0" smtClean="0"/>
                        <a:t>: </a:t>
                      </a:r>
                      <a:r>
                        <a:rPr lang="ru-RU" sz="5400" dirty="0" err="1" smtClean="0"/>
                        <a:t>класифікація</a:t>
                      </a:r>
                      <a:r>
                        <a:rPr lang="ru-RU" sz="5400" dirty="0" smtClean="0"/>
                        <a:t> і характеристика</a:t>
                      </a:r>
                      <a:r>
                        <a:rPr lang="uk-UA" sz="4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4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113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04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352928" cy="6480720"/>
          </a:xfrm>
        </p:spPr>
        <p:txBody>
          <a:bodyPr>
            <a:noAutofit/>
          </a:bodyPr>
          <a:lstStyle/>
          <a:p>
            <a:pPr algn="just"/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Концепція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є головною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складовою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після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розробки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ідеї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ресторану.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Найчастіше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концепція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містить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в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собі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назву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ресторану, і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вже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потім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вона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наповняє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її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певним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змістом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.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Вибір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правильної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концепції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є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дуже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важливим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як для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створення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нового ресторану, так і для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успішної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його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 smtClean="0">
                <a:solidFill>
                  <a:srgbClr val="800000"/>
                </a:solidFill>
                <a:latin typeface="Arial" panose="020B0604020202020204" pitchFamily="34" charset="0"/>
              </a:rPr>
              <a:t>діяльності</a:t>
            </a:r>
            <a:r>
              <a:rPr lang="ru-RU" sz="2200" dirty="0" smtClean="0">
                <a:solidFill>
                  <a:srgbClr val="800000"/>
                </a:solidFill>
                <a:latin typeface="Arial" panose="020B0604020202020204" pitchFamily="34" charset="0"/>
              </a:rPr>
              <a:t>.</a:t>
            </a:r>
            <a:endParaRPr lang="ru-RU" sz="2200" dirty="0">
              <a:solidFill>
                <a:srgbClr val="800000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В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концепції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ресторану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завжди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повинні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буди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ретельно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визначені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такі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аспекти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торгова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марка ресторану;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стиль та дизайн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інтер’єру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зовнішнє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оформлення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(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екстер’єр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);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уніформа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персоналу;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вимоги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щодо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кваліфікації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персоналу;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меблювання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закладу;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меню;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постачальники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та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інші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800000"/>
                </a:solidFill>
                <a:latin typeface="Arial" panose="020B0604020202020204" pitchFamily="34" charset="0"/>
              </a:rPr>
              <a:t>складові</a:t>
            </a:r>
            <a:r>
              <a:rPr lang="ru-RU" sz="2200" dirty="0">
                <a:solidFill>
                  <a:srgbClr val="800000"/>
                </a:solidFill>
                <a:latin typeface="Arial" panose="020B0604020202020204" pitchFamily="34" charset="0"/>
              </a:rPr>
              <a:t>.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6998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2.Класифікація </a:t>
            </a:r>
            <a:r>
              <a:rPr lang="ru-RU" sz="5400" dirty="0" err="1"/>
              <a:t>закладів</a:t>
            </a:r>
            <a:r>
              <a:rPr lang="ru-RU" sz="5400" dirty="0"/>
              <a:t> ресторанного </a:t>
            </a:r>
            <a:r>
              <a:rPr lang="ru-RU" sz="5400" dirty="0" err="1"/>
              <a:t>господарства</a:t>
            </a:r>
            <a:r>
              <a:rPr lang="ru-RU" sz="5400" dirty="0"/>
              <a:t>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99516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/>
              <a:t>Нормативними</a:t>
            </a:r>
            <a:r>
              <a:rPr lang="ru-RU" dirty="0"/>
              <a:t> документами в ресторанному </a:t>
            </a:r>
            <a:r>
              <a:rPr lang="ru-RU" dirty="0" err="1"/>
              <a:t>господарстві</a:t>
            </a:r>
            <a:r>
              <a:rPr lang="ru-RU" dirty="0"/>
              <a:t> (РГ),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регламентують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,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/>
              <a:t>класифікації</a:t>
            </a:r>
            <a:r>
              <a:rPr lang="ru-RU" dirty="0"/>
              <a:t>, </a:t>
            </a:r>
            <a:r>
              <a:rPr lang="ru-RU" dirty="0" err="1"/>
              <a:t>основні</a:t>
            </a:r>
            <a:r>
              <a:rPr lang="ru-RU" dirty="0"/>
              <a:t> та </a:t>
            </a:r>
            <a:r>
              <a:rPr lang="ru-RU" dirty="0" err="1"/>
              <a:t>відмінні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до ЗРГ є: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ДСТУ </a:t>
            </a:r>
            <a:r>
              <a:rPr lang="ru-RU" dirty="0"/>
              <a:t>4281:2004 “</a:t>
            </a:r>
            <a:r>
              <a:rPr lang="ru-RU" dirty="0" err="1"/>
              <a:t>Заклади</a:t>
            </a:r>
            <a:r>
              <a:rPr lang="ru-RU" dirty="0"/>
              <a:t> ресторанного </a:t>
            </a:r>
            <a:r>
              <a:rPr lang="ru-RU" dirty="0" err="1"/>
              <a:t>господарства</a:t>
            </a:r>
            <a:r>
              <a:rPr lang="ru-RU" dirty="0"/>
              <a:t>. </a:t>
            </a:r>
            <a:r>
              <a:rPr lang="ru-RU" dirty="0" err="1"/>
              <a:t>Класифікація</a:t>
            </a:r>
            <a:r>
              <a:rPr lang="ru-RU" dirty="0"/>
              <a:t>”;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ДСТУ </a:t>
            </a:r>
            <a:r>
              <a:rPr lang="ru-RU" dirty="0"/>
              <a:t>3862-99 “</a:t>
            </a:r>
            <a:r>
              <a:rPr lang="ru-RU" dirty="0" err="1"/>
              <a:t>Ресторанне</a:t>
            </a:r>
            <a:r>
              <a:rPr lang="ru-RU" dirty="0"/>
              <a:t> </a:t>
            </a:r>
            <a:r>
              <a:rPr lang="ru-RU" dirty="0" err="1"/>
              <a:t>господарство</a:t>
            </a:r>
            <a:r>
              <a:rPr lang="ru-RU" dirty="0"/>
              <a:t>. </a:t>
            </a:r>
            <a:r>
              <a:rPr lang="ru-RU" dirty="0" err="1"/>
              <a:t>Терміни</a:t>
            </a:r>
            <a:r>
              <a:rPr lang="ru-RU" dirty="0"/>
              <a:t> та </a:t>
            </a:r>
            <a:r>
              <a:rPr lang="ru-RU" dirty="0" err="1"/>
              <a:t>визначення</a:t>
            </a:r>
            <a:r>
              <a:rPr lang="ru-RU" dirty="0"/>
              <a:t>”. </a:t>
            </a:r>
            <a:endParaRPr lang="ru-RU" dirty="0" smtClean="0"/>
          </a:p>
          <a:p>
            <a:r>
              <a:rPr lang="ru-RU" dirty="0" err="1" smtClean="0"/>
              <a:t>Згідно</a:t>
            </a:r>
            <a:r>
              <a:rPr lang="ru-RU" dirty="0" smtClean="0"/>
              <a:t>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 ЗРГ </a:t>
            </a:r>
            <a:r>
              <a:rPr lang="ru-RU" dirty="0" err="1"/>
              <a:t>класифікують</a:t>
            </a:r>
            <a:r>
              <a:rPr lang="ru-RU" dirty="0"/>
              <a:t> за такими </a:t>
            </a:r>
            <a:r>
              <a:rPr lang="ru-RU" dirty="0" err="1"/>
              <a:t>ознаками</a:t>
            </a:r>
            <a:r>
              <a:rPr lang="ru-RU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78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31959" t="56100" r="26577" b="6168"/>
          <a:stretch/>
        </p:blipFill>
        <p:spPr>
          <a:xfrm>
            <a:off x="251520" y="908720"/>
            <a:ext cx="840529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4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6174" t="32088" r="22720" b="13028"/>
          <a:stretch/>
        </p:blipFill>
        <p:spPr>
          <a:xfrm>
            <a:off x="348281" y="764704"/>
            <a:ext cx="8240413" cy="497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6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9066" t="23513" r="26577" b="25034"/>
          <a:stretch/>
        </p:blipFill>
        <p:spPr>
          <a:xfrm>
            <a:off x="467544" y="404664"/>
            <a:ext cx="7920880" cy="51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0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4246" t="28658" r="22720" b="16459"/>
          <a:stretch/>
        </p:blipFill>
        <p:spPr>
          <a:xfrm>
            <a:off x="539552" y="692696"/>
            <a:ext cx="7920877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4246" t="28659" r="21755" b="30179"/>
          <a:stretch/>
        </p:blipFill>
        <p:spPr>
          <a:xfrm>
            <a:off x="395536" y="1196752"/>
            <a:ext cx="8280915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48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8280920" cy="614129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1. ЗРГ,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виробництво</a:t>
            </a:r>
            <a:r>
              <a:rPr lang="ru-RU" dirty="0"/>
              <a:t> </a:t>
            </a:r>
            <a:r>
              <a:rPr lang="ru-RU" dirty="0" err="1"/>
              <a:t>кулінарної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переробляють</a:t>
            </a:r>
            <a:r>
              <a:rPr lang="ru-RU" dirty="0"/>
              <a:t> </a:t>
            </a:r>
            <a:r>
              <a:rPr lang="ru-RU" dirty="0" err="1"/>
              <a:t>сировину</a:t>
            </a:r>
            <a:r>
              <a:rPr lang="ru-RU" dirty="0"/>
              <a:t> </a:t>
            </a:r>
            <a:r>
              <a:rPr lang="ru-RU" dirty="0" err="1"/>
              <a:t>індустріальними</a:t>
            </a:r>
            <a:r>
              <a:rPr lang="ru-RU" dirty="0"/>
              <a:t> методами, </a:t>
            </a:r>
            <a:r>
              <a:rPr lang="ru-RU" dirty="0" err="1"/>
              <a:t>виготовляють</a:t>
            </a:r>
            <a:r>
              <a:rPr lang="ru-RU" dirty="0"/>
              <a:t> </a:t>
            </a:r>
            <a:r>
              <a:rPr lang="ru-RU" dirty="0" err="1"/>
              <a:t>напівфабрикати</a:t>
            </a:r>
            <a:r>
              <a:rPr lang="ru-RU" dirty="0"/>
              <a:t>, </a:t>
            </a:r>
            <a:r>
              <a:rPr lang="ru-RU" dirty="0" err="1"/>
              <a:t>напівготову</a:t>
            </a:r>
            <a:r>
              <a:rPr lang="ru-RU" dirty="0"/>
              <a:t> та </a:t>
            </a:r>
            <a:r>
              <a:rPr lang="ru-RU" dirty="0" err="1"/>
              <a:t>готову</a:t>
            </a:r>
            <a:r>
              <a:rPr lang="ru-RU" dirty="0"/>
              <a:t> </a:t>
            </a:r>
            <a:r>
              <a:rPr lang="ru-RU" dirty="0" err="1"/>
              <a:t>продукцію</a:t>
            </a:r>
            <a:r>
              <a:rPr lang="ru-RU" dirty="0"/>
              <a:t> для </a:t>
            </a:r>
            <a:r>
              <a:rPr lang="ru-RU" dirty="0" err="1"/>
              <a:t>постачання</a:t>
            </a:r>
            <a:r>
              <a:rPr lang="ru-RU" dirty="0"/>
              <a:t> у </a:t>
            </a:r>
            <a:r>
              <a:rPr lang="ru-RU" dirty="0" err="1"/>
              <a:t>прикріплені</a:t>
            </a:r>
            <a:r>
              <a:rPr lang="ru-RU" dirty="0"/>
              <a:t> до них </a:t>
            </a:r>
            <a:r>
              <a:rPr lang="ru-RU" dirty="0" err="1"/>
              <a:t>дрібні</a:t>
            </a:r>
            <a:r>
              <a:rPr lang="ru-RU" dirty="0"/>
              <a:t> і </a:t>
            </a:r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заклади</a:t>
            </a:r>
            <a:r>
              <a:rPr lang="ru-RU" dirty="0"/>
              <a:t> ресторанного </a:t>
            </a:r>
            <a:r>
              <a:rPr lang="ru-RU" dirty="0" err="1"/>
              <a:t>господарства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ЗРГ,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поєднують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 та </a:t>
            </a:r>
            <a:r>
              <a:rPr lang="ru-RU" dirty="0" err="1"/>
              <a:t>обслуговування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, </a:t>
            </a:r>
            <a:r>
              <a:rPr lang="ru-RU" dirty="0" err="1"/>
              <a:t>причому</a:t>
            </a:r>
            <a:r>
              <a:rPr lang="ru-RU" dirty="0"/>
              <a:t> вони </a:t>
            </a:r>
            <a:r>
              <a:rPr lang="ru-RU" dirty="0" err="1"/>
              <a:t>працюють</a:t>
            </a:r>
            <a:r>
              <a:rPr lang="ru-RU" dirty="0"/>
              <a:t> на </a:t>
            </a:r>
            <a:r>
              <a:rPr lang="ru-RU" dirty="0" err="1"/>
              <a:t>сировині</a:t>
            </a:r>
            <a:r>
              <a:rPr lang="ru-RU" dirty="0"/>
              <a:t> і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частково</a:t>
            </a:r>
            <a:r>
              <a:rPr lang="ru-RU" dirty="0"/>
              <a:t> </a:t>
            </a:r>
            <a:r>
              <a:rPr lang="ru-RU" dirty="0" err="1"/>
              <a:t>використовувати</a:t>
            </a:r>
            <a:r>
              <a:rPr lang="ru-RU" dirty="0"/>
              <a:t> </a:t>
            </a:r>
            <a:r>
              <a:rPr lang="ru-RU" dirty="0" err="1"/>
              <a:t>напівфабрикати</a:t>
            </a:r>
            <a:r>
              <a:rPr lang="ru-RU" dirty="0"/>
              <a:t>, </a:t>
            </a:r>
            <a:r>
              <a:rPr lang="ru-RU" dirty="0" err="1"/>
              <a:t>характеризуються</a:t>
            </a:r>
            <a:r>
              <a:rPr lang="ru-RU" dirty="0"/>
              <a:t> </a:t>
            </a:r>
            <a:r>
              <a:rPr lang="ru-RU" dirty="0" err="1"/>
              <a:t>закінченим</a:t>
            </a:r>
            <a:r>
              <a:rPr lang="ru-RU" dirty="0"/>
              <a:t> </a:t>
            </a:r>
            <a:r>
              <a:rPr lang="ru-RU" dirty="0" err="1"/>
              <a:t>виробничоторговим</a:t>
            </a:r>
            <a:r>
              <a:rPr lang="ru-RU" dirty="0"/>
              <a:t> циклом: </a:t>
            </a:r>
            <a:r>
              <a:rPr lang="ru-RU" dirty="0" err="1"/>
              <a:t>виготовлену</a:t>
            </a:r>
            <a:r>
              <a:rPr lang="ru-RU" dirty="0"/>
              <a:t> </a:t>
            </a:r>
            <a:r>
              <a:rPr lang="ru-RU" dirty="0" err="1"/>
              <a:t>продукцію</a:t>
            </a:r>
            <a:r>
              <a:rPr lang="ru-RU" dirty="0"/>
              <a:t> </a:t>
            </a:r>
            <a:r>
              <a:rPr lang="ru-RU" dirty="0" err="1"/>
              <a:t>реалізують</a:t>
            </a:r>
            <a:r>
              <a:rPr lang="ru-RU" dirty="0"/>
              <a:t> і </a:t>
            </a:r>
            <a:r>
              <a:rPr lang="ru-RU" dirty="0" err="1"/>
              <a:t>організовують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споживання</a:t>
            </a:r>
            <a:r>
              <a:rPr lang="ru-RU" dirty="0"/>
              <a:t> у </a:t>
            </a:r>
            <a:r>
              <a:rPr lang="ru-RU" dirty="0" err="1"/>
              <a:t>власному</a:t>
            </a:r>
            <a:r>
              <a:rPr lang="ru-RU" dirty="0"/>
              <a:t> </a:t>
            </a:r>
            <a:r>
              <a:rPr lang="ru-RU" dirty="0" err="1"/>
              <a:t>торговельному</a:t>
            </a:r>
            <a:r>
              <a:rPr lang="ru-RU" dirty="0"/>
              <a:t> </a:t>
            </a:r>
            <a:r>
              <a:rPr lang="ru-RU" dirty="0" err="1"/>
              <a:t>залі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ЗРГ,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працюють</a:t>
            </a:r>
            <a:r>
              <a:rPr lang="ru-RU" dirty="0"/>
              <a:t> на </a:t>
            </a:r>
            <a:r>
              <a:rPr lang="ru-RU" dirty="0" err="1"/>
              <a:t>напівфабрикатах</a:t>
            </a:r>
            <a:r>
              <a:rPr lang="ru-RU" dirty="0"/>
              <a:t> і </a:t>
            </a:r>
            <a:r>
              <a:rPr lang="ru-RU" dirty="0" err="1"/>
              <a:t>готовій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в </a:t>
            </a:r>
            <a:r>
              <a:rPr lang="ru-RU" dirty="0" err="1"/>
              <a:t>доготівельних</a:t>
            </a:r>
            <a:r>
              <a:rPr lang="ru-RU" dirty="0"/>
              <a:t> цехах </a:t>
            </a:r>
            <a:r>
              <a:rPr lang="ru-RU" dirty="0" err="1"/>
              <a:t>напівфабрикати</a:t>
            </a:r>
            <a:r>
              <a:rPr lang="ru-RU" dirty="0"/>
              <a:t> </a:t>
            </a:r>
            <a:r>
              <a:rPr lang="ru-RU" dirty="0" err="1"/>
              <a:t>піддають</a:t>
            </a:r>
            <a:r>
              <a:rPr lang="ru-RU" dirty="0"/>
              <a:t> </a:t>
            </a:r>
            <a:r>
              <a:rPr lang="ru-RU" dirty="0" err="1"/>
              <a:t>подальшій</a:t>
            </a:r>
            <a:r>
              <a:rPr lang="ru-RU" dirty="0"/>
              <a:t> </a:t>
            </a:r>
            <a:r>
              <a:rPr lang="ru-RU" dirty="0" err="1"/>
              <a:t>обробці</a:t>
            </a:r>
            <a:r>
              <a:rPr lang="ru-RU" dirty="0"/>
              <a:t>, </a:t>
            </a:r>
            <a:r>
              <a:rPr lang="ru-RU" dirty="0" err="1"/>
              <a:t>доводячи</a:t>
            </a:r>
            <a:r>
              <a:rPr lang="ru-RU" dirty="0"/>
              <a:t> до </a:t>
            </a:r>
            <a:r>
              <a:rPr lang="ru-RU" dirty="0" err="1"/>
              <a:t>готовності</a:t>
            </a:r>
            <a:r>
              <a:rPr lang="ru-RU" dirty="0"/>
              <a:t>. Вони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реалізовувати</a:t>
            </a:r>
            <a:r>
              <a:rPr lang="ru-RU" dirty="0"/>
              <a:t> і </a:t>
            </a:r>
            <a:r>
              <a:rPr lang="ru-RU" dirty="0" err="1"/>
              <a:t>готові</a:t>
            </a:r>
            <a:r>
              <a:rPr lang="ru-RU" dirty="0"/>
              <a:t> </a:t>
            </a:r>
            <a:r>
              <a:rPr lang="ru-RU" dirty="0" err="1"/>
              <a:t>вироби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борошняні</a:t>
            </a:r>
            <a:r>
              <a:rPr lang="ru-RU" dirty="0"/>
              <a:t> </a:t>
            </a:r>
            <a:r>
              <a:rPr lang="ru-RU" dirty="0" err="1"/>
              <a:t>кондитерські</a:t>
            </a:r>
            <a:r>
              <a:rPr lang="ru-RU" dirty="0"/>
              <a:t> та </a:t>
            </a:r>
            <a:r>
              <a:rPr lang="ru-RU" dirty="0" err="1"/>
              <a:t>кулінарні</a:t>
            </a:r>
            <a:r>
              <a:rPr lang="ru-RU" dirty="0"/>
              <a:t> </a:t>
            </a:r>
            <a:r>
              <a:rPr lang="ru-RU" dirty="0" err="1"/>
              <a:t>вироби</a:t>
            </a:r>
            <a:r>
              <a:rPr lang="ru-RU" dirty="0"/>
              <a:t>. </a:t>
            </a:r>
            <a:r>
              <a:rPr lang="ru-RU" dirty="0" err="1"/>
              <a:t>Продукцію</a:t>
            </a:r>
            <a:r>
              <a:rPr lang="ru-RU" dirty="0"/>
              <a:t> </a:t>
            </a:r>
            <a:r>
              <a:rPr lang="ru-RU" dirty="0" err="1"/>
              <a:t>реалізують</a:t>
            </a:r>
            <a:r>
              <a:rPr lang="ru-RU" dirty="0"/>
              <a:t> </a:t>
            </a:r>
            <a:r>
              <a:rPr lang="ru-RU" dirty="0" err="1"/>
              <a:t>споживачам</a:t>
            </a:r>
            <a:r>
              <a:rPr lang="ru-RU" dirty="0"/>
              <a:t> у </a:t>
            </a:r>
            <a:r>
              <a:rPr lang="ru-RU" dirty="0" err="1"/>
              <a:t>власних</a:t>
            </a:r>
            <a:r>
              <a:rPr lang="ru-RU" dirty="0"/>
              <a:t> </a:t>
            </a:r>
            <a:r>
              <a:rPr lang="ru-RU" dirty="0" err="1"/>
              <a:t>торговельних</a:t>
            </a:r>
            <a:r>
              <a:rPr lang="ru-RU" dirty="0"/>
              <a:t> залах.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9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3281" t="21798" r="22720" b="21604"/>
          <a:stretch/>
        </p:blipFill>
        <p:spPr>
          <a:xfrm>
            <a:off x="179512" y="476672"/>
            <a:ext cx="867586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8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сторанный текстиль » АВС - КРЕАТИВ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818286" cy="585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48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9066" t="25615" r="26577" b="11312"/>
          <a:stretch/>
        </p:blipFill>
        <p:spPr>
          <a:xfrm>
            <a:off x="683568" y="332656"/>
            <a:ext cx="7363134" cy="588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8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7138" t="28658" r="23684" b="19889"/>
          <a:stretch/>
        </p:blipFill>
        <p:spPr>
          <a:xfrm>
            <a:off x="395536" y="476672"/>
            <a:ext cx="8324121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75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280920" cy="6285312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Світова</a:t>
            </a:r>
            <a:r>
              <a:rPr lang="ru-RU" dirty="0"/>
              <a:t> практика </a:t>
            </a:r>
            <a:r>
              <a:rPr lang="ru-RU" dirty="0" err="1"/>
              <a:t>класифікації</a:t>
            </a:r>
            <a:r>
              <a:rPr lang="ru-RU" dirty="0"/>
              <a:t> ЗРГ за </a:t>
            </a:r>
            <a:r>
              <a:rPr lang="ru-RU" dirty="0" err="1"/>
              <a:t>деякими</a:t>
            </a:r>
            <a:r>
              <a:rPr lang="ru-RU" dirty="0"/>
              <a:t> </a:t>
            </a:r>
            <a:r>
              <a:rPr lang="ru-RU" dirty="0" err="1"/>
              <a:t>ознаками</a:t>
            </a:r>
            <a:r>
              <a:rPr lang="ru-RU" dirty="0"/>
              <a:t> </a:t>
            </a:r>
            <a:r>
              <a:rPr lang="ru-RU" dirty="0" err="1"/>
              <a:t>дещо</a:t>
            </a:r>
            <a:r>
              <a:rPr lang="ru-RU" dirty="0"/>
              <a:t> </a:t>
            </a:r>
            <a:r>
              <a:rPr lang="ru-RU" dirty="0" err="1"/>
              <a:t>інша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. Так, за </a:t>
            </a:r>
            <a:r>
              <a:rPr lang="ru-RU" dirty="0" err="1"/>
              <a:t>Міжнародним</a:t>
            </a:r>
            <a:r>
              <a:rPr lang="ru-RU" dirty="0"/>
              <a:t> стандартом </a:t>
            </a:r>
            <a:r>
              <a:rPr lang="ru-RU" dirty="0" err="1"/>
              <a:t>галузевої</a:t>
            </a:r>
            <a:r>
              <a:rPr lang="ru-RU" dirty="0"/>
              <a:t> </a:t>
            </a:r>
            <a:r>
              <a:rPr lang="ru-RU" dirty="0" err="1"/>
              <a:t>класифікації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економічної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ООН, у </a:t>
            </a:r>
            <a:r>
              <a:rPr lang="ru-RU" dirty="0" err="1"/>
              <a:t>сфері</a:t>
            </a:r>
            <a:r>
              <a:rPr lang="ru-RU" dirty="0"/>
              <a:t> ресторанного </a:t>
            </a:r>
            <a:r>
              <a:rPr lang="ru-RU" dirty="0" err="1"/>
              <a:t>господарства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понад</a:t>
            </a:r>
            <a:r>
              <a:rPr lang="ru-RU" dirty="0"/>
              <a:t> 100 </a:t>
            </a:r>
            <a:r>
              <a:rPr lang="ru-RU" dirty="0" err="1"/>
              <a:t>різновидів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Вони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об'єднані</a:t>
            </a:r>
            <a:r>
              <a:rPr lang="ru-RU" dirty="0"/>
              <a:t> у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за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приналежністю</a:t>
            </a:r>
            <a:r>
              <a:rPr lang="ru-RU" dirty="0"/>
              <a:t> до одного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типів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за формою </a:t>
            </a:r>
            <a:r>
              <a:rPr lang="ru-RU" dirty="0" err="1"/>
              <a:t>торговельно-виробничої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(</a:t>
            </a:r>
            <a:r>
              <a:rPr lang="ru-RU" dirty="0" err="1"/>
              <a:t>повного</a:t>
            </a:r>
            <a:r>
              <a:rPr lang="ru-RU" dirty="0"/>
              <a:t> </a:t>
            </a:r>
            <a:r>
              <a:rPr lang="ru-RU" dirty="0" err="1"/>
              <a:t>технологічного</a:t>
            </a:r>
            <a:r>
              <a:rPr lang="ru-RU" dirty="0"/>
              <a:t> циклу; </a:t>
            </a:r>
            <a:r>
              <a:rPr lang="ru-RU" dirty="0" err="1"/>
              <a:t>заготівельні</a:t>
            </a:r>
            <a:r>
              <a:rPr lang="ru-RU" dirty="0"/>
              <a:t>; </a:t>
            </a:r>
            <a:r>
              <a:rPr lang="ru-RU" dirty="0" err="1"/>
              <a:t>доготівельні</a:t>
            </a:r>
            <a:r>
              <a:rPr lang="ru-RU" dirty="0"/>
              <a:t>; </a:t>
            </a:r>
            <a:r>
              <a:rPr lang="ru-RU" dirty="0" err="1"/>
              <a:t>роздавальної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), </a:t>
            </a:r>
            <a:r>
              <a:rPr lang="ru-RU" dirty="0" err="1"/>
              <a:t>або</a:t>
            </a:r>
            <a:r>
              <a:rPr lang="ru-RU" dirty="0"/>
              <a:t> за </a:t>
            </a:r>
            <a:r>
              <a:rPr lang="ru-RU" dirty="0" err="1"/>
              <a:t>місцем</a:t>
            </a:r>
            <a:r>
              <a:rPr lang="ru-RU" dirty="0"/>
              <a:t> </a:t>
            </a:r>
            <a:r>
              <a:rPr lang="ru-RU" dirty="0" err="1"/>
              <a:t>розміщення</a:t>
            </a:r>
            <a:r>
              <a:rPr lang="ru-RU" dirty="0"/>
              <a:t> (у школах, </a:t>
            </a:r>
            <a:r>
              <a:rPr lang="ru-RU" dirty="0" err="1"/>
              <a:t>офісах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 та видами </a:t>
            </a:r>
            <a:r>
              <a:rPr lang="ru-RU" dirty="0" err="1"/>
              <a:t>надаваних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(</a:t>
            </a:r>
            <a:r>
              <a:rPr lang="ru-RU" dirty="0" err="1"/>
              <a:t>такі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організовують</a:t>
            </a:r>
            <a:r>
              <a:rPr lang="ru-RU" dirty="0"/>
              <a:t> </a:t>
            </a:r>
            <a:r>
              <a:rPr lang="ru-RU" dirty="0" err="1"/>
              <a:t>вечірки</a:t>
            </a:r>
            <a:r>
              <a:rPr lang="ru-RU" dirty="0"/>
              <a:t>, </a:t>
            </a:r>
            <a:r>
              <a:rPr lang="ru-RU" dirty="0" err="1"/>
              <a:t>виїзне</a:t>
            </a:r>
            <a:r>
              <a:rPr lang="ru-RU" dirty="0"/>
              <a:t> </a:t>
            </a:r>
            <a:r>
              <a:rPr lang="ru-RU" dirty="0" err="1"/>
              <a:t>обслуговування</a:t>
            </a:r>
            <a:r>
              <a:rPr lang="ru-RU" dirty="0"/>
              <a:t>, </a:t>
            </a:r>
            <a:r>
              <a:rPr lang="ru-RU" dirty="0" err="1"/>
              <a:t>ін</a:t>
            </a:r>
            <a:r>
              <a:rPr lang="ru-RU" dirty="0"/>
              <a:t>.). </a:t>
            </a:r>
            <a:endParaRPr lang="ru-RU" dirty="0" smtClean="0"/>
          </a:p>
          <a:p>
            <a:r>
              <a:rPr lang="ru-RU" dirty="0" err="1" smtClean="0"/>
              <a:t>Поряд</a:t>
            </a:r>
            <a:r>
              <a:rPr lang="ru-RU" dirty="0" smtClean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вищезазначеним</a:t>
            </a:r>
            <a:r>
              <a:rPr lang="ru-RU" dirty="0"/>
              <a:t> </a:t>
            </a:r>
            <a:r>
              <a:rPr lang="ru-RU" dirty="0" err="1"/>
              <a:t>значного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у </a:t>
            </a:r>
            <a:r>
              <a:rPr lang="ru-RU" dirty="0" err="1"/>
              <a:t>світі</a:t>
            </a:r>
            <a:r>
              <a:rPr lang="ru-RU" dirty="0"/>
              <a:t> </a:t>
            </a:r>
            <a:r>
              <a:rPr lang="ru-RU" dirty="0" err="1"/>
              <a:t>набула</a:t>
            </a:r>
            <a:r>
              <a:rPr lang="ru-RU" dirty="0"/>
              <a:t> </a:t>
            </a:r>
            <a:r>
              <a:rPr lang="ru-RU" dirty="0" err="1"/>
              <a:t>класифікація</a:t>
            </a:r>
            <a:r>
              <a:rPr lang="ru-RU" dirty="0"/>
              <a:t> ЗРГ за </a:t>
            </a:r>
            <a:r>
              <a:rPr lang="ru-RU" dirty="0" err="1"/>
              <a:t>професійним</a:t>
            </a:r>
            <a:r>
              <a:rPr lang="ru-RU" dirty="0"/>
              <a:t> рейтингом, яка </a:t>
            </a:r>
            <a:r>
              <a:rPr lang="ru-RU" dirty="0" err="1"/>
              <a:t>друкується</a:t>
            </a:r>
            <a:r>
              <a:rPr lang="ru-RU" dirty="0"/>
              <a:t> у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гастрономічних</a:t>
            </a:r>
            <a:r>
              <a:rPr lang="ru-RU" dirty="0"/>
              <a:t> </a:t>
            </a:r>
            <a:r>
              <a:rPr lang="ru-RU" dirty="0" err="1"/>
              <a:t>довідниках</a:t>
            </a:r>
            <a:r>
              <a:rPr lang="ru-RU" dirty="0"/>
              <a:t> (</a:t>
            </a:r>
            <a:r>
              <a:rPr lang="ru-RU" dirty="0" err="1"/>
              <a:t>путівниках</a:t>
            </a:r>
            <a:r>
              <a:rPr lang="ru-RU" dirty="0"/>
              <a:t>) ресторанного </a:t>
            </a:r>
            <a:r>
              <a:rPr lang="ru-RU" dirty="0" err="1"/>
              <a:t>бізнесу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у </a:t>
            </a:r>
            <a:r>
              <a:rPr lang="ru-RU" dirty="0" err="1"/>
              <a:t>різних</a:t>
            </a:r>
            <a:r>
              <a:rPr lang="ru-RU" dirty="0"/>
              <a:t>, як правило, </a:t>
            </a:r>
            <a:r>
              <a:rPr lang="ru-RU" dirty="0" err="1"/>
              <a:t>фахових</a:t>
            </a:r>
            <a:r>
              <a:rPr lang="ru-RU" dirty="0"/>
              <a:t> </a:t>
            </a:r>
            <a:r>
              <a:rPr lang="ru-RU" dirty="0" err="1"/>
              <a:t>виданнях</a:t>
            </a:r>
            <a:r>
              <a:rPr lang="ru-RU" dirty="0"/>
              <a:t> </a:t>
            </a:r>
            <a:r>
              <a:rPr lang="ru-RU" dirty="0" err="1"/>
              <a:t>мас-медіа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розміщується</a:t>
            </a:r>
            <a:r>
              <a:rPr lang="ru-RU" dirty="0"/>
              <a:t> на </a:t>
            </a:r>
            <a:r>
              <a:rPr lang="ru-RU" dirty="0" err="1"/>
              <a:t>Інтернетсайтах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Так</a:t>
            </a:r>
            <a:r>
              <a:rPr lang="ru-RU" dirty="0"/>
              <a:t>, </a:t>
            </a:r>
            <a:r>
              <a:rPr lang="ru-RU" dirty="0" err="1"/>
              <a:t>згідно</a:t>
            </a:r>
            <a:r>
              <a:rPr lang="ru-RU" dirty="0"/>
              <a:t> з «</a:t>
            </a:r>
            <a:r>
              <a:rPr lang="en-US" dirty="0"/>
              <a:t>Guide Rouge de Michelin», </a:t>
            </a:r>
            <a:r>
              <a:rPr lang="ru-RU" dirty="0" err="1"/>
              <a:t>ресторани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досягли</a:t>
            </a:r>
            <a:r>
              <a:rPr lang="ru-RU" dirty="0"/>
              <a:t> </a:t>
            </a:r>
            <a:r>
              <a:rPr lang="ru-RU" dirty="0" err="1"/>
              <a:t>певних</a:t>
            </a:r>
            <a:r>
              <a:rPr lang="ru-RU" dirty="0"/>
              <a:t> </a:t>
            </a:r>
            <a:r>
              <a:rPr lang="ru-RU" dirty="0" err="1"/>
              <a:t>успіхів</a:t>
            </a:r>
            <a:r>
              <a:rPr lang="ru-RU" dirty="0"/>
              <a:t> у </a:t>
            </a:r>
            <a:r>
              <a:rPr lang="ru-RU" dirty="0" err="1"/>
              <a:t>забезпеченні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своєї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/>
              <a:t>отримують</a:t>
            </a:r>
            <a:r>
              <a:rPr lang="ru-RU" dirty="0"/>
              <a:t> «</a:t>
            </a:r>
            <a:r>
              <a:rPr lang="ru-RU" dirty="0" err="1"/>
              <a:t>зірки</a:t>
            </a:r>
            <a:r>
              <a:rPr lang="ru-RU" dirty="0"/>
              <a:t>» (</a:t>
            </a:r>
            <a:r>
              <a:rPr lang="ru-RU" dirty="0" err="1"/>
              <a:t>від</a:t>
            </a:r>
            <a:r>
              <a:rPr lang="ru-RU" dirty="0"/>
              <a:t> 1 до 3), за </a:t>
            </a:r>
            <a:r>
              <a:rPr lang="ru-RU" dirty="0" err="1"/>
              <a:t>якими</a:t>
            </a:r>
            <a:r>
              <a:rPr lang="ru-RU" dirty="0"/>
              <a:t> й проводиться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класифікація</a:t>
            </a:r>
            <a:r>
              <a:rPr lang="ru-RU" dirty="0"/>
              <a:t> (табл</a:t>
            </a:r>
            <a:r>
              <a:rPr lang="ru-RU" dirty="0" smtClean="0"/>
              <a:t>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0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4246" t="30373" r="21755" b="18174"/>
          <a:stretch/>
        </p:blipFill>
        <p:spPr>
          <a:xfrm>
            <a:off x="-25354" y="476672"/>
            <a:ext cx="9543456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2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505670"/>
            <a:ext cx="6093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Дякую за увагу!</a:t>
            </a:r>
            <a:endParaRPr lang="uk-U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8124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859216" cy="5781256"/>
          </a:xfrm>
        </p:spPr>
        <p:txBody>
          <a:bodyPr>
            <a:normAutofit/>
          </a:bodyPr>
          <a:lstStyle/>
          <a:p>
            <a:pPr indent="0" algn="just">
              <a:spcBef>
                <a:spcPts val="1400"/>
              </a:spcBef>
              <a:spcAft>
                <a:spcPts val="0"/>
              </a:spcAft>
              <a:buNone/>
            </a:pP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1. </a:t>
            </a:r>
            <a:r>
              <a:rPr lang="ru-RU" sz="4000" dirty="0" err="1" smtClean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Організаційні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засади </a:t>
            </a:r>
            <a:r>
              <a:rPr lang="ru-RU" sz="4000" dirty="0" err="1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розробки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 </a:t>
            </a:r>
            <a:r>
              <a:rPr lang="ru-RU" sz="4000" dirty="0" err="1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концепції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 </a:t>
            </a:r>
            <a:r>
              <a:rPr lang="ru-RU" sz="4000" dirty="0" err="1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підприємства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 ресторанного </a:t>
            </a:r>
            <a:r>
              <a:rPr lang="ru-RU" sz="4000" dirty="0" err="1" smtClean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господарства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.</a:t>
            </a:r>
            <a:endParaRPr lang="ru-RU" sz="4000"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</a:endParaRPr>
          </a:p>
          <a:p>
            <a:pPr marL="0" lvl="0" indent="0" algn="just">
              <a:buClr>
                <a:srgbClr val="FE8637"/>
              </a:buClr>
              <a:buNone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2.Класифікація </a:t>
            </a:r>
            <a:r>
              <a:rPr lang="ru-RU" sz="4000" dirty="0" err="1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закладів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 ресторанного </a:t>
            </a:r>
            <a:r>
              <a:rPr lang="ru-RU" sz="4000" dirty="0" err="1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господарства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</a:rPr>
              <a:t>.</a:t>
            </a:r>
            <a:endParaRPr lang="en-US" sz="4000"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</a:endParaRPr>
          </a:p>
          <a:p>
            <a:pPr indent="457200" algn="just">
              <a:spcBef>
                <a:spcPts val="1400"/>
              </a:spcBef>
              <a:spcAft>
                <a:spcPts val="0"/>
              </a:spcAft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7689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8424936" cy="5832648"/>
          </a:xfrm>
        </p:spPr>
        <p:txBody>
          <a:bodyPr>
            <a:noAutofit/>
          </a:bodyPr>
          <a:lstStyle/>
          <a:p>
            <a:r>
              <a:rPr lang="ru-RU" sz="2800" dirty="0" err="1"/>
              <a:t>Гостинність</a:t>
            </a:r>
            <a:r>
              <a:rPr lang="ru-RU" sz="2800" dirty="0"/>
              <a:t> є одним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фундаментальних</a:t>
            </a:r>
            <a:r>
              <a:rPr lang="ru-RU" sz="2800" dirty="0"/>
              <a:t> понять </a:t>
            </a:r>
            <a:r>
              <a:rPr lang="ru-RU" sz="2800" dirty="0" err="1"/>
              <a:t>людської</a:t>
            </a:r>
            <a:r>
              <a:rPr lang="ru-RU" sz="2800" dirty="0"/>
              <a:t> </a:t>
            </a:r>
            <a:r>
              <a:rPr lang="ru-RU" sz="2800" dirty="0" err="1"/>
              <a:t>цивілізації</a:t>
            </a:r>
            <a:r>
              <a:rPr lang="ru-RU" sz="2800" dirty="0"/>
              <a:t>, яка в наш час </a:t>
            </a:r>
            <a:r>
              <a:rPr lang="ru-RU" sz="2800" dirty="0" err="1"/>
              <a:t>забезпечується</a:t>
            </a:r>
            <a:r>
              <a:rPr lang="ru-RU" sz="2800" dirty="0"/>
              <a:t> такими видами </a:t>
            </a:r>
            <a:r>
              <a:rPr lang="ru-RU" sz="2800" dirty="0" err="1"/>
              <a:t>економічної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, як </a:t>
            </a:r>
            <a:r>
              <a:rPr lang="ru-RU" sz="2800" dirty="0" err="1"/>
              <a:t>готельне</a:t>
            </a:r>
            <a:r>
              <a:rPr lang="ru-RU" sz="2800" dirty="0"/>
              <a:t> і </a:t>
            </a:r>
            <a:r>
              <a:rPr lang="ru-RU" sz="2800" dirty="0" err="1"/>
              <a:t>ресторанне</a:t>
            </a:r>
            <a:r>
              <a:rPr lang="ru-RU" sz="2800" dirty="0"/>
              <a:t> </a:t>
            </a:r>
            <a:r>
              <a:rPr lang="ru-RU" sz="2800" dirty="0" err="1"/>
              <a:t>господарство</a:t>
            </a:r>
            <a:r>
              <a:rPr lang="ru-RU" sz="2800" dirty="0"/>
              <a:t>. </a:t>
            </a:r>
            <a:r>
              <a:rPr lang="ru-RU" sz="2800" dirty="0" err="1"/>
              <a:t>Ще</a:t>
            </a:r>
            <a:r>
              <a:rPr lang="ru-RU" sz="2800" dirty="0"/>
              <a:t> з </a:t>
            </a:r>
            <a:r>
              <a:rPr lang="ru-RU" sz="2800" dirty="0" err="1"/>
              <a:t>давніх</a:t>
            </a:r>
            <a:r>
              <a:rPr lang="ru-RU" sz="2800" dirty="0"/>
              <a:t> </a:t>
            </a:r>
            <a:r>
              <a:rPr lang="ru-RU" sz="2800" dirty="0" err="1"/>
              <a:t>давен</a:t>
            </a:r>
            <a:r>
              <a:rPr lang="ru-RU" sz="2800" dirty="0"/>
              <a:t> </a:t>
            </a:r>
            <a:r>
              <a:rPr lang="ru-RU" sz="2800" dirty="0" err="1"/>
              <a:t>вважалося</a:t>
            </a:r>
            <a:r>
              <a:rPr lang="ru-RU" sz="2800" dirty="0"/>
              <a:t> </a:t>
            </a:r>
            <a:r>
              <a:rPr lang="ru-RU" sz="2800" dirty="0" err="1"/>
              <a:t>дуже</a:t>
            </a:r>
            <a:r>
              <a:rPr lang="ru-RU" sz="2800" dirty="0"/>
              <a:t> </a:t>
            </a:r>
            <a:r>
              <a:rPr lang="ru-RU" sz="2800" dirty="0" err="1"/>
              <a:t>почесною</a:t>
            </a:r>
            <a:r>
              <a:rPr lang="ru-RU" sz="2800" dirty="0"/>
              <a:t> </a:t>
            </a:r>
            <a:r>
              <a:rPr lang="ru-RU" sz="2800" dirty="0" err="1"/>
              <a:t>діяльністю</a:t>
            </a:r>
            <a:r>
              <a:rPr lang="ru-RU" sz="2800" dirty="0"/>
              <a:t> </a:t>
            </a:r>
            <a:r>
              <a:rPr lang="ru-RU" sz="2800" dirty="0" err="1"/>
              <a:t>годувати</a:t>
            </a:r>
            <a:r>
              <a:rPr lang="ru-RU" sz="2800" dirty="0"/>
              <a:t>, </a:t>
            </a:r>
            <a:r>
              <a:rPr lang="ru-RU" sz="2800" dirty="0" err="1"/>
              <a:t>навчати</a:t>
            </a:r>
            <a:r>
              <a:rPr lang="ru-RU" sz="2800" dirty="0"/>
              <a:t>, </a:t>
            </a:r>
            <a:r>
              <a:rPr lang="ru-RU" sz="2800" dirty="0" err="1"/>
              <a:t>лікувати</a:t>
            </a:r>
            <a:r>
              <a:rPr lang="ru-RU" sz="2800" dirty="0"/>
              <a:t>. </a:t>
            </a:r>
            <a:endParaRPr lang="ru-RU" sz="2800" dirty="0" smtClean="0"/>
          </a:p>
          <a:p>
            <a:r>
              <a:rPr lang="ru-RU" sz="2800" dirty="0" err="1" smtClean="0"/>
              <a:t>Бізнес</a:t>
            </a:r>
            <a:r>
              <a:rPr lang="ru-RU" sz="2800" dirty="0"/>
              <a:t>, </a:t>
            </a:r>
            <a:r>
              <a:rPr lang="ru-RU" sz="2800" dirty="0" err="1"/>
              <a:t>пов'язаний</a:t>
            </a:r>
            <a:r>
              <a:rPr lang="ru-RU" sz="2800" dirty="0"/>
              <a:t> з </a:t>
            </a:r>
            <a:r>
              <a:rPr lang="ru-RU" sz="2800" dirty="0" err="1"/>
              <a:t>організацією</a:t>
            </a:r>
            <a:r>
              <a:rPr lang="ru-RU" sz="2800" dirty="0"/>
              <a:t> </a:t>
            </a:r>
            <a:r>
              <a:rPr lang="ru-RU" sz="2800" dirty="0" err="1"/>
              <a:t>харчування</a:t>
            </a:r>
            <a:r>
              <a:rPr lang="ru-RU" sz="2800" dirty="0"/>
              <a:t>, є </a:t>
            </a:r>
            <a:r>
              <a:rPr lang="ru-RU" sz="2800" dirty="0" err="1"/>
              <a:t>важливою</a:t>
            </a:r>
            <a:r>
              <a:rPr lang="ru-RU" sz="2800" dirty="0"/>
              <a:t> та </a:t>
            </a:r>
            <a:r>
              <a:rPr lang="ru-RU" sz="2800" dirty="0" err="1"/>
              <a:t>найбільш</a:t>
            </a:r>
            <a:r>
              <a:rPr lang="ru-RU" sz="2800" dirty="0"/>
              <a:t> </a:t>
            </a:r>
            <a:r>
              <a:rPr lang="ru-RU" sz="2800" dirty="0" err="1"/>
              <a:t>значущою</a:t>
            </a:r>
            <a:r>
              <a:rPr lang="ru-RU" sz="2800" dirty="0"/>
              <a:t> </a:t>
            </a:r>
            <a:r>
              <a:rPr lang="ru-RU" sz="2800" dirty="0" err="1"/>
              <a:t>частиною</a:t>
            </a:r>
            <a:r>
              <a:rPr lang="ru-RU" sz="2800" dirty="0"/>
              <a:t> </a:t>
            </a:r>
            <a:r>
              <a:rPr lang="ru-RU" sz="2800" dirty="0" err="1"/>
              <a:t>індустрії</a:t>
            </a:r>
            <a:r>
              <a:rPr lang="ru-RU" sz="2800" dirty="0"/>
              <a:t> </a:t>
            </a:r>
            <a:r>
              <a:rPr lang="ru-RU" sz="2800" dirty="0" err="1"/>
              <a:t>гостинності</a:t>
            </a:r>
            <a:r>
              <a:rPr lang="ru-RU" sz="2800" dirty="0"/>
              <a:t>. </a:t>
            </a:r>
            <a:r>
              <a:rPr lang="ru-RU" sz="2800" dirty="0" err="1"/>
              <a:t>Перспективи</a:t>
            </a:r>
            <a:r>
              <a:rPr lang="ru-RU" sz="2800" dirty="0"/>
              <a:t> ресторанного </a:t>
            </a:r>
            <a:r>
              <a:rPr lang="ru-RU" sz="2800" dirty="0" err="1"/>
              <a:t>бізнесу</a:t>
            </a:r>
            <a:r>
              <a:rPr lang="ru-RU" sz="2800" dirty="0"/>
              <a:t> </a:t>
            </a:r>
            <a:r>
              <a:rPr lang="ru-RU" sz="2800" dirty="0" err="1"/>
              <a:t>залежать</a:t>
            </a:r>
            <a:r>
              <a:rPr lang="ru-RU" sz="2800" dirty="0"/>
              <a:t> перш за все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економічної</a:t>
            </a:r>
            <a:r>
              <a:rPr lang="ru-RU" sz="2800" dirty="0"/>
              <a:t> </a:t>
            </a:r>
            <a:r>
              <a:rPr lang="ru-RU" sz="2800" dirty="0" err="1"/>
              <a:t>ситуації</a:t>
            </a:r>
            <a:r>
              <a:rPr lang="ru-RU" sz="2800" dirty="0"/>
              <a:t> в </a:t>
            </a:r>
            <a:r>
              <a:rPr lang="ru-RU" sz="2800" dirty="0" err="1"/>
              <a:t>країні</a:t>
            </a:r>
            <a:r>
              <a:rPr lang="ru-RU" sz="2800" dirty="0"/>
              <a:t> і </a:t>
            </a:r>
            <a:r>
              <a:rPr lang="ru-RU" sz="2800" dirty="0" err="1"/>
              <a:t>визначаються</a:t>
            </a:r>
            <a:r>
              <a:rPr lang="ru-RU" sz="2800" dirty="0"/>
              <a:t> </a:t>
            </a:r>
            <a:r>
              <a:rPr lang="ru-RU" sz="2800" dirty="0" err="1"/>
              <a:t>національними</a:t>
            </a:r>
            <a:r>
              <a:rPr lang="ru-RU" sz="2800" dirty="0"/>
              <a:t> </a:t>
            </a:r>
            <a:r>
              <a:rPr lang="ru-RU" sz="2800" dirty="0" err="1"/>
              <a:t>особливостями</a:t>
            </a:r>
            <a:r>
              <a:rPr lang="ru-RU" sz="2800" dirty="0"/>
              <a:t> </a:t>
            </a:r>
            <a:r>
              <a:rPr lang="ru-RU" sz="2800" dirty="0" err="1"/>
              <a:t>населення</a:t>
            </a:r>
            <a:r>
              <a:rPr lang="ru-RU" sz="2800" dirty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6195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836712"/>
            <a:ext cx="8136904" cy="4873752"/>
          </a:xfrm>
        </p:spPr>
        <p:txBody>
          <a:bodyPr>
            <a:noAutofit/>
          </a:bodyPr>
          <a:lstStyle/>
          <a:p>
            <a:r>
              <a:rPr lang="ru-RU" sz="2800" dirty="0" err="1"/>
              <a:t>Ресторанний</a:t>
            </a:r>
            <a:r>
              <a:rPr lang="ru-RU" sz="2800" dirty="0"/>
              <a:t> </a:t>
            </a:r>
            <a:r>
              <a:rPr lang="ru-RU" sz="2800" dirty="0" err="1"/>
              <a:t>бізнес</a:t>
            </a:r>
            <a:r>
              <a:rPr lang="ru-RU" sz="2800" dirty="0"/>
              <a:t>, з одного боку, є одним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засобів</a:t>
            </a:r>
            <a:r>
              <a:rPr lang="ru-RU" sz="2800" dirty="0"/>
              <a:t> </a:t>
            </a:r>
            <a:r>
              <a:rPr lang="ru-RU" sz="2800" dirty="0" err="1"/>
              <a:t>високоліквідного</a:t>
            </a:r>
            <a:r>
              <a:rPr lang="ru-RU" sz="2800" dirty="0"/>
              <a:t> </a:t>
            </a:r>
            <a:r>
              <a:rPr lang="ru-RU" sz="2800" dirty="0" err="1"/>
              <a:t>використання</a:t>
            </a:r>
            <a:r>
              <a:rPr lang="ru-RU" sz="2800" dirty="0"/>
              <a:t> </a:t>
            </a:r>
            <a:r>
              <a:rPr lang="ru-RU" sz="2800" dirty="0" err="1"/>
              <a:t>капіталу</a:t>
            </a:r>
            <a:r>
              <a:rPr lang="ru-RU" sz="2800" dirty="0"/>
              <a:t>, а з </a:t>
            </a:r>
            <a:r>
              <a:rPr lang="ru-RU" sz="2800" dirty="0" err="1"/>
              <a:t>іншого</a:t>
            </a:r>
            <a:r>
              <a:rPr lang="ru-RU" sz="2800" dirty="0"/>
              <a:t> – </a:t>
            </a:r>
            <a:r>
              <a:rPr lang="ru-RU" sz="2800" dirty="0" err="1"/>
              <a:t>середовищем</a:t>
            </a:r>
            <a:r>
              <a:rPr lang="ru-RU" sz="2800" dirty="0"/>
              <a:t> з </a:t>
            </a:r>
            <a:r>
              <a:rPr lang="ru-RU" sz="2800" dirty="0" err="1"/>
              <a:t>високим</a:t>
            </a:r>
            <a:r>
              <a:rPr lang="ru-RU" sz="2800" dirty="0"/>
              <a:t> </a:t>
            </a:r>
            <a:r>
              <a:rPr lang="ru-RU" sz="2800" dirty="0" err="1"/>
              <a:t>ступенем</a:t>
            </a:r>
            <a:r>
              <a:rPr lang="ru-RU" sz="2800" dirty="0"/>
              <a:t> </a:t>
            </a:r>
            <a:r>
              <a:rPr lang="ru-RU" sz="2800" dirty="0" err="1"/>
              <a:t>конкурентності</a:t>
            </a:r>
            <a:r>
              <a:rPr lang="ru-RU" sz="2800" dirty="0"/>
              <a:t>. </a:t>
            </a:r>
            <a:endParaRPr lang="ru-RU" sz="2800" dirty="0" smtClean="0"/>
          </a:p>
          <a:p>
            <a:r>
              <a:rPr lang="ru-RU" sz="2800" dirty="0" smtClean="0"/>
              <a:t>У </a:t>
            </a:r>
            <a:r>
              <a:rPr lang="ru-RU" sz="2800" dirty="0" err="1"/>
              <a:t>всьому</a:t>
            </a:r>
            <a:r>
              <a:rPr lang="ru-RU" sz="2800" dirty="0"/>
              <a:t> </a:t>
            </a:r>
            <a:r>
              <a:rPr lang="ru-RU" sz="2800" dirty="0" err="1"/>
              <a:t>цивілізованому</a:t>
            </a:r>
            <a:r>
              <a:rPr lang="ru-RU" sz="2800" dirty="0"/>
              <a:t> </a:t>
            </a:r>
            <a:r>
              <a:rPr lang="ru-RU" sz="2800" dirty="0" err="1"/>
              <a:t>світі</a:t>
            </a:r>
            <a:r>
              <a:rPr lang="ru-RU" sz="2800" dirty="0"/>
              <a:t> </a:t>
            </a:r>
            <a:r>
              <a:rPr lang="ru-RU" sz="2800" dirty="0" err="1"/>
              <a:t>це</a:t>
            </a:r>
            <a:r>
              <a:rPr lang="ru-RU" sz="2800" dirty="0"/>
              <a:t> один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найбільш</a:t>
            </a:r>
            <a:r>
              <a:rPr lang="ru-RU" sz="2800" dirty="0"/>
              <a:t> </a:t>
            </a:r>
            <a:r>
              <a:rPr lang="ru-RU" sz="2800" dirty="0" err="1"/>
              <a:t>розповсюджених</a:t>
            </a:r>
            <a:r>
              <a:rPr lang="ru-RU" sz="2800" dirty="0"/>
              <a:t> </a:t>
            </a:r>
            <a:r>
              <a:rPr lang="ru-RU" sz="2800" dirty="0" err="1"/>
              <a:t>видів</a:t>
            </a:r>
            <a:r>
              <a:rPr lang="ru-RU" sz="2800" dirty="0"/>
              <a:t> малого </a:t>
            </a:r>
            <a:r>
              <a:rPr lang="ru-RU" sz="2800" dirty="0" err="1"/>
              <a:t>бізнесу</a:t>
            </a:r>
            <a:r>
              <a:rPr lang="ru-RU" sz="2800" dirty="0"/>
              <a:t>, тому </a:t>
            </a:r>
            <a:r>
              <a:rPr lang="ru-RU" sz="2800" dirty="0" err="1"/>
              <a:t>заклади</a:t>
            </a:r>
            <a:r>
              <a:rPr lang="ru-RU" sz="2800" dirty="0"/>
              <a:t> та </a:t>
            </a:r>
            <a:r>
              <a:rPr lang="ru-RU" sz="2800" dirty="0" err="1"/>
              <a:t>підприємства</a:t>
            </a:r>
            <a:r>
              <a:rPr lang="ru-RU" sz="2800" dirty="0"/>
              <a:t> </a:t>
            </a:r>
            <a:r>
              <a:rPr lang="ru-RU" sz="2800" dirty="0" err="1"/>
              <a:t>ведуть</a:t>
            </a:r>
            <a:r>
              <a:rPr lang="ru-RU" sz="2800" dirty="0"/>
              <a:t> </a:t>
            </a:r>
            <a:r>
              <a:rPr lang="ru-RU" sz="2800" dirty="0" err="1"/>
              <a:t>між</a:t>
            </a:r>
            <a:r>
              <a:rPr lang="ru-RU" sz="2800" dirty="0"/>
              <a:t> собою </a:t>
            </a:r>
            <a:r>
              <a:rPr lang="ru-RU" sz="2800" dirty="0" err="1"/>
              <a:t>постійну</a:t>
            </a:r>
            <a:r>
              <a:rPr lang="ru-RU" sz="2800" dirty="0"/>
              <a:t> </a:t>
            </a:r>
            <a:r>
              <a:rPr lang="ru-RU" sz="2800" dirty="0" err="1"/>
              <a:t>боротьбу</a:t>
            </a:r>
            <a:r>
              <a:rPr lang="ru-RU" sz="2800" dirty="0"/>
              <a:t> за </a:t>
            </a:r>
            <a:r>
              <a:rPr lang="ru-RU" sz="2800" dirty="0" err="1"/>
              <a:t>сегментацію</a:t>
            </a:r>
            <a:r>
              <a:rPr lang="ru-RU" sz="2800" dirty="0"/>
              <a:t> ринку; за </a:t>
            </a:r>
            <a:r>
              <a:rPr lang="ru-RU" sz="2800" dirty="0" err="1"/>
              <a:t>пошук</a:t>
            </a:r>
            <a:r>
              <a:rPr lang="ru-RU" sz="2800" dirty="0"/>
              <a:t> </a:t>
            </a:r>
            <a:r>
              <a:rPr lang="ru-RU" sz="2800" dirty="0" err="1"/>
              <a:t>нових</a:t>
            </a:r>
            <a:r>
              <a:rPr lang="ru-RU" sz="2800" dirty="0"/>
              <a:t> та за </a:t>
            </a:r>
            <a:r>
              <a:rPr lang="ru-RU" sz="2800" dirty="0" err="1"/>
              <a:t>утримання</a:t>
            </a:r>
            <a:r>
              <a:rPr lang="ru-RU" sz="2800" dirty="0"/>
              <a:t> </a:t>
            </a:r>
            <a:r>
              <a:rPr lang="ru-RU" sz="2800" dirty="0" err="1"/>
              <a:t>постійних</a:t>
            </a:r>
            <a:r>
              <a:rPr lang="ru-RU" sz="2800" dirty="0"/>
              <a:t> </a:t>
            </a:r>
            <a:r>
              <a:rPr lang="ru-RU" sz="2800" dirty="0" err="1"/>
              <a:t>споживачів</a:t>
            </a:r>
            <a:r>
              <a:rPr lang="ru-RU" sz="2800" dirty="0"/>
              <a:t> </a:t>
            </a:r>
            <a:r>
              <a:rPr lang="ru-RU" sz="2800" dirty="0" err="1"/>
              <a:t>їхньої</a:t>
            </a:r>
            <a:r>
              <a:rPr lang="ru-RU" sz="2800" dirty="0"/>
              <a:t> </a:t>
            </a:r>
            <a:r>
              <a:rPr lang="ru-RU" sz="2800" dirty="0" err="1"/>
              <a:t>продукції</a:t>
            </a:r>
            <a:r>
              <a:rPr lang="ru-RU" sz="2800" dirty="0"/>
              <a:t> та </a:t>
            </a:r>
            <a:r>
              <a:rPr lang="ru-RU" sz="2800" dirty="0" err="1"/>
              <a:t>послуг</a:t>
            </a:r>
            <a:r>
              <a:rPr lang="ru-RU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347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692696"/>
            <a:ext cx="7992888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організації</a:t>
            </a:r>
            <a:r>
              <a:rPr lang="ru-RU" dirty="0"/>
              <a:t> ресторанного </a:t>
            </a:r>
            <a:r>
              <a:rPr lang="ru-RU" dirty="0" err="1"/>
              <a:t>бізнесу</a:t>
            </a:r>
            <a:r>
              <a:rPr lang="ru-RU" dirty="0"/>
              <a:t>, як </a:t>
            </a:r>
            <a:r>
              <a:rPr lang="ru-RU" dirty="0" err="1"/>
              <a:t>однієї</a:t>
            </a:r>
            <a:r>
              <a:rPr lang="ru-RU" dirty="0"/>
              <a:t> з </a:t>
            </a:r>
            <a:r>
              <a:rPr lang="ru-RU" dirty="0" err="1"/>
              <a:t>головних</a:t>
            </a:r>
            <a:r>
              <a:rPr lang="ru-RU" dirty="0"/>
              <a:t> сфер </a:t>
            </a:r>
            <a:r>
              <a:rPr lang="ru-RU" dirty="0" err="1"/>
              <a:t>гостинності</a:t>
            </a:r>
            <a:r>
              <a:rPr lang="ru-RU" dirty="0"/>
              <a:t>,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керуватися</a:t>
            </a:r>
            <a:r>
              <a:rPr lang="ru-RU" dirty="0"/>
              <a:t> принципами </a:t>
            </a:r>
            <a:r>
              <a:rPr lang="ru-RU" dirty="0" err="1"/>
              <a:t>культури</a:t>
            </a:r>
            <a:r>
              <a:rPr lang="ru-RU" dirty="0"/>
              <a:t> </a:t>
            </a:r>
            <a:r>
              <a:rPr lang="ru-RU" dirty="0" err="1"/>
              <a:t>сервісу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Ø </a:t>
            </a:r>
            <a:r>
              <a:rPr lang="ru-RU" dirty="0" err="1"/>
              <a:t>гість</a:t>
            </a:r>
            <a:r>
              <a:rPr lang="ru-RU" dirty="0"/>
              <a:t> – </a:t>
            </a:r>
            <a:r>
              <a:rPr lang="ru-RU" dirty="0" err="1"/>
              <a:t>найважливіша</a:t>
            </a:r>
            <a:r>
              <a:rPr lang="ru-RU" dirty="0"/>
              <a:t> </a:t>
            </a:r>
            <a:r>
              <a:rPr lang="ru-RU" dirty="0" err="1"/>
              <a:t>фігура</a:t>
            </a:r>
            <a:r>
              <a:rPr lang="ru-RU" dirty="0"/>
              <a:t> ресторанного </a:t>
            </a:r>
            <a:r>
              <a:rPr lang="ru-RU" dirty="0" err="1"/>
              <a:t>бізнесу</a:t>
            </a:r>
            <a:r>
              <a:rPr lang="ru-RU" dirty="0"/>
              <a:t>, не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закладу ресторанного </a:t>
            </a:r>
            <a:r>
              <a:rPr lang="ru-RU" dirty="0" err="1"/>
              <a:t>господарства</a:t>
            </a:r>
            <a:r>
              <a:rPr lang="ru-RU" dirty="0"/>
              <a:t>, а заклад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нього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Ø </a:t>
            </a:r>
            <a:r>
              <a:rPr lang="ru-RU" dirty="0" err="1"/>
              <a:t>гість</a:t>
            </a:r>
            <a:r>
              <a:rPr lang="ru-RU" dirty="0"/>
              <a:t> – не </a:t>
            </a:r>
            <a:r>
              <a:rPr lang="ru-RU" dirty="0" err="1"/>
              <a:t>перешкода</a:t>
            </a:r>
            <a:r>
              <a:rPr lang="ru-RU" dirty="0"/>
              <a:t>, а </a:t>
            </a:r>
            <a:r>
              <a:rPr lang="ru-RU" dirty="0" err="1"/>
              <a:t>сенс</a:t>
            </a:r>
            <a:r>
              <a:rPr lang="ru-RU" dirty="0"/>
              <a:t> та мета </a:t>
            </a:r>
            <a:r>
              <a:rPr lang="ru-RU" dirty="0" err="1"/>
              <a:t>роботи</a:t>
            </a:r>
            <a:r>
              <a:rPr lang="ru-RU" dirty="0"/>
              <a:t> закладу ресторанного </a:t>
            </a:r>
            <a:r>
              <a:rPr lang="ru-RU" dirty="0" err="1"/>
              <a:t>господарства</a:t>
            </a:r>
            <a:r>
              <a:rPr lang="ru-RU" dirty="0"/>
              <a:t>,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робить</a:t>
            </a:r>
            <a:r>
              <a:rPr lang="ru-RU" dirty="0"/>
              <a:t> </a:t>
            </a:r>
            <a:r>
              <a:rPr lang="ru-RU" dirty="0" err="1"/>
              <a:t>послугу</a:t>
            </a:r>
            <a:r>
              <a:rPr lang="ru-RU" dirty="0"/>
              <a:t> закладу, </a:t>
            </a:r>
            <a:r>
              <a:rPr lang="ru-RU" dirty="0" err="1"/>
              <a:t>дозволяючи</a:t>
            </a:r>
            <a:r>
              <a:rPr lang="ru-RU" dirty="0"/>
              <a:t> </a:t>
            </a:r>
            <a:r>
              <a:rPr lang="ru-RU" dirty="0" err="1"/>
              <a:t>обслуговувати</a:t>
            </a:r>
            <a:r>
              <a:rPr lang="ru-RU" dirty="0"/>
              <a:t> себе; </a:t>
            </a:r>
            <a:endParaRPr lang="ru-RU" dirty="0" smtClean="0"/>
          </a:p>
          <a:p>
            <a:r>
              <a:rPr lang="ru-RU" dirty="0" smtClean="0"/>
              <a:t>Ø </a:t>
            </a:r>
            <a:r>
              <a:rPr lang="ru-RU" dirty="0" err="1"/>
              <a:t>гість</a:t>
            </a:r>
            <a:r>
              <a:rPr lang="ru-RU" dirty="0"/>
              <a:t> – </a:t>
            </a:r>
            <a:r>
              <a:rPr lang="ru-RU" dirty="0" err="1"/>
              <a:t>складова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закладу ресторанного </a:t>
            </a:r>
            <a:r>
              <a:rPr lang="ru-RU" dirty="0" err="1"/>
              <a:t>господарства</a:t>
            </a:r>
            <a:r>
              <a:rPr lang="ru-RU" dirty="0"/>
              <a:t>; задача закладу – </a:t>
            </a:r>
            <a:r>
              <a:rPr lang="ru-RU" dirty="0" err="1"/>
              <a:t>виповнити</a:t>
            </a:r>
            <a:r>
              <a:rPr lang="ru-RU" dirty="0"/>
              <a:t> </a:t>
            </a:r>
            <a:r>
              <a:rPr lang="ru-RU" dirty="0" err="1"/>
              <a:t>бажання</a:t>
            </a:r>
            <a:r>
              <a:rPr lang="ru-RU" dirty="0"/>
              <a:t> гостя з </a:t>
            </a:r>
            <a:r>
              <a:rPr lang="ru-RU" dirty="0" err="1"/>
              <a:t>користю</a:t>
            </a:r>
            <a:r>
              <a:rPr lang="ru-RU" dirty="0"/>
              <a:t> для </a:t>
            </a:r>
            <a:r>
              <a:rPr lang="ru-RU" dirty="0" err="1"/>
              <a:t>нього</a:t>
            </a:r>
            <a:r>
              <a:rPr lang="ru-RU" dirty="0"/>
              <a:t> і </a:t>
            </a:r>
            <a:r>
              <a:rPr lang="ru-RU" dirty="0" err="1"/>
              <a:t>вигодою</a:t>
            </a:r>
            <a:r>
              <a:rPr lang="ru-RU" dirty="0"/>
              <a:t> для себе.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80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7920880" cy="5089776"/>
          </a:xfrm>
        </p:spPr>
        <p:txBody>
          <a:bodyPr/>
          <a:lstStyle/>
          <a:p>
            <a:r>
              <a:rPr lang="ru-RU" dirty="0" err="1"/>
              <a:t>Отже</a:t>
            </a:r>
            <a:r>
              <a:rPr lang="ru-RU" dirty="0"/>
              <a:t>, </a:t>
            </a:r>
            <a:r>
              <a:rPr lang="ru-RU" dirty="0" err="1"/>
              <a:t>успішна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</a:t>
            </a:r>
            <a:r>
              <a:rPr lang="ru-RU" dirty="0" err="1"/>
              <a:t>закладів</a:t>
            </a:r>
            <a:r>
              <a:rPr lang="ru-RU" dirty="0"/>
              <a:t> ресторанного </a:t>
            </a:r>
            <a:r>
              <a:rPr lang="ru-RU" dirty="0" err="1"/>
              <a:t>господарства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того, як закладу </a:t>
            </a:r>
            <a:r>
              <a:rPr lang="ru-RU" dirty="0" err="1"/>
              <a:t>вдасться</a:t>
            </a:r>
            <a:r>
              <a:rPr lang="ru-RU" dirty="0"/>
              <a:t> </a:t>
            </a:r>
            <a:r>
              <a:rPr lang="ru-RU" dirty="0" err="1"/>
              <a:t>залучити</a:t>
            </a:r>
            <a:r>
              <a:rPr lang="ru-RU" dirty="0"/>
              <a:t> і </a:t>
            </a:r>
            <a:r>
              <a:rPr lang="ru-RU" dirty="0" err="1"/>
              <a:t>втримати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.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основного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: меню, </a:t>
            </a:r>
            <a:r>
              <a:rPr lang="ru-RU" dirty="0" err="1"/>
              <a:t>кухні</a:t>
            </a:r>
            <a:r>
              <a:rPr lang="ru-RU" dirty="0"/>
              <a:t>, </a:t>
            </a:r>
            <a:r>
              <a:rPr lang="ru-RU" dirty="0" err="1"/>
              <a:t>інтер’єру</a:t>
            </a:r>
            <a:r>
              <a:rPr lang="ru-RU" dirty="0"/>
              <a:t>,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культури</a:t>
            </a:r>
            <a:r>
              <a:rPr lang="ru-RU" dirty="0"/>
              <a:t> </a:t>
            </a:r>
            <a:r>
              <a:rPr lang="ru-RU" dirty="0" err="1"/>
              <a:t>обслуговування</a:t>
            </a:r>
            <a:r>
              <a:rPr lang="ru-RU" dirty="0"/>
              <a:t>,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вигляду</a:t>
            </a:r>
            <a:r>
              <a:rPr lang="ru-RU" dirty="0"/>
              <a:t> і </a:t>
            </a:r>
            <a:r>
              <a:rPr lang="ru-RU" dirty="0" err="1"/>
              <a:t>поведінки</a:t>
            </a:r>
            <a:r>
              <a:rPr lang="ru-RU" dirty="0"/>
              <a:t> персоналу закладу,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культури</a:t>
            </a:r>
            <a:r>
              <a:rPr lang="ru-RU" dirty="0"/>
              <a:t> ресторанного </a:t>
            </a:r>
            <a:r>
              <a:rPr lang="ru-RU" dirty="0" err="1"/>
              <a:t>сервісу</a:t>
            </a:r>
            <a:r>
              <a:rPr lang="ru-RU" dirty="0"/>
              <a:t> </a:t>
            </a:r>
            <a:r>
              <a:rPr lang="ru-RU" dirty="0" err="1"/>
              <a:t>загалом</a:t>
            </a:r>
            <a:r>
              <a:rPr lang="ru-RU" dirty="0"/>
              <a:t>. </a:t>
            </a:r>
            <a:r>
              <a:rPr lang="ru-RU" dirty="0" err="1"/>
              <a:t>Успіх</a:t>
            </a:r>
            <a:r>
              <a:rPr lang="ru-RU" dirty="0"/>
              <a:t> </a:t>
            </a:r>
            <a:r>
              <a:rPr lang="ru-RU" dirty="0" err="1"/>
              <a:t>ресторанної</a:t>
            </a:r>
            <a:r>
              <a:rPr lang="ru-RU" dirty="0"/>
              <a:t> </a:t>
            </a:r>
            <a:r>
              <a:rPr lang="ru-RU" dirty="0" err="1"/>
              <a:t>справи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здатністю</a:t>
            </a:r>
            <a:r>
              <a:rPr lang="ru-RU" dirty="0"/>
              <a:t> </a:t>
            </a:r>
            <a:r>
              <a:rPr lang="ru-RU" dirty="0" err="1"/>
              <a:t>задовольняти</a:t>
            </a:r>
            <a:r>
              <a:rPr lang="ru-RU" dirty="0"/>
              <a:t> і </a:t>
            </a:r>
            <a:r>
              <a:rPr lang="ru-RU" dirty="0" err="1"/>
              <a:t>передбачати</a:t>
            </a:r>
            <a:r>
              <a:rPr lang="ru-RU" dirty="0"/>
              <a:t> потреби і </a:t>
            </a:r>
            <a:r>
              <a:rPr lang="ru-RU" dirty="0" err="1"/>
              <a:t>очікування</a:t>
            </a:r>
            <a:r>
              <a:rPr lang="ru-RU" dirty="0"/>
              <a:t> гостей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0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476672"/>
            <a:ext cx="7467600" cy="4873752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Ресторанне</a:t>
            </a:r>
            <a:r>
              <a:rPr lang="ru-RU" dirty="0"/>
              <a:t> </a:t>
            </a:r>
            <a:r>
              <a:rPr lang="ru-RU" dirty="0" err="1"/>
              <a:t>господарство</a:t>
            </a:r>
            <a:r>
              <a:rPr lang="ru-RU" dirty="0"/>
              <a:t> (РГ) – </a:t>
            </a:r>
            <a:r>
              <a:rPr lang="ru-RU" dirty="0" err="1"/>
              <a:t>це</a:t>
            </a:r>
            <a:r>
              <a:rPr lang="ru-RU" dirty="0"/>
              <a:t> вид </a:t>
            </a:r>
            <a:r>
              <a:rPr lang="ru-RU" dirty="0" err="1"/>
              <a:t>економічної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суб'єктів</a:t>
            </a:r>
            <a:r>
              <a:rPr lang="ru-RU" dirty="0"/>
              <a:t> </a:t>
            </a:r>
            <a:r>
              <a:rPr lang="ru-RU" dirty="0" err="1"/>
              <a:t>господарської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для </a:t>
            </a:r>
            <a:r>
              <a:rPr lang="ru-RU" dirty="0" err="1"/>
              <a:t>задоволення</a:t>
            </a:r>
            <a:r>
              <a:rPr lang="ru-RU" dirty="0"/>
              <a:t> потреб </a:t>
            </a:r>
            <a:r>
              <a:rPr lang="ru-RU" dirty="0" err="1"/>
              <a:t>споживачів</a:t>
            </a:r>
            <a:r>
              <a:rPr lang="ru-RU" dirty="0"/>
              <a:t> у </a:t>
            </a:r>
            <a:r>
              <a:rPr lang="ru-RU" dirty="0" err="1"/>
              <a:t>харчуванні</a:t>
            </a:r>
            <a:r>
              <a:rPr lang="ru-RU" dirty="0"/>
              <a:t> з </a:t>
            </a:r>
            <a:r>
              <a:rPr lang="ru-RU" dirty="0" err="1"/>
              <a:t>організацією</a:t>
            </a:r>
            <a:r>
              <a:rPr lang="ru-RU" dirty="0"/>
              <a:t> </a:t>
            </a:r>
            <a:r>
              <a:rPr lang="ru-RU" dirty="0" err="1"/>
              <a:t>дозвілля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без </a:t>
            </a:r>
            <a:r>
              <a:rPr lang="ru-RU" dirty="0" err="1"/>
              <a:t>нього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Суб'єкти</a:t>
            </a:r>
            <a:r>
              <a:rPr lang="ru-RU" dirty="0" smtClean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у ресторанному </a:t>
            </a:r>
            <a:r>
              <a:rPr lang="ru-RU" dirty="0" err="1"/>
              <a:t>господарстві</a:t>
            </a:r>
            <a:r>
              <a:rPr lang="ru-RU" dirty="0"/>
              <a:t> через </a:t>
            </a:r>
            <a:r>
              <a:rPr lang="ru-RU" dirty="0" err="1"/>
              <a:t>підприємства</a:t>
            </a:r>
            <a:r>
              <a:rPr lang="ru-RU" dirty="0"/>
              <a:t> (</a:t>
            </a:r>
            <a:r>
              <a:rPr lang="ru-RU" dirty="0" err="1"/>
              <a:t>заклади</a:t>
            </a:r>
            <a:r>
              <a:rPr lang="ru-RU" dirty="0"/>
              <a:t>) ресторанного </a:t>
            </a:r>
            <a:r>
              <a:rPr lang="ru-RU" dirty="0" err="1"/>
              <a:t>господарства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Заклад </a:t>
            </a:r>
            <a:r>
              <a:rPr lang="ru-RU" dirty="0"/>
              <a:t>ресторанного </a:t>
            </a:r>
            <a:r>
              <a:rPr lang="ru-RU" dirty="0" err="1"/>
              <a:t>господарства</a:t>
            </a:r>
            <a:r>
              <a:rPr lang="ru-RU" dirty="0"/>
              <a:t> (ЗРГ)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організаційноструктурна</a:t>
            </a:r>
            <a:r>
              <a:rPr lang="ru-RU" dirty="0"/>
              <a:t> </a:t>
            </a:r>
            <a:r>
              <a:rPr lang="ru-RU" dirty="0" err="1"/>
              <a:t>одиниця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ресторанного </a:t>
            </a:r>
            <a:r>
              <a:rPr lang="ru-RU" dirty="0" err="1"/>
              <a:t>господарства</a:t>
            </a:r>
            <a:r>
              <a:rPr lang="ru-RU" dirty="0"/>
              <a:t>, яка </a:t>
            </a:r>
            <a:r>
              <a:rPr lang="ru-RU" dirty="0" err="1"/>
              <a:t>здійснює</a:t>
            </a:r>
            <a:r>
              <a:rPr lang="ru-RU" dirty="0"/>
              <a:t> </a:t>
            </a:r>
            <a:r>
              <a:rPr lang="ru-RU" dirty="0" err="1"/>
              <a:t>виробничо-торговельну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: </a:t>
            </a:r>
            <a:r>
              <a:rPr lang="ru-RU" dirty="0" err="1"/>
              <a:t>виробляє</a:t>
            </a:r>
            <a:r>
              <a:rPr lang="ru-RU" dirty="0"/>
              <a:t> і (</a:t>
            </a:r>
            <a:r>
              <a:rPr lang="ru-RU" dirty="0" err="1"/>
              <a:t>або</a:t>
            </a:r>
            <a:r>
              <a:rPr lang="ru-RU" dirty="0"/>
              <a:t>) </a:t>
            </a:r>
            <a:r>
              <a:rPr lang="ru-RU" dirty="0" err="1"/>
              <a:t>доготовляє</a:t>
            </a:r>
            <a:r>
              <a:rPr lang="ru-RU" dirty="0"/>
              <a:t>, </a:t>
            </a:r>
            <a:r>
              <a:rPr lang="ru-RU" dirty="0" err="1"/>
              <a:t>продає</a:t>
            </a:r>
            <a:r>
              <a:rPr lang="ru-RU" dirty="0"/>
              <a:t> та </a:t>
            </a:r>
            <a:r>
              <a:rPr lang="ru-RU" dirty="0" err="1"/>
              <a:t>організовує</a:t>
            </a:r>
            <a:r>
              <a:rPr lang="ru-RU" dirty="0"/>
              <a:t> </a:t>
            </a:r>
            <a:r>
              <a:rPr lang="ru-RU" dirty="0" err="1"/>
              <a:t>споживання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власного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 й </a:t>
            </a:r>
            <a:r>
              <a:rPr lang="ru-RU" dirty="0" err="1"/>
              <a:t>закупних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надає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з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дозвілля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62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7467600" cy="48737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В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умовах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жорсткої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конкуренції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для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підприємств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ресторанного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господарства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велике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значення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має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вибір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концепції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закладу,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що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є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достатньо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відповідальним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та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важливим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rgbClr val="800000"/>
                </a:solidFill>
                <a:latin typeface="Arial" panose="020B0604020202020204" pitchFamily="34" charset="0"/>
              </a:rPr>
              <a:t>процесом</a:t>
            </a:r>
            <a:r>
              <a:rPr lang="ru-RU" dirty="0" smtClean="0">
                <a:solidFill>
                  <a:srgbClr val="800000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800000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i="1" dirty="0" err="1">
                <a:solidFill>
                  <a:srgbClr val="800000"/>
                </a:solidFill>
                <a:latin typeface="Arial" panose="020B0604020202020204" pitchFamily="34" charset="0"/>
              </a:rPr>
              <a:t>Концепція</a:t>
            </a:r>
            <a:r>
              <a:rPr lang="ru-RU" i="1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i="1" dirty="0" err="1">
                <a:solidFill>
                  <a:srgbClr val="800000"/>
                </a:solidFill>
                <a:latin typeface="Arial" panose="020B0604020202020204" pitchFamily="34" charset="0"/>
              </a:rPr>
              <a:t>підприємства</a:t>
            </a:r>
            <a:r>
              <a:rPr lang="ru-RU" i="1" dirty="0">
                <a:solidFill>
                  <a:srgbClr val="800000"/>
                </a:solidFill>
                <a:latin typeface="Arial" panose="020B0604020202020204" pitchFamily="34" charset="0"/>
              </a:rPr>
              <a:t> ресторанного </a:t>
            </a:r>
            <a:r>
              <a:rPr lang="ru-RU" i="1" dirty="0" err="1">
                <a:solidFill>
                  <a:srgbClr val="800000"/>
                </a:solidFill>
                <a:latin typeface="Arial" panose="020B0604020202020204" pitchFamily="34" charset="0"/>
              </a:rPr>
              <a:t>господарства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 -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це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повний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опис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планування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діяльності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закладу та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усіх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факторів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його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діяльності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.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Концепція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ресторанного закладу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показує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саму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ідею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та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діяльність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ресторану. В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розробку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концепції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входять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: реклама,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політика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утримання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клієнтів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,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дизайнерські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розробки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, меню,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технологічні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ланцюги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та 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позиціонування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 (</a:t>
            </a:r>
            <a:r>
              <a:rPr lang="ru-RU" dirty="0" err="1">
                <a:solidFill>
                  <a:srgbClr val="800000"/>
                </a:solidFill>
                <a:latin typeface="Arial" panose="020B0604020202020204" pitchFamily="34" charset="0"/>
              </a:rPr>
              <a:t>стратегії</a:t>
            </a:r>
            <a:r>
              <a:rPr lang="ru-RU" dirty="0">
                <a:solidFill>
                  <a:srgbClr val="800000"/>
                </a:solidFill>
                <a:latin typeface="Arial" panose="020B0604020202020204" pitchFamily="34" charset="0"/>
              </a:rPr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96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391</TotalTime>
  <Words>886</Words>
  <Application>Microsoft Office PowerPoint</Application>
  <PresentationFormat>Экран (4:3)</PresentationFormat>
  <Paragraphs>44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Bahnschrift Light</vt:lpstr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на тему: Класичний стиль в інтер’єрі</dc:title>
  <dc:creator>Ira Shevkunova</dc:creator>
  <cp:lastModifiedBy>Пользователь Windows</cp:lastModifiedBy>
  <cp:revision>19</cp:revision>
  <dcterms:created xsi:type="dcterms:W3CDTF">2017-12-13T12:12:44Z</dcterms:created>
  <dcterms:modified xsi:type="dcterms:W3CDTF">2021-08-31T19:20:17Z</dcterms:modified>
</cp:coreProperties>
</file>