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87" r:id="rId2"/>
    <p:sldId id="270" r:id="rId3"/>
    <p:sldId id="281" r:id="rId4"/>
    <p:sldId id="271" r:id="rId5"/>
    <p:sldId id="272" r:id="rId6"/>
    <p:sldId id="273" r:id="rId7"/>
    <p:sldId id="274" r:id="rId8"/>
    <p:sldId id="275" r:id="rId9"/>
    <p:sldId id="277" r:id="rId10"/>
    <p:sldId id="276" r:id="rId11"/>
    <p:sldId id="278" r:id="rId12"/>
    <p:sldId id="282" r:id="rId13"/>
    <p:sldId id="279" r:id="rId14"/>
    <p:sldId id="283" r:id="rId15"/>
    <p:sldId id="280" r:id="rId16"/>
    <p:sldId id="284" r:id="rId17"/>
    <p:sldId id="285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2" autoAdjust="0"/>
    <p:restoredTop sz="94660"/>
  </p:normalViewPr>
  <p:slideViewPr>
    <p:cSldViewPr snapToGrid="0">
      <p:cViewPr varScale="1">
        <p:scale>
          <a:sx n="73" d="100"/>
          <a:sy n="73" d="100"/>
        </p:scale>
        <p:origin x="6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75FF4FCA-BE46-4DC1-B874-DBC5F72839C3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140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4FCA-BE46-4DC1-B874-DBC5F72839C3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864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5FF4FCA-BE46-4DC1-B874-DBC5F72839C3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7785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5FF4FCA-BE46-4DC1-B874-DBC5F72839C3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39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5FF4FCA-BE46-4DC1-B874-DBC5F72839C3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319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4FCA-BE46-4DC1-B874-DBC5F72839C3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2359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4FCA-BE46-4DC1-B874-DBC5F72839C3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383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4FCA-BE46-4DC1-B874-DBC5F72839C3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949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5FF4FCA-BE46-4DC1-B874-DBC5F72839C3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4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4FCA-BE46-4DC1-B874-DBC5F72839C3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755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5FF4FCA-BE46-4DC1-B874-DBC5F72839C3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825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4FCA-BE46-4DC1-B874-DBC5F72839C3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439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4FCA-BE46-4DC1-B874-DBC5F72839C3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881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4FCA-BE46-4DC1-B874-DBC5F72839C3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76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4FCA-BE46-4DC1-B874-DBC5F72839C3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983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4FCA-BE46-4DC1-B874-DBC5F72839C3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911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F4FCA-BE46-4DC1-B874-DBC5F72839C3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10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F4FCA-BE46-4DC1-B874-DBC5F72839C3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A49F5-D9B2-4936-9862-9C89A244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909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uk.wikipedia.org/wiki/%D0%A1%D0%BE%D1%83%D1%81" TargetMode="External"/><Relationship Id="rId13" Type="http://schemas.openxmlformats.org/officeDocument/2006/relationships/hyperlink" Target="https://uk.wikipedia.org/wiki/%D0%9E%D1%86%D0%B5%D1%82" TargetMode="External"/><Relationship Id="rId3" Type="http://schemas.openxmlformats.org/officeDocument/2006/relationships/hyperlink" Target="https://uk.wikipedia.org/wiki/%D0%87%D0%B6%D0%B0" TargetMode="External"/><Relationship Id="rId7" Type="http://schemas.openxmlformats.org/officeDocument/2006/relationships/hyperlink" Target="https://uk.wikipedia.org/wiki/%D0%90%D1%80%D0%BE%D0%BC%D0%B0%D1%82%D0%B8%D0%B7%D0%B0%D1%82%D0%BE%D1%80" TargetMode="External"/><Relationship Id="rId12" Type="http://schemas.openxmlformats.org/officeDocument/2006/relationships/hyperlink" Target="https://uk.wikipedia.org/wiki/%D0%93%D0%BB%D1%83%D1%82%D0%B0%D0%BC%D0%B0%D1%82_%D0%BD%D0%B0%D1%82%D1%80%D1%96%D1%8E" TargetMode="External"/><Relationship Id="rId2" Type="http://schemas.openxmlformats.org/officeDocument/2006/relationships/hyperlink" Target="https://uk.wikipedia.org/wiki/%D0%A1%D0%BC%D0%B0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k.wikipedia.org/wiki/%D0%A6%D1%83%D0%BA%D0%BE%D1%80" TargetMode="External"/><Relationship Id="rId11" Type="http://schemas.openxmlformats.org/officeDocument/2006/relationships/hyperlink" Target="https://uk.wikipedia.org/wiki/%D0%A5%D1%80%D1%96%D0%BD_(%D0%BF%D1%80%D0%B8%D0%BF%D1%80%D0%B0%D0%B2%D0%B0)" TargetMode="External"/><Relationship Id="rId5" Type="http://schemas.openxmlformats.org/officeDocument/2006/relationships/hyperlink" Target="https://uk.wikipedia.org/wiki/%D0%9A%D1%83%D1%85%D0%BE%D0%BD%D0%BD%D0%B0_%D1%81%D1%96%D0%BB%D1%8C" TargetMode="External"/><Relationship Id="rId10" Type="http://schemas.openxmlformats.org/officeDocument/2006/relationships/hyperlink" Target="https://uk.wikipedia.org/wiki/%D0%93%D1%96%D1%80%D1%87%D0%B8%D1%86%D1%8F_(%D0%BF%D1%80%D0%B8%D0%BF%D1%80%D0%B0%D0%B2%D0%B0)" TargetMode="External"/><Relationship Id="rId4" Type="http://schemas.openxmlformats.org/officeDocument/2006/relationships/hyperlink" Target="https://uk.wikipedia.org/wiki/%D0%A1%D0%BF%D0%B5%D1%86%D1%96%D1%97" TargetMode="External"/><Relationship Id="rId9" Type="http://schemas.openxmlformats.org/officeDocument/2006/relationships/hyperlink" Target="https://uk.wikipedia.org/wiki/%D0%9A%D0%B5%D1%82%D1%87%D1%83%D0%BF" TargetMode="External"/><Relationship Id="rId14" Type="http://schemas.openxmlformats.org/officeDocument/2006/relationships/hyperlink" Target="https://uk.wikipedia.org/wiki/%D0%9B%D0%B8%D0%BC%D0%BE%D0%BD%D0%BD%D0%B0_%D0%BA%D0%B8%D1%81%D0%BB%D0%BE%D1%82%D0%B0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uk.wikipedia.org/wiki/%D0%9F%D0%B5%D1%80%D0%B5%D1%86%D1%8C_%D1%87%D0%BE%D1%80%D0%BD%D0%B8%D0%B9" TargetMode="External"/><Relationship Id="rId13" Type="http://schemas.openxmlformats.org/officeDocument/2006/relationships/hyperlink" Target="https://uk.wikipedia.org/wiki/%D0%A6%D0%B8%D0%B1%D1%83%D0%BB%D1%8F_%D0%B3%D0%BE%D1%80%D0%BE%D0%B4%D0%BD%D1%8F" TargetMode="External"/><Relationship Id="rId3" Type="http://schemas.openxmlformats.org/officeDocument/2006/relationships/hyperlink" Target="https://uk.wikipedia.org/wiki/%D0%A5%D0%B0%D1%80%D1%87%D0%BE%D0%B2%D1%96_%D0%B4%D0%BE%D0%B4%D0%B0%D1%82%D0%BA%D0%B8" TargetMode="External"/><Relationship Id="rId7" Type="http://schemas.openxmlformats.org/officeDocument/2006/relationships/hyperlink" Target="https://uk.wikipedia.org/wiki/%D0%90%D1%80%D0%BE%D0%BC%D0%B0%D1%82" TargetMode="External"/><Relationship Id="rId12" Type="http://schemas.openxmlformats.org/officeDocument/2006/relationships/hyperlink" Target="https://uk.wikipedia.org/w/index.php?title=%D0%86%D0%BC%D0%B1%D0%B8%D1%80_(%D0%BF%D1%80%D1%8F%D0%BD%D1%96%D1%81%D1%82%D1%8C)&amp;action=edit&amp;redlink=1" TargetMode="External"/><Relationship Id="rId2" Type="http://schemas.openxmlformats.org/officeDocument/2006/relationships/hyperlink" Target="https://uk.wikipedia.org/wiki/%D0%A1%D1%82%D0%B0%D0%BD%D0%B4%D0%B0%D1%80%D1%82%D0%B8%D0%B7%D0%B0%D1%86%D1%96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k.wikipedia.org/wiki/%D0%A1%D0%BC%D0%B0%D0%BA" TargetMode="External"/><Relationship Id="rId11" Type="http://schemas.openxmlformats.org/officeDocument/2006/relationships/hyperlink" Target="https://uk.wikipedia.org/wiki/%D0%9F%D0%B5%D1%82%D1%80%D1%83%D1%88%D0%BA%D0%B0" TargetMode="External"/><Relationship Id="rId5" Type="http://schemas.openxmlformats.org/officeDocument/2006/relationships/hyperlink" Target="https://uk.wikipedia.org/wiki/%D0%9B%D0%B5%D1%82%D0%BA%D1%96_%D0%B0%D1%80%D0%BE%D0%BC%D0%B0%D1%82%D0%BD%D1%96_%D1%80%D0%B5%D1%87%D0%BE%D0%B2%D0%B8%D0%BD%D0%B8" TargetMode="External"/><Relationship Id="rId10" Type="http://schemas.openxmlformats.org/officeDocument/2006/relationships/hyperlink" Target="https://uk.wikipedia.org/wiki/%D0%9B%D0%B0%D0%B2%D1%80%D0%BE%D0%B2%D0%B8%D0%B9_%D0%BB%D0%B8%D1%81%D1%82" TargetMode="External"/><Relationship Id="rId4" Type="http://schemas.openxmlformats.org/officeDocument/2006/relationships/hyperlink" Target="https://uk.wikipedia.org/wiki/%D0%9F%D0%B5%D0%BA%D1%83%D1%87%D0%B8%D0%B9_%D1%81%D0%BC%D0%B0%D0%BA" TargetMode="External"/><Relationship Id="rId9" Type="http://schemas.openxmlformats.org/officeDocument/2006/relationships/hyperlink" Target="https://uk.wikipedia.org/wiki/%D0%93%D0%B2%D0%BE%D0%B7%D0%B4%D0%B8%D0%BA%D0%B0_(%D0%BF%D1%80%D1%8F%D0%BD%D1%96%D1%81%D1%82%D1%8C)" TargetMode="External"/><Relationship Id="rId14" Type="http://schemas.openxmlformats.org/officeDocument/2006/relationships/hyperlink" Target="https://uk.wikipedia.org/wiki/%D0%A7%D0%B0%D1%81%D0%BD%D0%B8%D0%BA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uk.wikipedia.org/wiki/%D0%9F%D0%B5%D1%80%D0%B5%D1%86%D1%8C_%D1%87%D0%BE%D1%80%D0%BD%D0%B8%D0%B9" TargetMode="External"/><Relationship Id="rId13" Type="http://schemas.openxmlformats.org/officeDocument/2006/relationships/hyperlink" Target="https://uk.wikipedia.org/wiki/%D0%9A%D0%BE%D1%80%D0%B0_%D1%80%D0%BE%D1%81%D0%BB%D0%B8%D0%BD" TargetMode="External"/><Relationship Id="rId18" Type="http://schemas.openxmlformats.org/officeDocument/2006/relationships/hyperlink" Target="https://uk.wikipedia.org/wiki/%D0%A7%D0%B0%D1%81%D0%BD%D0%B8%D0%BA" TargetMode="External"/><Relationship Id="rId26" Type="http://schemas.openxmlformats.org/officeDocument/2006/relationships/hyperlink" Target="https://uk.wikipedia.org/wiki/%D0%95%D1%84%D1%96%D1%80%D0%BD%D1%96_%D0%BE%D0%BB%D1%96%D1%97" TargetMode="External"/><Relationship Id="rId3" Type="http://schemas.openxmlformats.org/officeDocument/2006/relationships/hyperlink" Target="https://uk.wikipedia.org/wiki/%D0%9A%D0%BE%D1%80%D1%96%D0%B0%D0%BD%D0%B4%D1%80" TargetMode="External"/><Relationship Id="rId21" Type="http://schemas.openxmlformats.org/officeDocument/2006/relationships/hyperlink" Target="https://uk.wikipedia.org/w/index.php?title=%D0%A2%D0%BA%D0%B5%D0%BC%D0%B0%D0%BB%D1%96_(%D1%81%D0%BE%D1%83%D1%81)&amp;action=edit&amp;redlink=1" TargetMode="External"/><Relationship Id="rId34" Type="http://schemas.openxmlformats.org/officeDocument/2006/relationships/hyperlink" Target="https://uk.wikipedia.org/wiki/%D0%9A%D0%B0%D1%80%D0%BE%D1%82%D0%B8%D0%BD%D0%BE%D1%97%D0%B4%D0%B8" TargetMode="External"/><Relationship Id="rId7" Type="http://schemas.openxmlformats.org/officeDocument/2006/relationships/hyperlink" Target="https://uk.wikipedia.org/wiki/%D0%93%D1%96%D1%80%D1%87%D0%B8%D1%86%D1%8F_(%D0%BF%D1%80%D0%B8%D0%BF%D1%80%D0%B0%D0%B2%D0%B0)" TargetMode="External"/><Relationship Id="rId12" Type="http://schemas.openxmlformats.org/officeDocument/2006/relationships/hyperlink" Target="https://uk.wikipedia.org/wiki/%D0%9B%D0%B0%D0%B2%D1%80%D0%BE%D0%B2%D0%B8%D0%B9_%D0%BB%D0%B8%D1%81%D1%82" TargetMode="External"/><Relationship Id="rId17" Type="http://schemas.openxmlformats.org/officeDocument/2006/relationships/hyperlink" Target="https://uk.wikipedia.org/wiki/%D0%A6%D0%B8%D0%B1%D1%83%D0%BB%D1%8F" TargetMode="External"/><Relationship Id="rId25" Type="http://schemas.openxmlformats.org/officeDocument/2006/relationships/hyperlink" Target="https://uk.wikipedia.org/wiki/%D0%90%D1%80%D0%BE%D0%BC%D0%B0%D1%82" TargetMode="External"/><Relationship Id="rId33" Type="http://schemas.openxmlformats.org/officeDocument/2006/relationships/hyperlink" Target="https://uk.wikipedia.org/wiki/%D0%95%D1%81%D1%82%D0%B5%D1%80%D0%B8" TargetMode="External"/><Relationship Id="rId2" Type="http://schemas.openxmlformats.org/officeDocument/2006/relationships/hyperlink" Target="https://uk.wikipedia.org/wiki/%D0%9A%D1%80%D1%96%D0%BF_%D0%BF%D0%B0%D1%85%D1%83%D1%87%D0%B8%D0%B9" TargetMode="External"/><Relationship Id="rId16" Type="http://schemas.openxmlformats.org/officeDocument/2006/relationships/hyperlink" Target="https://uk.wikipedia.org/wiki/%D0%A6%D0%B8%D0%B1%D1%83%D0%BB%D0%B8%D0%BD%D0%B0" TargetMode="External"/><Relationship Id="rId20" Type="http://schemas.openxmlformats.org/officeDocument/2006/relationships/hyperlink" Target="https://uk.wikipedia.org/wiki/%D0%A5%D0%BC%D0%B5%D0%BB%D1%96-%D1%81%D1%83%D0%BD%D0%B5%D0%BB%D1%96" TargetMode="External"/><Relationship Id="rId29" Type="http://schemas.openxmlformats.org/officeDocument/2006/relationships/hyperlink" Target="https://uk.wikipedia.org/wiki/%D0%9A%D1%80%D0%BE%D1%85%D0%BC%D0%B0%D0%BB%D1%8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k.wikipedia.org/wiki/%D0%9C%D0%B0%D0%BA" TargetMode="External"/><Relationship Id="rId11" Type="http://schemas.openxmlformats.org/officeDocument/2006/relationships/hyperlink" Target="https://uk.wikipedia.org/wiki/%D0%93%D0%B2%D0%BE%D0%B7%D0%B4%D0%B8%D0%BA%D0%B0_(%D0%BF%D1%80%D1%8F%D0%BD%D1%96%D1%81%D1%82%D1%8C)" TargetMode="External"/><Relationship Id="rId24" Type="http://schemas.openxmlformats.org/officeDocument/2006/relationships/hyperlink" Target="https://uk.wikipedia.org/wiki/%D0%A1%D0%BC%D0%B0%D0%BA" TargetMode="External"/><Relationship Id="rId32" Type="http://schemas.openxmlformats.org/officeDocument/2006/relationships/hyperlink" Target="https://uk.wikipedia.org/wiki/%D0%95%D1%82%D0%B5%D1%80%D0%B8" TargetMode="External"/><Relationship Id="rId5" Type="http://schemas.openxmlformats.org/officeDocument/2006/relationships/hyperlink" Target="https://uk.wikipedia.org/wiki/%D0%90%D0%BD%D1%96%D1%81" TargetMode="External"/><Relationship Id="rId15" Type="http://schemas.openxmlformats.org/officeDocument/2006/relationships/hyperlink" Target="https://uk.wikipedia.org/wiki/%D0%9A%D0%BE%D1%80%D0%B5%D0%BD%D0%B5%D0%B2%D0%B8%D1%89%D0%B5" TargetMode="External"/><Relationship Id="rId23" Type="http://schemas.openxmlformats.org/officeDocument/2006/relationships/hyperlink" Target="https://uk.wikipedia.org/wiki/%D0%90%D0%B4%D0%B6%D0%B8%D0%BA%D0%B0" TargetMode="External"/><Relationship Id="rId28" Type="http://schemas.openxmlformats.org/officeDocument/2006/relationships/hyperlink" Target="https://uk.wikipedia.org/wiki/%D0%A6%D1%83%D0%BA%D0%BE%D1%80" TargetMode="External"/><Relationship Id="rId10" Type="http://schemas.openxmlformats.org/officeDocument/2006/relationships/hyperlink" Target="https://uk.wikipedia.org/wiki/%D0%9A%D0%B0%D0%BF%D0%B5%D1%80%D1%81" TargetMode="External"/><Relationship Id="rId19" Type="http://schemas.openxmlformats.org/officeDocument/2006/relationships/hyperlink" Target="https://uk.wikipedia.org/wiki/%D0%A1%D0%BE%D1%94%D0%B2%D0%B8%D0%B9_%D1%81%D0%BE%D1%83%D1%81" TargetMode="External"/><Relationship Id="rId31" Type="http://schemas.openxmlformats.org/officeDocument/2006/relationships/hyperlink" Target="https://uk.wikipedia.org/wiki/%D0%A2%D0%B5%D1%80%D0%BF%D0%B5%D0%BD%D0%BE%D1%97%D0%B4%D0%B8" TargetMode="External"/><Relationship Id="rId4" Type="http://schemas.openxmlformats.org/officeDocument/2006/relationships/hyperlink" Target="https://uk.wikipedia.org/wiki/%D0%9D%D0%B0%D1%81%D1%96%D0%BD%D0%BD%D1%8F" TargetMode="External"/><Relationship Id="rId9" Type="http://schemas.openxmlformats.org/officeDocument/2006/relationships/hyperlink" Target="https://uk.wikipedia.org/wiki/%D0%92%D0%B0%D0%BD%D1%96%D0%BB%D1%8C_(%D1%80%D1%96%D0%B4)" TargetMode="External"/><Relationship Id="rId14" Type="http://schemas.openxmlformats.org/officeDocument/2006/relationships/hyperlink" Target="https://uk.wikipedia.org/wiki/%D0%9A%D0%BE%D1%80%D0%B8%D1%86%D1%8F" TargetMode="External"/><Relationship Id="rId22" Type="http://schemas.openxmlformats.org/officeDocument/2006/relationships/hyperlink" Target="https://uk.wikipedia.org/wiki/%D0%9C%D0%B0%D0%B9%D0%BE%D0%BD%D0%B5%D0%B7" TargetMode="External"/><Relationship Id="rId27" Type="http://schemas.openxmlformats.org/officeDocument/2006/relationships/hyperlink" Target="https://uk.wikipedia.org/wiki/%D0%93%D0%BB%D1%96%D0%BA%D0%BE%D0%B7%D0%B8%D0%B4%D0%B8" TargetMode="External"/><Relationship Id="rId30" Type="http://schemas.openxmlformats.org/officeDocument/2006/relationships/hyperlink" Target="https://uk.wikipedia.org/wiki/%D0%94%D1%83%D0%B1%D0%B8%D0%BB%D1%8C%D0%BD%D1%96_%D1%80%D0%B5%D1%87%D0%BE%D0%B2%D0%B8%D0%BD%D0%B8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uk.wikipedia.org/wiki/%D0%9F%D0%B0%D1%80%D1%84%D1%83%D0%BC%D0%B5%D1%80%D1%96%D1%8F" TargetMode="External"/><Relationship Id="rId2" Type="http://schemas.openxmlformats.org/officeDocument/2006/relationships/hyperlink" Target="https://uk.wikipedia.org/wiki/%D0%9C%D0%B5%D0%B4%D0%B8%D1%86%D0%B8%D0%BD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k.wikipedia.org/wiki/%D0%90%D1%80%D0%BE%D0%BC%D0%B0%D1%82%D0%B8%D0%B7%D0%B0%D1%82%D0%BE%D1%80" TargetMode="External"/><Relationship Id="rId5" Type="http://schemas.openxmlformats.org/officeDocument/2006/relationships/hyperlink" Target="https://uk.wikipedia.org/wiki/%D0%95%D1%84%D1%96%D1%80%D0%BD%D1%96_%D0%BE%D0%BB%D1%96%D1%97" TargetMode="External"/><Relationship Id="rId4" Type="http://schemas.openxmlformats.org/officeDocument/2006/relationships/hyperlink" Target="https://uk.wikipedia.org/wiki/%D0%95%D0%BA%D1%81%D1%82%D1%80%D0%B0%D0%BA%D1%82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uk.wikipedia.org/wiki/%D0%9A%D0%B0%D0%BB%D1%8C%D1%86%D1%96%D0%B9" TargetMode="External"/><Relationship Id="rId3" Type="http://schemas.openxmlformats.org/officeDocument/2006/relationships/hyperlink" Target="https://uk.wikipedia.org/wiki/%D0%9E%D1%86%D0%B5%D1%82" TargetMode="External"/><Relationship Id="rId7" Type="http://schemas.openxmlformats.org/officeDocument/2006/relationships/hyperlink" Target="https://uk.wikipedia.org/wiki/%D0%97%D0%B0%D0%BB%D1%96%D0%B7%D0%BE" TargetMode="External"/><Relationship Id="rId2" Type="http://schemas.openxmlformats.org/officeDocument/2006/relationships/hyperlink" Target="https://uk.wikipedia.org/wiki/%D0%9E%D1%80%D0%B3%D0%B0%D0%BD%D1%96%D1%87%D0%BD%D1%96_%D0%BA%D0%B8%D1%81%D0%BB%D0%BE%D1%82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k.wikipedia.org/wiki/%D0%9C%D1%96%D0%BA%D1%80%D0%BE%D0%B5%D0%BB%D0%B5%D0%BC%D0%B5%D0%BD%D1%82%D0%B8" TargetMode="External"/><Relationship Id="rId5" Type="http://schemas.openxmlformats.org/officeDocument/2006/relationships/hyperlink" Target="https://uk.wikipedia.org/wiki/%D0%A1%D0%BE%D1%94%D0%B2%D0%B8%D0%B9_%D1%81%D0%BE%D1%83%D1%81" TargetMode="External"/><Relationship Id="rId4" Type="http://schemas.openxmlformats.org/officeDocument/2006/relationships/hyperlink" Target="https://uk.wikipedia.org/wiki/%D0%A4%D0%B5%D1%80%D0%BC%D0%B5%D0%BD%D1%82%D0%B8" TargetMode="External"/><Relationship Id="rId9" Type="http://schemas.openxmlformats.org/officeDocument/2006/relationships/hyperlink" Target="https://uk.wikipedia.org/wiki/%D0%99%D0%BE%D0%B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603922"/>
              </p:ext>
            </p:extLst>
          </p:nvPr>
        </p:nvGraphicFramePr>
        <p:xfrm>
          <a:off x="640079" y="169818"/>
          <a:ext cx="10672353" cy="2194560"/>
        </p:xfrm>
        <a:graphic>
          <a:graphicData uri="http://schemas.openxmlformats.org/drawingml/2006/table">
            <a:tbl>
              <a:tblPr/>
              <a:tblGrid>
                <a:gridCol w="10672353">
                  <a:extLst>
                    <a:ext uri="{9D8B030D-6E8A-4147-A177-3AD203B41FA5}">
                      <a16:colId xmlns:a16="http://schemas.microsoft.com/office/drawing/2014/main" val="3193850528"/>
                    </a:ext>
                  </a:extLst>
                </a:gridCol>
              </a:tblGrid>
              <a:tr h="21945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 </a:t>
                      </a:r>
                      <a:r>
                        <a:rPr lang="uk-UA" sz="4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7.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Кулінарна</a:t>
                      </a:r>
                      <a:r>
                        <a:rPr lang="ru-RU" sz="4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4000" b="1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ароматична</a:t>
                      </a:r>
                      <a:r>
                        <a:rPr lang="ru-RU" sz="4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4000" b="1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комбінаторика</a:t>
                      </a:r>
                      <a:r>
                        <a:rPr lang="ru-RU" sz="4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</a:t>
                      </a:r>
                      <a:r>
                        <a:rPr lang="ru-RU" sz="4000" b="1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Харчові</a:t>
                      </a:r>
                      <a:r>
                        <a:rPr lang="ru-RU" sz="4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4000" b="1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афродизіаки</a:t>
                      </a:r>
                      <a:r>
                        <a:rPr lang="ru-RU" sz="4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en-US" sz="4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2690433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510" y="2364378"/>
            <a:ext cx="8725988" cy="436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95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0914" y="189607"/>
            <a:ext cx="8610600" cy="1293028"/>
          </a:xfrm>
        </p:spPr>
        <p:txBody>
          <a:bodyPr/>
          <a:lstStyle/>
          <a:p>
            <a:r>
              <a:rPr lang="ru-RU" dirty="0">
                <a:solidFill>
                  <a:srgbClr val="C93037"/>
                </a:solidFill>
                <a:latin typeface="Arial" panose="020B0604020202020204" pitchFamily="34" charset="0"/>
              </a:rPr>
              <a:t>Алкоголь в </a:t>
            </a:r>
            <a:r>
              <a:rPr lang="ru-RU" dirty="0" err="1">
                <a:solidFill>
                  <a:srgbClr val="C93037"/>
                </a:solidFill>
                <a:latin typeface="Arial" panose="020B0604020202020204" pitchFamily="34" charset="0"/>
              </a:rPr>
              <a:t>кулінарії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691" y="1384663"/>
            <a:ext cx="11756572" cy="5199017"/>
          </a:xfrm>
        </p:spPr>
        <p:txBody>
          <a:bodyPr>
            <a:normAutofit/>
          </a:bodyPr>
          <a:lstStyle/>
          <a:p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Найголовніша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причина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використання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алкоголю в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кулінарії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—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це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звичайно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ж аромат</a:t>
            </a:r>
            <a:r>
              <a:rPr lang="ru-RU" dirty="0" smtClean="0">
                <a:solidFill>
                  <a:srgbClr val="444444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Найголовніша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причина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використання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алкоголю в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кулінарії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—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це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звичайно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ж аромат.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Неповторний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аромат коньяку, того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чи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іншого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вина, рому,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які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підкреслюють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аромат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інгредієнтів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,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додають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глибину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смаку,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здатні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піднести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страву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з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банальної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до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особливої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. Але є й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інші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причини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його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використання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,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фізико-хімічні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444444"/>
                </a:solidFill>
                <a:latin typeface="Arial" panose="020B0604020202020204" pitchFamily="34" charset="0"/>
              </a:rPr>
              <a:t>причини 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Яка ж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яловичина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бургіньйон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або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півень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у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вині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без алкоголю? А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тірамісу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? Без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амаретто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це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не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тірамісу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, а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сурогат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,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який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не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порівняти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зі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справжньою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класикою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ru-RU" b="1" dirty="0" err="1">
                <a:solidFill>
                  <a:srgbClr val="C93037"/>
                </a:solidFill>
                <a:latin typeface="Arial" panose="020B0604020202020204" pitchFamily="34" charset="0"/>
              </a:rPr>
              <a:t>Навіщо</a:t>
            </a:r>
            <a:r>
              <a:rPr lang="ru-RU" b="1" dirty="0">
                <a:solidFill>
                  <a:srgbClr val="C93037"/>
                </a:solidFill>
                <a:latin typeface="Arial" panose="020B0604020202020204" pitchFamily="34" charset="0"/>
              </a:rPr>
              <a:t> вино </a:t>
            </a:r>
            <a:r>
              <a:rPr lang="ru-RU" b="1" dirty="0" err="1">
                <a:solidFill>
                  <a:srgbClr val="C93037"/>
                </a:solidFill>
                <a:latin typeface="Arial" panose="020B0604020202020204" pitchFamily="34" charset="0"/>
              </a:rPr>
              <a:t>додають</a:t>
            </a:r>
            <a:r>
              <a:rPr lang="ru-RU" b="1" dirty="0">
                <a:solidFill>
                  <a:srgbClr val="C93037"/>
                </a:solidFill>
                <a:latin typeface="Arial" panose="020B0604020202020204" pitchFamily="34" charset="0"/>
              </a:rPr>
              <a:t> в страви:</a:t>
            </a:r>
            <a:endParaRPr lang="ru-RU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Передусім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, вино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підсилює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смак і аромат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страв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шляхом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вивільнення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ефірів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фруктових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кислот та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інших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ароматичних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речовин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.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Кислоти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у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вині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(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винна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,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бурштинова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,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яблучна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)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діють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на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їжу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приблизно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так само, як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кислоти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в лимонному соку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або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оцті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Вино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використовують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для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маринадів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,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оскільки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воно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розм'якшує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м'ясо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і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скорочує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час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його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444444"/>
                </a:solidFill>
                <a:latin typeface="Arial" panose="020B0604020202020204" pitchFamily="34" charset="0"/>
              </a:rPr>
              <a:t>приготування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394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5760" y="757646"/>
            <a:ext cx="11416937" cy="5630091"/>
          </a:xfrm>
        </p:spPr>
        <p:txBody>
          <a:bodyPr>
            <a:noAutofit/>
          </a:bodyPr>
          <a:lstStyle/>
          <a:p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Кислоти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підкреслюють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натуральний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смак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ніжних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продуктів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, тому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білу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рибу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часто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готують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з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білим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вином, а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подають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з лимонною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часточкою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. Тому ж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біле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вино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люблять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додавати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в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соуси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для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молодих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ніжних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овочів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—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спаржі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, горошку,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цвітної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капусти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тощо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.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Висококислотні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вина, як і будь-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який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інший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кислий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продукт, не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дають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розваритися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бобовим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і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іноді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перетворюють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зелені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овочі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в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сіро-бурі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Крім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того, вина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використовують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ще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й у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суто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прагматичних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цілях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.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Науково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доведено,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що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маринад з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червоних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сортів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вин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вбиває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хвороботворні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бактерії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,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які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можуть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міститися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 в </a:t>
            </a:r>
            <a:r>
              <a:rPr lang="ru-RU" sz="3200" dirty="0" err="1">
                <a:solidFill>
                  <a:srgbClr val="444444"/>
                </a:solidFill>
                <a:latin typeface="Arial" panose="020B0604020202020204" pitchFamily="34" charset="0"/>
              </a:rPr>
              <a:t>м'ясі</a:t>
            </a:r>
            <a:r>
              <a:rPr lang="ru-RU" sz="3200" dirty="0">
                <a:solidFill>
                  <a:srgbClr val="444444"/>
                </a:solidFill>
                <a:latin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45384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8156" y="1162595"/>
            <a:ext cx="5250313" cy="50295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3417" y="1162595"/>
            <a:ext cx="5695406" cy="514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851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7868" y="1005840"/>
            <a:ext cx="10820400" cy="5238206"/>
          </a:xfrm>
        </p:spPr>
        <p:txBody>
          <a:bodyPr>
            <a:noAutofit/>
          </a:bodyPr>
          <a:lstStyle/>
          <a:p>
            <a:r>
              <a:rPr lang="ru-RU" sz="2400" b="1" dirty="0" err="1">
                <a:solidFill>
                  <a:srgbClr val="C93037"/>
                </a:solidFill>
                <a:latin typeface="Arial" panose="020B0604020202020204" pitchFamily="34" charset="0"/>
              </a:rPr>
              <a:t>Навіщо</a:t>
            </a:r>
            <a:r>
              <a:rPr lang="ru-RU" sz="2400" b="1" dirty="0">
                <a:solidFill>
                  <a:srgbClr val="C93037"/>
                </a:solidFill>
                <a:latin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rgbClr val="C93037"/>
                </a:solidFill>
                <a:latin typeface="Arial" panose="020B0604020202020204" pitchFamily="34" charset="0"/>
              </a:rPr>
              <a:t>використовується</a:t>
            </a:r>
            <a:r>
              <a:rPr lang="ru-RU" sz="2400" b="1" dirty="0">
                <a:solidFill>
                  <a:srgbClr val="C93037"/>
                </a:solidFill>
                <a:latin typeface="Arial" panose="020B0604020202020204" pitchFamily="34" charset="0"/>
              </a:rPr>
              <a:t> коньяк в </a:t>
            </a:r>
            <a:r>
              <a:rPr lang="ru-RU" sz="2400" b="1" dirty="0" err="1">
                <a:solidFill>
                  <a:srgbClr val="C93037"/>
                </a:solidFill>
                <a:latin typeface="Arial" panose="020B0604020202020204" pitchFamily="34" charset="0"/>
              </a:rPr>
              <a:t>кулінарії</a:t>
            </a:r>
            <a:r>
              <a:rPr lang="ru-RU" sz="2400" b="1" dirty="0">
                <a:solidFill>
                  <a:srgbClr val="C93037"/>
                </a:solidFill>
                <a:latin typeface="Arial" panose="020B0604020202020204" pitchFamily="34" charset="0"/>
              </a:rPr>
              <a:t>:</a:t>
            </a:r>
            <a:endParaRPr lang="ru-RU" sz="2400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Як і у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випадку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з вином, коньяк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використовується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для смаку.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Його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аромат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підкреслює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запахи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інгредієнтів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додає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глибину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і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здатний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піднести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страву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з «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банальної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» в «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особливу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».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Існують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навіть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деякі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торти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затверджені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Держстандартом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які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без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цього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інгредієнта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не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роблять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.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Також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всім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відомі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шоколадні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цукерки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з начинками з коньяком,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адже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саме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коньяк і шоколад —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класичне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гармонійне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поєднання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Коньяк є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своєрідним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консервантом.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Різдвяне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печиво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торти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кекси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виходять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більш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пухкими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ароматними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, на них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утвориться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хрустка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скориночка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. Коньяк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відмінно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дружить з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ваніліном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кавою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, шоколадом,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прянощами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. Чебуреки з коньяком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виходять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хрусткими та «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пузирними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». Коньяк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сприяє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бродінню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і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прискорює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витиснення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опари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.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Також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він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позитивно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впливає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на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пористість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випічки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81285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062" y="1183344"/>
            <a:ext cx="5700475" cy="49642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2003" y="1183344"/>
            <a:ext cx="5762762" cy="4964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0241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2109" y="613954"/>
            <a:ext cx="10820400" cy="59436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Коньяк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володіє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денатуруючими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властивостями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тобто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пом'якшує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білок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м'яса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, тому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його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також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часто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використовують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для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соусів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і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маринадів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.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Найчастіше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коньяк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використовують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для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приготування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жорсткого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м'яса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: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зайця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пернатої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птиці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Коньяк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дозволяє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зберегти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морозиву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ніжну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кремову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консистенцію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і не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перетворитися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в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калюжку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при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кімнатних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температурах.</a:t>
            </a:r>
          </a:p>
          <a:p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Для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фламбування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продуктів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. Проводиться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ця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процедура у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вигляді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ефектного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кулінарного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фокуса, коли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страва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поливається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коньяком і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підпалюється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перед подачею на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стіл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. При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стрімкому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вигорянні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алкоголь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додає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їжі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легкий і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приємний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аромат. Особливо добре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обробляти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таким способом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морепродукти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і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десерти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начебто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млинців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.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Багато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чого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звичайно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залежить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від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того,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що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полити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коньяком: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цукрова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пудра,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наприклад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перетворюється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в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підрум'янену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щільну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кірочку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До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речі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підпалювати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можна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абсолютно все. Так, у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німецьких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ресторанах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найчастіше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фламбують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м'ясні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та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рибні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страви, в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азіатських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 — </a:t>
            </a:r>
            <a:r>
              <a:rPr lang="ru-RU" sz="2400" dirty="0" err="1">
                <a:solidFill>
                  <a:srgbClr val="444444"/>
                </a:solidFill>
                <a:latin typeface="Arial" panose="020B0604020202020204" pitchFamily="34" charset="0"/>
              </a:rPr>
              <a:t>фрукти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665752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450864"/>
            <a:ext cx="8610600" cy="1293028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3. Харчові </a:t>
            </a:r>
            <a:r>
              <a:rPr lang="uk-UA" smtClean="0">
                <a:solidFill>
                  <a:srgbClr val="FF0000"/>
                </a:solidFill>
              </a:rPr>
              <a:t>афродизіаки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069" y="2194560"/>
            <a:ext cx="11704320" cy="4415246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У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природі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існує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неймовірно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велика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кількість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афродизіаків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що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прийнято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поділяти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на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види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за способом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впливу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на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людину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(через нюх,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їжу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і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дотик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), за типом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речовини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і по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ефективності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впливу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на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чоловіків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/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жінок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. В силу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своєї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універсальності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один і той же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афродизіак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може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входити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не в одну, а в 2-3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групи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одночасно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так як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використовується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наприклад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і в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пахощах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і в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оліях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Види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афродизіаків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за способом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впливу</a:t>
            </a:r>
            <a:endParaRPr lang="ru-RU" sz="1800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Кулінарні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афродизіаки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(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переважно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це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напої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та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продукти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харчування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до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яких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належать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гриби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банани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полуниця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кокоси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креветки, шоколад,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яйця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устриці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равлики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горіхи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яблука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грейпфрут, какао та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ін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.).</a:t>
            </a:r>
          </a:p>
          <a:p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Ароматичні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афродизіаки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(вони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входять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до складу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ароматичних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свічок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пахощів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з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особливими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добавками і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мають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різкий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запах —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це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майоран, ладан,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мандарини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мускат,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пачулі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іланг-іланг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кардамон,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кориця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шавлія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та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ін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.)</a:t>
            </a:r>
          </a:p>
          <a:p>
            <a:r>
              <a:rPr lang="ru-RU" sz="1800" dirty="0" err="1" smtClean="0">
                <a:solidFill>
                  <a:srgbClr val="202122"/>
                </a:solidFill>
                <a:latin typeface="Arial" panose="020B0604020202020204" pitchFamily="34" charset="0"/>
              </a:rPr>
              <a:t>Види</a:t>
            </a:r>
            <a:r>
              <a:rPr lang="ru-RU" sz="1800" dirty="0" smtClean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афродизіаків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за типом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речовини</a:t>
            </a:r>
            <a:endParaRPr lang="ru-RU" sz="1800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Продукти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(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яйця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шоколад,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часник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хрін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фініки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устриці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равлики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кріп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тирамісу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спаржа,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селера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пророщена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пшениця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олія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оливкова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мускус, камбала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морська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морква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мідії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мед,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марципани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манго, цибуля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всіх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видів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капуста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морська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креветки,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кокоси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полуниця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ікра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імбир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гриби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артишоки).</a:t>
            </a:r>
          </a:p>
          <a:p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Спеції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(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суріпиця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любисток,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дягель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селера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кардамон,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кориця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мускат,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чорний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перець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базилік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майоран, чабер,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червоний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перець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фенхель,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кмин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аніс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rgbClr val="202122"/>
                </a:solidFill>
                <a:latin typeface="Arial" panose="020B0604020202020204" pitchFamily="34" charset="0"/>
              </a:rPr>
              <a:t>імбир</a:t>
            </a:r>
            <a:r>
              <a:rPr lang="ru-RU" sz="1800" dirty="0">
                <a:solidFill>
                  <a:srgbClr val="202122"/>
                </a:solidFill>
                <a:latin typeface="Arial" panose="020B0604020202020204" pitchFamily="34" charset="0"/>
              </a:rPr>
              <a:t>).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330233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" y="91440"/>
            <a:ext cx="12100560" cy="676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83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809898"/>
            <a:ext cx="10820400" cy="5408788"/>
          </a:xfrm>
        </p:spPr>
        <p:txBody>
          <a:bodyPr>
            <a:normAutofit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4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План:</a:t>
            </a:r>
          </a:p>
          <a:p>
            <a:pPr marL="971550" indent="-742950" algn="just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uk-UA" sz="4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Смакові добавки до їжі</a:t>
            </a:r>
          </a:p>
          <a:p>
            <a:pPr marL="971550" indent="-742950" algn="just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uk-UA" sz="4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Алкоголь в кулінарії  </a:t>
            </a:r>
          </a:p>
          <a:p>
            <a:pPr marL="971550" indent="-742950" algn="just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uk-UA" sz="4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Харчові </a:t>
            </a:r>
            <a:r>
              <a:rPr lang="uk-UA" sz="44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афродизіаки</a:t>
            </a:r>
            <a:endParaRPr lang="uk-UA" sz="44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71550" indent="-742950" algn="just">
              <a:lnSpc>
                <a:spcPct val="115000"/>
              </a:lnSpc>
              <a:spcAft>
                <a:spcPts val="0"/>
              </a:spcAft>
              <a:buAutoNum type="arabicPeriod"/>
            </a:pPr>
            <a:endParaRPr lang="en-US" sz="4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838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Література 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799" y="2194560"/>
            <a:ext cx="11070771" cy="4024125"/>
          </a:xfrm>
        </p:spPr>
        <p:txBody>
          <a:bodyPr>
            <a:normAutofit/>
          </a:bodyPr>
          <a:lstStyle/>
          <a:p>
            <a:r>
              <a:rPr lang="ru-RU" sz="3200" dirty="0"/>
              <a:t>В.В. </a:t>
            </a:r>
            <a:r>
              <a:rPr lang="ru-RU" sz="3200" dirty="0" err="1"/>
              <a:t>Цирульнікова</a:t>
            </a:r>
            <a:r>
              <a:rPr lang="ru-RU" sz="3200" dirty="0"/>
              <a:t>. </a:t>
            </a:r>
            <a:r>
              <a:rPr lang="ru-RU" sz="3200" dirty="0" err="1"/>
              <a:t>Ресторанна</a:t>
            </a:r>
            <a:r>
              <a:rPr lang="ru-RU" sz="3200" dirty="0"/>
              <a:t> справа: Курс </a:t>
            </a:r>
            <a:r>
              <a:rPr lang="ru-RU" sz="3200" dirty="0" err="1"/>
              <a:t>лекцій</a:t>
            </a:r>
            <a:r>
              <a:rPr lang="ru-RU" sz="3200" dirty="0"/>
              <a:t> для </a:t>
            </a:r>
            <a:r>
              <a:rPr lang="ru-RU" sz="3200" dirty="0" err="1"/>
              <a:t>студ</a:t>
            </a:r>
            <a:r>
              <a:rPr lang="ru-RU" sz="3200" dirty="0"/>
              <a:t> . </a:t>
            </a:r>
            <a:r>
              <a:rPr lang="ru-RU" sz="3200" dirty="0" err="1"/>
              <a:t>напряму</a:t>
            </a:r>
            <a:r>
              <a:rPr lang="ru-RU" sz="3200" dirty="0"/>
              <a:t> 6.140101 «</a:t>
            </a:r>
            <a:r>
              <a:rPr lang="ru-RU" sz="3200" dirty="0" err="1"/>
              <a:t>Готельно-ресторанна</a:t>
            </a:r>
            <a:r>
              <a:rPr lang="ru-RU" sz="3200" dirty="0"/>
              <a:t> справа» </a:t>
            </a:r>
            <a:r>
              <a:rPr lang="ru-RU" sz="3200" dirty="0" err="1"/>
              <a:t>ден</a:t>
            </a:r>
            <a:r>
              <a:rPr lang="ru-RU" sz="3200" dirty="0"/>
              <a:t>. </a:t>
            </a:r>
            <a:r>
              <a:rPr lang="ru-RU" sz="3200" dirty="0" err="1"/>
              <a:t>форми</a:t>
            </a:r>
            <a:r>
              <a:rPr lang="ru-RU" sz="3200" dirty="0"/>
              <a:t> </a:t>
            </a:r>
            <a:r>
              <a:rPr lang="ru-RU" sz="3200" dirty="0" err="1"/>
              <a:t>навч</a:t>
            </a:r>
            <a:r>
              <a:rPr lang="ru-RU" sz="3200" dirty="0"/>
              <a:t>. – К.: НУХТ, 2013. – 186 с.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74046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3976" y="248389"/>
            <a:ext cx="8610600" cy="1293028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marL="971550" lvl="0" indent="-742950">
              <a:lnSpc>
                <a:spcPct val="115000"/>
              </a:lnSpc>
              <a:spcBef>
                <a:spcPts val="1000"/>
              </a:spcBef>
            </a:pPr>
            <a:r>
              <a:rPr lang="uk-UA" sz="4400" b="1" cap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1. Смакові </a:t>
            </a:r>
            <a:r>
              <a:rPr lang="uk-UA" sz="4400" b="1" cap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добавки до їжі </a:t>
            </a:r>
            <a:br>
              <a:rPr lang="uk-UA" sz="4400" b="1" cap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691" y="1541417"/>
            <a:ext cx="11913326" cy="5185953"/>
          </a:xfrm>
        </p:spPr>
        <p:txBody>
          <a:bodyPr>
            <a:noAutofit/>
          </a:bodyPr>
          <a:lstStyle/>
          <a:p>
            <a:r>
              <a:rPr lang="ru-RU" sz="2800" b="1" dirty="0" err="1">
                <a:solidFill>
                  <a:srgbClr val="0B0080"/>
                </a:solidFill>
                <a:latin typeface="Arial" panose="020B0604020202020204" pitchFamily="34" charset="0"/>
                <a:hlinkClick r:id="rId2" tooltip="Смак"/>
              </a:rPr>
              <a:t>Смакові</a:t>
            </a:r>
            <a:r>
              <a:rPr lang="ru-RU" sz="2800" b="1" dirty="0">
                <a:solidFill>
                  <a:srgbClr val="202122"/>
                </a:solidFill>
                <a:latin typeface="Arial" panose="020B0604020202020204" pitchFamily="34" charset="0"/>
              </a:rPr>
              <a:t> добавки 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до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3" tooltip="Їжа"/>
              </a:rPr>
              <a:t>їжі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 а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також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r>
              <a:rPr lang="ru-RU" sz="2800" b="1" dirty="0" err="1">
                <a:solidFill>
                  <a:srgbClr val="202122"/>
                </a:solidFill>
                <a:latin typeface="Arial" panose="020B0604020202020204" pitchFamily="34" charset="0"/>
              </a:rPr>
              <a:t>припра́ви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2800" b="1" dirty="0" err="1">
                <a:solidFill>
                  <a:srgbClr val="202122"/>
                </a:solidFill>
                <a:latin typeface="Arial" panose="020B0604020202020204" pitchFamily="34" charset="0"/>
              </a:rPr>
              <a:t>прянощі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2800" b="1" dirty="0" err="1">
                <a:solidFill>
                  <a:srgbClr val="202122"/>
                </a:solidFill>
                <a:latin typeface="Arial" panose="020B0604020202020204" pitchFamily="34" charset="0"/>
              </a:rPr>
              <a:t>спеції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 —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хімічні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речовини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окремі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частини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біологічних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продуктів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рослинного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походження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та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їх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суміші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призначені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для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поліпшення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смакових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і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ароматичних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якостей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продуктів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харчування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і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готових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страв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Смакові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добавки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можуть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сприяти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поліпшенню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травлення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і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засвоєння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їжі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 а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також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можливості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її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тривалого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зберігання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До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смаковим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добавок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відносяться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4" tooltip="Спеції"/>
              </a:rPr>
              <a:t>прянощі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5" tooltip="Кухонна сіль"/>
              </a:rPr>
              <a:t>сіль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6" tooltip="Цукор"/>
              </a:rPr>
              <a:t>цукор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деякі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7" tooltip="Ароматизатор"/>
              </a:rPr>
              <a:t>ароматизатори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8" tooltip="Соус"/>
              </a:rPr>
              <a:t>соуси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готові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до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вживання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продукти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(</a:t>
            </a:r>
            <a:r>
              <a:rPr lang="ru-RU" sz="2800" dirty="0">
                <a:solidFill>
                  <a:srgbClr val="0B0080"/>
                </a:solidFill>
                <a:latin typeface="Arial" panose="020B0604020202020204" pitchFamily="34" charset="0"/>
                <a:hlinkClick r:id="rId9" tooltip="Кетчуп"/>
              </a:rPr>
              <a:t>кетчуп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10" tooltip="Гірчиця (приправа)"/>
              </a:rPr>
              <a:t>гірчиця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11" tooltip="Хрін (приправа)"/>
              </a:rPr>
              <a:t>хрін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),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олійні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суміші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(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олія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з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гірчицею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 зелена,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анчоусна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ракова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тощо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) й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інші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речовини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які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впливають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на смак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або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аромат (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12" tooltip="Глутамат натрію"/>
              </a:rPr>
              <a:t>глутамат</a:t>
            </a:r>
            <a:r>
              <a:rPr lang="ru-RU" sz="2800" dirty="0">
                <a:solidFill>
                  <a:srgbClr val="0B0080"/>
                </a:solidFill>
                <a:latin typeface="Arial" panose="020B0604020202020204" pitchFamily="34" charset="0"/>
                <a:hlinkClick r:id="rId12" tooltip="Глутамат натрію"/>
              </a:rPr>
              <a:t> 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12" tooltip="Глутамат натрію"/>
              </a:rPr>
              <a:t>натрію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розведена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водою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13" tooltip="Оцет"/>
              </a:rPr>
              <a:t>оцтова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есенція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14" tooltip="Лимонна кислота"/>
              </a:rPr>
              <a:t>лимонна</a:t>
            </a:r>
            <a:r>
              <a:rPr lang="ru-RU" sz="2800" dirty="0">
                <a:solidFill>
                  <a:srgbClr val="0B0080"/>
                </a:solidFill>
                <a:latin typeface="Arial" panose="020B0604020202020204" pitchFamily="34" charset="0"/>
                <a:hlinkClick r:id="rId14" tooltip="Лимонна кислота"/>
              </a:rPr>
              <a:t> кислота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тощо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).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43410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942" y="483325"/>
            <a:ext cx="11861075" cy="6191795"/>
          </a:xfrm>
        </p:spPr>
        <p:txBody>
          <a:bodyPr>
            <a:noAutofit/>
          </a:bodyPr>
          <a:lstStyle/>
          <a:p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Смакові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добавки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можуть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бути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натуральними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продуктами і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синтетичними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речовинами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.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Натуральні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продукти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використовують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як у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свіжому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(плоди,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насіння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стебла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кореневища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), так і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засушеному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розтертому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в порошок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вигляді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;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використовують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й </a:t>
            </a:r>
            <a:r>
              <a:rPr lang="ru-RU" sz="2400" i="1" dirty="0" err="1">
                <a:solidFill>
                  <a:srgbClr val="202122"/>
                </a:solidFill>
                <a:latin typeface="Arial" panose="020B0604020202020204" pitchFamily="34" charset="0"/>
              </a:rPr>
              <a:t>олійні</a:t>
            </a:r>
            <a:r>
              <a:rPr lang="ru-RU" sz="2400" i="1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i="1" dirty="0" err="1">
                <a:solidFill>
                  <a:srgbClr val="202122"/>
                </a:solidFill>
                <a:latin typeface="Arial" panose="020B0604020202020204" pitchFamily="34" charset="0"/>
              </a:rPr>
              <a:t>суміші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які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не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тільки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покращують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смак страви, але й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підвищують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його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калорійність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Деякі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смакові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добавки  </a:t>
            </a:r>
            <a:r>
              <a:rPr lang="ru-RU" sz="2400" dirty="0" err="1">
                <a:solidFill>
                  <a:srgbClr val="0B0080"/>
                </a:solidFill>
                <a:latin typeface="Arial" panose="020B0604020202020204" pitchFamily="34" charset="0"/>
                <a:hlinkClick r:id="rId2" tooltip="Стандартизація"/>
              </a:rPr>
              <a:t>стандартизовані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, в такому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разі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вони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можуть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бути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включені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до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спеціальної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категорії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— </a:t>
            </a:r>
            <a:r>
              <a:rPr lang="ru-RU" sz="2400" dirty="0" err="1">
                <a:solidFill>
                  <a:srgbClr val="0B0080"/>
                </a:solidFill>
                <a:latin typeface="Arial" panose="020B0604020202020204" pitchFamily="34" charset="0"/>
                <a:hlinkClick r:id="rId3" tooltip="Харчові додатки"/>
              </a:rPr>
              <a:t>харчові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3" tooltip="Харчові додатки"/>
              </a:rPr>
              <a:t> добавки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Одними з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найбільш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популярних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харчових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добавок є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прянощі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-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свіжі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або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висушені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частини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пряно-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ароматичних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рослин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які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містять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r>
              <a:rPr lang="ru-RU" sz="2400" dirty="0" err="1">
                <a:solidFill>
                  <a:srgbClr val="0B0080"/>
                </a:solidFill>
                <a:latin typeface="Arial" panose="020B0604020202020204" pitchFamily="34" charset="0"/>
                <a:hlinkClick r:id="rId4" tooltip="Пекучий смак"/>
              </a:rPr>
              <a:t>пекучі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r>
              <a:rPr lang="ru-RU" sz="2400" i="1" dirty="0">
                <a:solidFill>
                  <a:srgbClr val="202122"/>
                </a:solidFill>
                <a:latin typeface="Arial" panose="020B0604020202020204" pitchFamily="34" charset="0"/>
              </a:rPr>
              <a:t>(</a:t>
            </a:r>
            <a:r>
              <a:rPr lang="ru-RU" sz="2400" i="1" dirty="0" err="1">
                <a:solidFill>
                  <a:srgbClr val="202122"/>
                </a:solidFill>
                <a:latin typeface="Arial" panose="020B0604020202020204" pitchFamily="34" charset="0"/>
              </a:rPr>
              <a:t>пряні</a:t>
            </a:r>
            <a:r>
              <a:rPr lang="ru-RU" sz="2400" i="1" dirty="0">
                <a:solidFill>
                  <a:srgbClr val="202122"/>
                </a:solidFill>
                <a:latin typeface="Arial" panose="020B0604020202020204" pitchFamily="34" charset="0"/>
              </a:rPr>
              <a:t>)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 й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різного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роду </a:t>
            </a:r>
            <a:r>
              <a:rPr lang="ru-RU" sz="2400" dirty="0" err="1">
                <a:solidFill>
                  <a:srgbClr val="0B0080"/>
                </a:solidFill>
                <a:latin typeface="Arial" panose="020B0604020202020204" pitchFamily="34" charset="0"/>
                <a:hlinkClick r:id="rId5" tooltip="Леткі ароматні речовини"/>
              </a:rPr>
              <a:t>леткі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5" tooltip="Леткі ароматні речовини"/>
              </a:rPr>
              <a:t> </a:t>
            </a:r>
            <a:r>
              <a:rPr lang="ru-RU" sz="2400" dirty="0" err="1">
                <a:solidFill>
                  <a:srgbClr val="0B0080"/>
                </a:solidFill>
                <a:latin typeface="Arial" panose="020B0604020202020204" pitchFamily="34" charset="0"/>
                <a:hlinkClick r:id="rId5" tooltip="Леткі ароматні речовини"/>
              </a:rPr>
              <a:t>ароматні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5" tooltip="Леткі ароматні речовини"/>
              </a:rPr>
              <a:t> </a:t>
            </a:r>
            <a:r>
              <a:rPr lang="ru-RU" sz="2400" dirty="0" err="1">
                <a:solidFill>
                  <a:srgbClr val="0B0080"/>
                </a:solidFill>
                <a:latin typeface="Arial" panose="020B0604020202020204" pitchFamily="34" charset="0"/>
                <a:hlinkClick r:id="rId5" tooltip="Леткі ароматні речовини"/>
              </a:rPr>
              <a:t>речовини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переважно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тропічного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походження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. У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своїй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більшості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ці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продукти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не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мають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поживної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цінності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, але при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додаванні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до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їжі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невеликої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кількості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надають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страві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що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готується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своєрідного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6" tooltip="Смак"/>
              </a:rPr>
              <a:t>смаку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 й 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7" tooltip="Аромат"/>
              </a:rPr>
              <a:t>аромату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. Як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прянощі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використовують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різноманітні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частини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рослин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наприклад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: плоди (</a:t>
            </a:r>
            <a:r>
              <a:rPr lang="ru-RU" sz="2400" dirty="0" err="1">
                <a:solidFill>
                  <a:srgbClr val="0B0080"/>
                </a:solidFill>
                <a:latin typeface="Arial" panose="020B0604020202020204" pitchFamily="34" charset="0"/>
                <a:hlinkClick r:id="rId8" tooltip="Перець чорний"/>
              </a:rPr>
              <a:t>чорний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8" tooltip="Перець чорний"/>
              </a:rPr>
              <a:t> </a:t>
            </a:r>
            <a:r>
              <a:rPr lang="ru-RU" sz="2400" dirty="0" err="1">
                <a:solidFill>
                  <a:srgbClr val="0B0080"/>
                </a:solidFill>
                <a:latin typeface="Arial" panose="020B0604020202020204" pitchFamily="34" charset="0"/>
                <a:hlinkClick r:id="rId8" tooltip="Перець чорний"/>
              </a:rPr>
              <a:t>перець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),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квіткові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бруньки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(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9" tooltip="Гвоздика (пряність)"/>
              </a:rPr>
              <a:t>гвоздика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),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листя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(</a:t>
            </a:r>
            <a:r>
              <a:rPr lang="ru-RU" sz="2400" dirty="0" err="1">
                <a:solidFill>
                  <a:srgbClr val="0B0080"/>
                </a:solidFill>
                <a:latin typeface="Arial" panose="020B0604020202020204" pitchFamily="34" charset="0"/>
                <a:hlinkClick r:id="rId10" tooltip="Лавровий лист"/>
              </a:rPr>
              <a:t>лавровий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10" tooltip="Лавровий лист"/>
              </a:rPr>
              <a:t> лист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),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коріння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(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11" tooltip="Петрушка"/>
              </a:rPr>
              <a:t>петрушка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), корневища (</a:t>
            </a:r>
            <a:r>
              <a:rPr lang="ru-RU" sz="2400" dirty="0" err="1">
                <a:solidFill>
                  <a:srgbClr val="A55858"/>
                </a:solidFill>
                <a:latin typeface="Arial" panose="020B0604020202020204" pitchFamily="34" charset="0"/>
                <a:hlinkClick r:id="rId12" tooltip="Імбир (пряність) (ще не написана)"/>
              </a:rPr>
              <a:t>імбир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),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цибулини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(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13" tooltip="Цибуля городня"/>
              </a:rPr>
              <a:t>цибуля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2400" dirty="0" err="1">
                <a:solidFill>
                  <a:srgbClr val="0B0080"/>
                </a:solidFill>
                <a:latin typeface="Arial" panose="020B0604020202020204" pitchFamily="34" charset="0"/>
                <a:hlinkClick r:id="rId14" tooltip="Часник"/>
              </a:rPr>
              <a:t>часник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)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тощо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. </a:t>
            </a:r>
          </a:p>
          <a:p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До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Європи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багато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прянощів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потрапили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ще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в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стародавні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часи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зі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Сходу (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Індії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й Китаю);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деякі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- з Африки і </a:t>
            </a:r>
            <a:r>
              <a:rPr lang="ru-RU" sz="2400" dirty="0" err="1">
                <a:solidFill>
                  <a:srgbClr val="202122"/>
                </a:solidFill>
                <a:latin typeface="Arial" panose="020B0604020202020204" pitchFamily="34" charset="0"/>
              </a:rPr>
              <a:t>Південної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</a:rPr>
              <a:t> Америки.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91340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195" y="195943"/>
            <a:ext cx="11756570" cy="6426925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Як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приправи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вживають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свіжі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або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висушені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подрібнені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надземні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частини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рослин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—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2" tooltip="Кріп пахучий"/>
              </a:rPr>
              <a:t>кріп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3" tooltip="Коріандр"/>
              </a:rPr>
              <a:t>коріандр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;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4" tooltip="Насіння"/>
              </a:rPr>
              <a:t>насіння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 —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5" tooltip="Аніс"/>
              </a:rPr>
              <a:t>аніс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2800" dirty="0">
                <a:solidFill>
                  <a:srgbClr val="0B0080"/>
                </a:solidFill>
                <a:latin typeface="Arial" panose="020B0604020202020204" pitchFamily="34" charset="0"/>
                <a:hlinkClick r:id="rId6" tooltip="Мак"/>
              </a:rPr>
              <a:t>мак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7" tooltip="Гірчиця (приправа)"/>
              </a:rPr>
              <a:t>гірчиця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; плоди й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насіння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—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8" tooltip="Перець чорний"/>
              </a:rPr>
              <a:t>чорний</a:t>
            </a:r>
            <a:r>
              <a:rPr lang="ru-RU" sz="2800" dirty="0">
                <a:solidFill>
                  <a:srgbClr val="0B0080"/>
                </a:solidFill>
                <a:latin typeface="Arial" panose="020B0604020202020204" pitchFamily="34" charset="0"/>
                <a:hlinkClick r:id="rId8" tooltip="Перець чорний"/>
              </a:rPr>
              <a:t> 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8" tooltip="Перець чорний"/>
              </a:rPr>
              <a:t>перець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9" tooltip="Ваніль (рід)"/>
              </a:rPr>
              <a:t>ваніль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;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квітки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або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їх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частини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—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10" tooltip="Каперс"/>
              </a:rPr>
              <a:t>каперси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2800" dirty="0">
                <a:solidFill>
                  <a:srgbClr val="0B0080"/>
                </a:solidFill>
                <a:latin typeface="Arial" panose="020B0604020202020204" pitchFamily="34" charset="0"/>
                <a:hlinkClick r:id="rId11" tooltip="Гвоздика (пряність)"/>
              </a:rPr>
              <a:t>гвоздика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; 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листя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—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12" tooltip="Лавровий лист"/>
              </a:rPr>
              <a:t>лавровий</a:t>
            </a:r>
            <a:r>
              <a:rPr lang="ru-RU" sz="2800" dirty="0">
                <a:solidFill>
                  <a:srgbClr val="0B0080"/>
                </a:solidFill>
                <a:latin typeface="Arial" panose="020B0604020202020204" pitchFamily="34" charset="0"/>
                <a:hlinkClick r:id="rId12" tooltip="Лавровий лист"/>
              </a:rPr>
              <a:t> лист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; </a:t>
            </a:r>
            <a:r>
              <a:rPr lang="ru-RU" sz="2800" dirty="0">
                <a:solidFill>
                  <a:srgbClr val="0B0080"/>
                </a:solidFill>
                <a:latin typeface="Arial" panose="020B0604020202020204" pitchFamily="34" charset="0"/>
                <a:hlinkClick r:id="rId13" tooltip="Кора рослин"/>
              </a:rPr>
              <a:t>кору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 —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14" tooltip="Кориця"/>
              </a:rPr>
              <a:t>кориця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;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15" tooltip="Кореневище"/>
              </a:rPr>
              <a:t>кореневища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 —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імбир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;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16" tooltip="Цибулина"/>
              </a:rPr>
              <a:t>цибулини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 — </a:t>
            </a:r>
            <a:r>
              <a:rPr lang="ru-RU" sz="2800" dirty="0">
                <a:solidFill>
                  <a:srgbClr val="0B0080"/>
                </a:solidFill>
                <a:latin typeface="Arial" panose="020B0604020202020204" pitchFamily="34" charset="0"/>
                <a:hlinkClick r:id="rId17" tooltip="Цибуля"/>
              </a:rPr>
              <a:t>цибуля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18" tooltip="Часник"/>
              </a:rPr>
              <a:t>часник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До приправ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відносять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також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складні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багатокомпонентні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композиції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сухі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пастоподібні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або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рідкі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. У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багатьох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народів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є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свої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традиційні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приправи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: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7" tooltip="Гірчиця (приправа)"/>
              </a:rPr>
              <a:t>столова</a:t>
            </a:r>
            <a:r>
              <a:rPr lang="ru-RU" sz="2800" dirty="0">
                <a:solidFill>
                  <a:srgbClr val="0B0080"/>
                </a:solidFill>
                <a:latin typeface="Arial" panose="020B0604020202020204" pitchFamily="34" charset="0"/>
                <a:hlinkClick r:id="rId7" tooltip="Гірчиця (приправа)"/>
              </a:rPr>
              <a:t> 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7" tooltip="Гірчиця (приправа)"/>
              </a:rPr>
              <a:t>гірчиця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19" tooltip="Соєвий соус"/>
              </a:rPr>
              <a:t>соєвий</a:t>
            </a:r>
            <a:r>
              <a:rPr lang="ru-RU" sz="2800" dirty="0">
                <a:solidFill>
                  <a:srgbClr val="0B0080"/>
                </a:solidFill>
                <a:latin typeface="Arial" panose="020B0604020202020204" pitchFamily="34" charset="0"/>
                <a:hlinkClick r:id="rId19" tooltip="Соєвий соус"/>
              </a:rPr>
              <a:t> соус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20" tooltip="Хмелі-сунелі"/>
              </a:rPr>
              <a:t>хмелі-сунелі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2800" dirty="0" err="1">
                <a:solidFill>
                  <a:srgbClr val="A55858"/>
                </a:solidFill>
                <a:latin typeface="Arial" panose="020B0604020202020204" pitchFamily="34" charset="0"/>
                <a:hlinkClick r:id="rId21" tooltip="Ткемалі (соус) (ще не написана)"/>
              </a:rPr>
              <a:t>ткемалі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2800" dirty="0">
                <a:solidFill>
                  <a:srgbClr val="0B0080"/>
                </a:solidFill>
                <a:latin typeface="Arial" panose="020B0604020202020204" pitchFamily="34" charset="0"/>
                <a:hlinkClick r:id="rId22" tooltip="Майонез"/>
              </a:rPr>
              <a:t>майонез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2800" dirty="0">
                <a:solidFill>
                  <a:srgbClr val="0B0080"/>
                </a:solidFill>
                <a:latin typeface="Arial" panose="020B0604020202020204" pitchFamily="34" charset="0"/>
                <a:hlinkClick r:id="rId23" tooltip="Аджика"/>
              </a:rPr>
              <a:t>аджика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тощо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. 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До складу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багатьох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приправ і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прянощів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входять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24" tooltip="Смак"/>
              </a:rPr>
              <a:t>смакові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 й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25" tooltip="Аромат"/>
              </a:rPr>
              <a:t>ароматичні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 —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26" tooltip="Ефірні олії"/>
              </a:rPr>
              <a:t>ефірні</a:t>
            </a:r>
            <a:r>
              <a:rPr lang="ru-RU" sz="2800" dirty="0">
                <a:solidFill>
                  <a:srgbClr val="0B0080"/>
                </a:solidFill>
                <a:latin typeface="Arial" panose="020B0604020202020204" pitchFamily="34" charset="0"/>
                <a:hlinkClick r:id="rId26" tooltip="Ефірні олії"/>
              </a:rPr>
              <a:t> 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26" tooltip="Ефірні олії"/>
              </a:rPr>
              <a:t>олії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 часто —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27" tooltip="Глікозиди"/>
              </a:rPr>
              <a:t>глікозиди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супутні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їм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28" tooltip="Цукор"/>
              </a:rPr>
              <a:t>цукри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29" tooltip="Крохмаль"/>
              </a:rPr>
              <a:t>крохмаль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 і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30" tooltip="Дубильні речовини"/>
              </a:rPr>
              <a:t>дубильні</a:t>
            </a:r>
            <a:r>
              <a:rPr lang="ru-RU" sz="2800" dirty="0">
                <a:solidFill>
                  <a:srgbClr val="0B0080"/>
                </a:solidFill>
                <a:latin typeface="Arial" panose="020B0604020202020204" pitchFamily="34" charset="0"/>
                <a:hlinkClick r:id="rId30" tooltip="Дубильні речовини"/>
              </a:rPr>
              <a:t> 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30" tooltip="Дубильні речовини"/>
              </a:rPr>
              <a:t>речовини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. До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речовин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що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визначають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характерні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властивості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прянощів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слід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віднести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27" tooltip="Глікозиди"/>
              </a:rPr>
              <a:t>глікозиди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31" tooltip="Терпеноїди"/>
              </a:rPr>
              <a:t>терпеноїди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32" tooltip="Етери"/>
              </a:rPr>
              <a:t>прості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 й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33" tooltip="Естери"/>
              </a:rPr>
              <a:t>складні</a:t>
            </a:r>
            <a:r>
              <a:rPr lang="ru-RU" sz="2800" dirty="0">
                <a:solidFill>
                  <a:srgbClr val="0B0080"/>
                </a:solidFill>
                <a:latin typeface="Arial" panose="020B0604020202020204" pitchFamily="34" charset="0"/>
                <a:hlinkClick r:id="rId33" tooltip="Естери"/>
              </a:rPr>
              <a:t> 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33" tooltip="Естери"/>
              </a:rPr>
              <a:t>ефіри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, а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також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деякі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r>
              <a:rPr lang="ru-RU" sz="2800" dirty="0" err="1">
                <a:solidFill>
                  <a:srgbClr val="0B0080"/>
                </a:solidFill>
                <a:latin typeface="Arial" panose="020B0604020202020204" pitchFamily="34" charset="0"/>
                <a:hlinkClick r:id="rId34" tooltip="Каротиноїди"/>
              </a:rPr>
              <a:t>каротиноїди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 й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органічні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02122"/>
                </a:solidFill>
                <a:latin typeface="Arial" panose="020B0604020202020204" pitchFamily="34" charset="0"/>
              </a:rPr>
              <a:t>сульфіди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89294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783772"/>
            <a:ext cx="10820400" cy="5434914"/>
          </a:xfrm>
        </p:spPr>
        <p:txBody>
          <a:bodyPr>
            <a:normAutofit/>
          </a:bodyPr>
          <a:lstStyle/>
          <a:p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Приправи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застосовують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 у </a:t>
            </a:r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кулінарії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харчовій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промисловості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 (</a:t>
            </a:r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консервній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кондитерській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хлібобулочній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лікеро-горілчаній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), а </a:t>
            </a:r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також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 у </a:t>
            </a:r>
            <a:r>
              <a:rPr lang="ru-RU" sz="3200" dirty="0" err="1">
                <a:solidFill>
                  <a:srgbClr val="0B0080"/>
                </a:solidFill>
                <a:latin typeface="Arial" panose="020B0604020202020204" pitchFamily="34" charset="0"/>
                <a:hlinkClick r:id="rId2" tooltip="Медицина"/>
              </a:rPr>
              <a:t>медицині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 й </a:t>
            </a:r>
            <a:r>
              <a:rPr lang="ru-RU" sz="3200" dirty="0" err="1">
                <a:solidFill>
                  <a:srgbClr val="0B0080"/>
                </a:solidFill>
                <a:latin typeface="Arial" panose="020B0604020202020204" pitchFamily="34" charset="0"/>
                <a:hlinkClick r:id="rId3" tooltip="Парфумерія"/>
              </a:rPr>
              <a:t>парфумерії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В </a:t>
            </a:r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даний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 час у </a:t>
            </a:r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промисловості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замість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 приправ у </a:t>
            </a:r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вигляді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свіжих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 і </a:t>
            </a:r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висушених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частин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рослин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 часто </a:t>
            </a:r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використовують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підготовлені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продукти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 - порошки, пасти, </a:t>
            </a:r>
            <a:r>
              <a:rPr lang="ru-RU" sz="3200" dirty="0" err="1">
                <a:solidFill>
                  <a:srgbClr val="0B0080"/>
                </a:solidFill>
                <a:latin typeface="Arial" panose="020B0604020202020204" pitchFamily="34" charset="0"/>
                <a:hlinkClick r:id="rId4" tooltip="Екстракт"/>
              </a:rPr>
              <a:t>екстракти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3200" dirty="0" err="1">
                <a:solidFill>
                  <a:srgbClr val="0B0080"/>
                </a:solidFill>
                <a:latin typeface="Arial" panose="020B0604020202020204" pitchFamily="34" charset="0"/>
                <a:hlinkClick r:id="rId5" tooltip="Ефірні олії"/>
              </a:rPr>
              <a:t>ефірні</a:t>
            </a:r>
            <a:r>
              <a:rPr lang="ru-RU" sz="3200" dirty="0">
                <a:solidFill>
                  <a:srgbClr val="0B0080"/>
                </a:solidFill>
                <a:latin typeface="Arial" panose="020B0604020202020204" pitchFamily="34" charset="0"/>
                <a:hlinkClick r:id="rId5" tooltip="Ефірні олії"/>
              </a:rPr>
              <a:t> </a:t>
            </a:r>
            <a:r>
              <a:rPr lang="ru-RU" sz="3200" dirty="0" err="1">
                <a:solidFill>
                  <a:srgbClr val="0B0080"/>
                </a:solidFill>
                <a:latin typeface="Arial" panose="020B0604020202020204" pitchFamily="34" charset="0"/>
                <a:hlinkClick r:id="rId5" tooltip="Ефірні олії"/>
              </a:rPr>
              <a:t>олії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, а </a:t>
            </a:r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також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синтетичні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 й </a:t>
            </a:r>
            <a:r>
              <a:rPr lang="ru-RU" sz="3200" dirty="0" err="1">
                <a:solidFill>
                  <a:srgbClr val="202122"/>
                </a:solidFill>
                <a:latin typeface="Arial" panose="020B0604020202020204" pitchFamily="34" charset="0"/>
              </a:rPr>
              <a:t>напівсинтетичні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r>
              <a:rPr lang="ru-RU" sz="3200" dirty="0" err="1">
                <a:solidFill>
                  <a:srgbClr val="0B0080"/>
                </a:solidFill>
                <a:latin typeface="Arial" panose="020B0604020202020204" pitchFamily="34" charset="0"/>
                <a:hlinkClick r:id="rId6" tooltip="Ароматизатор"/>
              </a:rPr>
              <a:t>ароматизатори</a:t>
            </a:r>
            <a:r>
              <a:rPr lang="ru-RU" sz="3200" dirty="0">
                <a:solidFill>
                  <a:srgbClr val="202122"/>
                </a:solidFill>
                <a:latin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37302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8823" y="535576"/>
            <a:ext cx="11482251" cy="5891349"/>
          </a:xfrm>
        </p:spPr>
        <p:txBody>
          <a:bodyPr>
            <a:noAutofit/>
          </a:bodyPr>
          <a:lstStyle/>
          <a:p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Основна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роль приправ -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підвищити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смакові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якості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їжі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поліпшити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її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аромат,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викликати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апетит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, і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іноді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-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замаскувати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небажані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органолептичні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властивості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продуктів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Крім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надання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їжі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нових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смакових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і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ароматичних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якостей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деякі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приправи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можуть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служити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джерелом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r>
              <a:rPr lang="ru-RU" sz="3600" dirty="0" err="1">
                <a:solidFill>
                  <a:srgbClr val="0B0080"/>
                </a:solidFill>
                <a:latin typeface="Arial" panose="020B0604020202020204" pitchFamily="34" charset="0"/>
                <a:hlinkClick r:id="rId2" tooltip="Органічні кислоти"/>
              </a:rPr>
              <a:t>органічних</a:t>
            </a:r>
            <a:r>
              <a:rPr lang="ru-RU" sz="3600" dirty="0">
                <a:solidFill>
                  <a:srgbClr val="0B0080"/>
                </a:solidFill>
                <a:latin typeface="Arial" panose="020B0604020202020204" pitchFamily="34" charset="0"/>
                <a:hlinkClick r:id="rId2" tooltip="Органічні кислоти"/>
              </a:rPr>
              <a:t> </a:t>
            </a:r>
            <a:r>
              <a:rPr lang="ru-RU" sz="3600" dirty="0" smtClean="0">
                <a:solidFill>
                  <a:srgbClr val="0B0080"/>
                </a:solidFill>
                <a:latin typeface="Arial" panose="020B0604020202020204" pitchFamily="34" charset="0"/>
                <a:hlinkClick r:id="rId2" tooltip="Органічні кислоти"/>
              </a:rPr>
              <a:t>кислот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 (</a:t>
            </a:r>
            <a:r>
              <a:rPr lang="ru-RU" sz="3600" dirty="0">
                <a:solidFill>
                  <a:srgbClr val="0B0080"/>
                </a:solidFill>
                <a:latin typeface="Arial" panose="020B0604020202020204" pitchFamily="34" charset="0"/>
                <a:hlinkClick r:id="rId3" tooltip="Оцет"/>
              </a:rPr>
              <a:t>оцет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), </a:t>
            </a:r>
            <a:r>
              <a:rPr lang="ru-RU" sz="3600" dirty="0" err="1">
                <a:solidFill>
                  <a:srgbClr val="0B0080"/>
                </a:solidFill>
                <a:latin typeface="Arial" panose="020B0604020202020204" pitchFamily="34" charset="0"/>
                <a:hlinkClick r:id="rId4" tooltip="Ферменти"/>
              </a:rPr>
              <a:t>ферментів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 (</a:t>
            </a:r>
            <a:r>
              <a:rPr lang="ru-RU" sz="3600" dirty="0" err="1">
                <a:solidFill>
                  <a:srgbClr val="0B0080"/>
                </a:solidFill>
                <a:latin typeface="Arial" panose="020B0604020202020204" pitchFamily="34" charset="0"/>
                <a:hlinkClick r:id="rId5" tooltip="Соєвий соус"/>
              </a:rPr>
              <a:t>соєвий</a:t>
            </a:r>
            <a:r>
              <a:rPr lang="ru-RU" sz="3600" dirty="0">
                <a:solidFill>
                  <a:srgbClr val="0B0080"/>
                </a:solidFill>
                <a:latin typeface="Arial" panose="020B0604020202020204" pitchFamily="34" charset="0"/>
                <a:hlinkClick r:id="rId5" tooltip="Соєвий соус"/>
              </a:rPr>
              <a:t> соус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), і, в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певній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мірі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 — </a:t>
            </a:r>
            <a:r>
              <a:rPr lang="ru-RU" sz="3600" dirty="0" err="1">
                <a:solidFill>
                  <a:srgbClr val="0B0080"/>
                </a:solidFill>
                <a:latin typeface="Arial" panose="020B0604020202020204" pitchFamily="34" charset="0"/>
                <a:hlinkClick r:id="rId6" tooltip="Мікроелементи"/>
              </a:rPr>
              <a:t>мікроелементів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 — </a:t>
            </a:r>
            <a:r>
              <a:rPr lang="ru-RU" sz="3600" dirty="0" err="1">
                <a:solidFill>
                  <a:srgbClr val="0B0080"/>
                </a:solidFill>
                <a:latin typeface="Arial" panose="020B0604020202020204" pitchFamily="34" charset="0"/>
                <a:hlinkClick r:id="rId7" tooltip="Залізо"/>
              </a:rPr>
              <a:t>залізо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3600" dirty="0" err="1">
                <a:solidFill>
                  <a:srgbClr val="0B0080"/>
                </a:solidFill>
                <a:latin typeface="Arial" panose="020B0604020202020204" pitchFamily="34" charset="0"/>
                <a:hlinkClick r:id="rId8" tooltip="Кальцій"/>
              </a:rPr>
              <a:t>кальцій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3600" dirty="0">
                <a:solidFill>
                  <a:srgbClr val="0B0080"/>
                </a:solidFill>
                <a:latin typeface="Arial" panose="020B0604020202020204" pitchFamily="34" charset="0"/>
                <a:hlinkClick r:id="rId9" tooltip="Йод"/>
              </a:rPr>
              <a:t>йод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r>
              <a:rPr lang="ru-RU" sz="3600" dirty="0" err="1">
                <a:solidFill>
                  <a:srgbClr val="202122"/>
                </a:solidFill>
                <a:latin typeface="Arial" panose="020B0604020202020204" pitchFamily="34" charset="0"/>
              </a:rPr>
              <a:t>тощо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.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28660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7851" y="516179"/>
            <a:ext cx="8610600" cy="1293028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2.Алкоголь в кулінарії 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440" y="2206988"/>
            <a:ext cx="5648224" cy="43636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7291" y="2206987"/>
            <a:ext cx="5979795" cy="436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795231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134</TotalTime>
  <Words>843</Words>
  <Application>Microsoft Office PowerPoint</Application>
  <PresentationFormat>Широкоэкранный</PresentationFormat>
  <Paragraphs>47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Century Gothic</vt:lpstr>
      <vt:lpstr>Times New Roman</vt:lpstr>
      <vt:lpstr>След самолета</vt:lpstr>
      <vt:lpstr>Презентация PowerPoint</vt:lpstr>
      <vt:lpstr>Презентация PowerPoint</vt:lpstr>
      <vt:lpstr>Література </vt:lpstr>
      <vt:lpstr>1. Смакові добавки до їжі  </vt:lpstr>
      <vt:lpstr>Презентация PowerPoint</vt:lpstr>
      <vt:lpstr>Презентация PowerPoint</vt:lpstr>
      <vt:lpstr>Презентация PowerPoint</vt:lpstr>
      <vt:lpstr>Презентация PowerPoint</vt:lpstr>
      <vt:lpstr>2.Алкоголь в кулінарії </vt:lpstr>
      <vt:lpstr>Алкоголь в кулінарії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3. Харчові афродизіаки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флейрінг</dc:title>
  <dc:creator>Іванка Шоломіцька</dc:creator>
  <cp:lastModifiedBy>Пользователь Windows</cp:lastModifiedBy>
  <cp:revision>14</cp:revision>
  <dcterms:created xsi:type="dcterms:W3CDTF">2017-12-13T11:39:03Z</dcterms:created>
  <dcterms:modified xsi:type="dcterms:W3CDTF">2020-10-22T12:04:45Z</dcterms:modified>
</cp:coreProperties>
</file>