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4" r:id="rId1"/>
  </p:sldMasterIdLst>
  <p:sldIdLst>
    <p:sldId id="256" r:id="rId2"/>
    <p:sldId id="270" r:id="rId3"/>
    <p:sldId id="271" r:id="rId4"/>
    <p:sldId id="272" r:id="rId5"/>
    <p:sldId id="257" r:id="rId6"/>
    <p:sldId id="269" r:id="rId7"/>
    <p:sldId id="258" r:id="rId8"/>
    <p:sldId id="259" r:id="rId9"/>
    <p:sldId id="260" r:id="rId10"/>
    <p:sldId id="278" r:id="rId11"/>
    <p:sldId id="276" r:id="rId12"/>
    <p:sldId id="262" r:id="rId13"/>
    <p:sldId id="263" r:id="rId14"/>
    <p:sldId id="268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26" autoAdjust="0"/>
    <p:restoredTop sz="86323" autoAdjust="0"/>
  </p:normalViewPr>
  <p:slideViewPr>
    <p:cSldViewPr>
      <p:cViewPr varScale="1">
        <p:scale>
          <a:sx n="73" d="100"/>
          <a:sy n="73" d="100"/>
        </p:scale>
        <p:origin x="121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7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FD6A3E-D744-4142-8655-BB4C4E697A2B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E6489-645B-419B-905A-4672D3A2ECC8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610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86AE4C-2C30-480A-A4CB-0A45E535AB58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C9329-81A8-436F-9303-C0979A994BC3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764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86AE4C-2C30-480A-A4CB-0A45E535AB58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C9329-81A8-436F-9303-C0979A994BC3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9699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86AE4C-2C30-480A-A4CB-0A45E535AB58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C9329-81A8-436F-9303-C0979A994BC3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6749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86AE4C-2C30-480A-A4CB-0A45E535AB58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C9329-81A8-436F-9303-C0979A994BC3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87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86AE4C-2C30-480A-A4CB-0A45E535AB58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C9329-81A8-436F-9303-C0979A994BC3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4947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C0633A-A012-41B0-B96F-627AA17272D4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0AFEC-E701-4DD7-A7B1-84BAAF46C4F0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408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0D6D35-4F4D-4576-A9FD-E5BDA2FA1223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F1061-6421-4C42-90E3-84DA6E9AB7F6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331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ACD90A-4FA7-45C7-A894-1223A43D5E44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3D88A9-EB2F-4F1A-A8E3-26CC73FD828E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013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1F9CD4-3AC9-4ED9-A1D8-08CD5E46F270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3D2AD-5B02-4802-BB14-CA147232B9EB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116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A59C7-5DC7-41AA-89F2-840B5CF8703D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65353-3C6B-477F-AAF3-6ED19E59E590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311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A462EF-A147-4A61-8BDD-BA5FA1A1F05E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AD72F-58D9-4B45-92D2-3AC570377732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7866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973333-A240-4E6F-A2A0-D0CDEAD20B75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02947-DEFE-481A-A231-35CB2D1D9271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283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D15B7D-9F2E-4547-B705-103262D0EC73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2F957-C95A-4172-BFA6-0A6138AB5062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886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4B8E45-9C8A-46D6-AEF4-7CE8D3DDF875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5AD11-DF7C-424D-B694-F54AD3188407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402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1A08B0-CE76-47E8-9686-90942B9F4A8B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04D909-FC71-4EA2-AEAA-D1B485175944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98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486AE4C-2C30-480A-A4CB-0A45E535AB58}" type="datetimeFigureOut">
              <a:rPr lang="uk-UA" smtClean="0"/>
              <a:pPr>
                <a:defRPr/>
              </a:pPr>
              <a:t>09.09.2021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E8C9329-81A8-436F-9303-C0979A994BC3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247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  <p:sldLayoutId id="2147484046" r:id="rId12"/>
    <p:sldLayoutId id="2147484047" r:id="rId13"/>
    <p:sldLayoutId id="2147484048" r:id="rId14"/>
    <p:sldLayoutId id="2147484049" r:id="rId15"/>
    <p:sldLayoutId id="21474840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136904" cy="547260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6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3. Вітчизняне законодавство у галузі </a:t>
            </a:r>
            <a:r>
              <a:rPr lang="uk-UA" sz="6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сільського зеленого туризму</a:t>
            </a:r>
            <a:endParaRPr lang="en-US" sz="6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25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75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836613"/>
            <a:ext cx="6985000" cy="4968875"/>
          </a:xfrm>
        </p:spPr>
        <p:txBody>
          <a:bodyPr rtlCol="0">
            <a:normAutofit/>
          </a:bodyPr>
          <a:lstStyle/>
          <a:p>
            <a:pPr marL="274320" indent="-274320">
              <a:spcAft>
                <a:spcPts val="0"/>
              </a:spcAft>
              <a:defRPr/>
            </a:pPr>
            <a:r>
              <a:rPr lang="uk-UA" sz="3000" b="1" u="sng" dirty="0"/>
              <a:t>Державна реєстрація фізичних осіб</a:t>
            </a:r>
            <a:r>
              <a:rPr lang="uk-UA" sz="3000" b="1" u="sng" dirty="0" smtClean="0"/>
              <a:t>:</a:t>
            </a:r>
            <a:endParaRPr lang="en-US" sz="3000" b="1" u="sng" dirty="0" smtClean="0"/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b="1" i="1" dirty="0"/>
              <a:t>Фізичні особи </a:t>
            </a:r>
            <a:r>
              <a:rPr lang="uk-UA" dirty="0"/>
              <a:t>— власники або орендарі індивідуальних засобів розміщення (проживання) надають послуги з тимчасового розміщення (проживання) без державної реєстрації їх як суб’єктів підприємницької діяльності</a:t>
            </a:r>
            <a:r>
              <a:rPr lang="uk-UA" dirty="0" smtClean="0"/>
              <a:t>.</a:t>
            </a:r>
            <a:endParaRPr lang="en-US" dirty="0" smtClean="0"/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Відповідно, обов’язкова реєстрація як суб’єктів підприємницької діяльності для власників або орендарів колективних засобів розміщення, які надають послуги з тимчасового розміщення (проживання).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620713"/>
            <a:ext cx="7488238" cy="5102225"/>
          </a:xfrm>
        </p:spPr>
        <p:txBody>
          <a:bodyPr rtlCol="0">
            <a:normAutofit fontScale="92500" lnSpcReduction="10000"/>
          </a:bodyPr>
          <a:lstStyle/>
          <a:p>
            <a:pPr marL="274320" indent="-274320">
              <a:spcAft>
                <a:spcPts val="0"/>
              </a:spcAft>
              <a:defRPr/>
            </a:pPr>
            <a:r>
              <a:rPr lang="uk-UA" sz="3500" b="1" u="sng" dirty="0">
                <a:latin typeface="Times New Roman" pitchFamily="18" charset="0"/>
                <a:cs typeface="Times New Roman" pitchFamily="18" charset="0"/>
              </a:rPr>
              <a:t>Обов’язки фізичних осіб не зареєстрованих як </a:t>
            </a:r>
            <a:r>
              <a:rPr lang="uk-UA" sz="3500" b="1" u="sng" dirty="0" smtClean="0">
                <a:latin typeface="Times New Roman" pitchFamily="18" charset="0"/>
                <a:cs typeface="Times New Roman" pitchFamily="18" charset="0"/>
              </a:rPr>
              <a:t>підприємці:</a:t>
            </a:r>
            <a:endParaRPr lang="en-US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Подання декларацій про одержаний доход до органів податкової служби</a:t>
            </a:r>
            <a:r>
              <a:rPr lang="uk-UA" dirty="0" smtClean="0"/>
              <a:t>.</a:t>
            </a:r>
            <a:endParaRPr lang="en-US" dirty="0" smtClean="0"/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Ведення книги реєстрації клієнтів</a:t>
            </a:r>
            <a:r>
              <a:rPr lang="uk-UA" dirty="0" smtClean="0"/>
              <a:t>.</a:t>
            </a:r>
            <a:endParaRPr lang="en-US" dirty="0" smtClean="0"/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Подання статистичних відомостей</a:t>
            </a:r>
            <a:r>
              <a:rPr lang="uk-UA" dirty="0" smtClean="0"/>
              <a:t>.</a:t>
            </a:r>
            <a:endParaRPr lang="en-US" dirty="0" smtClean="0"/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Наявність спеціальної освіти не обов’язкова</a:t>
            </a:r>
            <a:r>
              <a:rPr lang="uk-UA" dirty="0" smtClean="0"/>
              <a:t>.</a:t>
            </a:r>
            <a:endParaRPr lang="en-US" dirty="0" smtClean="0"/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Надання клієнтам достовірної і своєчасної інформації (п.п.7 та 13 Постанови КМУ №297/2006 р.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549275"/>
            <a:ext cx="7489825" cy="5616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404813"/>
            <a:ext cx="7088188" cy="2873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u="sng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700" b="1" u="sng" dirty="0">
                <a:latin typeface="Times New Roman" pitchFamily="18" charset="0"/>
                <a:cs typeface="Times New Roman" pitchFamily="18" charset="0"/>
              </a:rPr>
              <a:t> правового </a:t>
            </a:r>
            <a:r>
              <a:rPr lang="ru-RU" sz="2700" b="1" u="sng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7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u="sng" dirty="0" err="1">
                <a:latin typeface="Times New Roman" pitchFamily="18" charset="0"/>
                <a:cs typeface="Times New Roman" pitchFamily="18" charset="0"/>
              </a:rPr>
              <a:t>сільського</a:t>
            </a:r>
            <a:r>
              <a:rPr lang="ru-RU" sz="2700" b="1" u="sng" dirty="0">
                <a:latin typeface="Times New Roman" pitchFamily="18" charset="0"/>
                <a:cs typeface="Times New Roman" pitchFamily="18" charset="0"/>
              </a:rPr>
              <a:t> зеленого туризму в </a:t>
            </a:r>
            <a:r>
              <a:rPr lang="ru-RU" sz="2700" b="1" u="sng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b="1" dirty="0"/>
              <a:t/>
            </a:r>
            <a:br>
              <a:rPr lang="ru-RU" b="1" dirty="0"/>
            </a:br>
            <a:endParaRPr lang="uk-UA" dirty="0"/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 l="6105" t="10913" r="40742" b="10913"/>
          <a:stretch>
            <a:fillRect/>
          </a:stretch>
        </p:blipFill>
        <p:spPr bwMode="auto">
          <a:xfrm>
            <a:off x="755650" y="1340768"/>
            <a:ext cx="7604125" cy="518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899025" y="260350"/>
            <a:ext cx="3498850" cy="92075"/>
          </a:xfrm>
        </p:spPr>
        <p:txBody>
          <a:bodyPr>
            <a:normAutofit fontScale="90000"/>
          </a:bodyPr>
          <a:lstStyle/>
          <a:p>
            <a:r>
              <a:rPr lang="uk-UA" sz="1800" smtClean="0"/>
              <a:t>Продовження таблиці</a:t>
            </a:r>
          </a:p>
        </p:txBody>
      </p:sp>
      <p:sp>
        <p:nvSpPr>
          <p:cNvPr id="3789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 l="6136" t="10715" r="39986" b="31548"/>
          <a:stretch>
            <a:fillRect/>
          </a:stretch>
        </p:blipFill>
        <p:spPr bwMode="auto">
          <a:xfrm>
            <a:off x="814388" y="549275"/>
            <a:ext cx="7589837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765175"/>
            <a:ext cx="7489825" cy="5256213"/>
          </a:xfrm>
        </p:spPr>
        <p:txBody>
          <a:bodyPr rtlCol="0">
            <a:normAutofit lnSpcReduction="10000"/>
          </a:bodyPr>
          <a:lstStyle/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sz="2800" b="1" u="sng" dirty="0"/>
              <a:t>Що потрібно для розвитку сільського зеленого туризму в Україні</a:t>
            </a:r>
            <a:r>
              <a:rPr lang="uk-UA" sz="2800" b="1" u="sng" dirty="0" smtClean="0"/>
              <a:t>?</a:t>
            </a:r>
          </a:p>
          <a:p>
            <a:pPr marL="274320" indent="-274320">
              <a:spcAft>
                <a:spcPts val="0"/>
              </a:spcAft>
              <a:defRPr/>
            </a:pPr>
            <a:endParaRPr lang="uk-UA" b="1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Створення сприятливого законодавчого середовища для розвитку</a:t>
            </a:r>
            <a:r>
              <a:rPr lang="uk-UA" dirty="0" smtClean="0"/>
              <a:t>.</a:t>
            </a:r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Стимулююча та заохочувальна (не дозвільна) законодавча база: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/>
              <a:t> </a:t>
            </a:r>
            <a:r>
              <a:rPr lang="uk-UA" dirty="0"/>
              <a:t>● </a:t>
            </a:r>
            <a:r>
              <a:rPr lang="uk-UA" dirty="0" smtClean="0"/>
              <a:t>заохочення </a:t>
            </a:r>
            <a:r>
              <a:rPr lang="uk-UA" dirty="0"/>
              <a:t>до </a:t>
            </a:r>
            <a:r>
              <a:rPr lang="uk-UA" dirty="0" err="1"/>
              <a:t>самозайнятості</a:t>
            </a:r>
            <a:r>
              <a:rPr lang="uk-UA" dirty="0"/>
              <a:t> сільського населення</a:t>
            </a:r>
            <a:r>
              <a:rPr lang="uk-UA" dirty="0" smtClean="0"/>
              <a:t>;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/>
              <a:t> ● </a:t>
            </a:r>
            <a:r>
              <a:rPr lang="uk-UA" dirty="0" smtClean="0"/>
              <a:t>преференції </a:t>
            </a:r>
            <a:r>
              <a:rPr lang="uk-UA" dirty="0"/>
              <a:t>в оподаткуванні</a:t>
            </a:r>
            <a:r>
              <a:rPr lang="uk-UA" dirty="0" smtClean="0"/>
              <a:t>;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/>
              <a:t> ● </a:t>
            </a:r>
            <a:r>
              <a:rPr lang="uk-UA" dirty="0" smtClean="0"/>
              <a:t>створення </a:t>
            </a:r>
            <a:r>
              <a:rPr lang="uk-UA" dirty="0"/>
              <a:t>стимулів для розвитку приватної </a:t>
            </a:r>
            <a:r>
              <a:rPr lang="uk-UA" dirty="0" smtClean="0"/>
              <a:t>ініціативи</a:t>
            </a:r>
            <a:r>
              <a:rPr lang="uk-UA" dirty="0"/>
              <a:t>.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/>
              <a:t> </a:t>
            </a:r>
            <a:r>
              <a:rPr lang="uk-UA" dirty="0"/>
              <a:t>●</a:t>
            </a:r>
            <a:r>
              <a:rPr lang="uk-UA" dirty="0" smtClean="0"/>
              <a:t> економічна </a:t>
            </a:r>
            <a:r>
              <a:rPr lang="uk-UA" dirty="0"/>
              <a:t>підтримка розвитку </a:t>
            </a:r>
            <a:r>
              <a:rPr lang="uk-UA" dirty="0" err="1"/>
              <a:t>сзт</a:t>
            </a:r>
            <a:r>
              <a:rPr lang="uk-UA" dirty="0"/>
              <a:t>: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/>
              <a:t> </a:t>
            </a:r>
            <a:r>
              <a:rPr lang="uk-UA" dirty="0"/>
              <a:t>●</a:t>
            </a:r>
            <a:r>
              <a:rPr lang="uk-UA" dirty="0" smtClean="0"/>
              <a:t> залучення </a:t>
            </a:r>
            <a:r>
              <a:rPr lang="uk-UA" dirty="0"/>
              <a:t>інвестицій;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/>
              <a:t> </a:t>
            </a:r>
            <a:r>
              <a:rPr lang="uk-UA" dirty="0"/>
              <a:t>●</a:t>
            </a:r>
            <a:r>
              <a:rPr lang="uk-UA" dirty="0" smtClean="0"/>
              <a:t> пільгове </a:t>
            </a:r>
            <a:r>
              <a:rPr lang="uk-UA" dirty="0"/>
              <a:t>кредитування власників садиб для </a:t>
            </a:r>
            <a:r>
              <a:rPr lang="uk-UA" dirty="0" smtClean="0"/>
              <a:t>   модернізації </a:t>
            </a:r>
            <a:r>
              <a:rPr lang="uk-UA" dirty="0"/>
              <a:t>осель, підвищення кваліфікації, рекламування діяльності.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1"/>
            <a:ext cx="7796089" cy="5026412"/>
          </a:xfrm>
        </p:spPr>
        <p:txBody>
          <a:bodyPr/>
          <a:lstStyle/>
          <a:p>
            <a:pPr indent="0" algn="ctr"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Правове регулювання </a:t>
            </a:r>
            <a:r>
              <a:rPr lang="uk-UA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сільського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зеленого туризму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Права власників 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агроосель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Обов’язки власників 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агроосель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Поради початківцям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34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8210873" cy="73116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Рекомендована література: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340768"/>
            <a:ext cx="8640959" cy="5184576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/>
              <a:t>1.	</a:t>
            </a:r>
            <a:r>
              <a:rPr lang="ru-RU" dirty="0" smtClean="0"/>
              <a:t>         </a:t>
            </a:r>
            <a:r>
              <a:rPr lang="ru-RU" smtClean="0"/>
              <a:t>Бі</a:t>
            </a:r>
            <a:r>
              <a:rPr lang="ru-RU" sz="22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лоус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О.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правового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зеленого туризму в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шляхи до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ресурс] / О. О.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Білоус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Вісник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 Н.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Каразіна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Серія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Право. - 2016. -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21. - С. 236-239. - Режим доступу: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http://nbuv.gov.ua</a:t>
            </a:r>
          </a:p>
          <a:p>
            <a:pPr algn="just">
              <a:lnSpc>
                <a:spcPct val="120000"/>
              </a:lnSpc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Дубовіч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А.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-правового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зеленого туризму в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ресурс] / І. А.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Дубовіч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З. Я.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Сенета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системного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підходу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- 2018. -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3(2). - С. 34-38. - Режим доступу: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http://nbuv.gov.ua/UJRN/PSPE_print_2018_3(2)__8</a:t>
            </a:r>
          </a:p>
          <a:p>
            <a:pPr algn="just">
              <a:lnSpc>
                <a:spcPct val="120000"/>
              </a:lnSpc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Латинін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А. 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Державне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зеленого туризму в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ресурс] / М. А.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Латинін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Л. М.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Примоленна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//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Державне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- 2012. - № 1. - Режим доступу: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http://nbuv.gov.ua/UJRN/DeBu_2012_1_13</a:t>
            </a:r>
          </a:p>
          <a:p>
            <a:pPr algn="just">
              <a:lnSpc>
                <a:spcPct val="120000"/>
              </a:lnSpc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Мартинова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правового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зеленого туризму в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сільських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ресурс] / Н.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Мартинова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вісник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- 2014. - № 2. - С. 229-234. - Режим доступу: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http://nbuv.gov.ua/</a:t>
            </a:r>
          </a:p>
          <a:p>
            <a:pPr algn="just">
              <a:lnSpc>
                <a:spcPct val="120000"/>
              </a:lnSpc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Маховка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 М.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організаційно-правові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(зеленого) туризму в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ресурс] / В. М.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Маховка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- 2015. - № 2(6). - С. 1217-1221. - Режим доступу: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http://nbuv.gov.ua/UJRN/molv_2015_2(6)__302</a:t>
            </a:r>
          </a:p>
          <a:p>
            <a:pPr algn="just">
              <a:lnSpc>
                <a:spcPct val="120000"/>
              </a:lnSpc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	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Михайлюк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І. Нормативно-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туризму на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селянського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ресурс] / І. І.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Михайлюк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- 2014. -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2. - С. 141-151. - Режим доступу: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http://nbuv.gov.ua/UJRN/rmegt_2014_2_11</a:t>
            </a:r>
          </a:p>
          <a:p>
            <a:pPr algn="just">
              <a:lnSpc>
                <a:spcPct val="120000"/>
              </a:lnSpc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	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Снітко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І.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засади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суб'єктів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туризму[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ресурс] / А. І.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Снітко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вчений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- 2016. - № 11. - С. 332-336. - Режим доступу: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http://nbuv.gov.ua/UJRN/molv_2016_11_80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213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7" cy="6192688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визначенням</a:t>
            </a:r>
            <a:r>
              <a:rPr lang="ru-RU" dirty="0"/>
              <a:t> </a:t>
            </a:r>
            <a:r>
              <a:rPr lang="ru-RU" dirty="0" err="1"/>
              <a:t>сільського</a:t>
            </a:r>
            <a:r>
              <a:rPr lang="ru-RU" dirty="0"/>
              <a:t> (зеленого) туризму </a:t>
            </a:r>
            <a:r>
              <a:rPr lang="ru-RU" dirty="0" err="1"/>
              <a:t>цей</a:t>
            </a:r>
            <a:r>
              <a:rPr lang="ru-RU" dirty="0"/>
              <a:t> вид туризму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розміщення</a:t>
            </a:r>
            <a:r>
              <a:rPr lang="ru-RU" dirty="0"/>
              <a:t> для </a:t>
            </a:r>
            <a:r>
              <a:rPr lang="ru-RU" dirty="0" err="1"/>
              <a:t>відпочинку</a:t>
            </a:r>
            <a:r>
              <a:rPr lang="ru-RU" dirty="0"/>
              <a:t> у </a:t>
            </a:r>
            <a:r>
              <a:rPr lang="ru-RU" dirty="0" err="1"/>
              <a:t>сільській</a:t>
            </a:r>
            <a:r>
              <a:rPr lang="ru-RU" dirty="0"/>
              <a:t> </a:t>
            </a:r>
            <a:r>
              <a:rPr lang="ru-RU" dirty="0" err="1"/>
              <a:t>садибі</a:t>
            </a:r>
            <a:r>
              <a:rPr lang="ru-RU" dirty="0"/>
              <a:t> та </a:t>
            </a:r>
            <a:r>
              <a:rPr lang="ru-RU" dirty="0" err="1"/>
              <a:t>надання</a:t>
            </a:r>
            <a:r>
              <a:rPr lang="ru-RU" dirty="0"/>
              <a:t> туристам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виокремити</a:t>
            </a:r>
            <a:r>
              <a:rPr lang="ru-RU" dirty="0"/>
              <a:t>: </a:t>
            </a:r>
            <a:r>
              <a:rPr lang="ru-RU" dirty="0" err="1"/>
              <a:t>традиційні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; </a:t>
            </a:r>
            <a:r>
              <a:rPr lang="ru-RU" dirty="0" err="1"/>
              <a:t>традиційні</a:t>
            </a:r>
            <a:r>
              <a:rPr lang="ru-RU" dirty="0"/>
              <a:t> </a:t>
            </a:r>
            <a:r>
              <a:rPr lang="ru-RU" dirty="0" err="1"/>
              <a:t>додаткові</a:t>
            </a:r>
            <a:r>
              <a:rPr lang="ru-RU" dirty="0"/>
              <a:t> та </a:t>
            </a:r>
            <a:r>
              <a:rPr lang="ru-RU" dirty="0" err="1"/>
              <a:t>специфічні</a:t>
            </a:r>
            <a:r>
              <a:rPr lang="ru-RU" dirty="0"/>
              <a:t>.</a:t>
            </a:r>
          </a:p>
          <a:p>
            <a:r>
              <a:rPr lang="ru-RU" dirty="0" err="1"/>
              <a:t>Суб’єктами</a:t>
            </a:r>
            <a:r>
              <a:rPr lang="ru-RU" dirty="0"/>
              <a:t> </a:t>
            </a:r>
            <a:r>
              <a:rPr lang="ru-RU" dirty="0" err="1"/>
              <a:t>сільського</a:t>
            </a:r>
            <a:r>
              <a:rPr lang="ru-RU" dirty="0"/>
              <a:t> (зеленого) туризму </a:t>
            </a:r>
            <a:r>
              <a:rPr lang="ru-RU" dirty="0" err="1"/>
              <a:t>виступають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основні</a:t>
            </a:r>
            <a:r>
              <a:rPr lang="ru-RU" dirty="0"/>
              <a:t>: </a:t>
            </a:r>
            <a:r>
              <a:rPr lang="ru-RU" dirty="0" err="1"/>
              <a:t>сільські</a:t>
            </a:r>
            <a:r>
              <a:rPr lang="ru-RU" dirty="0"/>
              <a:t> </a:t>
            </a:r>
            <a:r>
              <a:rPr lang="ru-RU" dirty="0" err="1"/>
              <a:t>господарі</a:t>
            </a:r>
            <a:r>
              <a:rPr lang="ru-RU" dirty="0"/>
              <a:t> та члени родин </a:t>
            </a:r>
            <a:r>
              <a:rPr lang="ru-RU" dirty="0" err="1"/>
              <a:t>сільських</a:t>
            </a:r>
            <a:r>
              <a:rPr lang="ru-RU" dirty="0"/>
              <a:t> </a:t>
            </a:r>
            <a:r>
              <a:rPr lang="ru-RU" dirty="0" err="1"/>
              <a:t>господарів</a:t>
            </a:r>
            <a:r>
              <a:rPr lang="ru-RU" dirty="0"/>
              <a:t>; </a:t>
            </a:r>
            <a:r>
              <a:rPr lang="ru-RU" dirty="0" err="1"/>
              <a:t>споживачі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сільського</a:t>
            </a:r>
            <a:r>
              <a:rPr lang="ru-RU" dirty="0"/>
              <a:t> зеленого туризму (</a:t>
            </a:r>
            <a:r>
              <a:rPr lang="ru-RU" dirty="0" err="1"/>
              <a:t>туристи</a:t>
            </a:r>
            <a:r>
              <a:rPr lang="ru-RU" dirty="0"/>
              <a:t>);</a:t>
            </a:r>
          </a:p>
          <a:p>
            <a:pPr marL="0" indent="0">
              <a:buNone/>
            </a:pPr>
            <a:r>
              <a:rPr lang="ru-RU" dirty="0" smtClean="0"/>
              <a:t>      та </a:t>
            </a:r>
            <a:r>
              <a:rPr lang="ru-RU" dirty="0" err="1"/>
              <a:t>додаткові</a:t>
            </a:r>
            <a:r>
              <a:rPr lang="ru-RU" dirty="0"/>
              <a:t> - </a:t>
            </a:r>
            <a:r>
              <a:rPr lang="ru-RU" dirty="0" err="1"/>
              <a:t>фізичні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юридичні</a:t>
            </a:r>
            <a:r>
              <a:rPr lang="ru-RU" dirty="0"/>
              <a:t> особи,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надають</a:t>
            </a:r>
            <a:r>
              <a:rPr lang="ru-RU" dirty="0"/>
              <a:t> </a:t>
            </a:r>
            <a:r>
              <a:rPr lang="ru-RU" dirty="0" err="1"/>
              <a:t>допоміжні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(</a:t>
            </a:r>
            <a:r>
              <a:rPr lang="ru-RU" dirty="0" err="1"/>
              <a:t>агентські</a:t>
            </a:r>
            <a:r>
              <a:rPr lang="ru-RU" dirty="0"/>
              <a:t>, </a:t>
            </a:r>
            <a:r>
              <a:rPr lang="ru-RU" dirty="0" err="1"/>
              <a:t>посередницькі</a:t>
            </a:r>
            <a:r>
              <a:rPr lang="ru-RU" dirty="0"/>
              <a:t>, </a:t>
            </a:r>
            <a:r>
              <a:rPr lang="ru-RU" dirty="0" err="1"/>
              <a:t>рекламні</a:t>
            </a:r>
            <a:r>
              <a:rPr lang="ru-RU" dirty="0"/>
              <a:t>, </a:t>
            </a:r>
            <a:r>
              <a:rPr lang="ru-RU" dirty="0" err="1"/>
              <a:t>інформаційні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 </a:t>
            </a:r>
            <a:r>
              <a:rPr lang="ru-RU" dirty="0" err="1"/>
              <a:t>сільським</a:t>
            </a:r>
            <a:r>
              <a:rPr lang="ru-RU" dirty="0"/>
              <a:t> господарям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споживачам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сільського</a:t>
            </a:r>
            <a:r>
              <a:rPr lang="ru-RU" dirty="0"/>
              <a:t> (зеленого) туризму.</a:t>
            </a:r>
          </a:p>
          <a:p>
            <a:pPr marL="0" indent="0">
              <a:buNone/>
            </a:pPr>
            <a:r>
              <a:rPr lang="ru-RU" dirty="0" smtClean="0"/>
              <a:t>     Характеристика </a:t>
            </a:r>
            <a:r>
              <a:rPr lang="ru-RU" dirty="0"/>
              <a:t>прав та </a:t>
            </a:r>
            <a:r>
              <a:rPr lang="ru-RU" dirty="0" err="1"/>
              <a:t>обов’язків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сільського</a:t>
            </a:r>
            <a:r>
              <a:rPr lang="ru-RU" dirty="0"/>
              <a:t> (зеленого) туризму наведена у табл. 1.</a:t>
            </a:r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Основним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найголовнішим</a:t>
            </a:r>
            <a:r>
              <a:rPr lang="ru-RU" dirty="0"/>
              <a:t> </a:t>
            </a: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сільського</a:t>
            </a:r>
            <a:r>
              <a:rPr lang="ru-RU" dirty="0"/>
              <a:t> (зеленого) туризму є </a:t>
            </a:r>
            <a:r>
              <a:rPr lang="ru-RU" dirty="0" err="1"/>
              <a:t>сільська</a:t>
            </a:r>
            <a:r>
              <a:rPr lang="ru-RU" dirty="0"/>
              <a:t> (зелена) </a:t>
            </a:r>
            <a:r>
              <a:rPr lang="ru-RU" dirty="0" err="1"/>
              <a:t>садиба</a:t>
            </a:r>
            <a:r>
              <a:rPr lang="ru-RU" dirty="0"/>
              <a:t>.</a:t>
            </a:r>
          </a:p>
          <a:p>
            <a:r>
              <a:rPr lang="ru-RU" dirty="0" err="1" smtClean="0"/>
              <a:t>Сільській</a:t>
            </a:r>
            <a:r>
              <a:rPr lang="ru-RU" dirty="0" smtClean="0"/>
              <a:t> </a:t>
            </a:r>
            <a:r>
              <a:rPr lang="ru-RU" dirty="0" err="1"/>
              <a:t>господар</a:t>
            </a:r>
            <a:r>
              <a:rPr lang="ru-RU" dirty="0"/>
              <a:t> – </a:t>
            </a:r>
            <a:r>
              <a:rPr lang="ru-RU" dirty="0" err="1"/>
              <a:t>фізична</a:t>
            </a:r>
            <a:r>
              <a:rPr lang="ru-RU" dirty="0"/>
              <a:t> особа та члени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сім'ї</a:t>
            </a:r>
            <a:r>
              <a:rPr lang="ru-RU" dirty="0"/>
              <a:t> (</a:t>
            </a:r>
            <a:r>
              <a:rPr lang="ru-RU" dirty="0" err="1"/>
              <a:t>родини</a:t>
            </a:r>
            <a:r>
              <a:rPr lang="ru-RU" dirty="0"/>
              <a:t>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ведуть</a:t>
            </a:r>
            <a:r>
              <a:rPr lang="ru-RU" dirty="0"/>
              <a:t> </a:t>
            </a:r>
            <a:r>
              <a:rPr lang="ru-RU" dirty="0" err="1"/>
              <a:t>господарську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земельних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 та майна </a:t>
            </a:r>
            <a:r>
              <a:rPr lang="ru-RU" dirty="0" err="1"/>
              <a:t>особистого</a:t>
            </a:r>
            <a:r>
              <a:rPr lang="ru-RU" dirty="0"/>
              <a:t> </a:t>
            </a:r>
            <a:r>
              <a:rPr lang="ru-RU" dirty="0" err="1"/>
              <a:t>селянського</a:t>
            </a:r>
            <a:r>
              <a:rPr lang="ru-RU" dirty="0"/>
              <a:t> (</a:t>
            </a:r>
            <a:r>
              <a:rPr lang="ru-RU" dirty="0" err="1"/>
              <a:t>фермерського</a:t>
            </a:r>
            <a:r>
              <a:rPr lang="ru-RU" dirty="0"/>
              <a:t>) </a:t>
            </a:r>
            <a:r>
              <a:rPr lang="ru-RU" dirty="0" err="1"/>
              <a:t>господарства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належать </a:t>
            </a:r>
            <a:r>
              <a:rPr lang="ru-RU" dirty="0" err="1"/>
              <a:t>їм</a:t>
            </a:r>
            <a:r>
              <a:rPr lang="ru-RU" dirty="0"/>
              <a:t> на правах </a:t>
            </a:r>
            <a:r>
              <a:rPr lang="ru-RU" dirty="0" err="1"/>
              <a:t>особистої</a:t>
            </a:r>
            <a:r>
              <a:rPr lang="ru-RU" dirty="0"/>
              <a:t>, </a:t>
            </a:r>
            <a:r>
              <a:rPr lang="ru-RU" dirty="0" err="1"/>
              <a:t>спільної</a:t>
            </a:r>
            <a:r>
              <a:rPr lang="ru-RU" dirty="0"/>
              <a:t>, </a:t>
            </a:r>
            <a:r>
              <a:rPr lang="ru-RU" dirty="0" err="1"/>
              <a:t>часткової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оренди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законам </a:t>
            </a:r>
            <a:r>
              <a:rPr lang="ru-RU" dirty="0" err="1" smtClean="0"/>
              <a:t>України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Таким чином, </a:t>
            </a:r>
            <a:r>
              <a:rPr lang="ru-RU" dirty="0" err="1"/>
              <a:t>сільський</a:t>
            </a:r>
            <a:r>
              <a:rPr lang="ru-RU" dirty="0"/>
              <a:t> </a:t>
            </a:r>
            <a:r>
              <a:rPr lang="ru-RU" dirty="0" err="1"/>
              <a:t>господар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підприємницької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тоді</a:t>
            </a:r>
            <a:r>
              <a:rPr lang="ru-RU" dirty="0"/>
              <a:t>, коли </a:t>
            </a:r>
            <a:r>
              <a:rPr lang="ru-RU" dirty="0" err="1"/>
              <a:t>приймає</a:t>
            </a:r>
            <a:r>
              <a:rPr lang="ru-RU" dirty="0"/>
              <a:t> у </a:t>
            </a:r>
            <a:r>
              <a:rPr lang="ru-RU" dirty="0" err="1"/>
              <a:t>своїй</a:t>
            </a:r>
            <a:r>
              <a:rPr lang="ru-RU" dirty="0"/>
              <a:t> </a:t>
            </a:r>
            <a:r>
              <a:rPr lang="ru-RU" dirty="0" err="1"/>
              <a:t>садибі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8 </a:t>
            </a:r>
            <a:r>
              <a:rPr lang="ru-RU" dirty="0" err="1"/>
              <a:t>осіб</a:t>
            </a:r>
            <a:r>
              <a:rPr lang="ru-RU" dirty="0"/>
              <a:t> (</a:t>
            </a:r>
            <a:r>
              <a:rPr lang="ru-RU" dirty="0" err="1"/>
              <a:t>туристів</a:t>
            </a:r>
            <a:r>
              <a:rPr lang="ru-RU" dirty="0"/>
              <a:t>) </a:t>
            </a:r>
            <a:r>
              <a:rPr lang="ru-RU" dirty="0" err="1"/>
              <a:t>одночасно</a:t>
            </a:r>
            <a:r>
              <a:rPr lang="ru-RU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12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1116013" y="1484313"/>
            <a:ext cx="6964362" cy="3529012"/>
          </a:xfrm>
        </p:spPr>
        <p:txBody>
          <a:bodyPr/>
          <a:lstStyle/>
          <a:p>
            <a:r>
              <a:rPr lang="ru-RU" sz="2000" b="1" u="sng" smtClean="0">
                <a:latin typeface="Times New Roman" pitchFamily="18" charset="0"/>
                <a:cs typeface="Times New Roman" pitchFamily="18" charset="0"/>
              </a:rPr>
              <a:t>Сільський зелений туризм є законним видом діяльності:</a:t>
            </a:r>
            <a:br>
              <a:rPr lang="ru-RU" sz="2000" b="1" u="sng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u="sng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с.з.т. визнано окремим видом туризму, розвиток якого є пріоритетним напрямом державної політики у статтях 4 та 6 Закону України „Про туризм”, № 324 від 15.09.1995 р.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sz="1800" b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право особистих селянських господарств займатися сільським зеленим туризмом визначено в статті 1 Закону України „Про особисте селянське господарство”, № 742 від 15.05.2003 р.</a:t>
            </a:r>
            <a:endParaRPr lang="uk-UA" sz="1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692150"/>
            <a:ext cx="8280722" cy="5257800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sz="2100" b="1" u="sng" dirty="0" err="1"/>
              <a:t>Основними</a:t>
            </a:r>
            <a:r>
              <a:rPr lang="ru-RU" sz="2100" b="1" u="sng" dirty="0"/>
              <a:t> актами нормативно-правового </a:t>
            </a:r>
            <a:r>
              <a:rPr lang="ru-RU" sz="2100" b="1" u="sng" dirty="0" err="1"/>
              <a:t>регулювання</a:t>
            </a:r>
            <a:r>
              <a:rPr lang="ru-RU" sz="2100" b="1" u="sng" dirty="0"/>
              <a:t>, </a:t>
            </a:r>
            <a:r>
              <a:rPr lang="ru-RU" sz="2100" b="1" u="sng" dirty="0" err="1"/>
              <a:t>які</a:t>
            </a:r>
            <a:r>
              <a:rPr lang="ru-RU" sz="2100" b="1" u="sng" dirty="0"/>
              <a:t> </a:t>
            </a:r>
            <a:r>
              <a:rPr lang="ru-RU" sz="2100" b="1" u="sng" dirty="0" err="1"/>
              <a:t>підтверджують</a:t>
            </a:r>
            <a:r>
              <a:rPr lang="ru-RU" sz="2100" b="1" u="sng" dirty="0"/>
              <a:t> </a:t>
            </a:r>
            <a:r>
              <a:rPr lang="ru-RU" sz="2100" b="1" u="sng" dirty="0" err="1" smtClean="0"/>
              <a:t>законність</a:t>
            </a:r>
            <a:r>
              <a:rPr lang="ru-RU" sz="2100" b="1" u="sng" dirty="0" smtClean="0"/>
              <a:t> </a:t>
            </a:r>
            <a:r>
              <a:rPr lang="ru-RU" sz="2100" b="1" u="sng" dirty="0" err="1"/>
              <a:t>провадження</a:t>
            </a:r>
            <a:r>
              <a:rPr lang="ru-RU" sz="2100" b="1" u="sng" dirty="0"/>
              <a:t> </a:t>
            </a:r>
            <a:r>
              <a:rPr lang="ru-RU" sz="2100" b="1" u="sng" dirty="0" err="1"/>
              <a:t>сільського</a:t>
            </a:r>
            <a:r>
              <a:rPr lang="ru-RU" sz="2100" b="1" u="sng" dirty="0"/>
              <a:t> зеленого туризму в </a:t>
            </a:r>
            <a:r>
              <a:rPr lang="ru-RU" sz="2100" b="1" u="sng" dirty="0" err="1"/>
              <a:t>Україні</a:t>
            </a:r>
            <a:r>
              <a:rPr lang="ru-RU" sz="2100" b="1" u="sng" dirty="0"/>
              <a:t>, як </a:t>
            </a:r>
            <a:r>
              <a:rPr lang="ru-RU" sz="2100" b="1" u="sng" dirty="0" err="1"/>
              <a:t>галузі</a:t>
            </a:r>
            <a:r>
              <a:rPr lang="ru-RU" sz="2100" b="1" u="sng" dirty="0"/>
              <a:t> </a:t>
            </a:r>
            <a:r>
              <a:rPr lang="ru-RU" sz="2100" b="1" u="sng" dirty="0" err="1"/>
              <a:t>туристичного</a:t>
            </a:r>
            <a:r>
              <a:rPr lang="ru-RU" sz="2100" b="1" u="sng" dirty="0"/>
              <a:t> </a:t>
            </a:r>
            <a:r>
              <a:rPr lang="ru-RU" sz="2100" b="1" u="sng" dirty="0" err="1"/>
              <a:t>бізнесу</a:t>
            </a:r>
            <a:r>
              <a:rPr lang="ru-RU" sz="2100" b="1" u="sng" dirty="0"/>
              <a:t>, є</a:t>
            </a:r>
            <a:r>
              <a:rPr lang="ru-RU" sz="2100" b="1" u="sng" dirty="0" smtClean="0"/>
              <a:t>: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Закон </a:t>
            </a:r>
            <a:r>
              <a:rPr lang="ru-RU" dirty="0" err="1"/>
              <a:t>України</a:t>
            </a:r>
            <a:r>
              <a:rPr lang="ru-RU" dirty="0"/>
              <a:t> «Про туризм» </a:t>
            </a:r>
            <a:r>
              <a:rPr lang="ru-RU" dirty="0" err="1"/>
              <a:t>від</a:t>
            </a:r>
            <a:r>
              <a:rPr lang="ru-RU" dirty="0"/>
              <a:t> 18.11.2003 р. №1282-ІV; 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право </a:t>
            </a:r>
            <a:r>
              <a:rPr lang="ru-RU" dirty="0" err="1"/>
              <a:t>особистих</a:t>
            </a:r>
            <a:r>
              <a:rPr lang="ru-RU" dirty="0"/>
              <a:t> </a:t>
            </a:r>
            <a:r>
              <a:rPr lang="ru-RU" dirty="0" err="1"/>
              <a:t>селянських</a:t>
            </a:r>
            <a:r>
              <a:rPr lang="ru-RU" dirty="0"/>
              <a:t> </a:t>
            </a:r>
            <a:r>
              <a:rPr lang="ru-RU" dirty="0" err="1"/>
              <a:t>господарств</a:t>
            </a:r>
            <a:r>
              <a:rPr lang="ru-RU" dirty="0"/>
              <a:t> </a:t>
            </a:r>
            <a:r>
              <a:rPr lang="ru-RU" dirty="0" err="1"/>
              <a:t>займатися</a:t>
            </a:r>
            <a:r>
              <a:rPr lang="ru-RU" dirty="0"/>
              <a:t> </a:t>
            </a:r>
            <a:r>
              <a:rPr lang="ru-RU" dirty="0" err="1"/>
              <a:t>сільським</a:t>
            </a:r>
            <a:r>
              <a:rPr lang="ru-RU" dirty="0"/>
              <a:t> зеленим </a:t>
            </a:r>
            <a:r>
              <a:rPr lang="ru-RU" dirty="0" err="1" smtClean="0"/>
              <a:t>туриз</a:t>
            </a:r>
            <a:r>
              <a:rPr lang="en-US" dirty="0" smtClean="0"/>
              <a:t>v</a:t>
            </a:r>
            <a:r>
              <a:rPr lang="ru-RU" dirty="0" smtClean="0"/>
              <a:t>ом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визначено</a:t>
            </a:r>
            <a:r>
              <a:rPr lang="ru-RU" dirty="0"/>
              <a:t> в </a:t>
            </a:r>
            <a:r>
              <a:rPr lang="ru-RU" dirty="0" err="1"/>
              <a:t>статті</a:t>
            </a:r>
            <a:r>
              <a:rPr lang="ru-RU" dirty="0"/>
              <a:t> 1 Закону </a:t>
            </a:r>
            <a:r>
              <a:rPr lang="ru-RU" dirty="0" err="1"/>
              <a:t>України</a:t>
            </a:r>
            <a:r>
              <a:rPr lang="ru-RU" dirty="0"/>
              <a:t> «Про </a:t>
            </a:r>
            <a:r>
              <a:rPr lang="ru-RU" dirty="0" err="1"/>
              <a:t>особисте</a:t>
            </a:r>
            <a:r>
              <a:rPr lang="ru-RU" dirty="0"/>
              <a:t> </a:t>
            </a:r>
            <a:r>
              <a:rPr lang="ru-RU" dirty="0" err="1"/>
              <a:t>селянське</a:t>
            </a:r>
            <a:r>
              <a:rPr lang="ru-RU" dirty="0"/>
              <a:t> </a:t>
            </a:r>
            <a:r>
              <a:rPr lang="ru-RU" dirty="0" err="1"/>
              <a:t>господар</a:t>
            </a:r>
            <a:r>
              <a:rPr lang="ru-RU" dirty="0"/>
              <a:t>- </a:t>
            </a:r>
            <a:r>
              <a:rPr lang="ru-RU" dirty="0" err="1"/>
              <a:t>ство</a:t>
            </a:r>
            <a:r>
              <a:rPr lang="ru-RU" dirty="0"/>
              <a:t>», № 742 </a:t>
            </a:r>
            <a:r>
              <a:rPr lang="ru-RU" dirty="0" err="1"/>
              <a:t>від</a:t>
            </a:r>
            <a:r>
              <a:rPr lang="ru-RU" dirty="0"/>
              <a:t> 15.05.2003 р</a:t>
            </a:r>
            <a:r>
              <a:rPr lang="ru-RU" dirty="0" smtClean="0"/>
              <a:t>.;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постанова </a:t>
            </a:r>
            <a:r>
              <a:rPr lang="ru-RU" dirty="0" err="1"/>
              <a:t>Кабінету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15.03.2006 р. №297 «Порядок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з </a:t>
            </a:r>
            <a:r>
              <a:rPr lang="ru-RU" dirty="0" err="1"/>
              <a:t>тимчасового</a:t>
            </a:r>
            <a:r>
              <a:rPr lang="ru-RU" dirty="0"/>
              <a:t> </a:t>
            </a:r>
            <a:r>
              <a:rPr lang="ru-RU" dirty="0" err="1"/>
              <a:t>розміщення</a:t>
            </a:r>
            <a:r>
              <a:rPr lang="ru-RU" dirty="0"/>
              <a:t> (</a:t>
            </a:r>
            <a:r>
              <a:rPr lang="ru-RU" dirty="0" err="1"/>
              <a:t>проживання</a:t>
            </a:r>
            <a:r>
              <a:rPr lang="ru-RU" dirty="0" smtClean="0"/>
              <a:t>)»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проект </a:t>
            </a:r>
            <a:r>
              <a:rPr lang="ru-RU" dirty="0"/>
              <a:t>закону </a:t>
            </a:r>
            <a:r>
              <a:rPr lang="ru-RU" dirty="0" err="1"/>
              <a:t>України</a:t>
            </a:r>
            <a:r>
              <a:rPr lang="ru-RU" dirty="0"/>
              <a:t> «Про </a:t>
            </a:r>
            <a:r>
              <a:rPr lang="ru-RU" dirty="0" err="1"/>
              <a:t>сільський</a:t>
            </a:r>
            <a:r>
              <a:rPr lang="ru-RU" dirty="0"/>
              <a:t> та </a:t>
            </a:r>
            <a:r>
              <a:rPr lang="ru-RU" dirty="0" err="1"/>
              <a:t>сільський</a:t>
            </a:r>
            <a:r>
              <a:rPr lang="ru-RU" dirty="0"/>
              <a:t> </a:t>
            </a:r>
            <a:r>
              <a:rPr lang="ru-RU" dirty="0" err="1"/>
              <a:t>зелений</a:t>
            </a:r>
            <a:r>
              <a:rPr lang="ru-RU" dirty="0"/>
              <a:t> туризм» </a:t>
            </a:r>
            <a:r>
              <a:rPr lang="ru-RU" dirty="0" err="1"/>
              <a:t>від</a:t>
            </a:r>
            <a:r>
              <a:rPr lang="ru-RU" dirty="0"/>
              <a:t> 16.11.2004 р.; 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проект </a:t>
            </a:r>
            <a:r>
              <a:rPr lang="ru-RU" dirty="0"/>
              <a:t>закону </a:t>
            </a:r>
            <a:r>
              <a:rPr lang="ru-RU" dirty="0" err="1"/>
              <a:t>України</a:t>
            </a:r>
            <a:r>
              <a:rPr lang="ru-RU" dirty="0"/>
              <a:t> «Про </a:t>
            </a:r>
            <a:r>
              <a:rPr lang="ru-RU" dirty="0" err="1"/>
              <a:t>сільський</a:t>
            </a:r>
            <a:r>
              <a:rPr lang="ru-RU" dirty="0"/>
              <a:t> </a:t>
            </a:r>
            <a:r>
              <a:rPr lang="ru-RU" dirty="0" err="1"/>
              <a:t>аграрний</a:t>
            </a:r>
            <a:r>
              <a:rPr lang="ru-RU" dirty="0"/>
              <a:t> туризм» </a:t>
            </a:r>
            <a:r>
              <a:rPr lang="ru-RU" dirty="0" err="1"/>
              <a:t>від</a:t>
            </a:r>
            <a:r>
              <a:rPr lang="ru-RU" dirty="0"/>
              <a:t> 29.04.2010 р.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692150"/>
            <a:ext cx="7632700" cy="6049963"/>
          </a:xfrm>
        </p:spPr>
        <p:txBody>
          <a:bodyPr rtlCol="0">
            <a:normAutofit fontScale="47500" lnSpcReduction="20000"/>
          </a:bodyPr>
          <a:lstStyle/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Перелік деяких Указів Президента України та Розпоряджень Кабінету Міністрів України, окремі положення яких містять питання розвитку сільського зеленого туризму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endParaRPr lang="uk-UA" sz="3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r>
              <a:rPr lang="uk-UA" sz="3600" b="1" u="sng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Указ №973,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10.08.1999 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р. “Про Основні напрями розвитку туризму в Україні до 2010 р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.”</a:t>
            </a:r>
            <a:endParaRPr lang="en-US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endParaRPr lang="uk-UA" sz="3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r>
              <a:rPr lang="uk-UA" sz="3600" b="1" u="sng" dirty="0">
                <a:latin typeface="Times New Roman" pitchFamily="18" charset="0"/>
                <a:cs typeface="Times New Roman" pitchFamily="18" charset="0"/>
              </a:rPr>
              <a:t>Розділ 3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. Стратегія розвитку галузі туризму. Основу державної політики в галузі туризму повинні складати такі чинники: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залучення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приватного сектора, особливо у сільській місцевості, до рекреаційно-туристичного підприємництва та підсобної діяльності у сфері туризму (сільського зеленого туризму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b="1" u="sng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Указ №1356, 20.12.2000 р. “Про Основні засади розвитку соціальної сфери села”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r>
              <a:rPr lang="uk-UA" sz="3600" b="1" u="sng" dirty="0">
                <a:latin typeface="Times New Roman" pitchFamily="18" charset="0"/>
                <a:cs typeface="Times New Roman" pitchFamily="18" charset="0"/>
              </a:rPr>
              <a:t>Розділ 2.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Мета, завдання та засоби забезпечення соціального розвитку села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соціальної політики на селі є забезпечення належного життєвого рівня сільського населення, що стане основою поліпшення демографічної ситуації і розвитку села. Для досягнення цієї мети необхідно реалізувати такі основні завдання:</a:t>
            </a:r>
          </a:p>
          <a:p>
            <a:pPr marL="0" indent="0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залучення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приватного сектора у сільській місцевості до рекреаційно-туристичного підприємництва та підсобної діяльності у сфері туризму (сільського зеленого туризму).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404665"/>
            <a:ext cx="7408168" cy="5318274"/>
          </a:xfrm>
        </p:spPr>
        <p:txBody>
          <a:bodyPr rtlCol="0">
            <a:normAutofit fontScale="92500" lnSpcReduction="10000"/>
          </a:bodyPr>
          <a:lstStyle/>
          <a:p>
            <a:pPr marL="274320" indent="-274320">
              <a:spcAft>
                <a:spcPts val="0"/>
              </a:spcAft>
              <a:defRPr/>
            </a:pPr>
            <a:r>
              <a:rPr lang="uk-UA" b="1" u="sng" dirty="0"/>
              <a:t>3.</a:t>
            </a:r>
            <a:r>
              <a:rPr lang="uk-UA" dirty="0"/>
              <a:t> </a:t>
            </a:r>
            <a:r>
              <a:rPr lang="uk-UA" i="1" dirty="0"/>
              <a:t>Розпорядження КМУ №306-р, 2.08.2000 “Про затвердження заходів щодо здійснення політики ефективної підтримки самостійно зайнятого населення, сімейного підприємництва, малого та сімейного бізнесу, вдосконалення системи надання допомоги безробітним та їх професійно-психологічної реабілітації, збільшення обсягів громадських робіт</a:t>
            </a:r>
            <a:r>
              <a:rPr lang="uk-UA" i="1" dirty="0" smtClean="0"/>
              <a:t>”</a:t>
            </a: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п.8. Забезпечення нормативно-правового врегулювання становлення та розвитку сільського (зеленого) туризму в Україні з метою організації зайнятості сільського населення</a:t>
            </a:r>
            <a:r>
              <a:rPr lang="uk-UA" dirty="0" smtClean="0"/>
              <a:t>.</a:t>
            </a: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Перелік деяких Указів Президента України та актів Кабінету Міністрів України, окремі положення яких містять питання розвитку сільського зеленого </a:t>
            </a:r>
            <a:r>
              <a:rPr lang="uk-UA" dirty="0" smtClean="0"/>
              <a:t>туризму</a:t>
            </a:r>
            <a:endParaRPr lang="en-US" dirty="0" smtClean="0"/>
          </a:p>
          <a:p>
            <a:pPr marL="274320" indent="-274320">
              <a:spcAft>
                <a:spcPts val="0"/>
              </a:spcAft>
              <a:defRPr/>
            </a:pP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b="1" u="sng" dirty="0"/>
              <a:t>4.</a:t>
            </a:r>
            <a:r>
              <a:rPr lang="uk-UA" dirty="0"/>
              <a:t> </a:t>
            </a:r>
            <a:r>
              <a:rPr lang="uk-UA" i="1" dirty="0"/>
              <a:t>Розпорядження КМУ №408-р, 12.09.2001 р. “Про заходи щодо поліпшення ситуації у сфері зайнятості населення на 2001-2002 роки”</a:t>
            </a:r>
            <a:endParaRPr lang="uk-UA" dirty="0"/>
          </a:p>
          <a:p>
            <a:pPr marL="274320" indent="-274320">
              <a:spcAft>
                <a:spcPts val="0"/>
              </a:spcAft>
              <a:defRPr/>
            </a:pPr>
            <a:r>
              <a:rPr lang="uk-UA" dirty="0"/>
              <a:t>п.12. Забезпечення нормативно-правового врегулювання процесу становлення та розвитку сільського (зеленого) туризму.</a:t>
            </a:r>
          </a:p>
          <a:p>
            <a:pPr marL="0" indent="0" fontAlgn="auto">
              <a:spcAft>
                <a:spcPts val="0"/>
              </a:spcAft>
              <a:buFont typeface="Brush Script MT" pitchFamily="66" charset="0"/>
              <a:buNone/>
              <a:defRPr/>
            </a:pP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150"/>
            <a:ext cx="7848922" cy="5545138"/>
          </a:xfrm>
        </p:spPr>
        <p:txBody>
          <a:bodyPr rtlCol="0">
            <a:normAutofit fontScale="62500" lnSpcReduction="20000"/>
          </a:bodyPr>
          <a:lstStyle/>
          <a:p>
            <a:pPr marL="274320" indent="-274320">
              <a:spcAft>
                <a:spcPts val="0"/>
              </a:spcAft>
              <a:defRPr/>
            </a:pPr>
            <a:r>
              <a:rPr lang="uk-UA" sz="2600" b="1" u="sng" dirty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Постанова КМУ від 15.03.2006 р.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N 297«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Про затвердження Порядку надання послуг з тимчасового розміщення (проживання).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r>
              <a:rPr lang="uk-UA" sz="2600" b="1" u="sng" dirty="0">
                <a:latin typeface="Times New Roman" pitchFamily="18" charset="0"/>
                <a:cs typeface="Times New Roman" pitchFamily="18" charset="0"/>
              </a:rPr>
              <a:t>6. 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Розпорядження КМУ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N 373-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р від 3.07.2006 р. «Про затвердження плану заходів щодо державної підтримки розвитку сільського туризму на 2006-2010 </a:t>
            </a:r>
            <a:r>
              <a:rPr lang="uk-UA" sz="2600" i="1" dirty="0" err="1">
                <a:latin typeface="Times New Roman" pitchFamily="18" charset="0"/>
                <a:cs typeface="Times New Roman" pitchFamily="18" charset="0"/>
              </a:rPr>
              <a:t>р.р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.»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r>
              <a:rPr lang="uk-UA" sz="2600" b="1" u="sng" dirty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Постанова КМУ №1158 від 19.09.2007р. “Державна цільова програма розвитку українського села на період до 2015 року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>
              <a:spcAft>
                <a:spcPts val="0"/>
              </a:spcAft>
              <a:defRPr/>
            </a:pPr>
            <a:r>
              <a:rPr lang="uk-UA" sz="2600" b="1" u="sng" dirty="0">
                <a:latin typeface="Times New Roman" pitchFamily="18" charset="0"/>
                <a:cs typeface="Times New Roman" pitchFamily="18" charset="0"/>
              </a:rPr>
              <a:t>Розділ ІІІ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, п.15 Сприяння диверсифікації підприємницької діяльності в сільській місцевості, розвитку сільського туризму, відродженню підсобних промислів та ремесел</a:t>
            </a:r>
          </a:p>
          <a:p>
            <a:pPr marL="274320" indent="-274320">
              <a:spcAft>
                <a:spcPts val="0"/>
              </a:spcAft>
              <a:defRPr/>
            </a:pPr>
            <a:r>
              <a:rPr lang="uk-UA" sz="2600" b="1" u="sng" dirty="0">
                <a:latin typeface="Times New Roman" pitchFamily="18" charset="0"/>
                <a:cs typeface="Times New Roman" pitchFamily="18" charset="0"/>
              </a:rPr>
              <a:t>8. 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Наказ Держспоживстандарту №207 від 03.09.2007 р. </a:t>
            </a:r>
            <a:r>
              <a:rPr lang="uk-UA" sz="2600" i="1" dirty="0" err="1">
                <a:latin typeface="Times New Roman" pitchFamily="18" charset="0"/>
                <a:cs typeface="Times New Roman" pitchFamily="18" charset="0"/>
              </a:rPr>
              <a:t>„Про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 затвердження Правил обов’язкової сертифікації послуг з тимчасового розміщення (проживання) та Правил обов’язкової сертифікації послуг харчування”.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r>
              <a:rPr lang="uk-UA" sz="2600" b="1" u="sng" dirty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Постанова КМУ №1203 від 16.11.2011р., Внести зміну до абзаців другого і третього пункту 2 Порядку надання послуг з тимчасового розміщення (проживання), затвердженого постановою Кабінету Міністрів України від 15 березня 2006 р. № 297 (Офіційний вісник України, 2006 р., № 11, ст. 731), замінивши цифри “10” цифрами “30”.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Aft>
                <a:spcPts val="0"/>
              </a:spcAft>
              <a:defRPr/>
            </a:pPr>
            <a:r>
              <a:rPr lang="uk-UA" sz="2600" b="1" u="sng" dirty="0">
                <a:latin typeface="Times New Roman" pitchFamily="18" charset="0"/>
                <a:cs typeface="Times New Roman" pitchFamily="18" charset="0"/>
              </a:rPr>
              <a:t>10. </a:t>
            </a:r>
            <a:r>
              <a:rPr lang="uk-UA" sz="2600" i="1" dirty="0">
                <a:latin typeface="Times New Roman" pitchFamily="18" charset="0"/>
                <a:cs typeface="Times New Roman" pitchFamily="18" charset="0"/>
              </a:rPr>
              <a:t>Постанова КМУ від 5 вересня 2012 р. № 830 “Про внесення змін до порядків, затверджених постановами Кабінету Міністрів України від 15 березня 2006 р. № 297 і від 29 липня 2009 р. № 803.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</TotalTime>
  <Words>567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Brush Script MT</vt:lpstr>
      <vt:lpstr>Calibri</vt:lpstr>
      <vt:lpstr>Times New Roman</vt:lpstr>
      <vt:lpstr>Trebuchet MS</vt:lpstr>
      <vt:lpstr>Wingdings 3</vt:lpstr>
      <vt:lpstr>Аспект</vt:lpstr>
      <vt:lpstr>Тема 3. Вітчизняне законодавство у галузі сільського зеленого туризму</vt:lpstr>
      <vt:lpstr>Презентация PowerPoint</vt:lpstr>
      <vt:lpstr>Рекомендована література:</vt:lpstr>
      <vt:lpstr>Презентация PowerPoint</vt:lpstr>
      <vt:lpstr>Сільський зелений туризм є законним видом діяльності:  ● с.з.т. визнано окремим видом туризму, розвиток якого є пріоритетним напрямом державної політики у статтях 4 та 6 Закону України „Про туризм”, № 324 від 15.09.1995 р.  ●   право особистих селянських господарств займатися сільським зеленим туризмом визначено в статті 1 Закону України „Про особисте селянське господарство”, № 742 від 15.05.2003 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Особливості правового регулювання сільського зеленого туризму в Україні </vt:lpstr>
      <vt:lpstr>Продовження таблиці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Законодавча політика в сфері сільського зеленого туризму</dc:title>
  <dc:creator>Andriy</dc:creator>
  <cp:lastModifiedBy>Пользователь Windows</cp:lastModifiedBy>
  <cp:revision>18</cp:revision>
  <dcterms:created xsi:type="dcterms:W3CDTF">2017-11-26T17:40:30Z</dcterms:created>
  <dcterms:modified xsi:type="dcterms:W3CDTF">2021-09-09T20:36:34Z</dcterms:modified>
</cp:coreProperties>
</file>