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03.03.2019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886728" cy="5328592"/>
          </a:xfrm>
        </p:spPr>
        <p:txBody>
          <a:bodyPr>
            <a:noAutofit/>
          </a:bodyPr>
          <a:lstStyle/>
          <a:p>
            <a:r>
              <a:rPr lang="uk-UA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4. Сертифікація та стандартизація у галузі </a:t>
            </a:r>
            <a:r>
              <a:rPr lang="uk-UA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сільського зеленого туризму. Міжнародна практика сертифікації послуг у сфері туризму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147320" lvl="0" indent="457200" algn="just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В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нашій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державі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діє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Програма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екологічної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сертифікації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для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сільського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(зеленого)</a:t>
            </a:r>
            <a:r>
              <a:rPr lang="ru-RU" sz="2800" spc="4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туризму «Зелена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Садиба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».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Туристи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надають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перевагу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саме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тим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садибам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що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мають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сертифікат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і знак «Зелена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Садиба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».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147320" lvl="0" indent="457200" algn="just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 err="1" smtClean="0">
                <a:solidFill>
                  <a:prstClr val="black"/>
                </a:solidFill>
                <a:latin typeface="Times New Roman"/>
                <a:ea typeface="Calibri"/>
              </a:rPr>
              <a:t>Обов’язковою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умовою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для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приймання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туристів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є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проходження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господарями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садиби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комісії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санепідемстанції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.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Необхідним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є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проведення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аналізу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води на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придатність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її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для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споживання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та за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наявності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худоби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аналізи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ветлікарні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. Знак «Зелена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Садиба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»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має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три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рівні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якості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від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першого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(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найнижчого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) до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третього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 (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Calibri"/>
              </a:rPr>
              <a:t>найвищого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).</a:t>
            </a:r>
            <a:endParaRPr lang="uk-UA" sz="28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10712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 marL="147320" indent="457200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В </a:t>
            </a:r>
            <a:r>
              <a:rPr lang="ru-RU" dirty="0" err="1">
                <a:latin typeface="Times New Roman"/>
                <a:ea typeface="Calibri"/>
              </a:rPr>
              <a:t>Україні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запроваджується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добровільна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категоризація</a:t>
            </a:r>
            <a:r>
              <a:rPr lang="ru-RU" dirty="0">
                <a:latin typeface="Times New Roman"/>
                <a:ea typeface="Calibri"/>
              </a:rPr>
              <a:t> у </a:t>
            </a:r>
            <a:r>
              <a:rPr lang="ru-RU" dirty="0" err="1">
                <a:latin typeface="Times New Roman"/>
                <a:ea typeface="Calibri"/>
              </a:rPr>
              <a:t>сфері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сільського</a:t>
            </a:r>
            <a:r>
              <a:rPr lang="ru-RU" dirty="0">
                <a:latin typeface="Times New Roman"/>
                <a:ea typeface="Calibri"/>
              </a:rPr>
              <a:t> зеленого туризму «</a:t>
            </a:r>
            <a:r>
              <a:rPr lang="ru-RU" dirty="0" err="1">
                <a:latin typeface="Times New Roman"/>
                <a:ea typeface="Calibri"/>
              </a:rPr>
              <a:t>Українська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гостинна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садиба</a:t>
            </a:r>
            <a:r>
              <a:rPr lang="ru-RU" dirty="0">
                <a:latin typeface="Times New Roman"/>
                <a:ea typeface="Calibri"/>
              </a:rPr>
              <a:t>», </a:t>
            </a:r>
            <a:r>
              <a:rPr lang="ru-RU" dirty="0" err="1">
                <a:latin typeface="Times New Roman"/>
                <a:ea typeface="Calibri"/>
              </a:rPr>
              <a:t>чотири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категорії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якої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позначаються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відповідним</a:t>
            </a:r>
            <a:r>
              <a:rPr lang="ru-RU" dirty="0">
                <a:latin typeface="Times New Roman"/>
                <a:ea typeface="Calibri"/>
              </a:rPr>
              <a:t> знаком. </a:t>
            </a:r>
            <a:endParaRPr lang="ru-RU" dirty="0" smtClean="0">
              <a:latin typeface="Times New Roman"/>
              <a:ea typeface="Calibri"/>
            </a:endParaRPr>
          </a:p>
          <a:p>
            <a:pPr marL="147320" indent="45720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Знак </a:t>
            </a:r>
            <a:r>
              <a:rPr lang="ru-RU" dirty="0">
                <a:latin typeface="Times New Roman"/>
                <a:ea typeface="Calibri"/>
              </a:rPr>
              <a:t>«</a:t>
            </a:r>
            <a:r>
              <a:rPr lang="ru-RU" dirty="0" err="1">
                <a:latin typeface="Times New Roman"/>
                <a:ea typeface="Calibri"/>
              </a:rPr>
              <a:t>Українська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гостинна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садиба</a:t>
            </a:r>
            <a:r>
              <a:rPr lang="ru-RU" dirty="0">
                <a:latin typeface="Times New Roman"/>
                <a:ea typeface="Calibri"/>
              </a:rPr>
              <a:t>» (</a:t>
            </a:r>
            <a:r>
              <a:rPr lang="ru-RU" dirty="0" err="1">
                <a:latin typeface="Times New Roman"/>
                <a:ea typeface="Calibri"/>
              </a:rPr>
              <a:t>далі</a:t>
            </a:r>
            <a:r>
              <a:rPr lang="ru-RU" dirty="0">
                <a:latin typeface="Times New Roman"/>
                <a:ea typeface="Calibri"/>
              </a:rPr>
              <a:t> – «УГС») </a:t>
            </a:r>
            <a:r>
              <a:rPr lang="ru-RU" dirty="0" err="1">
                <a:latin typeface="Times New Roman"/>
                <a:ea typeface="Calibri"/>
              </a:rPr>
              <a:t>включає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композицію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із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словосполученням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українською</a:t>
            </a:r>
            <a:r>
              <a:rPr lang="ru-RU" dirty="0">
                <a:latin typeface="Times New Roman"/>
                <a:ea typeface="Calibri"/>
              </a:rPr>
              <a:t> – «</a:t>
            </a:r>
            <a:r>
              <a:rPr lang="ru-RU" dirty="0" err="1">
                <a:latin typeface="Times New Roman"/>
                <a:ea typeface="Calibri"/>
              </a:rPr>
              <a:t>українська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гостинна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садиба</a:t>
            </a:r>
            <a:r>
              <a:rPr lang="ru-RU" dirty="0">
                <a:latin typeface="Times New Roman"/>
                <a:ea typeface="Calibri"/>
              </a:rPr>
              <a:t>», </a:t>
            </a:r>
            <a:r>
              <a:rPr lang="ru-RU" dirty="0" err="1">
                <a:latin typeface="Times New Roman"/>
                <a:ea typeface="Calibri"/>
              </a:rPr>
              <a:t>англійською</a:t>
            </a:r>
            <a:r>
              <a:rPr lang="ru-RU" dirty="0">
                <a:latin typeface="Times New Roman"/>
                <a:ea typeface="Calibri"/>
              </a:rPr>
              <a:t> – «</a:t>
            </a:r>
            <a:r>
              <a:rPr lang="ru-RU" dirty="0" err="1">
                <a:latin typeface="Times New Roman"/>
                <a:ea typeface="Calibri"/>
              </a:rPr>
              <a:t>ukrainianguesthouse</a:t>
            </a:r>
            <a:r>
              <a:rPr lang="ru-RU" dirty="0">
                <a:latin typeface="Times New Roman"/>
                <a:ea typeface="Calibri"/>
              </a:rPr>
              <a:t>» та </a:t>
            </a:r>
            <a:r>
              <a:rPr lang="ru-RU" dirty="0" err="1">
                <a:latin typeface="Times New Roman"/>
                <a:ea typeface="Calibri"/>
              </a:rPr>
              <a:t>графічного</a:t>
            </a:r>
            <a:r>
              <a:rPr lang="ru-RU" dirty="0">
                <a:latin typeface="Times New Roman"/>
                <a:ea typeface="Calibri"/>
              </a:rPr>
              <a:t> символу, на </a:t>
            </a:r>
            <a:r>
              <a:rPr lang="ru-RU" dirty="0" err="1">
                <a:latin typeface="Times New Roman"/>
                <a:ea typeface="Calibri"/>
              </a:rPr>
              <a:t>якому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зображена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українська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хатинка</a:t>
            </a:r>
            <a:r>
              <a:rPr lang="ru-RU" dirty="0">
                <a:latin typeface="Times New Roman"/>
                <a:ea typeface="Calibri"/>
              </a:rPr>
              <a:t>. </a:t>
            </a:r>
            <a:r>
              <a:rPr lang="ru-RU" dirty="0" err="1">
                <a:latin typeface="Times New Roman"/>
                <a:ea typeface="Calibri"/>
              </a:rPr>
              <a:t>Під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хатинкою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розміщені</a:t>
            </a:r>
            <a:r>
              <a:rPr lang="ru-RU" dirty="0">
                <a:latin typeface="Times New Roman"/>
                <a:ea typeface="Calibri"/>
              </a:rPr>
              <a:t> одна, </a:t>
            </a:r>
            <a:r>
              <a:rPr lang="ru-RU" dirty="0" err="1">
                <a:latin typeface="Times New Roman"/>
                <a:ea typeface="Calibri"/>
              </a:rPr>
              <a:t>дві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або</a:t>
            </a:r>
            <a:r>
              <a:rPr lang="ru-RU" dirty="0">
                <a:latin typeface="Times New Roman"/>
                <a:ea typeface="Calibri"/>
              </a:rPr>
              <a:t> три </a:t>
            </a:r>
            <a:r>
              <a:rPr lang="ru-RU" dirty="0" err="1">
                <a:latin typeface="Times New Roman"/>
                <a:ea typeface="Calibri"/>
              </a:rPr>
              <a:t>квітки</a:t>
            </a:r>
            <a:r>
              <a:rPr lang="ru-RU" dirty="0">
                <a:latin typeface="Times New Roman"/>
                <a:ea typeface="Calibri"/>
              </a:rPr>
              <a:t>.</a:t>
            </a:r>
            <a:endParaRPr lang="uk-UA" sz="2000" dirty="0">
              <a:latin typeface="Times New Roman"/>
              <a:ea typeface="Calibri"/>
            </a:endParaRPr>
          </a:p>
          <a:p>
            <a:pPr marL="147320" indent="457200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Знак </a:t>
            </a:r>
            <a:r>
              <a:rPr lang="ru-RU" dirty="0" err="1">
                <a:latin typeface="Times New Roman"/>
                <a:ea typeface="Calibri"/>
              </a:rPr>
              <a:t>має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чотири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категорії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засобів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розміщення</a:t>
            </a:r>
            <a:r>
              <a:rPr lang="ru-RU" dirty="0">
                <a:latin typeface="Times New Roman"/>
                <a:ea typeface="Calibri"/>
              </a:rPr>
              <a:t>:  </a:t>
            </a:r>
            <a:r>
              <a:rPr lang="ru-RU" dirty="0" err="1">
                <a:latin typeface="Times New Roman"/>
                <a:ea typeface="Calibri"/>
              </a:rPr>
              <a:t>базову</a:t>
            </a:r>
            <a:r>
              <a:rPr lang="ru-RU" dirty="0">
                <a:latin typeface="Times New Roman"/>
                <a:ea typeface="Calibri"/>
              </a:rPr>
              <a:t>  (</a:t>
            </a:r>
            <a:r>
              <a:rPr lang="ru-RU" dirty="0" err="1">
                <a:latin typeface="Times New Roman"/>
                <a:ea typeface="Calibri"/>
              </a:rPr>
              <a:t>найнижча</a:t>
            </a:r>
            <a:r>
              <a:rPr lang="ru-RU" dirty="0">
                <a:latin typeface="Times New Roman"/>
                <a:ea typeface="Calibri"/>
              </a:rPr>
              <a:t>) – </a:t>
            </a:r>
            <a:r>
              <a:rPr lang="ru-RU" dirty="0" err="1">
                <a:latin typeface="Times New Roman"/>
                <a:ea typeface="Calibri"/>
              </a:rPr>
              <a:t>позначається</a:t>
            </a:r>
            <a:r>
              <a:rPr lang="ru-RU" dirty="0">
                <a:latin typeface="Times New Roman"/>
                <a:ea typeface="Calibri"/>
              </a:rPr>
              <a:t> без </a:t>
            </a:r>
            <a:r>
              <a:rPr lang="ru-RU" dirty="0" err="1">
                <a:latin typeface="Times New Roman"/>
                <a:ea typeface="Calibri"/>
              </a:rPr>
              <a:t>квітки</a:t>
            </a:r>
            <a:r>
              <a:rPr lang="ru-RU" dirty="0">
                <a:latin typeface="Times New Roman"/>
                <a:ea typeface="Calibri"/>
              </a:rPr>
              <a:t>; першу – </a:t>
            </a:r>
            <a:r>
              <a:rPr lang="ru-RU" dirty="0" err="1">
                <a:latin typeface="Times New Roman"/>
                <a:ea typeface="Calibri"/>
              </a:rPr>
              <a:t>однієї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квіткою</a:t>
            </a:r>
            <a:r>
              <a:rPr lang="ru-RU" dirty="0">
                <a:latin typeface="Times New Roman"/>
                <a:ea typeface="Calibri"/>
              </a:rPr>
              <a:t>; другу - </a:t>
            </a:r>
            <a:r>
              <a:rPr lang="ru-RU" dirty="0" err="1">
                <a:latin typeface="Times New Roman"/>
                <a:ea typeface="Calibri"/>
              </a:rPr>
              <a:t>двома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квітками</a:t>
            </a:r>
            <a:r>
              <a:rPr lang="ru-RU" dirty="0">
                <a:latin typeface="Times New Roman"/>
                <a:ea typeface="Calibri"/>
              </a:rPr>
              <a:t>; </a:t>
            </a:r>
            <a:r>
              <a:rPr lang="ru-RU" dirty="0" err="1">
                <a:latin typeface="Times New Roman"/>
                <a:ea typeface="Calibri"/>
              </a:rPr>
              <a:t>третя</a:t>
            </a:r>
            <a:r>
              <a:rPr lang="ru-RU" dirty="0">
                <a:latin typeface="Times New Roman"/>
                <a:ea typeface="Calibri"/>
              </a:rPr>
              <a:t> - </a:t>
            </a:r>
            <a:r>
              <a:rPr lang="ru-RU" dirty="0" err="1">
                <a:latin typeface="Times New Roman"/>
                <a:ea typeface="Calibri"/>
              </a:rPr>
              <a:t>трьома</a:t>
            </a:r>
            <a:r>
              <a:rPr lang="ru-RU" spc="-35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квітками</a:t>
            </a:r>
            <a:r>
              <a:rPr lang="ru-RU" dirty="0">
                <a:latin typeface="Times New Roman"/>
                <a:ea typeface="Calibri"/>
              </a:rPr>
              <a:t>.</a:t>
            </a:r>
            <a:endParaRPr lang="uk-UA" sz="2000" dirty="0">
              <a:latin typeface="Times New Roman"/>
              <a:ea typeface="Calibri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920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476672"/>
            <a:ext cx="8748464" cy="6624736"/>
          </a:xfrm>
        </p:spPr>
        <p:txBody>
          <a:bodyPr>
            <a:normAutofit fontScale="92500"/>
          </a:bodyPr>
          <a:lstStyle/>
          <a:p>
            <a:pPr indent="457200" algn="just">
              <a:lnSpc>
                <a:spcPts val="1225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Calibri"/>
              </a:rPr>
              <a:t>1)</a:t>
            </a:r>
            <a:r>
              <a:rPr lang="ru-RU" b="1" i="1" dirty="0" err="1">
                <a:latin typeface="Times New Roman"/>
                <a:ea typeface="Calibri"/>
              </a:rPr>
              <a:t>Сільська</a:t>
            </a:r>
            <a:r>
              <a:rPr lang="ru-RU" b="1" i="1" dirty="0">
                <a:latin typeface="Times New Roman"/>
                <a:ea typeface="Calibri"/>
              </a:rPr>
              <a:t> (зелена) </a:t>
            </a:r>
            <a:r>
              <a:rPr lang="ru-RU" b="1" i="1" dirty="0" err="1">
                <a:latin typeface="Times New Roman"/>
                <a:ea typeface="Calibri"/>
              </a:rPr>
              <a:t>садиба</a:t>
            </a:r>
            <a:r>
              <a:rPr lang="ru-RU" b="1" i="1" dirty="0">
                <a:latin typeface="Times New Roman"/>
                <a:ea typeface="Calibri"/>
              </a:rPr>
              <a:t> І </a:t>
            </a:r>
            <a:r>
              <a:rPr lang="ru-RU" b="1" i="1" dirty="0" err="1">
                <a:latin typeface="Times New Roman"/>
                <a:ea typeface="Calibri"/>
              </a:rPr>
              <a:t>рівня</a:t>
            </a:r>
            <a:r>
              <a:rPr lang="ru-RU" b="1" i="1" dirty="0">
                <a:latin typeface="Times New Roman"/>
                <a:ea typeface="Calibri"/>
              </a:rPr>
              <a:t> </a:t>
            </a:r>
            <a:r>
              <a:rPr lang="ru-RU" b="1" i="1" dirty="0" err="1">
                <a:latin typeface="Times New Roman"/>
                <a:ea typeface="Calibri"/>
              </a:rPr>
              <a:t>якості</a:t>
            </a:r>
            <a:r>
              <a:rPr lang="ru-RU" b="1" i="1" dirty="0">
                <a:latin typeface="Times New Roman"/>
                <a:ea typeface="Calibri"/>
              </a:rPr>
              <a:t>:</a:t>
            </a:r>
            <a:endParaRPr lang="uk-UA" sz="2000" dirty="0">
              <a:latin typeface="Times New Roman"/>
              <a:ea typeface="Calibri"/>
            </a:endParaRPr>
          </a:p>
          <a:p>
            <a:pPr marL="342900" lvl="0" indent="-342900" algn="just">
              <a:lnSpc>
                <a:spcPts val="1305"/>
              </a:lnSpc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довкілля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околиці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чисті</a:t>
            </a:r>
            <a:r>
              <a:rPr lang="ru-RU" dirty="0">
                <a:latin typeface="Times New Roman"/>
                <a:ea typeface="Times New Roman"/>
              </a:rPr>
              <a:t> і</a:t>
            </a:r>
            <a:r>
              <a:rPr lang="ru-RU" spc="-4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доглянуті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територія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доглянута</a:t>
            </a:r>
            <a:r>
              <a:rPr lang="ru-RU" dirty="0">
                <a:latin typeface="Times New Roman"/>
                <a:ea typeface="Times New Roman"/>
              </a:rPr>
              <a:t> і не </a:t>
            </a:r>
            <a:r>
              <a:rPr lang="ru-RU" dirty="0" err="1">
                <a:latin typeface="Times New Roman"/>
                <a:ea typeface="Times New Roman"/>
              </a:rPr>
              <a:t>має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ознак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забруднення</a:t>
            </a:r>
            <a:r>
              <a:rPr lang="ru-RU" dirty="0">
                <a:latin typeface="Times New Roman"/>
                <a:ea typeface="Times New Roman"/>
              </a:rPr>
              <a:t>; не </a:t>
            </a:r>
            <a:r>
              <a:rPr lang="ru-RU" dirty="0" err="1">
                <a:latin typeface="Times New Roman"/>
                <a:ea typeface="Times New Roman"/>
              </a:rPr>
              <a:t>застосовуються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хімічні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захисту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рослин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сміття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залишки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збираються</a:t>
            </a:r>
            <a:r>
              <a:rPr lang="ru-RU" dirty="0">
                <a:latin typeface="Times New Roman"/>
                <a:ea typeface="Times New Roman"/>
              </a:rPr>
              <a:t> в </a:t>
            </a:r>
            <a:r>
              <a:rPr lang="ru-RU" dirty="0" err="1">
                <a:latin typeface="Times New Roman"/>
                <a:ea typeface="Times New Roman"/>
              </a:rPr>
              <a:t>спеціально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облаштованому</a:t>
            </a:r>
            <a:r>
              <a:rPr lang="ru-RU" spc="-7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(в </a:t>
            </a:r>
            <a:r>
              <a:rPr lang="ru-RU" dirty="0" err="1">
                <a:latin typeface="Times New Roman"/>
                <a:ea typeface="Times New Roman"/>
              </a:rPr>
              <a:t>оформленні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елементи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традиційного</a:t>
            </a:r>
            <a:r>
              <a:rPr lang="ru-RU" dirty="0">
                <a:latin typeface="Times New Roman"/>
                <a:ea typeface="Times New Roman"/>
              </a:rPr>
              <a:t> стилю, </a:t>
            </a:r>
            <a:r>
              <a:rPr lang="ru-RU" dirty="0" err="1">
                <a:latin typeface="Times New Roman"/>
                <a:ea typeface="Times New Roman"/>
              </a:rPr>
              <a:t>витвори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народних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ремесл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обладнання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виготовлене</a:t>
            </a:r>
            <a:r>
              <a:rPr lang="ru-RU" dirty="0">
                <a:latin typeface="Times New Roman"/>
                <a:ea typeface="Times New Roman"/>
              </a:rPr>
              <a:t> з </a:t>
            </a:r>
            <a:r>
              <a:rPr lang="ru-RU" dirty="0" err="1">
                <a:latin typeface="Times New Roman"/>
                <a:ea typeface="Times New Roman"/>
              </a:rPr>
              <a:t>використанням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натуральних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матеріалів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походження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5"/>
              </a:spcBef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продуктів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джерело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питної</a:t>
            </a:r>
            <a:r>
              <a:rPr lang="ru-RU" dirty="0">
                <a:latin typeface="Times New Roman"/>
                <a:ea typeface="Times New Roman"/>
              </a:rPr>
              <a:t> води повинно бути </a:t>
            </a:r>
            <a:r>
              <a:rPr lang="ru-RU" dirty="0" err="1">
                <a:latin typeface="Times New Roman"/>
                <a:ea typeface="Times New Roman"/>
              </a:rPr>
              <a:t>перевірене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відповідною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лабораторією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їжа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готується</a:t>
            </a:r>
            <a:r>
              <a:rPr lang="ru-RU" dirty="0">
                <a:latin typeface="Times New Roman"/>
                <a:ea typeface="Times New Roman"/>
              </a:rPr>
              <a:t> з </a:t>
            </a:r>
            <a:r>
              <a:rPr lang="ru-RU" dirty="0" err="1">
                <a:latin typeface="Times New Roman"/>
                <a:ea typeface="Times New Roman"/>
              </a:rPr>
              <a:t>використанням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свіжих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сезонних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овочів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фруктів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доступне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вегетаріанське</a:t>
            </a:r>
            <a:r>
              <a:rPr lang="ru-RU" spc="-35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меню);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водних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ресурсів</a:t>
            </a:r>
            <a:r>
              <a:rPr lang="ru-RU" dirty="0">
                <a:latin typeface="Times New Roman"/>
                <a:ea typeface="Times New Roman"/>
              </a:rPr>
              <a:t> (при </a:t>
            </a:r>
            <a:r>
              <a:rPr lang="ru-RU" dirty="0" err="1">
                <a:latin typeface="Times New Roman"/>
                <a:ea typeface="Times New Roman"/>
              </a:rPr>
              <a:t>наявності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водогону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встановленні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системи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каналізації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або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обладнані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асенізаційні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колодязі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забруднена</a:t>
            </a:r>
            <a:r>
              <a:rPr lang="ru-RU" dirty="0">
                <a:latin typeface="Times New Roman"/>
                <a:ea typeface="Times New Roman"/>
              </a:rPr>
              <a:t> вода не </a:t>
            </a:r>
            <a:r>
              <a:rPr lang="ru-RU" dirty="0" err="1">
                <a:latin typeface="Times New Roman"/>
                <a:ea typeface="Times New Roman"/>
              </a:rPr>
              <a:t>потрапляє</a:t>
            </a:r>
            <a:r>
              <a:rPr lang="ru-RU" dirty="0">
                <a:latin typeface="Times New Roman"/>
                <a:ea typeface="Times New Roman"/>
              </a:rPr>
              <a:t> у </a:t>
            </a:r>
            <a:r>
              <a:rPr lang="ru-RU" dirty="0" err="1">
                <a:latin typeface="Times New Roman"/>
                <a:ea typeface="Times New Roman"/>
              </a:rPr>
              <a:t>довкілля</a:t>
            </a:r>
            <a:r>
              <a:rPr lang="ru-RU" dirty="0">
                <a:latin typeface="Times New Roman"/>
                <a:ea typeface="Times New Roman"/>
              </a:rPr>
              <a:t>; за </a:t>
            </a:r>
            <a:r>
              <a:rPr lang="ru-RU" dirty="0" err="1">
                <a:latin typeface="Times New Roman"/>
                <a:ea typeface="Times New Roman"/>
              </a:rPr>
              <a:t>наявності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водогону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крани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регулятори</a:t>
            </a:r>
            <a:r>
              <a:rPr lang="ru-RU" dirty="0">
                <a:latin typeface="Times New Roman"/>
                <a:ea typeface="Times New Roman"/>
              </a:rPr>
              <a:t> не</a:t>
            </a:r>
            <a:r>
              <a:rPr lang="ru-RU" spc="-4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течуть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19380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електоенергії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та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палива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(у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садибі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встановлені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лічильники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електроенергії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та газу;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електропобутові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прилади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(холодильники,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електронагрівачі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)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вимикаються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коли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немає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туристів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);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обмеженого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побутових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хімічних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засобів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використання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побутових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хімічних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засобів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зведене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до</a:t>
            </a:r>
            <a:r>
              <a:rPr lang="ru-RU" spc="-65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мінімуму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);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інформації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(знак «Зелена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Садиба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»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демонструється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туристам;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Програма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«Зелена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садиба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» доступна туристам; у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садибі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розміщені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«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Поради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для гостей»,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що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стосується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екологічно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прийнятої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поведінки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);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транспорту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(туристам доступна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інформація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про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маршрути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та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розклад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громадського</a:t>
            </a:r>
            <a:r>
              <a:rPr lang="ru-RU" spc="-2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транспорту);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390"/>
              </a:spcBef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рекомендованої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господарі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надають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туристам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інформацію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про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можливість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екологічно-сприятливих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видів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та</a:t>
            </a:r>
            <a:r>
              <a:rPr lang="ru-RU" spc="-5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відпочинку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);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buClr>
                <a:srgbClr val="FE8637"/>
              </a:buClr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до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підтримки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народних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u="sng" dirty="0" err="1">
                <a:solidFill>
                  <a:prstClr val="black"/>
                </a:solidFill>
                <a:latin typeface="Times New Roman"/>
                <a:ea typeface="Times New Roman"/>
              </a:rPr>
              <a:t>традицій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(в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оформленні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будинку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і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садиби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використанні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елементи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</a:rPr>
              <a:t>традиційного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стилю та</a:t>
            </a:r>
            <a:r>
              <a:rPr lang="ru-RU" spc="-35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декору).</a:t>
            </a:r>
            <a:endParaRPr lang="uk-UA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70933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fontScale="92500" lnSpcReduction="20000"/>
          </a:bodyPr>
          <a:lstStyle/>
          <a:p>
            <a:pPr marL="252095" indent="457200" algn="just">
              <a:lnSpc>
                <a:spcPts val="1245"/>
              </a:lnSpc>
              <a:spcBef>
                <a:spcPts val="20"/>
              </a:spcBef>
              <a:spcAft>
                <a:spcPts val="0"/>
              </a:spcAft>
            </a:pPr>
            <a:r>
              <a:rPr lang="ru-RU" b="1" i="1" dirty="0">
                <a:latin typeface="Times New Roman"/>
                <a:ea typeface="Calibri"/>
              </a:rPr>
              <a:t>2)</a:t>
            </a:r>
            <a:r>
              <a:rPr lang="ru-RU" b="1" i="1" dirty="0" err="1">
                <a:latin typeface="Times New Roman"/>
                <a:ea typeface="Calibri"/>
              </a:rPr>
              <a:t>Сільська</a:t>
            </a:r>
            <a:r>
              <a:rPr lang="ru-RU" b="1" i="1" dirty="0">
                <a:latin typeface="Times New Roman"/>
                <a:ea typeface="Calibri"/>
              </a:rPr>
              <a:t> (зелена) </a:t>
            </a:r>
            <a:r>
              <a:rPr lang="ru-RU" b="1" i="1" dirty="0" err="1">
                <a:latin typeface="Times New Roman"/>
                <a:ea typeface="Calibri"/>
              </a:rPr>
              <a:t>садиба</a:t>
            </a:r>
            <a:r>
              <a:rPr lang="ru-RU" b="1" i="1" dirty="0">
                <a:latin typeface="Times New Roman"/>
                <a:ea typeface="Calibri"/>
              </a:rPr>
              <a:t> ІІ </a:t>
            </a:r>
            <a:r>
              <a:rPr lang="ru-RU" b="1" i="1" dirty="0" err="1">
                <a:latin typeface="Times New Roman"/>
                <a:ea typeface="Calibri"/>
              </a:rPr>
              <a:t>рівня</a:t>
            </a:r>
            <a:r>
              <a:rPr lang="ru-RU" b="1" i="1" dirty="0">
                <a:latin typeface="Times New Roman"/>
                <a:ea typeface="Calibri"/>
              </a:rPr>
              <a:t> </a:t>
            </a:r>
            <a:r>
              <a:rPr lang="ru-RU" b="1" i="1" dirty="0" err="1">
                <a:latin typeface="Times New Roman"/>
                <a:ea typeface="Calibri"/>
              </a:rPr>
              <a:t>якості</a:t>
            </a:r>
            <a:r>
              <a:rPr lang="ru-RU" b="1" i="1" dirty="0">
                <a:latin typeface="Times New Roman"/>
                <a:ea typeface="Calibri"/>
              </a:rPr>
              <a:t>:</a:t>
            </a:r>
            <a:endParaRPr lang="uk-UA" sz="2000" b="1" i="1" dirty="0">
              <a:latin typeface="Times New Roman"/>
              <a:ea typeface="Calibri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довкілля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поблизу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немає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джерел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забруднення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сміттєзвалищ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</a:rPr>
              <a:t>очисних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споруд</a:t>
            </a:r>
            <a:r>
              <a:rPr lang="ru-RU" dirty="0">
                <a:latin typeface="Times New Roman"/>
                <a:ea typeface="Times New Roman"/>
              </a:rPr>
              <a:t>); </a:t>
            </a:r>
            <a:r>
              <a:rPr lang="ru-RU" dirty="0" err="1">
                <a:latin typeface="Times New Roman"/>
                <a:ea typeface="Times New Roman"/>
              </a:rPr>
              <a:t>навколишні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відпочинку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доглянуті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очищені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</a:t>
            </a:r>
            <a:r>
              <a:rPr lang="ru-RU" spc="-1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сміття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органічні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залишки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збираються</a:t>
            </a:r>
            <a:r>
              <a:rPr lang="ru-RU" dirty="0">
                <a:latin typeface="Times New Roman"/>
                <a:ea typeface="Times New Roman"/>
              </a:rPr>
              <a:t> в </a:t>
            </a:r>
            <a:r>
              <a:rPr lang="ru-RU" dirty="0" err="1">
                <a:latin typeface="Times New Roman"/>
                <a:ea typeface="Times New Roman"/>
              </a:rPr>
              <a:t>компостній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ямі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або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згодовуються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домашнім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тваринам</a:t>
            </a:r>
            <a:r>
              <a:rPr lang="ru-RU" dirty="0">
                <a:latin typeface="Times New Roman"/>
                <a:ea typeface="Times New Roman"/>
              </a:rPr>
              <a:t>;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пластикові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садові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меблі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будівельні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матеріали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вміщують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азбесту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сміття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сортується</a:t>
            </a:r>
            <a:r>
              <a:rPr lang="ru-RU" dirty="0">
                <a:latin typeface="Times New Roman"/>
                <a:ea typeface="Times New Roman"/>
              </a:rPr>
              <a:t> і </a:t>
            </a:r>
            <a:r>
              <a:rPr lang="ru-RU" dirty="0" err="1">
                <a:latin typeface="Times New Roman"/>
                <a:ea typeface="Times New Roman"/>
              </a:rPr>
              <a:t>вивозиться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централізовано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будинок</a:t>
            </a:r>
            <a:r>
              <a:rPr lang="ru-RU" dirty="0">
                <a:latin typeface="Times New Roman"/>
                <a:ea typeface="Times New Roman"/>
              </a:rPr>
              <a:t> і </a:t>
            </a:r>
            <a:r>
              <a:rPr lang="ru-RU" dirty="0" err="1">
                <a:latin typeface="Times New Roman"/>
                <a:ea typeface="Times New Roman"/>
              </a:rPr>
              <a:t>садиба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оформленні</a:t>
            </a:r>
            <a:r>
              <a:rPr lang="ru-RU" dirty="0">
                <a:latin typeface="Times New Roman"/>
                <a:ea typeface="Times New Roman"/>
              </a:rPr>
              <a:t> у </a:t>
            </a:r>
            <a:r>
              <a:rPr lang="ru-RU" dirty="0" err="1">
                <a:latin typeface="Times New Roman"/>
                <a:ea typeface="Times New Roman"/>
              </a:rPr>
              <a:t>традиційному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даного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регіону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стилі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створені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умови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популяризації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видів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фауни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кімнати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палити</a:t>
            </a:r>
            <a:r>
              <a:rPr lang="ru-RU" dirty="0">
                <a:latin typeface="Times New Roman"/>
                <a:ea typeface="Times New Roman"/>
              </a:rPr>
              <a:t> дозволено </a:t>
            </a:r>
            <a:r>
              <a:rPr lang="ru-RU" dirty="0" err="1">
                <a:latin typeface="Times New Roman"/>
                <a:ea typeface="Times New Roman"/>
              </a:rPr>
              <a:t>лише</a:t>
            </a:r>
            <a:r>
              <a:rPr lang="ru-RU" dirty="0">
                <a:latin typeface="Times New Roman"/>
                <a:ea typeface="Times New Roman"/>
              </a:rPr>
              <a:t> в </a:t>
            </a:r>
            <a:r>
              <a:rPr lang="ru-RU" dirty="0" err="1">
                <a:latin typeface="Times New Roman"/>
                <a:ea typeface="Times New Roman"/>
              </a:rPr>
              <a:t>спеціально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визначених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місцях</a:t>
            </a:r>
            <a:r>
              <a:rPr lang="ru-RU" dirty="0">
                <a:latin typeface="Times New Roman"/>
                <a:ea typeface="Times New Roman"/>
              </a:rPr>
              <a:t>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продуктів</a:t>
            </a:r>
            <a:r>
              <a:rPr lang="ru-RU" dirty="0">
                <a:latin typeface="Times New Roman"/>
                <a:ea typeface="Times New Roman"/>
              </a:rPr>
              <a:t> (туристам </a:t>
            </a:r>
            <a:r>
              <a:rPr lang="ru-RU" dirty="0" err="1">
                <a:latin typeface="Times New Roman"/>
                <a:ea typeface="Times New Roman"/>
              </a:rPr>
              <a:t>пропонуються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продукти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лише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українського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виробництва</a:t>
            </a:r>
            <a:r>
              <a:rPr lang="ru-RU" dirty="0">
                <a:latin typeface="Times New Roman"/>
                <a:ea typeface="Times New Roman"/>
              </a:rPr>
              <a:t>; не </a:t>
            </a:r>
            <a:r>
              <a:rPr lang="ru-RU" dirty="0" err="1">
                <a:latin typeface="Times New Roman"/>
                <a:ea typeface="Times New Roman"/>
              </a:rPr>
              <a:t>використовується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одноразовий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пластиковий</a:t>
            </a:r>
            <a:r>
              <a:rPr lang="ru-RU" dirty="0">
                <a:latin typeface="Times New Roman"/>
                <a:ea typeface="Times New Roman"/>
              </a:rPr>
              <a:t> посуд;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продукти</a:t>
            </a:r>
            <a:r>
              <a:rPr lang="ru-RU" dirty="0">
                <a:latin typeface="Times New Roman"/>
                <a:ea typeface="Times New Roman"/>
              </a:rPr>
              <a:t> в </a:t>
            </a:r>
            <a:r>
              <a:rPr lang="ru-RU" dirty="0" err="1">
                <a:latin typeface="Times New Roman"/>
                <a:ea typeface="Times New Roman"/>
              </a:rPr>
              <a:t>індивідуальній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упаковці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водних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ресурсів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асенізаційні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колодязі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ізольовані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ґрунтових</a:t>
            </a:r>
            <a:r>
              <a:rPr lang="ru-RU" dirty="0">
                <a:latin typeface="Times New Roman"/>
                <a:ea typeface="Times New Roman"/>
              </a:rPr>
              <a:t> вод; </a:t>
            </a:r>
            <a:r>
              <a:rPr lang="ru-RU" dirty="0" err="1">
                <a:latin typeface="Times New Roman"/>
                <a:ea typeface="Times New Roman"/>
              </a:rPr>
              <a:t>водогін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обладнаний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лічильником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3838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5853264"/>
          </a:xfrm>
        </p:spPr>
        <p:txBody>
          <a:bodyPr>
            <a:normAutofit fontScale="77500" lnSpcReduction="20000"/>
          </a:bodyPr>
          <a:lstStyle/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електроенергіі</a:t>
            </a:r>
            <a:r>
              <a:rPr lang="ru-RU" u="sng" dirty="0">
                <a:latin typeface="Times New Roman"/>
                <a:ea typeface="Times New Roman"/>
              </a:rPr>
              <a:t> та </a:t>
            </a:r>
            <a:r>
              <a:rPr lang="ru-RU" u="sng" dirty="0" err="1">
                <a:latin typeface="Times New Roman"/>
                <a:ea typeface="Times New Roman"/>
              </a:rPr>
              <a:t>палива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ведеться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підрахунок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споживання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електроенергії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палива</a:t>
            </a:r>
            <a:r>
              <a:rPr lang="ru-RU" dirty="0">
                <a:latin typeface="Times New Roman"/>
                <a:ea typeface="Times New Roman"/>
              </a:rPr>
              <a:t> туристами; </a:t>
            </a:r>
            <a:r>
              <a:rPr lang="ru-RU" dirty="0" err="1">
                <a:latin typeface="Times New Roman"/>
                <a:ea typeface="Times New Roman"/>
              </a:rPr>
              <a:t>електричні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нагрівачі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прилади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сушіння</a:t>
            </a:r>
            <a:r>
              <a:rPr lang="ru-RU" dirty="0">
                <a:latin typeface="Times New Roman"/>
                <a:ea typeface="Times New Roman"/>
              </a:rPr>
              <a:t> рук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опалення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туристів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регулюється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індивідуально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обмеженого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побутових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хімічних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засобів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миючі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дезінфікуючі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містять</a:t>
            </a:r>
            <a:r>
              <a:rPr lang="ru-RU" dirty="0">
                <a:latin typeface="Times New Roman"/>
                <a:ea typeface="Times New Roman"/>
              </a:rPr>
              <a:t> хлору та бору; </a:t>
            </a:r>
            <a:r>
              <a:rPr lang="ru-RU" dirty="0" err="1">
                <a:latin typeface="Times New Roman"/>
                <a:ea typeface="Times New Roman"/>
              </a:rPr>
              <a:t>синтетичні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миючі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інформації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інформація</a:t>
            </a:r>
            <a:r>
              <a:rPr lang="ru-RU" dirty="0">
                <a:latin typeface="Times New Roman"/>
                <a:ea typeface="Times New Roman"/>
              </a:rPr>
              <a:t> про </a:t>
            </a:r>
            <a:r>
              <a:rPr lang="ru-RU" dirty="0" err="1">
                <a:latin typeface="Times New Roman"/>
                <a:ea typeface="Times New Roman"/>
              </a:rPr>
              <a:t>місцеві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природні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</a:rPr>
              <a:t>культурні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історичні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цінності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</a:rPr>
              <a:t>охорону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довкілля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біорізноманіття</a:t>
            </a:r>
            <a:r>
              <a:rPr lang="ru-RU" dirty="0">
                <a:latin typeface="Times New Roman"/>
                <a:ea typeface="Times New Roman"/>
              </a:rPr>
              <a:t>; туристам доступна карта</a:t>
            </a:r>
            <a:r>
              <a:rPr lang="ru-RU" spc="-2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місцевості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транспорту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туристи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забезпечені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транспортними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послугами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між</a:t>
            </a:r>
            <a:r>
              <a:rPr lang="ru-RU" spc="20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садибою</a:t>
            </a:r>
            <a:r>
              <a:rPr lang="ru-RU" spc="205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та</a:t>
            </a:r>
            <a:r>
              <a:rPr lang="ru-RU" spc="20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найближчою</a:t>
            </a:r>
            <a:r>
              <a:rPr lang="ru-RU" spc="20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зупинкою</a:t>
            </a:r>
            <a:r>
              <a:rPr lang="ru-RU" spc="20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громадського</a:t>
            </a:r>
            <a:r>
              <a:rPr lang="ru-RU" spc="200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транспорту;</a:t>
            </a:r>
            <a:r>
              <a:rPr lang="ru-RU" spc="205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є </a:t>
            </a:r>
            <a:r>
              <a:rPr lang="ru-RU" dirty="0" err="1">
                <a:latin typeface="Times New Roman"/>
                <a:ea typeface="Times New Roman"/>
              </a:rPr>
              <a:t>можливість</a:t>
            </a:r>
            <a:r>
              <a:rPr lang="ru-RU" dirty="0">
                <a:latin typeface="Times New Roman"/>
                <a:ea typeface="Times New Roman"/>
              </a:rPr>
              <a:t>	</a:t>
            </a:r>
            <a:r>
              <a:rPr lang="ru-RU" dirty="0" err="1">
                <a:latin typeface="Times New Roman"/>
                <a:ea typeface="Times New Roman"/>
              </a:rPr>
              <a:t>оренди</a:t>
            </a:r>
            <a:r>
              <a:rPr lang="ru-RU" dirty="0">
                <a:latin typeface="Times New Roman"/>
                <a:ea typeface="Times New Roman"/>
              </a:rPr>
              <a:t>	</a:t>
            </a:r>
            <a:r>
              <a:rPr lang="ru-RU" dirty="0" err="1">
                <a:latin typeface="Times New Roman"/>
                <a:ea typeface="Times New Roman"/>
              </a:rPr>
              <a:t>транспортних</a:t>
            </a:r>
            <a:r>
              <a:rPr lang="ru-RU" dirty="0">
                <a:latin typeface="Times New Roman"/>
                <a:ea typeface="Times New Roman"/>
              </a:rPr>
              <a:t>	</a:t>
            </a:r>
            <a:r>
              <a:rPr lang="ru-RU" dirty="0" err="1">
                <a:latin typeface="Times New Roman"/>
                <a:ea typeface="Times New Roman"/>
              </a:rPr>
              <a:t>засобів</a:t>
            </a:r>
            <a:r>
              <a:rPr lang="ru-RU" dirty="0">
                <a:latin typeface="Times New Roman"/>
                <a:ea typeface="Times New Roman"/>
              </a:rPr>
              <a:t>	(</a:t>
            </a:r>
            <a:r>
              <a:rPr lang="ru-RU" dirty="0" err="1">
                <a:latin typeface="Times New Roman"/>
                <a:ea typeface="Times New Roman"/>
              </a:rPr>
              <a:t>велосипедів</a:t>
            </a:r>
            <a:r>
              <a:rPr lang="ru-RU" dirty="0">
                <a:latin typeface="Times New Roman"/>
                <a:ea typeface="Times New Roman"/>
              </a:rPr>
              <a:t>,	коней; </a:t>
            </a:r>
            <a:r>
              <a:rPr lang="ru-RU" dirty="0" err="1">
                <a:latin typeface="Times New Roman"/>
                <a:ea typeface="Times New Roman"/>
              </a:rPr>
              <a:t>облаштовано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місця</a:t>
            </a:r>
            <a:r>
              <a:rPr lang="ru-RU" dirty="0">
                <a:latin typeface="Times New Roman"/>
                <a:ea typeface="Times New Roman"/>
              </a:rPr>
              <a:t> стоянки для</a:t>
            </a:r>
            <a:r>
              <a:rPr lang="ru-RU" spc="-1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автотуристів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рекомендації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господарі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пропонують</a:t>
            </a:r>
            <a:r>
              <a:rPr lang="ru-RU" dirty="0">
                <a:latin typeface="Times New Roman"/>
                <a:ea typeface="Times New Roman"/>
              </a:rPr>
              <a:t> туристам </a:t>
            </a:r>
            <a:r>
              <a:rPr lang="ru-RU" dirty="0" err="1">
                <a:latin typeface="Times New Roman"/>
                <a:ea typeface="Times New Roman"/>
              </a:rPr>
              <a:t>оренду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спорядження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екологічно-сприятливих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видів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та</a:t>
            </a:r>
            <a:r>
              <a:rPr lang="ru-RU" spc="-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відпочинку</a:t>
            </a:r>
            <a:r>
              <a:rPr lang="ru-RU" dirty="0">
                <a:latin typeface="Times New Roman"/>
                <a:ea typeface="Times New Roman"/>
              </a:rPr>
              <a:t>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підтримки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народних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традицій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будинок</a:t>
            </a:r>
            <a:r>
              <a:rPr lang="ru-RU" dirty="0">
                <a:latin typeface="Times New Roman"/>
                <a:ea typeface="Times New Roman"/>
              </a:rPr>
              <a:t> і </a:t>
            </a:r>
            <a:r>
              <a:rPr lang="ru-RU" dirty="0" err="1">
                <a:latin typeface="Times New Roman"/>
                <a:ea typeface="Times New Roman"/>
              </a:rPr>
              <a:t>садиба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оформлені</a:t>
            </a:r>
            <a:r>
              <a:rPr lang="ru-RU" dirty="0">
                <a:latin typeface="Times New Roman"/>
                <a:ea typeface="Times New Roman"/>
              </a:rPr>
              <a:t> в </a:t>
            </a:r>
            <a:r>
              <a:rPr lang="ru-RU" dirty="0" err="1">
                <a:latin typeface="Times New Roman"/>
                <a:ea typeface="Times New Roman"/>
              </a:rPr>
              <a:t>традиційному</a:t>
            </a:r>
            <a:r>
              <a:rPr lang="ru-RU" spc="-2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стилі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досвіду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роботи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більше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двох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років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під</a:t>
            </a:r>
            <a:r>
              <a:rPr lang="ru-RU" spc="-75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знаком «Зелена </a:t>
            </a:r>
            <a:r>
              <a:rPr lang="ru-RU" dirty="0" err="1">
                <a:latin typeface="Times New Roman"/>
                <a:ea typeface="Times New Roman"/>
              </a:rPr>
              <a:t>Садиба</a:t>
            </a:r>
            <a:r>
              <a:rPr lang="ru-RU" dirty="0">
                <a:latin typeface="Times New Roman"/>
                <a:ea typeface="Times New Roman"/>
              </a:rPr>
              <a:t>»;</a:t>
            </a:r>
            <a:endParaRPr lang="uk-UA" dirty="0">
              <a:latin typeface="Times New Roman"/>
              <a:ea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34916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85000" lnSpcReduction="20000"/>
          </a:bodyPr>
          <a:lstStyle/>
          <a:p>
            <a:pPr marL="252095" indent="457200" algn="just">
              <a:lnSpc>
                <a:spcPts val="1245"/>
              </a:lnSpc>
              <a:spcBef>
                <a:spcPts val="10"/>
              </a:spcBef>
              <a:spcAft>
                <a:spcPts val="0"/>
              </a:spcAft>
            </a:pPr>
            <a:r>
              <a:rPr lang="ru-RU" b="1" i="1" dirty="0">
                <a:latin typeface="Times New Roman"/>
                <a:ea typeface="Calibri"/>
              </a:rPr>
              <a:t>3)</a:t>
            </a:r>
            <a:r>
              <a:rPr lang="ru-RU" b="1" i="1" dirty="0" err="1">
                <a:latin typeface="Times New Roman"/>
                <a:ea typeface="Calibri"/>
              </a:rPr>
              <a:t>Сільська</a:t>
            </a:r>
            <a:r>
              <a:rPr lang="ru-RU" b="1" i="1" dirty="0">
                <a:latin typeface="Times New Roman"/>
                <a:ea typeface="Calibri"/>
              </a:rPr>
              <a:t> (зелена) </a:t>
            </a:r>
            <a:r>
              <a:rPr lang="ru-RU" b="1" i="1" dirty="0" err="1">
                <a:latin typeface="Times New Roman"/>
                <a:ea typeface="Calibri"/>
              </a:rPr>
              <a:t>садиба</a:t>
            </a:r>
            <a:r>
              <a:rPr lang="ru-RU" b="1" i="1" dirty="0">
                <a:latin typeface="Times New Roman"/>
                <a:ea typeface="Calibri"/>
              </a:rPr>
              <a:t> ІІІ </a:t>
            </a:r>
            <a:r>
              <a:rPr lang="ru-RU" b="1" i="1" dirty="0" err="1">
                <a:latin typeface="Times New Roman"/>
                <a:ea typeface="Calibri"/>
              </a:rPr>
              <a:t>рівня</a:t>
            </a:r>
            <a:r>
              <a:rPr lang="ru-RU" b="1" i="1" dirty="0">
                <a:latin typeface="Times New Roman"/>
                <a:ea typeface="Calibri"/>
              </a:rPr>
              <a:t> </a:t>
            </a:r>
            <a:r>
              <a:rPr lang="ru-RU" b="1" i="1" dirty="0" err="1">
                <a:latin typeface="Times New Roman"/>
                <a:ea typeface="Calibri"/>
              </a:rPr>
              <a:t>якості</a:t>
            </a:r>
            <a:r>
              <a:rPr lang="ru-RU" b="1" i="1" dirty="0">
                <a:latin typeface="Times New Roman"/>
                <a:ea typeface="Calibri"/>
              </a:rPr>
              <a:t>:</a:t>
            </a:r>
            <a:endParaRPr lang="uk-UA" sz="2000" b="1" i="1" dirty="0">
              <a:latin typeface="Times New Roman"/>
              <a:ea typeface="Calibri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довкілля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садиба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розташована</a:t>
            </a:r>
            <a:r>
              <a:rPr lang="ru-RU" dirty="0">
                <a:latin typeface="Times New Roman"/>
                <a:ea typeface="Times New Roman"/>
              </a:rPr>
              <a:t> на </a:t>
            </a:r>
            <a:r>
              <a:rPr lang="ru-RU" dirty="0" err="1">
                <a:latin typeface="Times New Roman"/>
                <a:ea typeface="Times New Roman"/>
              </a:rPr>
              <a:t>безпечній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відстані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від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джерел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екологічного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ризику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поблизу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є </a:t>
            </a:r>
            <a:r>
              <a:rPr lang="ru-RU" dirty="0" err="1">
                <a:latin typeface="Times New Roman"/>
                <a:ea typeface="Times New Roman"/>
              </a:rPr>
              <a:t>природноохоронна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територія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(не </a:t>
            </a:r>
            <a:r>
              <a:rPr lang="ru-RU" dirty="0" err="1">
                <a:latin typeface="Times New Roman"/>
                <a:ea typeface="Times New Roman"/>
              </a:rPr>
              <a:t>застосовуються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мінеральні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добрива</a:t>
            </a:r>
            <a:r>
              <a:rPr lang="ru-RU" dirty="0">
                <a:latin typeface="Times New Roman"/>
                <a:ea typeface="Times New Roman"/>
              </a:rPr>
              <a:t>; при </a:t>
            </a:r>
            <a:r>
              <a:rPr lang="ru-RU" dirty="0" err="1">
                <a:latin typeface="Times New Roman"/>
                <a:ea typeface="Times New Roman"/>
              </a:rPr>
              <a:t>будівництві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оформленні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використані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лише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екологічно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чисті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природні</a:t>
            </a:r>
            <a:r>
              <a:rPr lang="ru-RU" spc="-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матеріали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(в </a:t>
            </a:r>
            <a:r>
              <a:rPr lang="ru-RU" dirty="0" err="1">
                <a:latin typeface="Times New Roman"/>
                <a:ea typeface="Times New Roman"/>
              </a:rPr>
              <a:t>обладнанні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кімнат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синтетичні</a:t>
            </a:r>
            <a:r>
              <a:rPr lang="ru-RU" spc="-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матеріали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продуктів</a:t>
            </a:r>
            <a:r>
              <a:rPr lang="ru-RU" dirty="0">
                <a:latin typeface="Times New Roman"/>
                <a:ea typeface="Times New Roman"/>
              </a:rPr>
              <a:t> (туристам </a:t>
            </a:r>
            <a:r>
              <a:rPr lang="ru-RU" dirty="0" err="1">
                <a:latin typeface="Times New Roman"/>
                <a:ea typeface="Times New Roman"/>
              </a:rPr>
              <a:t>пропонуються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продукти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лише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виробництва</a:t>
            </a:r>
            <a:r>
              <a:rPr lang="ru-RU" dirty="0">
                <a:latin typeface="Times New Roman"/>
                <a:ea typeface="Times New Roman"/>
              </a:rPr>
              <a:t>; туристам </a:t>
            </a:r>
            <a:r>
              <a:rPr lang="ru-RU" dirty="0" err="1">
                <a:latin typeface="Times New Roman"/>
                <a:ea typeface="Times New Roman"/>
              </a:rPr>
              <a:t>пропонуються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сертифіковані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продукти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органічного</a:t>
            </a:r>
            <a:r>
              <a:rPr lang="ru-RU" spc="-1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землеробства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водних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ресурсів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кімнати</a:t>
            </a:r>
            <a:r>
              <a:rPr lang="ru-RU" dirty="0">
                <a:latin typeface="Times New Roman"/>
                <a:ea typeface="Times New Roman"/>
              </a:rPr>
              <a:t> для гостей </a:t>
            </a:r>
            <a:r>
              <a:rPr lang="ru-RU" dirty="0" err="1">
                <a:latin typeface="Times New Roman"/>
                <a:ea typeface="Times New Roman"/>
              </a:rPr>
              <a:t>обладнані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окремим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лічильником</a:t>
            </a:r>
            <a:r>
              <a:rPr lang="ru-RU" dirty="0">
                <a:latin typeface="Times New Roman"/>
                <a:ea typeface="Times New Roman"/>
              </a:rPr>
              <a:t>; у </a:t>
            </a:r>
            <a:r>
              <a:rPr lang="ru-RU" dirty="0" err="1">
                <a:latin typeface="Times New Roman"/>
                <a:ea typeface="Times New Roman"/>
              </a:rPr>
              <a:t>садибі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використовується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лише</a:t>
            </a:r>
            <a:r>
              <a:rPr lang="ru-RU" dirty="0">
                <a:latin typeface="Times New Roman"/>
                <a:ea typeface="Times New Roman"/>
              </a:rPr>
              <a:t> вода з </a:t>
            </a:r>
            <a:r>
              <a:rPr lang="ru-RU" dirty="0" err="1">
                <a:latin typeface="Times New Roman"/>
                <a:ea typeface="Times New Roman"/>
              </a:rPr>
              <a:t>природних</a:t>
            </a:r>
            <a:r>
              <a:rPr lang="ru-RU" spc="-2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джерел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раціонального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електроенергії</a:t>
            </a:r>
            <a:r>
              <a:rPr lang="ru-RU" u="sng" dirty="0">
                <a:latin typeface="Times New Roman"/>
                <a:ea typeface="Times New Roman"/>
              </a:rPr>
              <a:t> та </a:t>
            </a:r>
            <a:r>
              <a:rPr lang="ru-RU" u="sng" dirty="0" err="1">
                <a:latin typeface="Times New Roman"/>
                <a:ea typeface="Times New Roman"/>
              </a:rPr>
              <a:t>палива</a:t>
            </a:r>
            <a:r>
              <a:rPr lang="ru-RU" dirty="0">
                <a:latin typeface="Times New Roman"/>
                <a:ea typeface="Times New Roman"/>
              </a:rPr>
              <a:t> (для </a:t>
            </a:r>
            <a:r>
              <a:rPr lang="ru-RU" dirty="0" err="1">
                <a:latin typeface="Times New Roman"/>
                <a:ea typeface="Times New Roman"/>
              </a:rPr>
              <a:t>освітлення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використовуться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тільки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енергоефективні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лампи</a:t>
            </a:r>
            <a:r>
              <a:rPr lang="ru-RU" dirty="0">
                <a:latin typeface="Times New Roman"/>
                <a:ea typeface="Times New Roman"/>
              </a:rPr>
              <a:t>; для </a:t>
            </a:r>
            <a:r>
              <a:rPr lang="ru-RU" dirty="0" err="1">
                <a:latin typeface="Times New Roman"/>
                <a:ea typeface="Times New Roman"/>
              </a:rPr>
              <a:t>опалення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використовується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паливо</a:t>
            </a:r>
            <a:r>
              <a:rPr lang="ru-RU" dirty="0">
                <a:latin typeface="Times New Roman"/>
                <a:ea typeface="Times New Roman"/>
              </a:rPr>
              <a:t> з не </a:t>
            </a:r>
            <a:r>
              <a:rPr lang="ru-RU" dirty="0" err="1">
                <a:latin typeface="Times New Roman"/>
                <a:ea typeface="Times New Roman"/>
              </a:rPr>
              <a:t>відновлюваних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ресурсів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альтернативні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джерела</a:t>
            </a:r>
            <a:r>
              <a:rPr lang="ru-RU" spc="-2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електроенергії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обмеженого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використання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побутових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хімічних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засобів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побутової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хімії</a:t>
            </a:r>
            <a:r>
              <a:rPr lang="ru-RU" dirty="0">
                <a:latin typeface="Times New Roman"/>
                <a:ea typeface="Times New Roman"/>
              </a:rPr>
              <a:t> не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; холодильники та </a:t>
            </a:r>
            <a:r>
              <a:rPr lang="ru-RU" dirty="0" err="1">
                <a:latin typeface="Times New Roman"/>
                <a:ea typeface="Times New Roman"/>
              </a:rPr>
              <a:t>аерозолі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</a:rPr>
              <a:t>що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містять</a:t>
            </a:r>
            <a:r>
              <a:rPr lang="ru-RU" dirty="0">
                <a:latin typeface="Times New Roman"/>
                <a:ea typeface="Times New Roman"/>
              </a:rPr>
              <a:t> фреон, не</a:t>
            </a:r>
            <a:r>
              <a:rPr lang="ru-RU" spc="-2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використовуються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59531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fontScale="85000" lnSpcReduction="20000"/>
          </a:bodyPr>
          <a:lstStyle/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інформації</a:t>
            </a:r>
            <a:r>
              <a:rPr lang="ru-RU" dirty="0">
                <a:latin typeface="Times New Roman"/>
                <a:ea typeface="Times New Roman"/>
              </a:rPr>
              <a:t> (туристам доступна карта </a:t>
            </a:r>
            <a:r>
              <a:rPr lang="ru-RU" dirty="0" err="1">
                <a:latin typeface="Times New Roman"/>
                <a:ea typeface="Times New Roman"/>
              </a:rPr>
              <a:t>місцевості</a:t>
            </a:r>
            <a:r>
              <a:rPr lang="ru-RU" dirty="0">
                <a:latin typeface="Times New Roman"/>
                <a:ea typeface="Times New Roman"/>
              </a:rPr>
              <a:t> з </a:t>
            </a:r>
            <a:r>
              <a:rPr lang="ru-RU" dirty="0" err="1">
                <a:latin typeface="Times New Roman"/>
                <a:ea typeface="Times New Roman"/>
              </a:rPr>
              <a:t>позначеними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природоохоронними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об’єктами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територіями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спеціалізована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екологічна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преса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передплачується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або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купується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власники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садиб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мають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добрі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знання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традицій</a:t>
            </a:r>
            <a:r>
              <a:rPr lang="ru-RU" dirty="0">
                <a:latin typeface="Times New Roman"/>
                <a:ea typeface="Times New Roman"/>
              </a:rPr>
              <a:t>, добре </a:t>
            </a:r>
            <a:r>
              <a:rPr lang="ru-RU" dirty="0" err="1">
                <a:latin typeface="Times New Roman"/>
                <a:ea typeface="Times New Roman"/>
              </a:rPr>
              <a:t>проінформовані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щодо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природоохоронних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територій</a:t>
            </a:r>
            <a:r>
              <a:rPr lang="ru-RU" dirty="0">
                <a:latin typeface="Times New Roman"/>
                <a:ea typeface="Times New Roman"/>
              </a:rPr>
              <a:t>, стежок, </a:t>
            </a:r>
            <a:r>
              <a:rPr lang="ru-RU" dirty="0" err="1">
                <a:latin typeface="Times New Roman"/>
                <a:ea typeface="Times New Roman"/>
              </a:rPr>
              <a:t>пам’яток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</a:rPr>
              <a:t>історії</a:t>
            </a:r>
            <a:r>
              <a:rPr lang="ru-RU" dirty="0">
                <a:latin typeface="Times New Roman"/>
                <a:ea typeface="Times New Roman"/>
              </a:rPr>
              <a:t> та</a:t>
            </a:r>
            <a:r>
              <a:rPr lang="ru-RU" spc="-4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культури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390"/>
              </a:spcBef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транспорту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можливість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орендувати</a:t>
            </a:r>
            <a:r>
              <a:rPr lang="ru-RU" dirty="0">
                <a:latin typeface="Times New Roman"/>
                <a:ea typeface="Times New Roman"/>
              </a:rPr>
              <a:t> у господаря </a:t>
            </a:r>
            <a:r>
              <a:rPr lang="ru-RU" dirty="0" err="1">
                <a:latin typeface="Times New Roman"/>
                <a:ea typeface="Times New Roman"/>
              </a:rPr>
              <a:t>екологічні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транспортні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рекомендації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туристичної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господарі</a:t>
            </a:r>
            <a:r>
              <a:rPr lang="ru-RU" dirty="0">
                <a:latin typeface="Times New Roman"/>
                <a:ea typeface="Times New Roman"/>
              </a:rPr>
              <a:t> активно </a:t>
            </a:r>
            <a:r>
              <a:rPr lang="ru-RU" dirty="0" err="1">
                <a:latin typeface="Times New Roman"/>
                <a:ea typeface="Times New Roman"/>
              </a:rPr>
              <a:t>сприяють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розвитку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екологічно-сприятливих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видів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відпочинку</a:t>
            </a:r>
            <a:r>
              <a:rPr lang="ru-RU" dirty="0">
                <a:latin typeface="Times New Roman"/>
                <a:ea typeface="Times New Roman"/>
              </a:rPr>
              <a:t> у </a:t>
            </a:r>
            <a:r>
              <a:rPr lang="ru-RU" dirty="0" err="1">
                <a:latin typeface="Times New Roman"/>
                <a:ea typeface="Times New Roman"/>
              </a:rPr>
              <a:t>своїй</a:t>
            </a:r>
            <a:r>
              <a:rPr lang="ru-RU" spc="-35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місцевості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підтримки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народних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традицій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туристи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мають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можливість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ознайомитись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чи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придбати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вироби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народних</a:t>
            </a:r>
            <a:r>
              <a:rPr lang="ru-RU" dirty="0">
                <a:latin typeface="Times New Roman"/>
                <a:ea typeface="Times New Roman"/>
              </a:rPr>
              <a:t> ремесел; </a:t>
            </a:r>
            <a:r>
              <a:rPr lang="ru-RU" dirty="0" err="1">
                <a:latin typeface="Times New Roman"/>
                <a:ea typeface="Times New Roman"/>
              </a:rPr>
              <a:t>розміщення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побут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туристів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організовано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згідно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із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старовинним</a:t>
            </a:r>
            <a:r>
              <a:rPr lang="ru-RU" dirty="0">
                <a:latin typeface="Times New Roman"/>
                <a:ea typeface="Times New Roman"/>
              </a:rPr>
              <a:t> укладом </a:t>
            </a:r>
            <a:r>
              <a:rPr lang="ru-RU" dirty="0" err="1">
                <a:latin typeface="Times New Roman"/>
                <a:ea typeface="Times New Roman"/>
              </a:rPr>
              <a:t>селянського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життя</a:t>
            </a:r>
            <a:r>
              <a:rPr lang="ru-RU" dirty="0">
                <a:latin typeface="Times New Roman"/>
                <a:ea typeface="Times New Roman"/>
              </a:rPr>
              <a:t>; </a:t>
            </a:r>
            <a:r>
              <a:rPr lang="ru-RU" dirty="0" err="1">
                <a:latin typeface="Times New Roman"/>
                <a:ea typeface="Times New Roman"/>
              </a:rPr>
              <a:t>господарі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володіють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традиційними</a:t>
            </a:r>
            <a:r>
              <a:rPr lang="ru-RU" dirty="0">
                <a:latin typeface="Times New Roman"/>
                <a:ea typeface="Times New Roman"/>
              </a:rPr>
              <a:t> ремеслами і </a:t>
            </a:r>
            <a:r>
              <a:rPr lang="ru-RU" dirty="0" err="1">
                <a:latin typeface="Times New Roman"/>
                <a:ea typeface="Times New Roman"/>
              </a:rPr>
              <a:t>можуть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запропонувати</a:t>
            </a:r>
            <a:r>
              <a:rPr lang="ru-RU" dirty="0">
                <a:latin typeface="Times New Roman"/>
                <a:ea typeface="Times New Roman"/>
              </a:rPr>
              <a:t> туристам </a:t>
            </a:r>
            <a:r>
              <a:rPr lang="ru-RU" dirty="0" err="1">
                <a:latin typeface="Times New Roman"/>
                <a:ea typeface="Times New Roman"/>
              </a:rPr>
              <a:t>свої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вироби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продемонструвати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традиційну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технологію</a:t>
            </a:r>
            <a:r>
              <a:rPr lang="ru-RU" dirty="0">
                <a:latin typeface="Times New Roman"/>
                <a:ea typeface="Times New Roman"/>
              </a:rPr>
              <a:t>; туристам </a:t>
            </a:r>
            <a:r>
              <a:rPr lang="ru-RU" dirty="0" err="1">
                <a:latin typeface="Times New Roman"/>
                <a:ea typeface="Times New Roman"/>
              </a:rPr>
              <a:t>пропонують</a:t>
            </a:r>
            <a:r>
              <a:rPr lang="ru-RU" dirty="0">
                <a:latin typeface="Times New Roman"/>
                <a:ea typeface="Times New Roman"/>
              </a:rPr>
              <a:t> тури та </a:t>
            </a:r>
            <a:r>
              <a:rPr lang="ru-RU" dirty="0" err="1">
                <a:latin typeface="Times New Roman"/>
                <a:ea typeface="Times New Roman"/>
              </a:rPr>
              <a:t>екскурсійні</a:t>
            </a:r>
            <a:r>
              <a:rPr lang="ru-RU" dirty="0">
                <a:latin typeface="Times New Roman"/>
                <a:ea typeface="Times New Roman"/>
              </a:rPr>
              <a:t> заходи, </a:t>
            </a:r>
            <a:r>
              <a:rPr lang="ru-RU" dirty="0" err="1">
                <a:latin typeface="Times New Roman"/>
                <a:ea typeface="Times New Roman"/>
              </a:rPr>
              <a:t>орієнтовані</a:t>
            </a:r>
            <a:r>
              <a:rPr lang="ru-RU" dirty="0">
                <a:latin typeface="Times New Roman"/>
                <a:ea typeface="Times New Roman"/>
              </a:rPr>
              <a:t> на </a:t>
            </a:r>
            <a:r>
              <a:rPr lang="ru-RU" dirty="0" err="1">
                <a:latin typeface="Times New Roman"/>
                <a:ea typeface="Times New Roman"/>
              </a:rPr>
              <a:t>підтримку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розвиток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місцевих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традицій</a:t>
            </a:r>
            <a:r>
              <a:rPr lang="ru-RU" dirty="0">
                <a:latin typeface="Times New Roman"/>
                <a:ea typeface="Times New Roman"/>
              </a:rPr>
              <a:t> та ремесел);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u="sng" spc="-280" dirty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до </a:t>
            </a:r>
            <a:r>
              <a:rPr lang="ru-RU" u="sng" dirty="0" err="1">
                <a:latin typeface="Times New Roman"/>
                <a:ea typeface="Times New Roman"/>
              </a:rPr>
              <a:t>досвіду</a:t>
            </a:r>
            <a:r>
              <a:rPr lang="ru-RU" u="sng" dirty="0">
                <a:latin typeface="Times New Roman"/>
                <a:ea typeface="Times New Roman"/>
              </a:rPr>
              <a:t> </a:t>
            </a:r>
            <a:r>
              <a:rPr lang="ru-RU" u="sng" dirty="0" err="1">
                <a:latin typeface="Times New Roman"/>
                <a:ea typeface="Times New Roman"/>
              </a:rPr>
              <a:t>роботи</a:t>
            </a:r>
            <a:r>
              <a:rPr lang="ru-RU" dirty="0">
                <a:latin typeface="Times New Roman"/>
                <a:ea typeface="Times New Roman"/>
              </a:rPr>
              <a:t> (</a:t>
            </a:r>
            <a:r>
              <a:rPr lang="ru-RU" dirty="0" err="1">
                <a:latin typeface="Times New Roman"/>
                <a:ea typeface="Times New Roman"/>
              </a:rPr>
              <a:t>більше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чотирьох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років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під</a:t>
            </a:r>
            <a:r>
              <a:rPr lang="ru-RU" dirty="0">
                <a:latin typeface="Times New Roman"/>
                <a:ea typeface="Times New Roman"/>
              </a:rPr>
              <a:t> знаком «Зелена </a:t>
            </a:r>
            <a:r>
              <a:rPr lang="ru-RU" dirty="0" err="1">
                <a:latin typeface="Times New Roman"/>
                <a:ea typeface="Times New Roman"/>
              </a:rPr>
              <a:t>Садиба</a:t>
            </a:r>
            <a:r>
              <a:rPr lang="ru-RU" dirty="0">
                <a:latin typeface="Times New Roman"/>
                <a:ea typeface="Times New Roman"/>
              </a:rPr>
              <a:t>);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ts val="1035"/>
              </a:lnSpc>
              <a:spcAft>
                <a:spcPts val="0"/>
              </a:spcAft>
              <a:buSzPts val="1100"/>
              <a:buFont typeface="Symbol"/>
              <a:buChar char=""/>
              <a:tabLst>
                <a:tab pos="597535" algn="l"/>
              </a:tabLst>
            </a:pPr>
            <a:r>
              <a:rPr lang="ru-RU" spc="-30" dirty="0" err="1">
                <a:latin typeface="Times New Roman"/>
                <a:ea typeface="Times New Roman"/>
              </a:rPr>
              <a:t>всі</a:t>
            </a:r>
            <a:r>
              <a:rPr lang="ru-RU" spc="-55" dirty="0">
                <a:latin typeface="Times New Roman"/>
                <a:ea typeface="Times New Roman"/>
              </a:rPr>
              <a:t> </a:t>
            </a:r>
            <a:r>
              <a:rPr lang="ru-RU" spc="-30" dirty="0" err="1">
                <a:latin typeface="Times New Roman"/>
                <a:ea typeface="Times New Roman"/>
              </a:rPr>
              <a:t>вимоги</a:t>
            </a:r>
            <a:r>
              <a:rPr lang="ru-RU" spc="-30" dirty="0">
                <a:latin typeface="Times New Roman"/>
                <a:ea typeface="Times New Roman"/>
              </a:rPr>
              <a:t>,</a:t>
            </a:r>
            <a:r>
              <a:rPr lang="ru-RU" spc="-75" dirty="0">
                <a:latin typeface="Times New Roman"/>
                <a:ea typeface="Times New Roman"/>
              </a:rPr>
              <a:t> </a:t>
            </a:r>
            <a:r>
              <a:rPr lang="ru-RU" spc="-20" dirty="0" err="1">
                <a:latin typeface="Times New Roman"/>
                <a:ea typeface="Times New Roman"/>
              </a:rPr>
              <a:t>що</a:t>
            </a:r>
            <a:r>
              <a:rPr lang="ru-RU" spc="-60" dirty="0">
                <a:latin typeface="Times New Roman"/>
                <a:ea typeface="Times New Roman"/>
              </a:rPr>
              <a:t> </a:t>
            </a:r>
            <a:r>
              <a:rPr lang="ru-RU" spc="-30" dirty="0" err="1">
                <a:latin typeface="Times New Roman"/>
                <a:ea typeface="Times New Roman"/>
              </a:rPr>
              <a:t>ставляться</a:t>
            </a:r>
            <a:r>
              <a:rPr lang="ru-RU" spc="-65" dirty="0">
                <a:latin typeface="Times New Roman"/>
                <a:ea typeface="Times New Roman"/>
              </a:rPr>
              <a:t> </a:t>
            </a:r>
            <a:r>
              <a:rPr lang="ru-RU" spc="-15" dirty="0">
                <a:latin typeface="Times New Roman"/>
                <a:ea typeface="Times New Roman"/>
              </a:rPr>
              <a:t>до</a:t>
            </a:r>
            <a:r>
              <a:rPr lang="ru-RU" spc="-75" dirty="0">
                <a:latin typeface="Times New Roman"/>
                <a:ea typeface="Times New Roman"/>
              </a:rPr>
              <a:t> </a:t>
            </a:r>
            <a:r>
              <a:rPr lang="ru-RU" spc="-30" dirty="0" err="1">
                <a:latin typeface="Times New Roman"/>
                <a:ea typeface="Times New Roman"/>
              </a:rPr>
              <a:t>садиб</a:t>
            </a:r>
            <a:r>
              <a:rPr lang="ru-RU" spc="-60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І</a:t>
            </a:r>
            <a:r>
              <a:rPr lang="ru-RU" spc="-70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і</a:t>
            </a:r>
            <a:r>
              <a:rPr lang="ru-RU" spc="-55" dirty="0">
                <a:latin typeface="Times New Roman"/>
                <a:ea typeface="Times New Roman"/>
              </a:rPr>
              <a:t> </a:t>
            </a:r>
            <a:r>
              <a:rPr lang="ru-RU" spc="-20" dirty="0">
                <a:latin typeface="Times New Roman"/>
                <a:ea typeface="Times New Roman"/>
              </a:rPr>
              <a:t>ІІ</a:t>
            </a:r>
            <a:r>
              <a:rPr lang="ru-RU" spc="-70" dirty="0">
                <a:latin typeface="Times New Roman"/>
                <a:ea typeface="Times New Roman"/>
              </a:rPr>
              <a:t> </a:t>
            </a:r>
            <a:r>
              <a:rPr lang="ru-RU" spc="-30" dirty="0" err="1">
                <a:latin typeface="Times New Roman"/>
                <a:ea typeface="Times New Roman"/>
              </a:rPr>
              <a:t>рівня</a:t>
            </a:r>
            <a:r>
              <a:rPr lang="ru-RU" spc="-65" dirty="0">
                <a:latin typeface="Times New Roman"/>
                <a:ea typeface="Times New Roman"/>
              </a:rPr>
              <a:t> </a:t>
            </a:r>
            <a:r>
              <a:rPr lang="ru-RU" spc="-30" dirty="0" err="1">
                <a:latin typeface="Times New Roman"/>
                <a:ea typeface="Times New Roman"/>
              </a:rPr>
              <a:t>якості</a:t>
            </a:r>
            <a:r>
              <a:rPr lang="ru-RU" spc="-30" dirty="0">
                <a:latin typeface="Times New Roman"/>
                <a:ea typeface="Times New Roman"/>
              </a:rPr>
              <a:t>.</a:t>
            </a:r>
            <a:endParaRPr lang="uk-UA" sz="2000" dirty="0">
              <a:latin typeface="Times New Roman"/>
              <a:ea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2060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Категорії добровільної категоризації: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229600" cy="4357718"/>
          </a:xfrm>
        </p:spPr>
        <p:txBody>
          <a:bodyPr>
            <a:normAutofit/>
          </a:bodyPr>
          <a:lstStyle/>
          <a:p>
            <a:r>
              <a:rPr lang="uk-UA" dirty="0" smtClean="0"/>
              <a:t>Базова категорія: садиба відповідає мінімальним вимогам, які встановлені до місць розміщення туристів та відпочиваючих;</a:t>
            </a:r>
          </a:p>
          <a:p>
            <a:r>
              <a:rPr lang="uk-UA" dirty="0" smtClean="0"/>
              <a:t>І категорія: садиба відповідає встановленим мінімальним вимогам та вимогам, що стосуються озеленення території, паркування автотранспорту, мінімальних розмірів ліжок, площ санітарних приміщень та проходження навчань власників садиб;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1643042" y="1071546"/>
            <a:ext cx="7043758" cy="5054617"/>
          </a:xfrm>
        </p:spPr>
        <p:txBody>
          <a:bodyPr>
            <a:normAutofit/>
          </a:bodyPr>
          <a:lstStyle/>
          <a:p>
            <a:r>
              <a:rPr lang="uk-UA" dirty="0" smtClean="0"/>
              <a:t>ІІ категорія: садиба відповідає встановленим вимогам І категорії та вимогам, які передбачають наявність світової вивіски, окремого входу для гостей, наявності дитячого майданчику, бані/сауни та доступу до </a:t>
            </a:r>
            <a:r>
              <a:rPr lang="uk-UA" dirty="0" err="1" smtClean="0"/>
              <a:t>інтернету</a:t>
            </a:r>
            <a:r>
              <a:rPr lang="uk-UA" dirty="0" smtClean="0"/>
              <a:t>;</a:t>
            </a:r>
          </a:p>
          <a:p>
            <a:r>
              <a:rPr lang="uk-UA" dirty="0" smtClean="0"/>
              <a:t>ІІІ категорія: садиба відповідає вимогам ІІ категорії та вимогам, які передбачають наявність басейну, гаражу, телевізору, холодильника, оздоблення місць відпочинку натуральними матеріалами і цілодобове гаряче та холодне водопостачання.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uk-UA" dirty="0" smtClean="0"/>
              <a:t>План 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571472" y="207167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Сертифікація туристичних послуг: мета, завдання і види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Категоризація у сфері сільського зеленого туризму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Міжнародна практика сертифікації послуг в сільському зеленому туризмі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3. Екологічне маркування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</a:rPr>
              <a:t>агросадиб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229600" cy="44291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В Україні спілкою сприяння розвитку сільського зеленого туризму запроваджена система екологічного маркування </a:t>
            </a:r>
            <a:r>
              <a:rPr lang="uk-UA" dirty="0" err="1" smtClean="0"/>
              <a:t>агросадиб</a:t>
            </a:r>
            <a:r>
              <a:rPr lang="uk-UA" dirty="0" smtClean="0"/>
              <a:t> </a:t>
            </a:r>
            <a:r>
              <a:rPr lang="uk-UA" dirty="0" err="1" smtClean="0"/>
              <a:t>“зелена</a:t>
            </a:r>
            <a:r>
              <a:rPr lang="uk-UA" dirty="0" smtClean="0"/>
              <a:t> </a:t>
            </a:r>
            <a:r>
              <a:rPr lang="uk-UA" dirty="0" err="1" smtClean="0"/>
              <a:t>садиба”</a:t>
            </a:r>
            <a:r>
              <a:rPr lang="uk-UA" dirty="0" smtClean="0"/>
              <a:t>. Знак має 3 рівні якості. Програма </a:t>
            </a:r>
            <a:r>
              <a:rPr lang="uk-UA" dirty="0" err="1" smtClean="0"/>
              <a:t>“зелена</a:t>
            </a:r>
            <a:r>
              <a:rPr lang="uk-UA" dirty="0" smtClean="0"/>
              <a:t> </a:t>
            </a:r>
            <a:r>
              <a:rPr lang="uk-UA" dirty="0" err="1" smtClean="0"/>
              <a:t>садиба”</a:t>
            </a:r>
            <a:r>
              <a:rPr lang="uk-UA" dirty="0" smtClean="0"/>
              <a:t> є незалежною від сертифікації якості розміщення і незалежною від програми </a:t>
            </a:r>
            <a:r>
              <a:rPr lang="uk-UA" dirty="0" err="1" smtClean="0"/>
              <a:t>“українська</a:t>
            </a:r>
            <a:r>
              <a:rPr lang="uk-UA" dirty="0" smtClean="0"/>
              <a:t> гостинна </a:t>
            </a:r>
            <a:r>
              <a:rPr lang="uk-UA" dirty="0" err="1" smtClean="0"/>
              <a:t>садиба”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85794"/>
            <a:ext cx="6429420" cy="1285884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Вимоги системи екологічного маркування </a:t>
            </a:r>
            <a:r>
              <a:rPr lang="uk-UA" sz="3600" b="1" dirty="0" err="1" smtClean="0">
                <a:solidFill>
                  <a:schemeClr val="accent2">
                    <a:lumMod val="75000"/>
                  </a:schemeClr>
                </a:solidFill>
              </a:rPr>
              <a:t>“зелена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3600" b="1" dirty="0" err="1" smtClean="0">
                <a:solidFill>
                  <a:schemeClr val="accent2">
                    <a:lumMod val="75000"/>
                  </a:schemeClr>
                </a:solidFill>
              </a:rPr>
              <a:t>садиба”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Довкілля: садиба не повинна бути джерелом забруднення, використання екологічно агресивних речовин слід максимально обмежити;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Кімнатні вимоги;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Продукти(надається перевага) екологічно чистим, місцевого виробництва, виготовленим за традиційними технологіями;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Раціональне використання водних ресурсів та електроенергії;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Обмеження використання побутових хімічних засобів;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Транспорт(надається перевага) громадському та екологічно чистому транспорту;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Підтримка народних традицій;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Досвід роботи.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7215238" cy="1643074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4. Міжнародна практика сертифікації послуг в сільському зеленому туризмі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4214842"/>
          </a:xfrm>
        </p:spPr>
        <p:txBody>
          <a:bodyPr>
            <a:normAutofit/>
          </a:bodyPr>
          <a:lstStyle/>
          <a:p>
            <a:r>
              <a:rPr lang="uk-UA" dirty="0" smtClean="0"/>
              <a:t>В Україні діють такі міжнародні стандарти в сфері туризму:</a:t>
            </a:r>
          </a:p>
          <a:p>
            <a:r>
              <a:rPr lang="uk-UA" dirty="0" smtClean="0"/>
              <a:t>Міждержавний стандарт проектування туристичних послуг;</a:t>
            </a:r>
          </a:p>
          <a:p>
            <a:r>
              <a:rPr lang="uk-UA" dirty="0" smtClean="0"/>
              <a:t>Міждержавні загальні вимоги до </a:t>
            </a:r>
            <a:r>
              <a:rPr lang="uk-UA" dirty="0" err="1" smtClean="0"/>
              <a:t>туритсько-екскурсійного</a:t>
            </a:r>
            <a:r>
              <a:rPr lang="uk-UA" dirty="0" smtClean="0"/>
              <a:t> обслуговування;</a:t>
            </a:r>
          </a:p>
          <a:p>
            <a:r>
              <a:rPr lang="uk-UA" dirty="0" smtClean="0"/>
              <a:t>Міждержавні вимоги щодо забезпечення безпеки туристів і </a:t>
            </a:r>
            <a:r>
              <a:rPr lang="uk-UA" dirty="0" err="1" smtClean="0"/>
              <a:t>екускурсантів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14356"/>
            <a:ext cx="6429420" cy="2428892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Міждержавний стандарт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містить зразки обов'язкових документів для проектування туристичного продукту</a:t>
            </a:r>
            <a:r>
              <a:rPr lang="uk-UA" sz="28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3214686"/>
            <a:ext cx="8229600" cy="335758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Технологічна карта туристичної подорожі;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Графік завантаження туристичного підприємства групами туристів;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Структура і основний зміст звіту про проведення експедиційного огляду маршруту туристичного походу.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000108"/>
            <a:ext cx="6572296" cy="1214446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Основні фактори ризику в туризмі: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4429156"/>
          </a:xfrm>
        </p:spPr>
        <p:txBody>
          <a:bodyPr>
            <a:normAutofit/>
          </a:bodyPr>
          <a:lstStyle/>
          <a:p>
            <a:r>
              <a:rPr lang="uk-UA" dirty="0" smtClean="0"/>
              <a:t>Небезпека виникнення </a:t>
            </a:r>
            <a:r>
              <a:rPr lang="uk-UA" dirty="0" err="1" smtClean="0"/>
              <a:t>трамв</a:t>
            </a:r>
            <a:r>
              <a:rPr lang="uk-UA" dirty="0" smtClean="0"/>
              <a:t>;</a:t>
            </a:r>
          </a:p>
          <a:p>
            <a:r>
              <a:rPr lang="uk-UA" dirty="0" smtClean="0"/>
              <a:t>Вплив навколишнього середовища;</a:t>
            </a:r>
          </a:p>
          <a:p>
            <a:r>
              <a:rPr lang="uk-UA" dirty="0" smtClean="0"/>
              <a:t>Пожежна безпека;</a:t>
            </a:r>
          </a:p>
          <a:p>
            <a:r>
              <a:rPr lang="uk-UA" dirty="0" smtClean="0"/>
              <a:t>Біологічні фактори;</a:t>
            </a:r>
          </a:p>
          <a:p>
            <a:r>
              <a:rPr lang="uk-UA" dirty="0" smtClean="0"/>
              <a:t>Психофізіологічні фактори;</a:t>
            </a:r>
          </a:p>
          <a:p>
            <a:r>
              <a:rPr lang="uk-UA" dirty="0" smtClean="0"/>
              <a:t>Небезпека випромінювань;</a:t>
            </a:r>
          </a:p>
          <a:p>
            <a:r>
              <a:rPr lang="uk-UA" dirty="0" smtClean="0"/>
              <a:t>Хімічні фактори;</a:t>
            </a:r>
          </a:p>
          <a:p>
            <a:r>
              <a:rPr lang="uk-UA" dirty="0" smtClean="0"/>
              <a:t>Підвищена запиленість та загазованість;</a:t>
            </a:r>
          </a:p>
          <a:p>
            <a:r>
              <a:rPr lang="uk-UA" dirty="0" smtClean="0"/>
              <a:t>Специфічні фактори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</a:rPr>
              <a:t>Дякую за увагу!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6429420" cy="1571636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1. Сертифікація туристичних послуг: мета, завдання і види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714348" y="2428868"/>
            <a:ext cx="8043890" cy="3983047"/>
          </a:xfrm>
        </p:spPr>
        <p:txBody>
          <a:bodyPr/>
          <a:lstStyle/>
          <a:p>
            <a:r>
              <a:rPr lang="uk-UA" dirty="0" smtClean="0"/>
              <a:t>Сертифікація – це процедура підтвердження відповідності за допомогою якої третя, незалежна від виробника/ виконавця і споживача сторона дає письмову гарантію, що продукція, процес чи послуга відповідають завданим вимогам.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Види сертифікатів: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500034" y="2071678"/>
            <a:ext cx="8186766" cy="478632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uk-UA" dirty="0" smtClean="0"/>
              <a:t>Сертифікат походження – це документ за допомогою якого можна встановити виробника продукції чи виконавця послуги, чи країну виробника, чи найменування підприємства та його юридичну адресу;</a:t>
            </a:r>
          </a:p>
          <a:p>
            <a:pPr marL="514350" indent="-514350">
              <a:buFont typeface="+mj-lt"/>
              <a:buAutoNum type="arabicParenR"/>
            </a:pPr>
            <a:r>
              <a:rPr lang="uk-UA" dirty="0" smtClean="0"/>
              <a:t>Сертифікат якості, де виробником вказуються різні показники характеристик продукції, які стосуються її якості;</a:t>
            </a:r>
          </a:p>
          <a:p>
            <a:pPr marL="514350" indent="-514350">
              <a:buFont typeface="+mj-lt"/>
              <a:buAutoNum type="arabicParenR"/>
            </a:pPr>
            <a:r>
              <a:rPr lang="uk-UA" dirty="0" smtClean="0"/>
              <a:t>Сертифікат відповідності є документальним підтвердженням підсумків спеціально проведеної процедури.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571472" y="2214555"/>
            <a:ext cx="8215370" cy="307183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 1993 оці в Україні набув чинності</a:t>
            </a:r>
            <a:r>
              <a:rPr lang="en-US" dirty="0" smtClean="0"/>
              <a:t> </a:t>
            </a:r>
            <a:r>
              <a:rPr lang="uk-UA" dirty="0" smtClean="0"/>
              <a:t>декрет КМУ </a:t>
            </a:r>
            <a:r>
              <a:rPr lang="uk-UA" dirty="0" err="1" smtClean="0"/>
              <a:t>“Про</a:t>
            </a:r>
            <a:r>
              <a:rPr lang="uk-UA" dirty="0" smtClean="0"/>
              <a:t> сертифікацію та </a:t>
            </a:r>
            <a:r>
              <a:rPr lang="uk-UA" dirty="0" err="1" smtClean="0"/>
              <a:t>стандартизацію”</a:t>
            </a:r>
            <a:r>
              <a:rPr lang="uk-UA" dirty="0" smtClean="0"/>
              <a:t>, згідно з яким з'явилась українська система національної сертифікації – </a:t>
            </a:r>
            <a:r>
              <a:rPr lang="uk-UA" dirty="0" err="1" smtClean="0"/>
              <a:t>УкрСЕПРО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До організаційної структури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</a:rPr>
              <a:t>УкрСЕПРО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 відносять: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78632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Національний орган з сертифікації;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Науково – технічна комісія;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Органи сертифікації продукції;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Органи сертифікації системи якості;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Випробовувальні</a:t>
            </a:r>
            <a:r>
              <a:rPr lang="uk-UA" dirty="0" smtClean="0"/>
              <a:t> лабораторії;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Науково – методичний центр;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Інформаційний центр;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Територіальні центри;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Український науково-дослідний і навчальний центр проблем стандартизації, сертифікації та якості.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785794"/>
            <a:ext cx="6286544" cy="1643074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Сертифікація буває двох видів: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r>
              <a:rPr lang="uk-UA" dirty="0" smtClean="0"/>
              <a:t>Обов'язкова, здійснюється на основі законів, законодавчих актів, стандартів та нормативів;</a:t>
            </a:r>
          </a:p>
          <a:p>
            <a:r>
              <a:rPr lang="uk-UA" dirty="0" smtClean="0"/>
              <a:t>Добровільна, проводиться з ініціативи юридичних і фізичних осіб на договірних умовах між заявником і органом з сертифікації.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000108"/>
            <a:ext cx="6357982" cy="1643074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2. Категоризація у сфері сільського зеленого туризму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500034" y="2571744"/>
            <a:ext cx="8229600" cy="3768733"/>
          </a:xfrm>
        </p:spPr>
        <p:txBody>
          <a:bodyPr/>
          <a:lstStyle/>
          <a:p>
            <a:r>
              <a:rPr lang="uk-UA" dirty="0" smtClean="0"/>
              <a:t>Програма добровільної категоризації у сфері сільського зеленого туризму </a:t>
            </a:r>
            <a:r>
              <a:rPr lang="uk-UA" dirty="0" err="1" smtClean="0"/>
              <a:t>“Українська</a:t>
            </a:r>
            <a:r>
              <a:rPr lang="uk-UA" dirty="0" smtClean="0"/>
              <a:t> зелена </a:t>
            </a:r>
            <a:r>
              <a:rPr lang="uk-UA" dirty="0" err="1" smtClean="0"/>
              <a:t>садиба”</a:t>
            </a:r>
            <a:r>
              <a:rPr lang="uk-UA" dirty="0" smtClean="0"/>
              <a:t> затверджена спілкою сприяння розвитку сільського зеленого туризму в Україні 6 травня 2008р. з подальшими доповненнями в січні 2013р.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7789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47320" indent="457200"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</a:rPr>
              <a:t>Для того </a:t>
            </a:r>
            <a:r>
              <a:rPr lang="ru-RU" sz="3200" dirty="0" err="1">
                <a:latin typeface="Times New Roman"/>
                <a:ea typeface="Calibri"/>
              </a:rPr>
              <a:t>щоб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залучити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найбільшу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кількість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відпочиваючих</a:t>
            </a:r>
            <a:r>
              <a:rPr lang="ru-RU" sz="3200" dirty="0">
                <a:latin typeface="Times New Roman"/>
                <a:ea typeface="Calibri"/>
              </a:rPr>
              <a:t> у </a:t>
            </a:r>
            <a:r>
              <a:rPr lang="ru-RU" sz="3200" dirty="0" err="1">
                <a:latin typeface="Times New Roman"/>
                <a:ea typeface="Calibri"/>
              </a:rPr>
              <a:t>сільські</a:t>
            </a:r>
            <a:r>
              <a:rPr lang="ru-RU" sz="3200" dirty="0">
                <a:latin typeface="Times New Roman"/>
                <a:ea typeface="Calibri"/>
              </a:rPr>
              <a:t> (</a:t>
            </a:r>
            <a:r>
              <a:rPr lang="ru-RU" sz="3200" dirty="0" err="1">
                <a:latin typeface="Times New Roman"/>
                <a:ea typeface="Calibri"/>
              </a:rPr>
              <a:t>зелені</a:t>
            </a:r>
            <a:r>
              <a:rPr lang="ru-RU" sz="3200" dirty="0">
                <a:latin typeface="Times New Roman"/>
                <a:ea typeface="Calibri"/>
              </a:rPr>
              <a:t>) </a:t>
            </a:r>
            <a:r>
              <a:rPr lang="ru-RU" sz="3200" dirty="0" err="1">
                <a:latin typeface="Times New Roman"/>
                <a:ea typeface="Calibri"/>
              </a:rPr>
              <a:t>садиби</a:t>
            </a:r>
            <a:r>
              <a:rPr lang="ru-RU" sz="3200" dirty="0">
                <a:latin typeface="Times New Roman"/>
                <a:ea typeface="Calibri"/>
              </a:rPr>
              <a:t> та </a:t>
            </a:r>
            <a:r>
              <a:rPr lang="ru-RU" sz="3200" dirty="0" err="1">
                <a:latin typeface="Times New Roman"/>
                <a:ea typeface="Calibri"/>
              </a:rPr>
              <a:t>отримати</a:t>
            </a:r>
            <a:r>
              <a:rPr lang="ru-RU" sz="3200" dirty="0">
                <a:latin typeface="Times New Roman"/>
                <a:ea typeface="Calibri"/>
              </a:rPr>
              <a:t> за </a:t>
            </a:r>
            <a:r>
              <a:rPr lang="ru-RU" sz="3200" dirty="0" err="1">
                <a:latin typeface="Times New Roman"/>
                <a:ea typeface="Calibri"/>
              </a:rPr>
              <a:t>це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відповідний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прибуток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необхідно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сформувати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мінімальні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стандарти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сервісу</a:t>
            </a:r>
            <a:r>
              <a:rPr lang="ru-RU" sz="3200" dirty="0">
                <a:latin typeface="Times New Roman"/>
                <a:ea typeface="Calibri"/>
              </a:rPr>
              <a:t>, довести до </a:t>
            </a:r>
            <a:r>
              <a:rPr lang="ru-RU" sz="3200" dirty="0" err="1">
                <a:latin typeface="Times New Roman"/>
                <a:ea typeface="Calibri"/>
              </a:rPr>
              <a:t>належного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рівня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сільські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садиби</a:t>
            </a:r>
            <a:r>
              <a:rPr lang="ru-RU" sz="3200" dirty="0">
                <a:latin typeface="Times New Roman"/>
                <a:ea typeface="Calibri"/>
              </a:rPr>
              <a:t>. </a:t>
            </a:r>
            <a:r>
              <a:rPr lang="ru-RU" sz="3200" dirty="0" err="1">
                <a:latin typeface="Times New Roman"/>
                <a:ea typeface="Calibri"/>
              </a:rPr>
              <a:t>Згідно</a:t>
            </a:r>
            <a:r>
              <a:rPr lang="ru-RU" sz="3200" dirty="0">
                <a:latin typeface="Times New Roman"/>
                <a:ea typeface="Calibri"/>
              </a:rPr>
              <a:t> з </a:t>
            </a:r>
            <a:r>
              <a:rPr lang="ru-RU" sz="3200" dirty="0" err="1">
                <a:latin typeface="Times New Roman"/>
                <a:ea typeface="Calibri"/>
              </a:rPr>
              <a:t>рівнем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сервісу</a:t>
            </a:r>
            <a:r>
              <a:rPr lang="ru-RU" sz="3200" dirty="0">
                <a:latin typeface="Times New Roman"/>
                <a:ea typeface="Calibri"/>
              </a:rPr>
              <a:t> в </a:t>
            </a:r>
            <a:r>
              <a:rPr lang="ru-RU" sz="3200" dirty="0" err="1">
                <a:latin typeface="Times New Roman"/>
                <a:ea typeface="Calibri"/>
              </a:rPr>
              <a:t>Україні</a:t>
            </a:r>
            <a:r>
              <a:rPr lang="ru-RU" sz="3200" dirty="0">
                <a:latin typeface="Times New Roman"/>
                <a:ea typeface="Calibri"/>
              </a:rPr>
              <a:t> проводиться </a:t>
            </a:r>
            <a:r>
              <a:rPr lang="ru-RU" sz="3200" dirty="0" err="1">
                <a:latin typeface="Times New Roman"/>
                <a:ea typeface="Calibri"/>
              </a:rPr>
              <a:t>сертифікація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садиб</a:t>
            </a:r>
            <a:r>
              <a:rPr lang="ru-RU" sz="3200" dirty="0">
                <a:latin typeface="Times New Roman"/>
                <a:ea typeface="Calibri"/>
              </a:rPr>
              <a:t>, </a:t>
            </a:r>
            <a:r>
              <a:rPr lang="ru-RU" sz="3200" dirty="0" err="1">
                <a:latin typeface="Times New Roman"/>
                <a:ea typeface="Calibri"/>
              </a:rPr>
              <a:t>адже</a:t>
            </a:r>
            <a:r>
              <a:rPr lang="ru-RU" sz="3200" dirty="0">
                <a:latin typeface="Times New Roman"/>
                <a:ea typeface="Calibri"/>
              </a:rPr>
              <a:t> для туриста </a:t>
            </a:r>
            <a:r>
              <a:rPr lang="ru-RU" sz="3200" dirty="0" err="1">
                <a:latin typeface="Times New Roman"/>
                <a:ea typeface="Calibri"/>
              </a:rPr>
              <a:t>сертифікат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означає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попередню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гарантію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err="1">
                <a:latin typeface="Times New Roman"/>
                <a:ea typeface="Calibri"/>
              </a:rPr>
              <a:t>послуг</a:t>
            </a:r>
            <a:r>
              <a:rPr lang="ru-RU" sz="3200" dirty="0">
                <a:latin typeface="Times New Roman"/>
                <a:ea typeface="Calibri"/>
              </a:rPr>
              <a:t>.</a:t>
            </a:r>
            <a:r>
              <a:rPr lang="ru-RU" dirty="0">
                <a:latin typeface="Times New Roman"/>
                <a:ea typeface="Calibri"/>
              </a:rPr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94626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1716</Words>
  <Application>Microsoft Office PowerPoint</Application>
  <PresentationFormat>Экран (4:3)</PresentationFormat>
  <Paragraphs>109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Тема 4. Сертифікація та стандартизація у галузі сільського зеленого туризму. Міжнародна практика сертифікації послуг у сфері туризму</vt:lpstr>
      <vt:lpstr>План </vt:lpstr>
      <vt:lpstr>1. Сертифікація туристичних послуг: мета, завдання і види</vt:lpstr>
      <vt:lpstr>Види сертифікатів:</vt:lpstr>
      <vt:lpstr>Презентация PowerPoint</vt:lpstr>
      <vt:lpstr>До організаційної структури УкрСЕПРО відносять:</vt:lpstr>
      <vt:lpstr>Сертифікація буває двох видів:</vt:lpstr>
      <vt:lpstr>2. Категоризація у сфері сільського зеленого туризму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Категорії добровільної категоризації:</vt:lpstr>
      <vt:lpstr>Презентация PowerPoint</vt:lpstr>
      <vt:lpstr>3. Екологічне маркування агросадиб</vt:lpstr>
      <vt:lpstr>Вимоги системи екологічного маркування “зелена садиба”:</vt:lpstr>
      <vt:lpstr>4. Міжнародна практика сертифікації послуг в сільському зеленому туризмі</vt:lpstr>
      <vt:lpstr>Міждержавний стандарт містить зразки обов'язкових документів для проектування туристичного продукту:</vt:lpstr>
      <vt:lpstr>Основні фактори ризику в туризмі: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Сертифікація та категоризація в сільському зеленому туризмі</dc:title>
  <dc:creator>zina</dc:creator>
  <cp:lastModifiedBy>USER</cp:lastModifiedBy>
  <cp:revision>15</cp:revision>
  <dcterms:created xsi:type="dcterms:W3CDTF">2017-12-11T14:31:37Z</dcterms:created>
  <dcterms:modified xsi:type="dcterms:W3CDTF">2019-03-04T01:45:01Z</dcterms:modified>
</cp:coreProperties>
</file>