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68" r:id="rId4"/>
    <p:sldId id="275" r:id="rId5"/>
    <p:sldId id="276" r:id="rId6"/>
    <p:sldId id="264" r:id="rId7"/>
    <p:sldId id="269" r:id="rId8"/>
    <p:sldId id="271" r:id="rId9"/>
    <p:sldId id="270" r:id="rId10"/>
    <p:sldId id="265" r:id="rId11"/>
    <p:sldId id="266" r:id="rId12"/>
    <p:sldId id="257" r:id="rId13"/>
    <p:sldId id="258" r:id="rId14"/>
    <p:sldId id="272" r:id="rId15"/>
    <p:sldId id="273" r:id="rId16"/>
    <p:sldId id="277" r:id="rId17"/>
    <p:sldId id="278" r:id="rId18"/>
    <p:sldId id="274" r:id="rId19"/>
    <p:sldId id="279" r:id="rId20"/>
    <p:sldId id="280" r:id="rId21"/>
    <p:sldId id="281" r:id="rId22"/>
    <p:sldId id="282" r:id="rId23"/>
    <p:sldId id="283" r:id="rId24"/>
    <p:sldId id="284" r:id="rId25"/>
    <p:sldId id="287" r:id="rId26"/>
    <p:sldId id="289" r:id="rId27"/>
    <p:sldId id="288" r:id="rId28"/>
    <p:sldId id="285" r:id="rId29"/>
    <p:sldId id="286" r:id="rId30"/>
    <p:sldId id="259" r:id="rId31"/>
    <p:sldId id="267" r:id="rId32"/>
    <p:sldId id="260" r:id="rId33"/>
    <p:sldId id="261" r:id="rId34"/>
    <p:sldId id="262" r:id="rId35"/>
    <p:sldId id="263" r:id="rId36"/>
  </p:sldIdLst>
  <p:sldSz cx="9144000" cy="6858000" type="screen4x3"/>
  <p:notesSz cx="6757988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uk-UA"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1435680" y="1447920"/>
            <a:ext cx="749772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1435680" y="3955320"/>
            <a:ext cx="749772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uk-UA"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1435680" y="1447920"/>
            <a:ext cx="365868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5277600" y="1447920"/>
            <a:ext cx="365868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5277600" y="3955320"/>
            <a:ext cx="365868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1435680" y="3955320"/>
            <a:ext cx="365868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uk-UA"/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1435680" y="1447920"/>
            <a:ext cx="241416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3970800" y="1447920"/>
            <a:ext cx="241416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6506280" y="1447920"/>
            <a:ext cx="241416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506280" y="3955320"/>
            <a:ext cx="241416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46" name="PlaceHolder 6"/>
          <p:cNvSpPr>
            <a:spLocks noGrp="1"/>
          </p:cNvSpPr>
          <p:nvPr>
            <p:ph type="body"/>
          </p:nvPr>
        </p:nvSpPr>
        <p:spPr>
          <a:xfrm>
            <a:off x="3970800" y="3955320"/>
            <a:ext cx="241416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47" name="PlaceHolder 7"/>
          <p:cNvSpPr>
            <a:spLocks noGrp="1"/>
          </p:cNvSpPr>
          <p:nvPr>
            <p:ph type="body"/>
          </p:nvPr>
        </p:nvSpPr>
        <p:spPr>
          <a:xfrm>
            <a:off x="1435680" y="3955320"/>
            <a:ext cx="241416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59" name="PlaceHolder 2"/>
          <p:cNvSpPr>
            <a:spLocks noGrp="1"/>
          </p:cNvSpPr>
          <p:nvPr>
            <p:ph type="subTitle"/>
          </p:nvPr>
        </p:nvSpPr>
        <p:spPr>
          <a:xfrm>
            <a:off x="1435680" y="1447920"/>
            <a:ext cx="7497720" cy="4800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1435680" y="1447920"/>
            <a:ext cx="7497720" cy="480024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1435680" y="1447920"/>
            <a:ext cx="3658680" cy="480024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277600" y="1447920"/>
            <a:ext cx="3658680" cy="480024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subTitle"/>
          </p:nvPr>
        </p:nvSpPr>
        <p:spPr>
          <a:xfrm>
            <a:off x="1435680" y="274680"/>
            <a:ext cx="749772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1435680" y="1447920"/>
            <a:ext cx="365868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1435680" y="3955320"/>
            <a:ext cx="365868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277600" y="1447920"/>
            <a:ext cx="3658680" cy="480024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uk-UA"/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1435680" y="1447920"/>
            <a:ext cx="7497720" cy="4800240"/>
          </a:xfrm>
          <a:prstGeom prst="rect">
            <a:avLst/>
          </a:prstGeom>
        </p:spPr>
        <p:txBody>
          <a:bodyPr anchor="ctr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1435680" y="1447920"/>
            <a:ext cx="3658680" cy="480024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5277600" y="1447920"/>
            <a:ext cx="365868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5277600" y="3955320"/>
            <a:ext cx="365868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1435680" y="1447920"/>
            <a:ext cx="365868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5277600" y="1447920"/>
            <a:ext cx="365868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1435680" y="3955320"/>
            <a:ext cx="749772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1435680" y="1447920"/>
            <a:ext cx="749772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1435680" y="3955320"/>
            <a:ext cx="749772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1435680" y="1447920"/>
            <a:ext cx="365868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5277600" y="1447920"/>
            <a:ext cx="365868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5277600" y="3955320"/>
            <a:ext cx="365868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1435680" y="3955320"/>
            <a:ext cx="365868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1435680" y="1447920"/>
            <a:ext cx="241416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3970800" y="1447920"/>
            <a:ext cx="241416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6506280" y="1447920"/>
            <a:ext cx="241416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91" name="PlaceHolder 5"/>
          <p:cNvSpPr>
            <a:spLocks noGrp="1"/>
          </p:cNvSpPr>
          <p:nvPr>
            <p:ph type="body"/>
          </p:nvPr>
        </p:nvSpPr>
        <p:spPr>
          <a:xfrm>
            <a:off x="6506280" y="3955320"/>
            <a:ext cx="241416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92" name="PlaceHolder 6"/>
          <p:cNvSpPr>
            <a:spLocks noGrp="1"/>
          </p:cNvSpPr>
          <p:nvPr>
            <p:ph type="body"/>
          </p:nvPr>
        </p:nvSpPr>
        <p:spPr>
          <a:xfrm>
            <a:off x="3970800" y="3955320"/>
            <a:ext cx="241416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  <p:sp>
        <p:nvSpPr>
          <p:cNvPr id="93" name="PlaceHolder 7"/>
          <p:cNvSpPr>
            <a:spLocks noGrp="1"/>
          </p:cNvSpPr>
          <p:nvPr>
            <p:ph type="body"/>
          </p:nvPr>
        </p:nvSpPr>
        <p:spPr>
          <a:xfrm>
            <a:off x="1435680" y="3955320"/>
            <a:ext cx="2414160" cy="2289600"/>
          </a:xfrm>
          <a:prstGeom prst="rect">
            <a:avLst/>
          </a:prstGeom>
        </p:spPr>
        <p:txBody>
          <a:bodyPr lIns="0" tIns="0" rIns="0" bIns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uk-UA"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1435680" y="1447920"/>
            <a:ext cx="7497720" cy="480024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uk-UA"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1435680" y="1447920"/>
            <a:ext cx="3658680" cy="480024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277600" y="1447920"/>
            <a:ext cx="3658680" cy="480024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subTitle"/>
          </p:nvPr>
        </p:nvSpPr>
        <p:spPr>
          <a:xfrm>
            <a:off x="1435680" y="274680"/>
            <a:ext cx="7497720" cy="5297760"/>
          </a:xfrm>
          <a:prstGeom prst="rect">
            <a:avLst/>
          </a:prstGeom>
        </p:spPr>
        <p:txBody>
          <a:bodyPr anchor="ctr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uk-UA"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1435680" y="1447920"/>
            <a:ext cx="365868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1435680" y="3955320"/>
            <a:ext cx="365868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5277600" y="1447920"/>
            <a:ext cx="3658680" cy="480024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uk-UA"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1435680" y="1447920"/>
            <a:ext cx="3658680" cy="480024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5277600" y="1447920"/>
            <a:ext cx="365868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5277600" y="3955320"/>
            <a:ext cx="365868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uk-UA"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1435680" y="1447920"/>
            <a:ext cx="365868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277600" y="1447920"/>
            <a:ext cx="365868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1435680" y="3955320"/>
            <a:ext cx="7497720" cy="2289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stomShape 1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240">
            <a:solidFill>
              <a:schemeClr val="bg2">
                <a:shade val="70000"/>
                <a:satMod val="200000"/>
                <a:alpha val="100000"/>
              </a:schemeClr>
            </a:solidFill>
            <a:round/>
          </a:ln>
          <a:effectLst>
            <a:outerShdw blurRad="63500" dist="25400" dir="54000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3" name="CustomShape 2"/>
          <p:cNvSpPr/>
          <p:nvPr/>
        </p:nvSpPr>
        <p:spPr>
          <a:xfrm>
            <a:off x="168275" y="20638"/>
            <a:ext cx="1701800" cy="1701800"/>
          </a:xfrm>
          <a:prstGeom prst="ellipse">
            <a:avLst/>
          </a:prstGeom>
          <a:noFill/>
          <a:ln w="27360">
            <a:solidFill>
              <a:schemeClr val="bg2">
                <a:tint val="45000"/>
                <a:satMod val="325000"/>
                <a:alpha val="100000"/>
              </a:schemeClr>
            </a:solidFill>
            <a:round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CustomShape 3"/>
          <p:cNvSpPr/>
          <p:nvPr/>
        </p:nvSpPr>
        <p:spPr>
          <a:xfrm rot="2315400">
            <a:off x="182563" y="1054100"/>
            <a:ext cx="1125537" cy="1103313"/>
          </a:xfrm>
          <a:prstGeom prst="donut">
            <a:avLst>
              <a:gd name="adj" fmla="val 11833"/>
            </a:avLst>
          </a:prstGeom>
          <a:gradFill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lin ang="0"/>
          </a:gradFill>
          <a:ln w="7200">
            <a:solidFill>
              <a:schemeClr val="bg2">
                <a:shade val="60000"/>
                <a:satMod val="220000"/>
                <a:alpha val="100000"/>
              </a:schemeClr>
            </a:solidFill>
            <a:round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25400" dir="54000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031" name="PlaceHolder 6"/>
          <p:cNvSpPr>
            <a:spLocks noGrp="1"/>
          </p:cNvSpPr>
          <p:nvPr>
            <p:ph type="title"/>
          </p:nvPr>
        </p:nvSpPr>
        <p:spPr bwMode="auto">
          <a:xfrm>
            <a:off x="1431925" y="360363"/>
            <a:ext cx="7407275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Образец заголовка</a:t>
            </a:r>
          </a:p>
        </p:txBody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lIns="90000" tIns="45000" rIns="90000" bIns="4500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pc="-1">
                <a:solidFill>
                  <a:srgbClr val="B5A989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+mn-ea"/>
                <a:cs typeface="+mn-cs"/>
              </a:defRPr>
            </a:lvl1pPr>
          </a:lstStyle>
          <a:p>
            <a:pPr>
              <a:defRPr/>
            </a:pPr>
            <a:fld id="{179C0E18-362F-47F6-B431-1DE4A15543F5}" type="datetimeFigureOut">
              <a:rPr lang="ru-RU"/>
              <a:pPr>
                <a:defRPr/>
              </a:pPr>
              <a:t>20.10.2021</a:t>
            </a:fld>
            <a:endParaRPr lang="ru-RU" sz="140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lIns="90000" tIns="45000" rIns="90000" bIns="4500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2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PlaceHolder 9"/>
          <p:cNvSpPr>
            <a:spLocks noGrp="1"/>
          </p:cNvSpPr>
          <p:nvPr>
            <p:ph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lIns="90000" tIns="45000" rIns="90000" bIns="4500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pc="-1">
                <a:solidFill>
                  <a:srgbClr val="B5A989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+mn-ea"/>
                <a:cs typeface="+mn-cs"/>
              </a:defRPr>
            </a:lvl1pPr>
          </a:lstStyle>
          <a:p>
            <a:pPr>
              <a:defRPr/>
            </a:pPr>
            <a:fld id="{8CA87AD1-3CF9-4780-BD68-FAB312E03C6A}" type="slidenum">
              <a:rPr lang="ru-RU"/>
              <a:pPr>
                <a:defRPr/>
              </a:pPr>
              <a:t>‹#›</a:t>
            </a:fld>
            <a:endParaRPr lang="ru-RU" sz="140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CustomShape 10"/>
          <p:cNvSpPr/>
          <p:nvPr/>
        </p:nvSpPr>
        <p:spPr>
          <a:xfrm>
            <a:off x="922338" y="1414463"/>
            <a:ext cx="209550" cy="209550"/>
          </a:xfrm>
          <a:prstGeom prst="ellipse">
            <a:avLst/>
          </a:prstGeom>
          <a:gradFill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lin ang="0"/>
          </a:gradFill>
          <a:ln w="2160">
            <a:solidFill>
              <a:schemeClr val="accent1">
                <a:shade val="90000"/>
                <a:satMod val="110000"/>
                <a:alpha val="60000"/>
              </a:schemeClr>
            </a:solidFill>
            <a:round/>
          </a:ln>
          <a:effectLst>
            <a:outerShdw blurRad="63500" dist="25400" dir="5400000" rotWithShape="0">
              <a:srgbClr val="000000">
                <a:alpha val="44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0" name="CustomShape 11"/>
          <p:cNvSpPr/>
          <p:nvPr/>
        </p:nvSpPr>
        <p:spPr>
          <a:xfrm>
            <a:off x="1157288" y="1344613"/>
            <a:ext cx="63500" cy="63500"/>
          </a:xfrm>
          <a:prstGeom prst="ellipse">
            <a:avLst/>
          </a:prstGeom>
          <a:noFill/>
          <a:ln w="12600">
            <a:solidFill>
              <a:schemeClr val="accent1">
                <a:shade val="75000"/>
                <a:alpha val="60000"/>
              </a:schemeClr>
            </a:solidFill>
            <a:round/>
          </a:ln>
          <a:effectLst>
            <a:outerShdw blurRad="63500" dist="25400" dir="5400000" rotWithShape="0">
              <a:srgbClr val="000000">
                <a:alpha val="44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" name="PlaceHolder 12"/>
          <p:cNvSpPr>
            <a:spLocks noGrp="1"/>
          </p:cNvSpPr>
          <p:nvPr>
            <p:ph type="body"/>
          </p:nvPr>
        </p:nvSpPr>
        <p:spPr>
          <a:xfrm>
            <a:off x="457200" y="1604963"/>
            <a:ext cx="8229600" cy="3976687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uk-UA"/>
              <a:t>Для правки структуры щёлкните мышью</a:t>
            </a:r>
          </a:p>
          <a:p>
            <a:pPr lvl="1"/>
            <a:r>
              <a:rPr lang="uk-UA"/>
              <a:t>Второй уровень структуры</a:t>
            </a:r>
          </a:p>
          <a:p>
            <a:pPr lvl="2"/>
            <a:r>
              <a:rPr lang="uk-UA"/>
              <a:t>Третий уровень структуры</a:t>
            </a:r>
          </a:p>
          <a:p>
            <a:pPr lvl="3"/>
            <a:r>
              <a:rPr lang="uk-UA"/>
              <a:t>Четвёртый уровень структуры</a:t>
            </a:r>
          </a:p>
          <a:p>
            <a:pPr lvl="4"/>
            <a:r>
              <a:rPr lang="uk-UA"/>
              <a:t>Пятый уровень структуры</a:t>
            </a:r>
          </a:p>
          <a:p>
            <a:pPr lvl="5"/>
            <a:r>
              <a:rPr lang="uk-UA"/>
              <a:t>Шестой уровень структуры</a:t>
            </a:r>
          </a:p>
          <a:p>
            <a:pPr lvl="6"/>
            <a:r>
              <a:rPr lang="uk-UA"/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240">
            <a:solidFill>
              <a:schemeClr val="bg2">
                <a:shade val="70000"/>
                <a:satMod val="200000"/>
                <a:alpha val="100000"/>
              </a:schemeClr>
            </a:solidFill>
            <a:round/>
          </a:ln>
          <a:effectLst>
            <a:outerShdw blurRad="63500" dist="25400" dir="54000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9" name="CustomShape 2"/>
          <p:cNvSpPr/>
          <p:nvPr/>
        </p:nvSpPr>
        <p:spPr>
          <a:xfrm>
            <a:off x="168275" y="20638"/>
            <a:ext cx="1701800" cy="1701800"/>
          </a:xfrm>
          <a:prstGeom prst="ellipse">
            <a:avLst/>
          </a:prstGeom>
          <a:noFill/>
          <a:ln w="27360">
            <a:solidFill>
              <a:schemeClr val="bg2">
                <a:tint val="45000"/>
                <a:satMod val="325000"/>
                <a:alpha val="100000"/>
              </a:schemeClr>
            </a:solidFill>
            <a:round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0" name="CustomShape 3"/>
          <p:cNvSpPr/>
          <p:nvPr/>
        </p:nvSpPr>
        <p:spPr>
          <a:xfrm rot="2315400">
            <a:off x="182563" y="1054100"/>
            <a:ext cx="1125537" cy="1103313"/>
          </a:xfrm>
          <a:prstGeom prst="donut">
            <a:avLst>
              <a:gd name="adj" fmla="val 11833"/>
            </a:avLst>
          </a:prstGeom>
          <a:gradFill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lin ang="0"/>
          </a:gradFill>
          <a:ln w="7200">
            <a:solidFill>
              <a:schemeClr val="bg2">
                <a:shade val="60000"/>
                <a:satMod val="220000"/>
                <a:alpha val="100000"/>
              </a:schemeClr>
            </a:solidFill>
            <a:round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1" name="CustomShape 4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25400" dir="54000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2" name="CustomShape 5"/>
          <p:cNvSpPr/>
          <p:nvPr/>
        </p:nvSpPr>
        <p:spPr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4343" name="PlaceHolder 6"/>
          <p:cNvSpPr>
            <a:spLocks noGrp="1"/>
          </p:cNvSpPr>
          <p:nvPr>
            <p:ph type="title"/>
          </p:nvPr>
        </p:nvSpPr>
        <p:spPr bwMode="auto">
          <a:xfrm>
            <a:off x="1435100" y="274638"/>
            <a:ext cx="74977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Образец заголовка</a:t>
            </a:r>
          </a:p>
        </p:txBody>
      </p:sp>
      <p:sp>
        <p:nvSpPr>
          <p:cNvPr id="14344" name="PlaceHolder 7"/>
          <p:cNvSpPr>
            <a:spLocks noGrp="1"/>
          </p:cNvSpPr>
          <p:nvPr>
            <p:ph type="body"/>
          </p:nvPr>
        </p:nvSpPr>
        <p:spPr bwMode="auto">
          <a:xfrm>
            <a:off x="1435100" y="1447800"/>
            <a:ext cx="749776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Образец текста</a:t>
            </a:r>
          </a:p>
          <a:p>
            <a:pPr lvl="1"/>
            <a:r>
              <a:rPr lang="uk-UA" smtClean="0"/>
              <a:t>Второй уровень</a:t>
            </a:r>
          </a:p>
          <a:p>
            <a:pPr lvl="2"/>
            <a:r>
              <a:rPr lang="uk-UA" smtClean="0"/>
              <a:t>Третий уровень</a:t>
            </a:r>
          </a:p>
          <a:p>
            <a:pPr lvl="3"/>
            <a:r>
              <a:rPr lang="uk-UA" smtClean="0"/>
              <a:t>Четвертый уровень</a:t>
            </a:r>
          </a:p>
          <a:p>
            <a:pPr lvl="4"/>
            <a:r>
              <a:rPr lang="uk-UA" smtClean="0"/>
              <a:t>Пятый уровень</a:t>
            </a:r>
          </a:p>
        </p:txBody>
      </p:sp>
      <p:sp>
        <p:nvSpPr>
          <p:cNvPr id="55" name="PlaceHolder 8"/>
          <p:cNvSpPr>
            <a:spLocks noGrp="1"/>
          </p:cNvSpPr>
          <p:nvPr>
            <p:ph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lIns="90000" tIns="45000" rIns="90000" bIns="4500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pc="-1">
                <a:solidFill>
                  <a:srgbClr val="B5A989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+mn-ea"/>
                <a:cs typeface="+mn-cs"/>
              </a:defRPr>
            </a:lvl1pPr>
          </a:lstStyle>
          <a:p>
            <a:pPr>
              <a:defRPr/>
            </a:pPr>
            <a:fld id="{C5502D00-3B4B-4A0D-BCBE-21EDFDC71E49}" type="datetimeFigureOut">
              <a:rPr lang="ru-RU"/>
              <a:pPr>
                <a:defRPr/>
              </a:pPr>
              <a:t>20.10.2021</a:t>
            </a:fld>
            <a:endParaRPr lang="ru-RU" sz="140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" name="PlaceHolder 9"/>
          <p:cNvSpPr>
            <a:spLocks noGrp="1"/>
          </p:cNvSpPr>
          <p:nvPr>
            <p:ph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lIns="90000" tIns="45000" rIns="90000" bIns="4500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2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" name="PlaceHolder 10"/>
          <p:cNvSpPr>
            <a:spLocks noGrp="1"/>
          </p:cNvSpPr>
          <p:nvPr>
            <p:ph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lIns="90000" tIns="45000" rIns="90000" bIns="4500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pc="-1">
                <a:solidFill>
                  <a:srgbClr val="B5A989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+mn-ea"/>
                <a:cs typeface="+mn-cs"/>
              </a:defRPr>
            </a:lvl1pPr>
          </a:lstStyle>
          <a:p>
            <a:pPr>
              <a:defRPr/>
            </a:pPr>
            <a:fld id="{190AADDC-0F09-44F6-9100-B10B706D4AE3}" type="slidenum">
              <a:rPr lang="ru-RU"/>
              <a:pPr>
                <a:defRPr/>
              </a:pPr>
              <a:t>‹#›</a:t>
            </a:fld>
            <a:endParaRPr lang="ru-RU" sz="1400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Shape 1"/>
          <p:cNvSpPr txBox="1">
            <a:spLocks noChangeArrowheads="1"/>
          </p:cNvSpPr>
          <p:nvPr/>
        </p:nvSpPr>
        <p:spPr bwMode="auto">
          <a:xfrm>
            <a:off x="1115616" y="0"/>
            <a:ext cx="77724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 anchor="b"/>
          <a:lstStyle/>
          <a:p>
            <a:endParaRPr lang="uk-UA" sz="4300" dirty="0">
              <a:solidFill>
                <a:srgbClr val="572314"/>
              </a:solidFill>
              <a:latin typeface="Gill Sans MT"/>
            </a:endParaRPr>
          </a:p>
          <a:p>
            <a:endParaRPr lang="uk-UA" sz="4300" dirty="0">
              <a:solidFill>
                <a:srgbClr val="572314"/>
              </a:solidFill>
              <a:latin typeface="Gill Sans MT"/>
            </a:endParaRPr>
          </a:p>
          <a:p>
            <a:pPr algn="ctr"/>
            <a:endParaRPr lang="uk-UA" sz="4300" dirty="0">
              <a:solidFill>
                <a:srgbClr val="572314"/>
              </a:solidFill>
              <a:latin typeface="Gill Sans MT"/>
            </a:endParaRPr>
          </a:p>
          <a:p>
            <a:pPr algn="ctr"/>
            <a:r>
              <a:rPr lang="uk-UA" sz="3600" b="1" dirty="0">
                <a:latin typeface="Times New Roman" pitchFamily="18" charset="0"/>
              </a:rPr>
              <a:t>Тема 7: Особливості організації сільського зеленого туризму у різних країнах</a:t>
            </a:r>
          </a:p>
        </p:txBody>
      </p:sp>
      <p:sp>
        <p:nvSpPr>
          <p:cNvPr id="95" name="TextShape 2"/>
          <p:cNvSpPr txBox="1"/>
          <p:nvPr/>
        </p:nvSpPr>
        <p:spPr>
          <a:xfrm>
            <a:off x="611560" y="2581848"/>
            <a:ext cx="8276456" cy="3943496"/>
          </a:xfrm>
          <a:prstGeom prst="rect">
            <a:avLst/>
          </a:prstGeom>
          <a:noFill/>
          <a:ln>
            <a:noFill/>
          </a:ln>
        </p:spPr>
        <p:txBody>
          <a:bodyPr lIns="90000" tIns="0" rIns="90000" bIns="45000"/>
          <a:lstStyle/>
          <a:p>
            <a:pPr marL="273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План </a:t>
            </a:r>
          </a:p>
          <a:p>
            <a:pPr marL="273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1.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Досвід</a:t>
            </a: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Польщі</a:t>
            </a: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щодо</a:t>
            </a: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регулювання</a:t>
            </a: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агротуристичної</a:t>
            </a: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діяльності</a:t>
            </a: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 </a:t>
            </a:r>
          </a:p>
          <a:p>
            <a:pPr marL="273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2.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Досвід</a:t>
            </a: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Угорщини</a:t>
            </a: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щодо</a:t>
            </a: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регулювання</a:t>
            </a: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агротуристичної</a:t>
            </a: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діяльності</a:t>
            </a:r>
            <a:endParaRPr lang="ru-RU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+mn-ea"/>
              <a:cs typeface="+mn-cs"/>
            </a:endParaRPr>
          </a:p>
          <a:p>
            <a:pPr marL="273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3.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Досвід</a:t>
            </a: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Швеції</a:t>
            </a: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щодо</a:t>
            </a: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регулювання</a:t>
            </a: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агротуристичної</a:t>
            </a:r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 </a:t>
            </a:r>
            <a:r>
              <a:rPr lang="ru-RU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діяльності</a:t>
            </a:r>
            <a:endParaRPr lang="ru-RU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95536" y="692696"/>
            <a:ext cx="8640960" cy="5411448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sz="2400" dirty="0" err="1"/>
              <a:t>Польська</a:t>
            </a:r>
            <a:r>
              <a:rPr lang="ru-RU" sz="2400" dirty="0"/>
              <a:t> </a:t>
            </a:r>
            <a:r>
              <a:rPr lang="ru-RU" sz="2400" dirty="0" err="1"/>
              <a:t>Туристична</a:t>
            </a:r>
            <a:r>
              <a:rPr lang="ru-RU" sz="2400" dirty="0"/>
              <a:t> </a:t>
            </a:r>
            <a:r>
              <a:rPr lang="ru-RU" sz="2400" dirty="0" err="1"/>
              <a:t>Організація</a:t>
            </a:r>
            <a:r>
              <a:rPr lang="ru-RU" sz="2400" dirty="0"/>
              <a:t> </a:t>
            </a:r>
            <a:r>
              <a:rPr lang="ru-RU" sz="2400" dirty="0" err="1"/>
              <a:t>має</a:t>
            </a:r>
            <a:r>
              <a:rPr lang="ru-RU" sz="2400" dirty="0"/>
              <a:t> </a:t>
            </a:r>
            <a:r>
              <a:rPr lang="ru-RU" sz="2400" dirty="0" err="1"/>
              <a:t>свої</a:t>
            </a:r>
            <a:r>
              <a:rPr lang="ru-RU" sz="2400" dirty="0"/>
              <a:t> </a:t>
            </a:r>
            <a:r>
              <a:rPr lang="ru-RU" sz="2400" dirty="0" err="1"/>
              <a:t>представництва</a:t>
            </a:r>
            <a:r>
              <a:rPr lang="ru-RU" sz="2400" dirty="0"/>
              <a:t> в 14 </a:t>
            </a:r>
            <a:r>
              <a:rPr lang="ru-RU" sz="2400" dirty="0" err="1"/>
              <a:t>країнах</a:t>
            </a:r>
            <a:r>
              <a:rPr lang="ru-RU" sz="2400" dirty="0"/>
              <a:t> </a:t>
            </a:r>
            <a:r>
              <a:rPr lang="ru-RU" sz="2400" dirty="0" err="1"/>
              <a:t>світу</a:t>
            </a:r>
            <a:r>
              <a:rPr lang="ru-RU" sz="2400" dirty="0"/>
              <a:t> (</a:t>
            </a:r>
            <a:r>
              <a:rPr lang="ru-RU" sz="2400" dirty="0" err="1"/>
              <a:t>Австрія</a:t>
            </a:r>
            <a:r>
              <a:rPr lang="ru-RU" sz="2400" dirty="0"/>
              <a:t>, </a:t>
            </a:r>
            <a:r>
              <a:rPr lang="ru-RU" sz="2400" dirty="0" err="1"/>
              <a:t>Бельгія</a:t>
            </a:r>
            <a:r>
              <a:rPr lang="ru-RU" sz="2400" dirty="0"/>
              <a:t>, </a:t>
            </a:r>
            <a:r>
              <a:rPr lang="ru-RU" sz="2400" dirty="0" err="1"/>
              <a:t>Франція</a:t>
            </a:r>
            <a:r>
              <a:rPr lang="ru-RU" sz="2400" dirty="0"/>
              <a:t>, </a:t>
            </a:r>
            <a:r>
              <a:rPr lang="ru-RU" sz="2400" dirty="0" err="1"/>
              <a:t>Іспанія</a:t>
            </a:r>
            <a:r>
              <a:rPr lang="ru-RU" sz="2400" dirty="0"/>
              <a:t>, </a:t>
            </a:r>
            <a:r>
              <a:rPr lang="ru-RU" sz="2400" dirty="0" err="1"/>
              <a:t>Нідерланди</a:t>
            </a:r>
            <a:r>
              <a:rPr lang="ru-RU" sz="2400" dirty="0"/>
              <a:t>, </a:t>
            </a:r>
            <a:r>
              <a:rPr lang="ru-RU" sz="2400" dirty="0" err="1"/>
              <a:t>Японія</a:t>
            </a:r>
            <a:r>
              <a:rPr lang="ru-RU" sz="2400" dirty="0"/>
              <a:t>, </a:t>
            </a:r>
            <a:r>
              <a:rPr lang="ru-RU" sz="2400" dirty="0" err="1"/>
              <a:t>Німеччина</a:t>
            </a:r>
            <a:r>
              <a:rPr lang="ru-RU" sz="2400" dirty="0"/>
              <a:t>, США, </a:t>
            </a:r>
            <a:r>
              <a:rPr lang="ru-RU" sz="2400" dirty="0" err="1"/>
              <a:t>Росія</a:t>
            </a:r>
            <a:r>
              <a:rPr lang="ru-RU" sz="2400" dirty="0"/>
              <a:t>, </a:t>
            </a:r>
            <a:r>
              <a:rPr lang="ru-RU" sz="2400" dirty="0" err="1"/>
              <a:t>Швеція</a:t>
            </a:r>
            <a:r>
              <a:rPr lang="ru-RU" sz="2400" dirty="0"/>
              <a:t>, Китай, </a:t>
            </a:r>
            <a:r>
              <a:rPr lang="ru-RU" sz="2400" dirty="0" err="1"/>
              <a:t>Великобританія</a:t>
            </a:r>
            <a:r>
              <a:rPr lang="ru-RU" sz="2400" dirty="0"/>
              <a:t>, </a:t>
            </a:r>
            <a:r>
              <a:rPr lang="ru-RU" sz="2400" dirty="0" err="1"/>
              <a:t>Італія</a:t>
            </a:r>
            <a:r>
              <a:rPr lang="ru-RU" sz="2400" dirty="0"/>
              <a:t>, </a:t>
            </a:r>
            <a:r>
              <a:rPr lang="ru-RU" sz="2400" dirty="0" err="1"/>
              <a:t>Україна</a:t>
            </a:r>
            <a:r>
              <a:rPr lang="ru-RU" sz="2400" dirty="0"/>
              <a:t>). Вони </a:t>
            </a:r>
            <a:r>
              <a:rPr lang="ru-RU" sz="2400" dirty="0" err="1"/>
              <a:t>носять</a:t>
            </a:r>
            <a:r>
              <a:rPr lang="ru-RU" sz="2400" dirty="0"/>
              <a:t> </a:t>
            </a:r>
            <a:r>
              <a:rPr lang="ru-RU" sz="2400" dirty="0" err="1"/>
              <a:t>назву</a:t>
            </a:r>
            <a:r>
              <a:rPr lang="ru-RU" sz="2400" dirty="0"/>
              <a:t> </a:t>
            </a:r>
            <a:r>
              <a:rPr lang="ru-RU" sz="2400" dirty="0" err="1"/>
              <a:t>Польських</a:t>
            </a:r>
            <a:r>
              <a:rPr lang="ru-RU" sz="2400" dirty="0"/>
              <a:t> </a:t>
            </a:r>
            <a:r>
              <a:rPr lang="ru-RU" sz="2400" dirty="0" err="1"/>
              <a:t>осередків</a:t>
            </a:r>
            <a:r>
              <a:rPr lang="ru-RU" sz="2400" dirty="0"/>
              <a:t> </a:t>
            </a:r>
            <a:r>
              <a:rPr lang="ru-RU" sz="2400" dirty="0" err="1"/>
              <a:t>туристичної</a:t>
            </a:r>
            <a:r>
              <a:rPr lang="ru-RU" sz="2400" dirty="0"/>
              <a:t> </a:t>
            </a:r>
            <a:r>
              <a:rPr lang="ru-RU" sz="2400" dirty="0" err="1"/>
              <a:t>інформації</a:t>
            </a:r>
            <a:r>
              <a:rPr lang="ru-RU" sz="2400" dirty="0"/>
              <a:t> та </a:t>
            </a:r>
            <a:r>
              <a:rPr lang="ru-RU" sz="2400" dirty="0" err="1"/>
              <a:t>залучаються</a:t>
            </a:r>
            <a:r>
              <a:rPr lang="ru-RU" sz="2400" dirty="0"/>
              <a:t> до </a:t>
            </a:r>
            <a:r>
              <a:rPr lang="ru-RU" sz="2400" dirty="0" err="1"/>
              <a:t>організації</a:t>
            </a:r>
            <a:r>
              <a:rPr lang="ru-RU" sz="2400" dirty="0"/>
              <a:t> </a:t>
            </a:r>
            <a:r>
              <a:rPr lang="ru-RU" sz="2400" dirty="0" err="1"/>
              <a:t>різних</a:t>
            </a:r>
            <a:r>
              <a:rPr lang="ru-RU" sz="2400" dirty="0"/>
              <a:t> </a:t>
            </a:r>
            <a:r>
              <a:rPr lang="ru-RU" sz="2400" dirty="0" err="1"/>
              <a:t>заходів</a:t>
            </a:r>
            <a:r>
              <a:rPr lang="ru-RU" sz="2400" dirty="0"/>
              <a:t> у </a:t>
            </a:r>
            <a:r>
              <a:rPr lang="ru-RU" sz="2400" dirty="0" err="1"/>
              <a:t>сфері</a:t>
            </a:r>
            <a:r>
              <a:rPr lang="ru-RU" sz="2400" dirty="0"/>
              <a:t> туризму, </a:t>
            </a:r>
            <a:r>
              <a:rPr lang="ru-RU" sz="2400" dirty="0" err="1"/>
              <a:t>здійснюють</a:t>
            </a:r>
            <a:r>
              <a:rPr lang="ru-RU" sz="2400" dirty="0"/>
              <a:t> </a:t>
            </a:r>
            <a:r>
              <a:rPr lang="ru-RU" sz="2400" dirty="0" err="1"/>
              <a:t>моніторинг</a:t>
            </a:r>
            <a:r>
              <a:rPr lang="ru-RU" sz="2400" dirty="0"/>
              <a:t> </a:t>
            </a:r>
            <a:r>
              <a:rPr lang="ru-RU" sz="2400" dirty="0" err="1"/>
              <a:t>ринків</a:t>
            </a:r>
            <a:r>
              <a:rPr lang="ru-RU" sz="2400" dirty="0"/>
              <a:t> </a:t>
            </a:r>
            <a:r>
              <a:rPr lang="ru-RU" sz="2400" dirty="0" err="1"/>
              <a:t>певних</a:t>
            </a:r>
            <a:r>
              <a:rPr lang="ru-RU" sz="2400" dirty="0"/>
              <a:t> </a:t>
            </a:r>
            <a:r>
              <a:rPr lang="ru-RU" sz="2400" dirty="0" err="1"/>
              <a:t>країн</a:t>
            </a:r>
            <a:r>
              <a:rPr lang="ru-RU" sz="2400" dirty="0"/>
              <a:t> </a:t>
            </a:r>
            <a:r>
              <a:rPr lang="ru-RU" sz="2400" dirty="0" err="1"/>
              <a:t>відповідно</a:t>
            </a:r>
            <a:r>
              <a:rPr lang="ru-RU" sz="2400" dirty="0"/>
              <a:t> до </a:t>
            </a:r>
            <a:r>
              <a:rPr lang="ru-RU" sz="2400" dirty="0" err="1"/>
              <a:t>власного</a:t>
            </a:r>
            <a:r>
              <a:rPr lang="ru-RU" sz="2400" dirty="0"/>
              <a:t> </a:t>
            </a:r>
            <a:r>
              <a:rPr lang="ru-RU" sz="2400" dirty="0" err="1"/>
              <a:t>розташування</a:t>
            </a:r>
            <a:r>
              <a:rPr lang="ru-RU" sz="2400" dirty="0"/>
              <a:t>, </a:t>
            </a:r>
            <a:r>
              <a:rPr lang="ru-RU" sz="2400" dirty="0" err="1"/>
              <a:t>проведення</a:t>
            </a:r>
            <a:r>
              <a:rPr lang="ru-RU" sz="2400" dirty="0"/>
              <a:t> </a:t>
            </a:r>
            <a:r>
              <a:rPr lang="ru-RU" sz="2400" dirty="0" err="1"/>
              <a:t>рекламних</a:t>
            </a:r>
            <a:r>
              <a:rPr lang="ru-RU" sz="2400" dirty="0"/>
              <a:t> </a:t>
            </a:r>
            <a:r>
              <a:rPr lang="ru-RU" sz="2400" dirty="0" err="1"/>
              <a:t>кампаній</a:t>
            </a:r>
            <a:r>
              <a:rPr lang="ru-RU" sz="2400" dirty="0"/>
              <a:t> та </a:t>
            </a:r>
            <a:r>
              <a:rPr lang="ru-RU" sz="2400" dirty="0" err="1"/>
              <a:t>заохочення</a:t>
            </a:r>
            <a:r>
              <a:rPr lang="ru-RU" sz="2400" dirty="0"/>
              <a:t> </a:t>
            </a:r>
            <a:r>
              <a:rPr lang="ru-RU" sz="2400" dirty="0" err="1"/>
              <a:t>потенційних</a:t>
            </a:r>
            <a:r>
              <a:rPr lang="ru-RU" sz="2400" dirty="0"/>
              <a:t> </a:t>
            </a:r>
            <a:r>
              <a:rPr lang="ru-RU" sz="2400" dirty="0" err="1"/>
              <a:t>партнерів</a:t>
            </a:r>
            <a:r>
              <a:rPr lang="ru-RU" sz="2400" dirty="0"/>
              <a:t> до </a:t>
            </a:r>
            <a:r>
              <a:rPr lang="ru-RU" sz="2400" dirty="0" err="1"/>
              <a:t>співпраці</a:t>
            </a:r>
            <a:r>
              <a:rPr lang="ru-RU" sz="2400" dirty="0"/>
              <a:t>. </a:t>
            </a:r>
            <a:endParaRPr lang="ru-RU" sz="2400" dirty="0" smtClean="0"/>
          </a:p>
          <a:p>
            <a:r>
              <a:rPr lang="ru-RU" sz="2400" dirty="0" smtClean="0"/>
              <a:t>РОТ </a:t>
            </a:r>
            <a:r>
              <a:rPr lang="ru-RU" sz="2400" dirty="0" err="1"/>
              <a:t>підтримує</a:t>
            </a:r>
            <a:r>
              <a:rPr lang="ru-RU" sz="2400" dirty="0"/>
              <a:t> </a:t>
            </a:r>
            <a:r>
              <a:rPr lang="ru-RU" sz="2400" dirty="0" err="1"/>
              <a:t>тісні</a:t>
            </a:r>
            <a:r>
              <a:rPr lang="ru-RU" sz="2400" dirty="0"/>
              <a:t> </a:t>
            </a:r>
            <a:r>
              <a:rPr lang="ru-RU" sz="2400" dirty="0" err="1"/>
              <a:t>контакти</a:t>
            </a:r>
            <a:r>
              <a:rPr lang="ru-RU" sz="2400" dirty="0"/>
              <a:t> з 20 </a:t>
            </a:r>
            <a:r>
              <a:rPr lang="ru-RU" sz="2400" dirty="0" err="1"/>
              <a:t>іншими</a:t>
            </a:r>
            <a:r>
              <a:rPr lang="ru-RU" sz="2400" dirty="0"/>
              <a:t> </a:t>
            </a:r>
            <a:r>
              <a:rPr lang="ru-RU" sz="2400" dirty="0" err="1"/>
              <a:t>національними</a:t>
            </a:r>
            <a:r>
              <a:rPr lang="ru-RU" sz="2400" dirty="0"/>
              <a:t> </a:t>
            </a:r>
            <a:r>
              <a:rPr lang="ru-RU" sz="2400" dirty="0" err="1"/>
              <a:t>туристичними</a:t>
            </a:r>
            <a:r>
              <a:rPr lang="ru-RU" sz="2400" dirty="0"/>
              <a:t> </a:t>
            </a:r>
            <a:r>
              <a:rPr lang="ru-RU" sz="2400" dirty="0" err="1"/>
              <a:t>організаціями</a:t>
            </a:r>
            <a:r>
              <a:rPr lang="ru-RU" sz="2400" dirty="0"/>
              <a:t> та активно </a:t>
            </a:r>
            <a:r>
              <a:rPr lang="ru-RU" sz="2400" dirty="0" err="1"/>
              <a:t>співпрацює</a:t>
            </a:r>
            <a:r>
              <a:rPr lang="ru-RU" sz="2400" dirty="0"/>
              <a:t> з органами </a:t>
            </a:r>
            <a:r>
              <a:rPr lang="ru-RU" sz="2400" dirty="0" err="1"/>
              <a:t>самоврядування</a:t>
            </a:r>
            <a:r>
              <a:rPr lang="ru-RU" sz="2400" dirty="0"/>
              <a:t>, </a:t>
            </a:r>
            <a:r>
              <a:rPr lang="ru-RU" sz="2400" dirty="0" err="1"/>
              <a:t>науковими</a:t>
            </a:r>
            <a:r>
              <a:rPr lang="ru-RU" sz="2400" dirty="0"/>
              <a:t> та </a:t>
            </a:r>
            <a:r>
              <a:rPr lang="ru-RU" sz="2400" dirty="0" err="1"/>
              <a:t>навчальними</a:t>
            </a:r>
            <a:r>
              <a:rPr lang="ru-RU" sz="2400" dirty="0"/>
              <a:t> закладами, </a:t>
            </a:r>
            <a:r>
              <a:rPr lang="ru-RU" sz="2400" dirty="0" err="1"/>
              <a:t>представниками</a:t>
            </a:r>
            <a:r>
              <a:rPr lang="ru-RU" sz="2400" dirty="0"/>
              <a:t> </a:t>
            </a:r>
            <a:r>
              <a:rPr lang="ru-RU" sz="2400" dirty="0" err="1"/>
              <a:t>туристичної</a:t>
            </a:r>
            <a:r>
              <a:rPr lang="ru-RU" sz="2400" dirty="0"/>
              <a:t> </a:t>
            </a:r>
            <a:r>
              <a:rPr lang="ru-RU" sz="2400" dirty="0" err="1"/>
              <a:t>індустрії</a:t>
            </a:r>
            <a:r>
              <a:rPr lang="ru-RU" sz="2400" dirty="0"/>
              <a:t>, а </a:t>
            </a:r>
            <a:r>
              <a:rPr lang="ru-RU" sz="2400" dirty="0" err="1"/>
              <a:t>також</a:t>
            </a:r>
            <a:r>
              <a:rPr lang="ru-RU" sz="2400" dirty="0"/>
              <a:t> </a:t>
            </a:r>
            <a:r>
              <a:rPr lang="ru-RU" sz="2400" dirty="0" err="1"/>
              <a:t>регіональними</a:t>
            </a:r>
            <a:r>
              <a:rPr lang="ru-RU" sz="2400" dirty="0"/>
              <a:t> та </a:t>
            </a:r>
            <a:r>
              <a:rPr lang="ru-RU" sz="2400" dirty="0" err="1"/>
              <a:t>локальними</a:t>
            </a:r>
            <a:r>
              <a:rPr lang="ru-RU" sz="2400" dirty="0"/>
              <a:t> </a:t>
            </a:r>
            <a:r>
              <a:rPr lang="ru-RU" sz="2400" dirty="0" err="1"/>
              <a:t>туристичними</a:t>
            </a:r>
            <a:r>
              <a:rPr lang="ru-RU" sz="2400" dirty="0"/>
              <a:t> </a:t>
            </a:r>
            <a:r>
              <a:rPr lang="ru-RU" sz="2400" dirty="0" err="1"/>
              <a:t>організаціями</a:t>
            </a:r>
            <a:r>
              <a:rPr lang="ru-RU" sz="2400" dirty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86644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179512" y="504825"/>
            <a:ext cx="8964488" cy="633571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lIns="90000" tIns="45000" rIns="90000" bIns="45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+mn-ea"/>
                <a:cs typeface="+mn-cs"/>
              </a:rPr>
              <a:t>
</a:t>
            </a: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Урядом Польщі громадській організації «Польська федерація сільського туризму “Гостинні господарства” делеговані функції, що уповноважують інспекторів федерації проводити добровільну категоризацію об’єктів сільської нічліжної бази. 
</a:t>
            </a:r>
            <a:r>
              <a:rPr lang="uk-UA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Умови </a:t>
            </a: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здійснення діяльності в сфері гостинного господарства :
</a:t>
            </a:r>
            <a:r>
              <a:rPr lang="uk-UA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1</a:t>
            </a: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.	 Діяльність сфері гостинного господарства не належить  до підприємницької  діяльності, якщо така діяльність відповідає таким умовам: 
•	житловий будинок в якому здають кімнати належить до сільського господарства;
•	житловий будинок знаходиться на сільській території;
•	житловий будинок здається не сезонним працівникам та відпочиваючим;
•	число кімнат, які здаються не перевищують 5 кімнат.
</a:t>
            </a:r>
            <a:r>
              <a:rPr lang="uk-UA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2</a:t>
            </a: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.	 Господарі, які займаються гостинним господарством звільнені від обов’язку реєстрації своєї діяльності.
</a:t>
            </a:r>
            <a:r>
              <a:rPr lang="uk-UA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3</a:t>
            </a: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.	Нормативні акти, якими регулюються санітарно-гігієнічні 
умови для проживання гостей не застосовуються.</a:t>
            </a:r>
            <a:r>
              <a:rPr lang="uk-UA" sz="2200" spc="-1" dirty="0">
                <a:solidFill>
                  <a:srgbClr val="572314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
</a:t>
            </a:r>
            <a:r>
              <a:rPr lang="uk-UA" sz="2000" spc="-1" dirty="0">
                <a:solidFill>
                  <a:srgbClr val="572314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
</a:t>
            </a:r>
            <a:endParaRPr lang="uk-UA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107504" y="548680"/>
            <a:ext cx="8825359" cy="57606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lIns="90000" tIns="45000" rIns="90000" bIns="45000"/>
          <a:lstStyle/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4. Вимоги до приміщень:</a:t>
            </a:r>
            <a:endParaRPr lang="uk-UA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             •   для гостей кімната не менше 2 </a:t>
            </a:r>
            <a:r>
              <a:rPr lang="uk-UA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м.кв</a:t>
            </a:r>
            <a:r>
              <a:rPr lang="uk-UA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.</a:t>
            </a:r>
            <a:endParaRPr lang="uk-UA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             •   наявність 1 санітарного вузла на 15 відпочиваючих</a:t>
            </a:r>
            <a:endParaRPr lang="uk-UA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             •   електричне освітлення</a:t>
            </a:r>
            <a:endParaRPr lang="uk-UA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             •   приміщення повинні мати опалювальні пристрої</a:t>
            </a:r>
            <a:endParaRPr lang="uk-UA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5. До будівництва та експлуатації будинків, які використовуються для прийому відпочиваючих застосовують загальні протипожежні правила</a:t>
            </a:r>
            <a:endParaRPr lang="uk-UA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6. Законодавство Польщі передбачає реєстрацію фізичних осіб в місцях їх проживання. У зв’язку з ким господар повинен вести спеціальний журнал реєстрації в який заносить особисті данні громадянина та ідентифікаційні ознаки документа, що засвідчує особу, визначає час прибуття і вибуття відпочиваючого</a:t>
            </a:r>
            <a:endParaRPr lang="uk-UA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7</a:t>
            </a:r>
            <a:r>
              <a:rPr lang="uk-UA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. Встановлений порядок реєстрації іноземців.</a:t>
            </a:r>
            <a:endParaRPr lang="uk-UA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</p:txBody>
      </p:sp>
      <p:pic>
        <p:nvPicPr>
          <p:cNvPr id="29698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1412875"/>
            <a:ext cx="2339975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8640960" cy="61247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1F1F26"/>
                </a:solidFill>
                <a:latin typeface="Lato"/>
              </a:rPr>
              <a:t>За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часів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пандемії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коронавірусу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по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всьому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світу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на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передній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план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вийшов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зелений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туризм -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відпочинок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ближче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до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природи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і з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максимальним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уникненням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великих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скупчень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народу.</a:t>
            </a:r>
          </a:p>
          <a:p>
            <a:r>
              <a:rPr lang="ru-RU" sz="2800" dirty="0" err="1">
                <a:solidFill>
                  <a:srgbClr val="1F1F26"/>
                </a:solidFill>
                <a:latin typeface="Lato"/>
              </a:rPr>
              <a:t>Наприклад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, в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польському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селі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Чустково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(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Cząstkowo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) в 30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кілометрах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від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Гданська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працює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незвичайний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кемпінг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4Rest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Camp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. Гостям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пропонують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зупинитися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в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спеціальних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наметах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посеред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лісу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.</a:t>
            </a:r>
          </a:p>
          <a:p>
            <a:r>
              <a:rPr lang="ru-RU" sz="2800" dirty="0">
                <a:solidFill>
                  <a:srgbClr val="1F1F26"/>
                </a:solidFill>
                <a:latin typeface="Lato"/>
              </a:rPr>
              <a:t>При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цьому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господарі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кемпінгу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пропонують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гостям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продукти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з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власної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ферми,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також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вони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тримають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коней і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здають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велосипеди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на прокат.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Загалом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, все,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що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потрібно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для здорового і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спокійного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відпочинку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від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міського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 </a:t>
            </a:r>
            <a:r>
              <a:rPr lang="ru-RU" sz="2800" dirty="0" err="1">
                <a:solidFill>
                  <a:srgbClr val="1F1F26"/>
                </a:solidFill>
                <a:latin typeface="Lato"/>
              </a:rPr>
              <a:t>галасу</a:t>
            </a:r>
            <a:r>
              <a:rPr lang="ru-RU" sz="2800" dirty="0">
                <a:solidFill>
                  <a:srgbClr val="1F1F26"/>
                </a:solidFill>
                <a:latin typeface="Lato"/>
              </a:rPr>
              <a:t>.</a:t>
            </a:r>
            <a:endParaRPr lang="ru-RU" sz="2800" b="0" i="0" dirty="0">
              <a:solidFill>
                <a:srgbClr val="1F1F26"/>
              </a:solidFill>
              <a:effectLst/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1675345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ages.unian.net/photos/2020_06/thumb_files/1200_0_1592489929-60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628893" cy="5752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890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0" y="548680"/>
            <a:ext cx="9036496" cy="569948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sz="2400" dirty="0" err="1"/>
              <a:t>Сільський</a:t>
            </a:r>
            <a:r>
              <a:rPr lang="ru-RU" sz="2400" dirty="0"/>
              <a:t> туризм в </a:t>
            </a:r>
            <a:r>
              <a:rPr lang="ru-RU" sz="2400" dirty="0" err="1"/>
              <a:t>Угорщині</a:t>
            </a:r>
            <a:r>
              <a:rPr lang="ru-RU" sz="2400" dirty="0"/>
              <a:t> </a:t>
            </a:r>
            <a:r>
              <a:rPr lang="ru-RU" sz="2400" dirty="0" err="1"/>
              <a:t>слід</a:t>
            </a:r>
            <a:r>
              <a:rPr lang="ru-RU" sz="2400" dirty="0"/>
              <a:t> </a:t>
            </a:r>
            <a:r>
              <a:rPr lang="ru-RU" sz="2400" dirty="0" err="1"/>
              <a:t>розглядати</a:t>
            </a:r>
            <a:r>
              <a:rPr lang="ru-RU" sz="2400" dirty="0"/>
              <a:t> як </a:t>
            </a:r>
            <a:r>
              <a:rPr lang="ru-RU" sz="2400" dirty="0" err="1"/>
              <a:t>можливість</a:t>
            </a:r>
            <a:r>
              <a:rPr lang="ru-RU" sz="2400" dirty="0"/>
              <a:t> </a:t>
            </a:r>
            <a:r>
              <a:rPr lang="ru-RU" sz="2400" dirty="0" err="1"/>
              <a:t>додаткового</a:t>
            </a:r>
            <a:r>
              <a:rPr lang="ru-RU" sz="2400" dirty="0"/>
              <a:t> </a:t>
            </a:r>
            <a:r>
              <a:rPr lang="ru-RU" sz="2400" dirty="0" err="1"/>
              <a:t>заробітку</a:t>
            </a:r>
            <a:r>
              <a:rPr lang="ru-RU" sz="2400" dirty="0"/>
              <a:t> для </a:t>
            </a:r>
            <a:r>
              <a:rPr lang="ru-RU" sz="2400" dirty="0" err="1"/>
              <a:t>сільського</a:t>
            </a:r>
            <a:r>
              <a:rPr lang="ru-RU" sz="2400" dirty="0"/>
              <a:t> </a:t>
            </a:r>
            <a:r>
              <a:rPr lang="ru-RU" sz="2400" dirty="0" err="1"/>
              <a:t>населення</a:t>
            </a:r>
            <a:r>
              <a:rPr lang="ru-RU" sz="2400" dirty="0"/>
              <a:t>, як компонент комплексного </a:t>
            </a:r>
            <a:r>
              <a:rPr lang="ru-RU" sz="2400" dirty="0" err="1"/>
              <a:t>розвитку</a:t>
            </a:r>
            <a:r>
              <a:rPr lang="ru-RU" sz="2400" dirty="0"/>
              <a:t> </a:t>
            </a:r>
            <a:r>
              <a:rPr lang="ru-RU" sz="2400" dirty="0" err="1"/>
              <a:t>сільських</a:t>
            </a:r>
            <a:r>
              <a:rPr lang="ru-RU" sz="2400" dirty="0"/>
              <a:t> </a:t>
            </a:r>
            <a:r>
              <a:rPr lang="ru-RU" sz="2400" dirty="0" err="1"/>
              <a:t>територій</a:t>
            </a:r>
            <a:r>
              <a:rPr lang="ru-RU" sz="2400" dirty="0"/>
              <a:t> та </a:t>
            </a:r>
            <a:r>
              <a:rPr lang="ru-RU" sz="2400" dirty="0" err="1"/>
              <a:t>сільської</a:t>
            </a:r>
            <a:r>
              <a:rPr lang="ru-RU" sz="2400" dirty="0"/>
              <a:t> </a:t>
            </a:r>
            <a:r>
              <a:rPr lang="ru-RU" sz="2400" dirty="0" err="1"/>
              <a:t>інфраструктури</a:t>
            </a:r>
            <a:r>
              <a:rPr lang="ru-RU" sz="2400" dirty="0"/>
              <a:t>, а </a:t>
            </a:r>
            <a:r>
              <a:rPr lang="ru-RU" sz="2400" dirty="0" err="1"/>
              <a:t>також</a:t>
            </a:r>
            <a:r>
              <a:rPr lang="ru-RU" sz="2400" dirty="0"/>
              <a:t> як один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чинників</a:t>
            </a:r>
            <a:r>
              <a:rPr lang="ru-RU" sz="2400" dirty="0"/>
              <a:t> </a:t>
            </a:r>
            <a:r>
              <a:rPr lang="ru-RU" sz="2400" dirty="0" err="1"/>
              <a:t>стратегії</a:t>
            </a:r>
            <a:r>
              <a:rPr lang="ru-RU" sz="2400" dirty="0"/>
              <a:t> </a:t>
            </a:r>
            <a:r>
              <a:rPr lang="ru-RU" sz="2400" dirty="0" err="1"/>
              <a:t>подолання</a:t>
            </a:r>
            <a:r>
              <a:rPr lang="ru-RU" sz="2400" dirty="0"/>
              <a:t> </a:t>
            </a:r>
            <a:r>
              <a:rPr lang="ru-RU" sz="2400" dirty="0" err="1"/>
              <a:t>бідності</a:t>
            </a:r>
            <a:r>
              <a:rPr lang="ru-RU" sz="2400" dirty="0"/>
              <a:t> в </a:t>
            </a:r>
            <a:r>
              <a:rPr lang="ru-RU" sz="2400" dirty="0" err="1"/>
              <a:t>сільській</a:t>
            </a:r>
            <a:r>
              <a:rPr lang="ru-RU" sz="2400" dirty="0"/>
              <a:t> </a:t>
            </a:r>
            <a:r>
              <a:rPr lang="ru-RU" sz="2400" dirty="0" err="1"/>
              <a:t>місцевості</a:t>
            </a:r>
            <a:r>
              <a:rPr lang="ru-RU" sz="2400" dirty="0"/>
              <a:t>. </a:t>
            </a:r>
            <a:endParaRPr lang="en-US" sz="2400" dirty="0" smtClean="0"/>
          </a:p>
          <a:p>
            <a:r>
              <a:rPr lang="ru-RU" sz="2400" dirty="0" err="1" smtClean="0"/>
              <a:t>Розвиток</a:t>
            </a:r>
            <a:r>
              <a:rPr lang="ru-RU" sz="2400" dirty="0" smtClean="0"/>
              <a:t> </a:t>
            </a:r>
            <a:r>
              <a:rPr lang="ru-RU" sz="2400" dirty="0" err="1"/>
              <a:t>сільського</a:t>
            </a:r>
            <a:r>
              <a:rPr lang="ru-RU" sz="2400" dirty="0"/>
              <a:t> туризму </a:t>
            </a:r>
            <a:r>
              <a:rPr lang="ru-RU" sz="2400" dirty="0" err="1"/>
              <a:t>був</a:t>
            </a:r>
            <a:r>
              <a:rPr lang="ru-RU" sz="2400" dirty="0"/>
              <a:t> включений в </a:t>
            </a:r>
            <a:r>
              <a:rPr lang="ru-RU" sz="2400" dirty="0" err="1"/>
              <a:t>регіональні</a:t>
            </a:r>
            <a:r>
              <a:rPr lang="ru-RU" sz="2400" dirty="0"/>
              <a:t> </a:t>
            </a:r>
            <a:r>
              <a:rPr lang="ru-RU" sz="2400" dirty="0" err="1"/>
              <a:t>плани</a:t>
            </a:r>
            <a:r>
              <a:rPr lang="ru-RU" sz="2400" dirty="0"/>
              <a:t> </a:t>
            </a:r>
            <a:r>
              <a:rPr lang="ru-RU" sz="2400" dirty="0" err="1"/>
              <a:t>розвитку</a:t>
            </a:r>
            <a:r>
              <a:rPr lang="ru-RU" sz="2400" dirty="0"/>
              <a:t> з 1960-х </a:t>
            </a:r>
            <a:r>
              <a:rPr lang="ru-RU" sz="2400" dirty="0" err="1"/>
              <a:t>років</a:t>
            </a:r>
            <a:r>
              <a:rPr lang="ru-RU" sz="2400" dirty="0"/>
              <a:t>, без особливого </a:t>
            </a:r>
            <a:r>
              <a:rPr lang="ru-RU" sz="2400" dirty="0" err="1"/>
              <a:t>успіху</a:t>
            </a:r>
            <a:r>
              <a:rPr lang="ru-RU" sz="2400" dirty="0"/>
              <a:t>. </a:t>
            </a:r>
            <a:endParaRPr lang="en-US" sz="2400" dirty="0" smtClean="0"/>
          </a:p>
          <a:p>
            <a:r>
              <a:rPr lang="ru-RU" sz="2400" dirty="0" smtClean="0"/>
              <a:t>У </a:t>
            </a:r>
            <a:r>
              <a:rPr lang="ru-RU" sz="2400" dirty="0"/>
              <a:t>1960-х роках </a:t>
            </a:r>
            <a:r>
              <a:rPr lang="ru-RU" sz="2400" dirty="0" err="1"/>
              <a:t>реорганізацію</a:t>
            </a:r>
            <a:r>
              <a:rPr lang="ru-RU" sz="2400" dirty="0"/>
              <a:t> </a:t>
            </a:r>
            <a:r>
              <a:rPr lang="ru-RU" sz="2400" dirty="0" err="1"/>
              <a:t>сільського</a:t>
            </a:r>
            <a:r>
              <a:rPr lang="ru-RU" sz="2400" dirty="0"/>
              <a:t> туризму </a:t>
            </a:r>
            <a:r>
              <a:rPr lang="ru-RU" sz="2400" dirty="0" err="1"/>
              <a:t>було</a:t>
            </a:r>
            <a:r>
              <a:rPr lang="ru-RU" sz="2400" dirty="0"/>
              <a:t> </a:t>
            </a:r>
            <a:r>
              <a:rPr lang="ru-RU" sz="2400" dirty="0" err="1"/>
              <a:t>регламентовано</a:t>
            </a:r>
            <a:r>
              <a:rPr lang="ru-RU" sz="2400" dirty="0"/>
              <a:t> </a:t>
            </a:r>
            <a:r>
              <a:rPr lang="ru-RU" sz="2400" dirty="0" err="1"/>
              <a:t>важливим</a:t>
            </a:r>
            <a:r>
              <a:rPr lang="ru-RU" sz="2400" dirty="0"/>
              <a:t> </a:t>
            </a:r>
            <a:r>
              <a:rPr lang="ru-RU" sz="2400" dirty="0" err="1"/>
              <a:t>напрямом</a:t>
            </a:r>
            <a:r>
              <a:rPr lang="ru-RU" sz="2400" dirty="0"/>
              <a:t> </a:t>
            </a:r>
            <a:r>
              <a:rPr lang="ru-RU" sz="2400" dirty="0" err="1"/>
              <a:t>розвитку</a:t>
            </a:r>
            <a:r>
              <a:rPr lang="ru-RU" sz="2400" dirty="0"/>
              <a:t> </a:t>
            </a:r>
            <a:r>
              <a:rPr lang="ru-RU" sz="2400" dirty="0" err="1"/>
              <a:t>регіонів</a:t>
            </a:r>
            <a:r>
              <a:rPr lang="ru-RU" sz="2400" dirty="0"/>
              <a:t> </a:t>
            </a:r>
            <a:r>
              <a:rPr lang="ru-RU" sz="2400" dirty="0" err="1"/>
              <a:t>Угорщини</a:t>
            </a:r>
            <a:r>
              <a:rPr lang="ru-RU" sz="2400" dirty="0"/>
              <a:t>. </a:t>
            </a:r>
            <a:r>
              <a:rPr lang="ru-RU" sz="2400" dirty="0" err="1"/>
              <a:t>Втім</a:t>
            </a:r>
            <a:r>
              <a:rPr lang="ru-RU" sz="2400" dirty="0"/>
              <a:t>, </a:t>
            </a:r>
            <a:r>
              <a:rPr lang="ru-RU" sz="2400" dirty="0" err="1"/>
              <a:t>ініціативи</a:t>
            </a:r>
            <a:r>
              <a:rPr lang="ru-RU" sz="2400" dirty="0"/>
              <a:t> </a:t>
            </a:r>
            <a:r>
              <a:rPr lang="ru-RU" sz="2400" dirty="0" err="1"/>
              <a:t>означеного</a:t>
            </a:r>
            <a:r>
              <a:rPr lang="ru-RU" sz="2400" dirty="0"/>
              <a:t> </a:t>
            </a:r>
            <a:r>
              <a:rPr lang="ru-RU" sz="2400" dirty="0" err="1"/>
              <a:t>періоду</a:t>
            </a:r>
            <a:r>
              <a:rPr lang="ru-RU" sz="2400" dirty="0"/>
              <a:t> </a:t>
            </a:r>
            <a:r>
              <a:rPr lang="ru-RU" sz="2400" dirty="0" err="1"/>
              <a:t>успішними</a:t>
            </a:r>
            <a:r>
              <a:rPr lang="ru-RU" sz="2400" dirty="0"/>
              <a:t> не </a:t>
            </a:r>
            <a:r>
              <a:rPr lang="ru-RU" sz="2400" dirty="0" err="1"/>
              <a:t>були</a:t>
            </a:r>
            <a:r>
              <a:rPr lang="ru-RU" sz="2400" dirty="0"/>
              <a:t>. </a:t>
            </a:r>
            <a:endParaRPr lang="en-US" sz="2400" dirty="0" smtClean="0"/>
          </a:p>
          <a:p>
            <a:r>
              <a:rPr lang="ru-RU" sz="2400" dirty="0" err="1" smtClean="0"/>
              <a:t>Наступним</a:t>
            </a:r>
            <a:r>
              <a:rPr lang="ru-RU" sz="2400" dirty="0" smtClean="0"/>
              <a:t> </a:t>
            </a:r>
            <a:r>
              <a:rPr lang="ru-RU" sz="2400" dirty="0" err="1"/>
              <a:t>етапом</a:t>
            </a:r>
            <a:r>
              <a:rPr lang="ru-RU" sz="2400" dirty="0"/>
              <a:t> </a:t>
            </a:r>
            <a:r>
              <a:rPr lang="ru-RU" sz="2400" dirty="0" err="1"/>
              <a:t>активізації</a:t>
            </a:r>
            <a:r>
              <a:rPr lang="ru-RU" sz="2400" dirty="0"/>
              <a:t> </a:t>
            </a:r>
            <a:r>
              <a:rPr lang="ru-RU" sz="2400" dirty="0" err="1"/>
              <a:t>заходів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відродження</a:t>
            </a:r>
            <a:r>
              <a:rPr lang="ru-RU" sz="2400" dirty="0"/>
              <a:t> </a:t>
            </a:r>
            <a:r>
              <a:rPr lang="ru-RU" sz="2400" dirty="0" err="1"/>
              <a:t>традиційного</a:t>
            </a:r>
            <a:r>
              <a:rPr lang="ru-RU" sz="2400" dirty="0"/>
              <a:t> виду туризму – </a:t>
            </a:r>
            <a:r>
              <a:rPr lang="ru-RU" sz="2400" dirty="0" err="1"/>
              <a:t>сільського</a:t>
            </a:r>
            <a:r>
              <a:rPr lang="ru-RU" sz="2400" dirty="0"/>
              <a:t> – </a:t>
            </a:r>
            <a:r>
              <a:rPr lang="ru-RU" sz="2400" dirty="0" err="1"/>
              <a:t>були</a:t>
            </a:r>
            <a:r>
              <a:rPr lang="ru-RU" sz="2400" dirty="0"/>
              <a:t> 1980-ті роки.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429338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1187624" y="692696"/>
            <a:ext cx="7745776" cy="5555464"/>
          </a:xfrm>
        </p:spPr>
        <p:txBody>
          <a:bodyPr/>
          <a:lstStyle/>
          <a:p>
            <a:r>
              <a:rPr lang="ru-RU" sz="2400" dirty="0" err="1"/>
              <a:t>Нові</a:t>
            </a:r>
            <a:r>
              <a:rPr lang="ru-RU" sz="2400" dirty="0"/>
              <a:t> </a:t>
            </a:r>
            <a:r>
              <a:rPr lang="ru-RU" sz="2400" dirty="0" err="1"/>
              <a:t>спроби</a:t>
            </a:r>
            <a:r>
              <a:rPr lang="ru-RU" sz="2400" dirty="0"/>
              <a:t> </a:t>
            </a:r>
            <a:r>
              <a:rPr lang="ru-RU" sz="2400" dirty="0" err="1"/>
              <a:t>оживити</a:t>
            </a:r>
            <a:r>
              <a:rPr lang="ru-RU" sz="2400" dirty="0"/>
              <a:t> </a:t>
            </a:r>
            <a:r>
              <a:rPr lang="ru-RU" sz="2400" dirty="0" err="1"/>
              <a:t>традиційний</a:t>
            </a:r>
            <a:r>
              <a:rPr lang="ru-RU" sz="2400" dirty="0"/>
              <a:t> вид туризму </a:t>
            </a:r>
            <a:r>
              <a:rPr lang="ru-RU" sz="2400" dirty="0" err="1"/>
              <a:t>почався</a:t>
            </a:r>
            <a:r>
              <a:rPr lang="ru-RU" sz="2400" dirty="0"/>
              <a:t> в </a:t>
            </a:r>
            <a:r>
              <a:rPr lang="ru-RU" sz="2400" dirty="0" err="1"/>
              <a:t>Угорщині</a:t>
            </a:r>
            <a:r>
              <a:rPr lang="ru-RU" sz="2400" dirty="0"/>
              <a:t> в основному в 1980-х </a:t>
            </a:r>
            <a:r>
              <a:rPr lang="ru-RU" sz="2400" dirty="0" err="1"/>
              <a:t>років</a:t>
            </a:r>
            <a:r>
              <a:rPr lang="ru-RU" sz="2400" dirty="0"/>
              <a:t>. </a:t>
            </a:r>
            <a:endParaRPr lang="en-US" sz="2400" dirty="0" smtClean="0"/>
          </a:p>
          <a:p>
            <a:r>
              <a:rPr lang="ru-RU" sz="2400" dirty="0" err="1" smtClean="0"/>
              <a:t>Іншим</a:t>
            </a:r>
            <a:r>
              <a:rPr lang="ru-RU" sz="2400" dirty="0" smtClean="0"/>
              <a:t> </a:t>
            </a:r>
            <a:r>
              <a:rPr lang="ru-RU" sz="2400" dirty="0" err="1"/>
              <a:t>напрямом</a:t>
            </a:r>
            <a:r>
              <a:rPr lang="ru-RU" sz="2400" dirty="0"/>
              <a:t> </a:t>
            </a:r>
            <a:r>
              <a:rPr lang="ru-RU" sz="2400" dirty="0" err="1"/>
              <a:t>відродження</a:t>
            </a:r>
            <a:r>
              <a:rPr lang="ru-RU" sz="2400" dirty="0"/>
              <a:t> </a:t>
            </a:r>
            <a:r>
              <a:rPr lang="ru-RU" sz="2400" dirty="0" err="1"/>
              <a:t>сільського</a:t>
            </a:r>
            <a:r>
              <a:rPr lang="ru-RU" sz="2400" dirty="0"/>
              <a:t> туризму </a:t>
            </a:r>
            <a:r>
              <a:rPr lang="ru-RU" sz="2400" dirty="0" err="1"/>
              <a:t>була</a:t>
            </a:r>
            <a:r>
              <a:rPr lang="ru-RU" sz="2400" dirty="0"/>
              <a:t> </a:t>
            </a:r>
            <a:r>
              <a:rPr lang="ru-RU" sz="2400" dirty="0" err="1"/>
              <a:t>популяризація</a:t>
            </a:r>
            <a:r>
              <a:rPr lang="ru-RU" sz="2400" dirty="0"/>
              <a:t> </a:t>
            </a:r>
            <a:r>
              <a:rPr lang="ru-RU" sz="2400" dirty="0" err="1"/>
              <a:t>угорської</a:t>
            </a:r>
            <a:r>
              <a:rPr lang="ru-RU" sz="2400" dirty="0"/>
              <a:t> </a:t>
            </a:r>
            <a:r>
              <a:rPr lang="ru-RU" sz="2400" dirty="0" err="1"/>
              <a:t>культури</a:t>
            </a:r>
            <a:r>
              <a:rPr lang="ru-RU" sz="2400" dirty="0"/>
              <a:t>. А </a:t>
            </a:r>
            <a:r>
              <a:rPr lang="ru-RU" sz="2400" dirty="0" err="1"/>
              <a:t>також</a:t>
            </a:r>
            <a:r>
              <a:rPr lang="ru-RU" sz="2400" dirty="0"/>
              <a:t> </a:t>
            </a:r>
            <a:r>
              <a:rPr lang="ru-RU" sz="2400" dirty="0" err="1"/>
              <a:t>поширення</a:t>
            </a:r>
            <a:r>
              <a:rPr lang="ru-RU" sz="2400" dirty="0"/>
              <a:t> </a:t>
            </a:r>
            <a:r>
              <a:rPr lang="ru-RU" sz="2400" dirty="0" err="1"/>
              <a:t>знань</a:t>
            </a:r>
            <a:r>
              <a:rPr lang="ru-RU" sz="2400" dirty="0"/>
              <a:t> та </a:t>
            </a:r>
            <a:r>
              <a:rPr lang="ru-RU" sz="2400" dirty="0" err="1"/>
              <a:t>інформації</a:t>
            </a:r>
            <a:r>
              <a:rPr lang="ru-RU" sz="2400" dirty="0"/>
              <a:t> про </a:t>
            </a:r>
            <a:r>
              <a:rPr lang="ru-RU" sz="2400" dirty="0" err="1"/>
              <a:t>історичні</a:t>
            </a:r>
            <a:r>
              <a:rPr lang="ru-RU" sz="2400" dirty="0"/>
              <a:t>, </a:t>
            </a:r>
            <a:r>
              <a:rPr lang="ru-RU" sz="2400" dirty="0" err="1"/>
              <a:t>природні</a:t>
            </a:r>
            <a:r>
              <a:rPr lang="ru-RU" sz="2400" dirty="0"/>
              <a:t>, </a:t>
            </a:r>
            <a:r>
              <a:rPr lang="ru-RU" sz="2400" dirty="0" err="1"/>
              <a:t>етнографічні</a:t>
            </a:r>
            <a:r>
              <a:rPr lang="ru-RU" sz="2400" dirty="0"/>
              <a:t> </a:t>
            </a:r>
            <a:r>
              <a:rPr lang="ru-RU" sz="2400" dirty="0" err="1"/>
              <a:t>особливості</a:t>
            </a:r>
            <a:r>
              <a:rPr lang="ru-RU" sz="2400" dirty="0"/>
              <a:t> </a:t>
            </a:r>
            <a:r>
              <a:rPr lang="ru-RU" sz="2400" dirty="0" err="1"/>
              <a:t>Угорщини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є </a:t>
            </a:r>
            <a:r>
              <a:rPr lang="ru-RU" sz="2400" dirty="0" err="1"/>
              <a:t>підставою</a:t>
            </a:r>
            <a:r>
              <a:rPr lang="ru-RU" sz="2400" dirty="0"/>
              <a:t> для </a:t>
            </a:r>
            <a:r>
              <a:rPr lang="ru-RU" sz="2400" dirty="0" err="1"/>
              <a:t>визнання</a:t>
            </a:r>
            <a:r>
              <a:rPr lang="ru-RU" sz="2400" dirty="0"/>
              <a:t> </a:t>
            </a:r>
            <a:r>
              <a:rPr lang="ru-RU" sz="2400" dirty="0" err="1"/>
              <a:t>сільського</a:t>
            </a:r>
            <a:r>
              <a:rPr lang="ru-RU" sz="2400" dirty="0"/>
              <a:t> зеленого туризму </a:t>
            </a:r>
            <a:r>
              <a:rPr lang="ru-RU" sz="2400" dirty="0" err="1"/>
              <a:t>суспільно</a:t>
            </a:r>
            <a:r>
              <a:rPr lang="ru-RU" sz="2400" dirty="0"/>
              <a:t> </a:t>
            </a:r>
            <a:r>
              <a:rPr lang="ru-RU" sz="2400" dirty="0" err="1"/>
              <a:t>цінною</a:t>
            </a:r>
            <a:r>
              <a:rPr lang="ru-RU" sz="2400" dirty="0"/>
              <a:t> та </a:t>
            </a:r>
            <a:r>
              <a:rPr lang="ru-RU" sz="2400" dirty="0" err="1"/>
              <a:t>корисною</a:t>
            </a:r>
            <a:r>
              <a:rPr lang="ru-RU" sz="2400" dirty="0"/>
              <a:t> сферою </a:t>
            </a:r>
            <a:r>
              <a:rPr lang="ru-RU" sz="2400" dirty="0" err="1"/>
              <a:t>відносин</a:t>
            </a:r>
            <a:r>
              <a:rPr lang="ru-RU" sz="2400" dirty="0"/>
              <a:t>. </a:t>
            </a:r>
            <a:endParaRPr lang="en-US" sz="2400" dirty="0" smtClean="0"/>
          </a:p>
          <a:p>
            <a:r>
              <a:rPr lang="ru-RU" sz="2400" dirty="0" smtClean="0"/>
              <a:t>Для </a:t>
            </a:r>
            <a:r>
              <a:rPr lang="ru-RU" sz="2400" dirty="0"/>
              <a:t>того </a:t>
            </a:r>
            <a:r>
              <a:rPr lang="ru-RU" sz="2400" dirty="0" err="1"/>
              <a:t>щоб</a:t>
            </a:r>
            <a:r>
              <a:rPr lang="ru-RU" sz="2400" dirty="0"/>
              <a:t> </a:t>
            </a:r>
            <a:r>
              <a:rPr lang="ru-RU" sz="2400" dirty="0" err="1"/>
              <a:t>змінити</a:t>
            </a:r>
            <a:r>
              <a:rPr lang="ru-RU" sz="2400" dirty="0"/>
              <a:t> </a:t>
            </a:r>
            <a:r>
              <a:rPr lang="ru-RU" sz="2400" dirty="0" err="1"/>
              <a:t>цей</a:t>
            </a:r>
            <a:r>
              <a:rPr lang="ru-RU" sz="2400" dirty="0"/>
              <a:t> образ, </a:t>
            </a:r>
            <a:r>
              <a:rPr lang="ru-RU" sz="2400" dirty="0" err="1"/>
              <a:t>угорський</a:t>
            </a:r>
            <a:r>
              <a:rPr lang="ru-RU" sz="2400" dirty="0"/>
              <a:t> уряд через </a:t>
            </a:r>
            <a:r>
              <a:rPr lang="ru-RU" sz="2400" dirty="0" err="1"/>
              <a:t>регіональні</a:t>
            </a:r>
            <a:r>
              <a:rPr lang="ru-RU" sz="2400" dirty="0"/>
              <a:t> </a:t>
            </a:r>
            <a:r>
              <a:rPr lang="ru-RU" sz="2400" dirty="0" err="1"/>
              <a:t>агенції</a:t>
            </a:r>
            <a:r>
              <a:rPr lang="ru-RU" sz="2400" dirty="0"/>
              <a:t> </a:t>
            </a:r>
            <a:r>
              <a:rPr lang="ru-RU" sz="2400" dirty="0" err="1"/>
              <a:t>розвитку</a:t>
            </a:r>
            <a:r>
              <a:rPr lang="ru-RU" sz="2400" dirty="0"/>
              <a:t>, </a:t>
            </a:r>
            <a:r>
              <a:rPr lang="ru-RU" sz="2400" dirty="0" err="1"/>
              <a:t>туристичні</a:t>
            </a:r>
            <a:r>
              <a:rPr lang="ru-RU" sz="2400" dirty="0"/>
              <a:t> </a:t>
            </a:r>
            <a:r>
              <a:rPr lang="ru-RU" sz="2400" dirty="0" err="1"/>
              <a:t>організації</a:t>
            </a:r>
            <a:r>
              <a:rPr lang="ru-RU" sz="2400" dirty="0"/>
              <a:t> почали </a:t>
            </a:r>
            <a:r>
              <a:rPr lang="ru-RU" sz="2400" dirty="0" err="1"/>
              <a:t>кампанію</a:t>
            </a:r>
            <a:r>
              <a:rPr lang="ru-RU" sz="2400" dirty="0"/>
              <a:t> в 1997 </a:t>
            </a:r>
            <a:r>
              <a:rPr lang="ru-RU" sz="2400" dirty="0" err="1"/>
              <a:t>році</a:t>
            </a:r>
            <a:r>
              <a:rPr lang="ru-RU" sz="2400" dirty="0"/>
              <a:t> для </a:t>
            </a:r>
            <a:r>
              <a:rPr lang="ru-RU" sz="2400" dirty="0" err="1"/>
              <a:t>сприяння</a:t>
            </a:r>
            <a:r>
              <a:rPr lang="ru-RU" sz="2400" dirty="0"/>
              <a:t> </a:t>
            </a:r>
            <a:r>
              <a:rPr lang="ru-RU" sz="2400" dirty="0" err="1"/>
              <a:t>внутрішнім</a:t>
            </a:r>
            <a:r>
              <a:rPr lang="ru-RU" sz="2400" dirty="0"/>
              <a:t> (у тому </a:t>
            </a:r>
            <a:r>
              <a:rPr lang="ru-RU" sz="2400" dirty="0" err="1"/>
              <a:t>числі</a:t>
            </a:r>
            <a:r>
              <a:rPr lang="ru-RU" sz="2400" dirty="0"/>
              <a:t> </a:t>
            </a:r>
            <a:r>
              <a:rPr lang="ru-RU" sz="2400" dirty="0" err="1"/>
              <a:t>сільським</a:t>
            </a:r>
            <a:r>
              <a:rPr lang="ru-RU" sz="2400" dirty="0"/>
              <a:t>) </a:t>
            </a:r>
            <a:r>
              <a:rPr lang="ru-RU" sz="2400" dirty="0" err="1"/>
              <a:t>святам</a:t>
            </a:r>
            <a:r>
              <a:rPr lang="ru-RU" sz="2400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27506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251520" y="332656"/>
            <a:ext cx="8681880" cy="5915504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sz="2000" dirty="0" err="1"/>
              <a:t>Вагомі</a:t>
            </a:r>
            <a:r>
              <a:rPr lang="ru-RU" sz="2000" dirty="0"/>
              <a:t> </a:t>
            </a:r>
            <a:r>
              <a:rPr lang="ru-RU" sz="2000" dirty="0" err="1"/>
              <a:t>прибутки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туризму </a:t>
            </a:r>
            <a:r>
              <a:rPr lang="ru-RU" sz="2000" dirty="0" err="1"/>
              <a:t>дають</a:t>
            </a:r>
            <a:r>
              <a:rPr lang="ru-RU" sz="2000" dirty="0"/>
              <a:t> </a:t>
            </a:r>
            <a:r>
              <a:rPr lang="ru-RU" sz="2000" dirty="0" err="1"/>
              <a:t>можливість</a:t>
            </a:r>
            <a:r>
              <a:rPr lang="ru-RU" sz="2000" dirty="0"/>
              <a:t> </a:t>
            </a:r>
            <a:r>
              <a:rPr lang="ru-RU" sz="2000" dirty="0" err="1"/>
              <a:t>угорському</a:t>
            </a:r>
            <a:r>
              <a:rPr lang="ru-RU" sz="2000" dirty="0"/>
              <a:t> уряду </a:t>
            </a:r>
            <a:r>
              <a:rPr lang="ru-RU" sz="2000" dirty="0" err="1"/>
              <a:t>вдосконалити</a:t>
            </a:r>
            <a:r>
              <a:rPr lang="ru-RU" sz="2000" dirty="0"/>
              <a:t> </a:t>
            </a:r>
            <a:r>
              <a:rPr lang="ru-RU" sz="2000" dirty="0" err="1"/>
              <a:t>соціальну</a:t>
            </a:r>
            <a:r>
              <a:rPr lang="ru-RU" sz="2000" dirty="0"/>
              <a:t> </a:t>
            </a:r>
            <a:r>
              <a:rPr lang="ru-RU" sz="2000" dirty="0" err="1"/>
              <a:t>політику</a:t>
            </a:r>
            <a:r>
              <a:rPr lang="ru-RU" sz="2000" dirty="0"/>
              <a:t> в </a:t>
            </a:r>
            <a:r>
              <a:rPr lang="ru-RU" sz="2000" dirty="0" err="1"/>
              <a:t>країні</a:t>
            </a:r>
            <a:r>
              <a:rPr lang="ru-RU" sz="2000" dirty="0"/>
              <a:t>. </a:t>
            </a:r>
            <a:r>
              <a:rPr lang="ru-RU" sz="2000" dirty="0" err="1"/>
              <a:t>Розвитком</a:t>
            </a:r>
            <a:r>
              <a:rPr lang="ru-RU" sz="2000" dirty="0"/>
              <a:t> туризму в </a:t>
            </a:r>
            <a:r>
              <a:rPr lang="ru-RU" sz="2000" dirty="0" err="1"/>
              <a:t>Угорщині</a:t>
            </a:r>
            <a:r>
              <a:rPr lang="ru-RU" sz="2000" dirty="0"/>
              <a:t> </a:t>
            </a:r>
            <a:r>
              <a:rPr lang="ru-RU" sz="2000" dirty="0" err="1"/>
              <a:t>займаються</a:t>
            </a:r>
            <a:r>
              <a:rPr lang="ru-RU" sz="2000" dirty="0"/>
              <a:t> на </a:t>
            </a:r>
            <a:r>
              <a:rPr lang="ru-RU" sz="2000" dirty="0" err="1"/>
              <a:t>урядовому</a:t>
            </a:r>
            <a:r>
              <a:rPr lang="ru-RU" sz="2000" dirty="0"/>
              <a:t> </a:t>
            </a:r>
            <a:r>
              <a:rPr lang="ru-RU" sz="2000" dirty="0" err="1"/>
              <a:t>рівні</a:t>
            </a:r>
            <a:r>
              <a:rPr lang="ru-RU" sz="2000" dirty="0"/>
              <a:t>. </a:t>
            </a:r>
            <a:endParaRPr lang="en-US" sz="2000" dirty="0" smtClean="0"/>
          </a:p>
          <a:p>
            <a:r>
              <a:rPr lang="ru-RU" sz="2000" dirty="0" err="1" smtClean="0"/>
              <a:t>Основну</a:t>
            </a:r>
            <a:r>
              <a:rPr lang="ru-RU" sz="2000" dirty="0" smtClean="0"/>
              <a:t> </a:t>
            </a:r>
            <a:r>
              <a:rPr lang="ru-RU" sz="2000" dirty="0" err="1"/>
              <a:t>координуючу</a:t>
            </a:r>
            <a:r>
              <a:rPr lang="ru-RU" sz="2000" dirty="0"/>
              <a:t> роль </a:t>
            </a:r>
            <a:r>
              <a:rPr lang="ru-RU" sz="2000" dirty="0" err="1"/>
              <a:t>туристичної</a:t>
            </a:r>
            <a:r>
              <a:rPr lang="ru-RU" sz="2000" dirty="0"/>
              <a:t> </a:t>
            </a:r>
            <a:r>
              <a:rPr lang="ru-RU" sz="2000" dirty="0" err="1"/>
              <a:t>галузі</a:t>
            </a:r>
            <a:r>
              <a:rPr lang="ru-RU" sz="2000" dirty="0"/>
              <a:t> </a:t>
            </a:r>
            <a:r>
              <a:rPr lang="ru-RU" sz="2000" dirty="0" err="1"/>
              <a:t>здійснює</a:t>
            </a:r>
            <a:r>
              <a:rPr lang="ru-RU" sz="2000" dirty="0"/>
              <a:t> </a:t>
            </a:r>
            <a:r>
              <a:rPr lang="ru-RU" sz="2000" dirty="0" err="1"/>
              <a:t>державна</a:t>
            </a:r>
            <a:r>
              <a:rPr lang="ru-RU" sz="2000" dirty="0"/>
              <a:t> структура "</a:t>
            </a:r>
            <a:r>
              <a:rPr lang="ru-RU" sz="2000" dirty="0" err="1"/>
              <a:t>Угорський</a:t>
            </a:r>
            <a:r>
              <a:rPr lang="ru-RU" sz="2000" dirty="0"/>
              <a:t> туризм". </a:t>
            </a:r>
            <a:endParaRPr lang="en-US" sz="2000" dirty="0" smtClean="0"/>
          </a:p>
          <a:p>
            <a:r>
              <a:rPr lang="ru-RU" sz="2000" dirty="0" err="1" smtClean="0"/>
              <a:t>Останніми</a:t>
            </a:r>
            <a:r>
              <a:rPr lang="ru-RU" sz="2000" dirty="0" smtClean="0"/>
              <a:t> </a:t>
            </a:r>
            <a:r>
              <a:rPr lang="ru-RU" sz="2000" dirty="0"/>
              <a:t>роками в </a:t>
            </a:r>
            <a:r>
              <a:rPr lang="ru-RU" sz="2000" dirty="0" err="1"/>
              <a:t>країні</a:t>
            </a:r>
            <a:r>
              <a:rPr lang="ru-RU" sz="2000" dirty="0"/>
              <a:t> особливо </a:t>
            </a:r>
            <a:r>
              <a:rPr lang="ru-RU" sz="2000" dirty="0" err="1"/>
              <a:t>популярним</a:t>
            </a:r>
            <a:r>
              <a:rPr lang="ru-RU" sz="2000" dirty="0"/>
              <a:t> став "</a:t>
            </a:r>
            <a:r>
              <a:rPr lang="ru-RU" sz="2000" dirty="0" err="1"/>
              <a:t>зелений</a:t>
            </a:r>
            <a:r>
              <a:rPr lang="ru-RU" sz="2000" dirty="0"/>
              <a:t>" </a:t>
            </a:r>
            <a:r>
              <a:rPr lang="ru-RU" sz="2000" dirty="0" err="1"/>
              <a:t>або</a:t>
            </a:r>
            <a:r>
              <a:rPr lang="ru-RU" sz="2000" dirty="0"/>
              <a:t> "</a:t>
            </a:r>
            <a:r>
              <a:rPr lang="ru-RU" sz="2000" dirty="0" err="1"/>
              <a:t>сільський</a:t>
            </a:r>
            <a:r>
              <a:rPr lang="ru-RU" sz="2000" dirty="0"/>
              <a:t>" туризм. </a:t>
            </a:r>
            <a:endParaRPr lang="en-US" sz="2000" dirty="0" smtClean="0"/>
          </a:p>
          <a:p>
            <a:r>
              <a:rPr lang="ru-RU" sz="2000" dirty="0" smtClean="0"/>
              <a:t>З </a:t>
            </a:r>
            <a:r>
              <a:rPr lang="ru-RU" sz="2000" dirty="0" err="1"/>
              <a:t>рештою</a:t>
            </a:r>
            <a:r>
              <a:rPr lang="ru-RU" sz="2000" dirty="0"/>
              <a:t> </a:t>
            </a:r>
            <a:r>
              <a:rPr lang="ru-RU" sz="2000" dirty="0" err="1"/>
              <a:t>об’єкти</a:t>
            </a:r>
            <a:r>
              <a:rPr lang="ru-RU" sz="2000" dirty="0"/>
              <a:t> </a:t>
            </a:r>
            <a:r>
              <a:rPr lang="ru-RU" sz="2000" dirty="0" err="1"/>
              <a:t>історико-культурної</a:t>
            </a:r>
            <a:r>
              <a:rPr lang="ru-RU" sz="2000" dirty="0"/>
              <a:t> </a:t>
            </a:r>
            <a:r>
              <a:rPr lang="ru-RU" sz="2000" dirty="0" err="1"/>
              <a:t>спадщини</a:t>
            </a:r>
            <a:r>
              <a:rPr lang="ru-RU" sz="2000" dirty="0"/>
              <a:t> (</a:t>
            </a:r>
            <a:r>
              <a:rPr lang="ru-RU" sz="2000" dirty="0" err="1"/>
              <a:t>фортеці</a:t>
            </a:r>
            <a:r>
              <a:rPr lang="ru-RU" sz="2000" dirty="0"/>
              <a:t>, замки, </a:t>
            </a:r>
            <a:r>
              <a:rPr lang="ru-RU" sz="2000" dirty="0" err="1"/>
              <a:t>садиби</a:t>
            </a:r>
            <a:r>
              <a:rPr lang="ru-RU" sz="2000" dirty="0"/>
              <a:t>) </a:t>
            </a:r>
            <a:r>
              <a:rPr lang="ru-RU" sz="2000" dirty="0" err="1"/>
              <a:t>Угорщини</a:t>
            </a:r>
            <a:r>
              <a:rPr lang="ru-RU" sz="2000" dirty="0"/>
              <a:t> є </a:t>
            </a:r>
            <a:r>
              <a:rPr lang="ru-RU" sz="2000" dirty="0" err="1"/>
              <a:t>важливим</a:t>
            </a:r>
            <a:r>
              <a:rPr lang="ru-RU" sz="2000" dirty="0"/>
              <a:t> ресурсом для </a:t>
            </a:r>
            <a:r>
              <a:rPr lang="ru-RU" sz="2000" dirty="0" err="1"/>
              <a:t>розвитку</a:t>
            </a:r>
            <a:r>
              <a:rPr lang="ru-RU" sz="2000" dirty="0"/>
              <a:t> </a:t>
            </a:r>
            <a:r>
              <a:rPr lang="ru-RU" sz="2000" dirty="0" err="1"/>
              <a:t>спеціалізованих</a:t>
            </a:r>
            <a:r>
              <a:rPr lang="ru-RU" sz="2000" dirty="0"/>
              <a:t> </a:t>
            </a:r>
            <a:r>
              <a:rPr lang="ru-RU" sz="2000" dirty="0" err="1"/>
              <a:t>видів</a:t>
            </a:r>
            <a:r>
              <a:rPr lang="ru-RU" sz="2000" dirty="0"/>
              <a:t> туризму: </a:t>
            </a:r>
            <a:r>
              <a:rPr lang="ru-RU" sz="2000" dirty="0" err="1"/>
              <a:t>пізнавального</a:t>
            </a:r>
            <a:r>
              <a:rPr lang="ru-RU" sz="2000" dirty="0"/>
              <a:t>, </a:t>
            </a:r>
            <a:r>
              <a:rPr lang="ru-RU" sz="2000" dirty="0" err="1"/>
              <a:t>подієвого</a:t>
            </a:r>
            <a:r>
              <a:rPr lang="ru-RU" sz="2000" dirty="0"/>
              <a:t> </a:t>
            </a:r>
            <a:r>
              <a:rPr lang="ru-RU" sz="2000" dirty="0" smtClean="0"/>
              <a:t>,</a:t>
            </a:r>
            <a:r>
              <a:rPr lang="en-US" sz="2000" dirty="0" smtClean="0"/>
              <a:t> </a:t>
            </a:r>
            <a:r>
              <a:rPr lang="ru-RU" sz="2000" dirty="0" err="1" smtClean="0"/>
              <a:t>ділового</a:t>
            </a:r>
            <a:r>
              <a:rPr lang="ru-RU" sz="2000" dirty="0"/>
              <a:t>, </a:t>
            </a:r>
            <a:r>
              <a:rPr lang="ru-RU" sz="2000" dirty="0" err="1"/>
              <a:t>лікувального</a:t>
            </a:r>
            <a:r>
              <a:rPr lang="ru-RU" sz="2000" dirty="0"/>
              <a:t> туризму. </a:t>
            </a:r>
            <a:endParaRPr lang="en-US" sz="2000" dirty="0" smtClean="0"/>
          </a:p>
          <a:p>
            <a:r>
              <a:rPr lang="ru-RU" sz="2000" dirty="0" err="1" smtClean="0"/>
              <a:t>Використання</a:t>
            </a:r>
            <a:r>
              <a:rPr lang="ru-RU" sz="2000" dirty="0" smtClean="0"/>
              <a:t> </a:t>
            </a:r>
            <a:r>
              <a:rPr lang="ru-RU" sz="2000" dirty="0"/>
              <a:t>таких </a:t>
            </a:r>
            <a:r>
              <a:rPr lang="ru-RU" sz="2000" dirty="0" err="1"/>
              <a:t>об’єктів</a:t>
            </a:r>
            <a:r>
              <a:rPr lang="ru-RU" sz="2000" dirty="0"/>
              <a:t> </a:t>
            </a:r>
            <a:r>
              <a:rPr lang="ru-RU" sz="2000" dirty="0" err="1"/>
              <a:t>оздоровлення</a:t>
            </a:r>
            <a:r>
              <a:rPr lang="ru-RU" sz="2000" dirty="0"/>
              <a:t> та </a:t>
            </a:r>
            <a:r>
              <a:rPr lang="ru-RU" sz="2000" dirty="0" err="1"/>
              <a:t>різноманітних</a:t>
            </a:r>
            <a:r>
              <a:rPr lang="ru-RU" sz="2000" dirty="0"/>
              <a:t> свят дозволить </a:t>
            </a:r>
            <a:r>
              <a:rPr lang="ru-RU" sz="2000" dirty="0" err="1"/>
              <a:t>збільшити</a:t>
            </a:r>
            <a:r>
              <a:rPr lang="ru-RU" sz="2000" dirty="0"/>
              <a:t> </a:t>
            </a:r>
            <a:r>
              <a:rPr lang="ru-RU" sz="2000" dirty="0" err="1"/>
              <a:t>потік</a:t>
            </a:r>
            <a:r>
              <a:rPr lang="ru-RU" sz="2000" dirty="0"/>
              <a:t> </a:t>
            </a:r>
            <a:r>
              <a:rPr lang="ru-RU" sz="2000" dirty="0" err="1"/>
              <a:t>відвідувачів</a:t>
            </a:r>
            <a:r>
              <a:rPr lang="ru-RU" sz="2000" dirty="0"/>
              <a:t>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056487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755576" y="404664"/>
            <a:ext cx="8177824" cy="5843496"/>
          </a:xfrm>
        </p:spPr>
        <p:txBody>
          <a:bodyPr/>
          <a:lstStyle/>
          <a:p>
            <a:r>
              <a:rPr lang="ru-RU" sz="2800" dirty="0"/>
              <a:t>У </a:t>
            </a:r>
            <a:r>
              <a:rPr lang="ru-RU" dirty="0" err="1"/>
              <a:t>сільських</a:t>
            </a:r>
            <a:r>
              <a:rPr lang="ru-RU" sz="2800" dirty="0"/>
              <a:t> </a:t>
            </a:r>
            <a:r>
              <a:rPr lang="ru-RU" sz="2800" dirty="0" err="1"/>
              <a:t>місцевостях</a:t>
            </a:r>
            <a:r>
              <a:rPr lang="ru-RU" sz="2800" dirty="0"/>
              <a:t> </a:t>
            </a:r>
            <a:r>
              <a:rPr lang="ru-RU" sz="2800" dirty="0" err="1"/>
              <a:t>Угорщини</a:t>
            </a:r>
            <a:r>
              <a:rPr lang="ru-RU" sz="2800" dirty="0"/>
              <a:t> </a:t>
            </a:r>
            <a:r>
              <a:rPr lang="ru-RU" sz="2800" dirty="0" err="1"/>
              <a:t>організовують</a:t>
            </a:r>
            <a:r>
              <a:rPr lang="ru-RU" sz="2800" dirty="0"/>
              <a:t> </a:t>
            </a:r>
            <a:r>
              <a:rPr lang="ru-RU" sz="2800" dirty="0" err="1"/>
              <a:t>екотуристичні</a:t>
            </a:r>
            <a:r>
              <a:rPr lang="ru-RU" sz="2800" dirty="0"/>
              <a:t> </a:t>
            </a:r>
            <a:r>
              <a:rPr lang="ru-RU" sz="2800" dirty="0" err="1"/>
              <a:t>програми</a:t>
            </a:r>
            <a:r>
              <a:rPr lang="ru-RU" sz="2800" dirty="0"/>
              <a:t>. </a:t>
            </a:r>
            <a:r>
              <a:rPr lang="ru-RU" sz="2800" dirty="0" err="1" smtClean="0"/>
              <a:t>Кінні</a:t>
            </a:r>
            <a:r>
              <a:rPr lang="ru-RU" sz="2800" dirty="0" smtClean="0"/>
              <a:t> </a:t>
            </a:r>
            <a:r>
              <a:rPr lang="ru-RU" sz="2800" dirty="0"/>
              <a:t>та </a:t>
            </a:r>
            <a:r>
              <a:rPr lang="ru-RU" sz="2800" dirty="0" err="1"/>
              <a:t>велосипедні</a:t>
            </a:r>
            <a:r>
              <a:rPr lang="ru-RU" sz="2800" dirty="0"/>
              <a:t> </a:t>
            </a:r>
            <a:r>
              <a:rPr lang="ru-RU" sz="2800" dirty="0" err="1"/>
              <a:t>прогулянки</a:t>
            </a:r>
            <a:r>
              <a:rPr lang="ru-RU" sz="2800" dirty="0"/>
              <a:t>, </a:t>
            </a:r>
            <a:r>
              <a:rPr lang="ru-RU" sz="2800" dirty="0" err="1"/>
              <a:t>маршрути</a:t>
            </a:r>
            <a:r>
              <a:rPr lang="ru-RU" sz="2800" dirty="0"/>
              <a:t> по </a:t>
            </a:r>
            <a:r>
              <a:rPr lang="ru-RU" sz="2800" dirty="0" err="1"/>
              <a:t>знакованих</a:t>
            </a:r>
            <a:r>
              <a:rPr lang="ru-RU" sz="2800" dirty="0"/>
              <a:t> стежках у </a:t>
            </a:r>
            <a:r>
              <a:rPr lang="ru-RU" sz="2800" dirty="0" err="1"/>
              <a:t>національних</a:t>
            </a:r>
            <a:r>
              <a:rPr lang="ru-RU" sz="2800" dirty="0"/>
              <a:t> і </a:t>
            </a:r>
            <a:r>
              <a:rPr lang="ru-RU" sz="2800" dirty="0" err="1"/>
              <a:t>ландшафтних</a:t>
            </a:r>
            <a:r>
              <a:rPr lang="ru-RU" sz="2800" dirty="0"/>
              <a:t> парках, </a:t>
            </a:r>
            <a:r>
              <a:rPr lang="ru-RU" sz="2800" dirty="0" err="1"/>
              <a:t>природничі</a:t>
            </a:r>
            <a:r>
              <a:rPr lang="ru-RU" sz="2800" dirty="0"/>
              <a:t> </a:t>
            </a:r>
            <a:r>
              <a:rPr lang="ru-RU" sz="2800" dirty="0" err="1"/>
              <a:t>подорожі</a:t>
            </a:r>
            <a:r>
              <a:rPr lang="ru-RU" sz="2800" dirty="0"/>
              <a:t>, </a:t>
            </a:r>
            <a:r>
              <a:rPr lang="ru-RU" sz="2800" dirty="0" err="1"/>
              <a:t>збирання</a:t>
            </a:r>
            <a:r>
              <a:rPr lang="ru-RU" sz="2800" dirty="0"/>
              <a:t> </a:t>
            </a:r>
            <a:r>
              <a:rPr lang="ru-RU" sz="2800" dirty="0" err="1"/>
              <a:t>ягід</a:t>
            </a:r>
            <a:r>
              <a:rPr lang="ru-RU" sz="2800" dirty="0"/>
              <a:t> та </a:t>
            </a:r>
            <a:r>
              <a:rPr lang="ru-RU" sz="2800" dirty="0" err="1"/>
              <a:t>грибів</a:t>
            </a:r>
            <a:r>
              <a:rPr lang="ru-RU" sz="2800" dirty="0" smtClean="0"/>
              <a:t>.</a:t>
            </a:r>
            <a:endParaRPr lang="en-US" sz="2800" dirty="0" smtClean="0"/>
          </a:p>
          <a:p>
            <a:r>
              <a:rPr lang="ru-RU" sz="2800" dirty="0" smtClean="0"/>
              <a:t> </a:t>
            </a:r>
            <a:r>
              <a:rPr lang="ru-RU" sz="2800" dirty="0"/>
              <a:t>Туризм </a:t>
            </a:r>
            <a:r>
              <a:rPr lang="ru-RU" sz="2800" dirty="0" err="1"/>
              <a:t>набуває</a:t>
            </a:r>
            <a:r>
              <a:rPr lang="ru-RU" sz="2800" dirty="0"/>
              <a:t> все </a:t>
            </a:r>
            <a:r>
              <a:rPr lang="ru-RU" sz="2800" dirty="0" err="1"/>
              <a:t>більшого</a:t>
            </a:r>
            <a:r>
              <a:rPr lang="ru-RU" sz="2800" dirty="0"/>
              <a:t> </a:t>
            </a:r>
            <a:r>
              <a:rPr lang="ru-RU" sz="2800" dirty="0" err="1"/>
              <a:t>значення</a:t>
            </a:r>
            <a:r>
              <a:rPr lang="ru-RU" sz="2800" dirty="0"/>
              <a:t> для </a:t>
            </a:r>
            <a:r>
              <a:rPr lang="ru-RU" sz="2800" dirty="0" err="1"/>
              <a:t>сільських</a:t>
            </a:r>
            <a:r>
              <a:rPr lang="ru-RU" sz="2800" dirty="0"/>
              <a:t> </a:t>
            </a:r>
            <a:r>
              <a:rPr lang="ru-RU" sz="2800" dirty="0" err="1"/>
              <a:t>районів</a:t>
            </a:r>
            <a:r>
              <a:rPr lang="ru-RU" sz="2800" dirty="0"/>
              <a:t> як </a:t>
            </a:r>
            <a:r>
              <a:rPr lang="ru-RU" sz="2800" dirty="0" err="1"/>
              <a:t>Угорщини</a:t>
            </a:r>
            <a:r>
              <a:rPr lang="ru-RU" sz="2800" dirty="0"/>
              <a:t>, так і </a:t>
            </a:r>
            <a:r>
              <a:rPr lang="ru-RU" sz="2800" dirty="0" err="1"/>
              <a:t>Європи</a:t>
            </a:r>
            <a:r>
              <a:rPr lang="ru-RU" sz="2800" dirty="0"/>
              <a:t>. </a:t>
            </a:r>
            <a:endParaRPr lang="en-US" sz="2800" dirty="0" smtClean="0"/>
          </a:p>
          <a:p>
            <a:r>
              <a:rPr lang="ru-RU" sz="2800" dirty="0" err="1" smtClean="0"/>
              <a:t>Він</a:t>
            </a:r>
            <a:r>
              <a:rPr lang="ru-RU" sz="2800" dirty="0" smtClean="0"/>
              <a:t> </a:t>
            </a:r>
            <a:r>
              <a:rPr lang="ru-RU" sz="2800" dirty="0" err="1"/>
              <a:t>сприяє</a:t>
            </a:r>
            <a:r>
              <a:rPr lang="ru-RU" sz="2800" dirty="0"/>
              <a:t> </a:t>
            </a:r>
            <a:r>
              <a:rPr lang="ru-RU" sz="2800" dirty="0" err="1"/>
              <a:t>альтернативним</a:t>
            </a:r>
            <a:r>
              <a:rPr lang="ru-RU" sz="2800" dirty="0"/>
              <a:t> </a:t>
            </a:r>
            <a:r>
              <a:rPr lang="ru-RU" sz="2800" dirty="0" err="1"/>
              <a:t>джерелам</a:t>
            </a:r>
            <a:r>
              <a:rPr lang="ru-RU" sz="2800" dirty="0"/>
              <a:t> </a:t>
            </a:r>
            <a:r>
              <a:rPr lang="ru-RU" sz="2800" dirty="0" err="1"/>
              <a:t>доходів</a:t>
            </a:r>
            <a:r>
              <a:rPr lang="ru-RU" sz="2800" dirty="0"/>
              <a:t> для </a:t>
            </a:r>
            <a:r>
              <a:rPr lang="ru-RU" sz="2800" dirty="0" err="1"/>
              <a:t>місцевих</a:t>
            </a:r>
            <a:r>
              <a:rPr lang="ru-RU" sz="2800" dirty="0"/>
              <a:t> громад і </a:t>
            </a:r>
            <a:r>
              <a:rPr lang="ru-RU" sz="2800" dirty="0" err="1"/>
              <a:t>підтримує</a:t>
            </a:r>
            <a:r>
              <a:rPr lang="ru-RU" sz="2800" dirty="0"/>
              <a:t> </a:t>
            </a:r>
            <a:r>
              <a:rPr lang="ru-RU" sz="2800" dirty="0" err="1"/>
              <a:t>збереження</a:t>
            </a:r>
            <a:r>
              <a:rPr lang="ru-RU" sz="2800" dirty="0"/>
              <a:t> </a:t>
            </a:r>
            <a:r>
              <a:rPr lang="ru-RU" sz="2800" dirty="0" err="1"/>
              <a:t>природної</a:t>
            </a:r>
            <a:r>
              <a:rPr lang="ru-RU" sz="2800" dirty="0"/>
              <a:t> та </a:t>
            </a:r>
            <a:r>
              <a:rPr lang="ru-RU" sz="2800" dirty="0" err="1"/>
              <a:t>культурної</a:t>
            </a:r>
            <a:r>
              <a:rPr lang="ru-RU" sz="2800" dirty="0"/>
              <a:t> </a:t>
            </a:r>
            <a:r>
              <a:rPr lang="ru-RU" sz="2800" dirty="0" err="1"/>
              <a:t>спадщини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831645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23528" y="836712"/>
            <a:ext cx="8609872" cy="5411448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sz="2000" dirty="0"/>
              <a:t>В </a:t>
            </a:r>
            <a:r>
              <a:rPr lang="ru-RU" sz="2000" dirty="0" err="1"/>
              <a:t>Угорщині</a:t>
            </a:r>
            <a:r>
              <a:rPr lang="ru-RU" sz="2000" dirty="0"/>
              <a:t> </a:t>
            </a:r>
            <a:r>
              <a:rPr lang="ru-RU" sz="2000" dirty="0" err="1"/>
              <a:t>останнім</a:t>
            </a:r>
            <a:r>
              <a:rPr lang="ru-RU" sz="2000" dirty="0"/>
              <a:t> часом, </a:t>
            </a:r>
            <a:r>
              <a:rPr lang="ru-RU" sz="2000" dirty="0" err="1"/>
              <a:t>іноземні</a:t>
            </a:r>
            <a:r>
              <a:rPr lang="ru-RU" sz="2000" dirty="0"/>
              <a:t> </a:t>
            </a:r>
            <a:r>
              <a:rPr lang="ru-RU" sz="2000" dirty="0" err="1"/>
              <a:t>туристи</a:t>
            </a:r>
            <a:r>
              <a:rPr lang="ru-RU" sz="2000" dirty="0"/>
              <a:t> в основному </a:t>
            </a:r>
            <a:r>
              <a:rPr lang="ru-RU" sz="2000" dirty="0" err="1"/>
              <a:t>зацікавлені</a:t>
            </a:r>
            <a:r>
              <a:rPr lang="ru-RU" sz="2000" dirty="0"/>
              <a:t> у </a:t>
            </a:r>
            <a:r>
              <a:rPr lang="ru-RU" sz="2000" dirty="0" err="1"/>
              <a:t>трьох</a:t>
            </a:r>
            <a:r>
              <a:rPr lang="ru-RU" sz="2000" dirty="0"/>
              <a:t> типах </a:t>
            </a:r>
            <a:r>
              <a:rPr lang="ru-RU" sz="2000" dirty="0" err="1"/>
              <a:t>сільського</a:t>
            </a:r>
            <a:r>
              <a:rPr lang="ru-RU" sz="2000" dirty="0"/>
              <a:t> туризму. </a:t>
            </a:r>
            <a:endParaRPr lang="en-US" sz="2000" dirty="0" smtClean="0"/>
          </a:p>
          <a:p>
            <a:r>
              <a:rPr lang="ru-RU" sz="2000" dirty="0" err="1" smtClean="0"/>
              <a:t>По-перше</a:t>
            </a:r>
            <a:r>
              <a:rPr lang="ru-RU" sz="2000" dirty="0"/>
              <a:t>, </a:t>
            </a:r>
            <a:r>
              <a:rPr lang="ru-RU" sz="2000" dirty="0" err="1"/>
              <a:t>розміщення</a:t>
            </a:r>
            <a:r>
              <a:rPr lang="ru-RU" sz="2000" dirty="0"/>
              <a:t> в </a:t>
            </a:r>
            <a:r>
              <a:rPr lang="ru-RU" sz="2000" dirty="0" err="1"/>
              <a:t>безпосередній</a:t>
            </a:r>
            <a:r>
              <a:rPr lang="ru-RU" sz="2000" dirty="0"/>
              <a:t> </a:t>
            </a:r>
            <a:r>
              <a:rPr lang="ru-RU" sz="2000" dirty="0" err="1"/>
              <a:t>близькості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</a:t>
            </a:r>
            <a:r>
              <a:rPr lang="ru-RU" sz="2000" dirty="0" err="1"/>
              <a:t>популярних</a:t>
            </a:r>
            <a:r>
              <a:rPr lang="ru-RU" sz="2000" dirty="0"/>
              <a:t> </a:t>
            </a:r>
            <a:r>
              <a:rPr lang="ru-RU" sz="2000" dirty="0" err="1"/>
              <a:t>туристичних</a:t>
            </a:r>
            <a:r>
              <a:rPr lang="ru-RU" sz="2000" dirty="0"/>
              <a:t> </a:t>
            </a:r>
            <a:r>
              <a:rPr lang="ru-RU" sz="2000" dirty="0" err="1"/>
              <a:t>напрямів</a:t>
            </a:r>
            <a:r>
              <a:rPr lang="ru-RU" sz="2000" dirty="0"/>
              <a:t> (будучи </a:t>
            </a:r>
            <a:r>
              <a:rPr lang="ru-RU" sz="2000" dirty="0" err="1"/>
              <a:t>мотивований</a:t>
            </a:r>
            <a:r>
              <a:rPr lang="ru-RU" sz="2000" dirty="0"/>
              <a:t> </a:t>
            </a:r>
            <a:r>
              <a:rPr lang="ru-RU" sz="2000" dirty="0" err="1"/>
              <a:t>набагато</a:t>
            </a:r>
            <a:r>
              <a:rPr lang="ru-RU" sz="2000" dirty="0"/>
              <a:t> </a:t>
            </a:r>
            <a:r>
              <a:rPr lang="ru-RU" sz="2000" dirty="0" err="1"/>
              <a:t>нижчими</a:t>
            </a:r>
            <a:r>
              <a:rPr lang="ru-RU" sz="2000" dirty="0"/>
              <a:t> </a:t>
            </a:r>
            <a:r>
              <a:rPr lang="ru-RU" sz="2000" dirty="0" err="1"/>
              <a:t>цінами</a:t>
            </a:r>
            <a:r>
              <a:rPr lang="ru-RU" sz="2000" dirty="0"/>
              <a:t>). </a:t>
            </a:r>
            <a:endParaRPr lang="en-US" sz="2000" dirty="0" smtClean="0"/>
          </a:p>
          <a:p>
            <a:r>
              <a:rPr lang="ru-RU" sz="2000" dirty="0" err="1" smtClean="0"/>
              <a:t>По-друге</a:t>
            </a:r>
            <a:r>
              <a:rPr lang="ru-RU" sz="2000" dirty="0"/>
              <a:t>, у </a:t>
            </a:r>
            <a:r>
              <a:rPr lang="ru-RU" sz="2000" dirty="0" err="1"/>
              <a:t>фольклорних</a:t>
            </a:r>
            <a:r>
              <a:rPr lang="ru-RU" sz="2000" dirty="0"/>
              <a:t> </a:t>
            </a:r>
            <a:r>
              <a:rPr lang="ru-RU" sz="2000" dirty="0" err="1"/>
              <a:t>програм</a:t>
            </a:r>
            <a:r>
              <a:rPr lang="ru-RU" sz="2000" dirty="0"/>
              <a:t> і коня-шоу в «Пуста» (</a:t>
            </a:r>
            <a:r>
              <a:rPr lang="ru-RU" sz="2000" dirty="0" err="1"/>
              <a:t>традиційно</a:t>
            </a:r>
            <a:r>
              <a:rPr lang="ru-RU" sz="2000" dirty="0"/>
              <a:t> у </a:t>
            </a:r>
            <a:r>
              <a:rPr lang="ru-RU" sz="2000" dirty="0" err="1"/>
              <a:t>Великій</a:t>
            </a:r>
            <a:r>
              <a:rPr lang="ru-RU" sz="2000" dirty="0"/>
              <a:t> </a:t>
            </a:r>
            <a:r>
              <a:rPr lang="ru-RU" sz="2000" dirty="0" err="1"/>
              <a:t>рівнині</a:t>
            </a:r>
            <a:r>
              <a:rPr lang="ru-RU" sz="2000" dirty="0"/>
              <a:t> у </a:t>
            </a:r>
            <a:r>
              <a:rPr lang="ru-RU" sz="2000" dirty="0" err="1"/>
              <a:t>східній</a:t>
            </a:r>
            <a:r>
              <a:rPr lang="ru-RU" sz="2000" dirty="0"/>
              <a:t> </a:t>
            </a:r>
            <a:r>
              <a:rPr lang="ru-RU" sz="2000" dirty="0" err="1"/>
              <a:t>частині</a:t>
            </a:r>
            <a:r>
              <a:rPr lang="ru-RU" sz="2000" dirty="0"/>
              <a:t> </a:t>
            </a:r>
            <a:r>
              <a:rPr lang="ru-RU" sz="2000" dirty="0" err="1"/>
              <a:t>країни</a:t>
            </a:r>
            <a:r>
              <a:rPr lang="ru-RU" sz="2000" dirty="0"/>
              <a:t>, але в </a:t>
            </a:r>
            <a:r>
              <a:rPr lang="ru-RU" sz="2000" dirty="0" err="1"/>
              <a:t>даний</a:t>
            </a:r>
            <a:r>
              <a:rPr lang="ru-RU" sz="2000" dirty="0"/>
              <a:t> час </a:t>
            </a:r>
            <a:r>
              <a:rPr lang="ru-RU" sz="2000" dirty="0" err="1"/>
              <a:t>кінь</a:t>
            </a:r>
            <a:r>
              <a:rPr lang="ru-RU" sz="2000" dirty="0"/>
              <a:t>-шоу </a:t>
            </a:r>
            <a:r>
              <a:rPr lang="ru-RU" sz="2000" dirty="0" err="1"/>
              <a:t>проводяться</a:t>
            </a:r>
            <a:r>
              <a:rPr lang="ru-RU" sz="2000" dirty="0"/>
              <a:t> </a:t>
            </a:r>
            <a:r>
              <a:rPr lang="ru-RU" sz="2000" dirty="0" err="1"/>
              <a:t>також</a:t>
            </a:r>
            <a:r>
              <a:rPr lang="ru-RU" sz="2000" dirty="0"/>
              <a:t> в </a:t>
            </a:r>
            <a:r>
              <a:rPr lang="ru-RU" sz="2000" dirty="0" err="1"/>
              <a:t>районі</a:t>
            </a:r>
            <a:r>
              <a:rPr lang="ru-RU" sz="2000" dirty="0"/>
              <a:t>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озера Балатон</a:t>
            </a:r>
            <a:r>
              <a:rPr lang="ru-RU" sz="2000" dirty="0"/>
              <a:t>, другим за </a:t>
            </a:r>
            <a:r>
              <a:rPr lang="ru-RU" sz="2000" dirty="0" err="1"/>
              <a:t>популярністю</a:t>
            </a:r>
            <a:r>
              <a:rPr lang="ru-RU" sz="2000" dirty="0"/>
              <a:t> </a:t>
            </a:r>
            <a:r>
              <a:rPr lang="ru-RU" sz="2000" dirty="0" err="1"/>
              <a:t>туристичним</a:t>
            </a:r>
            <a:r>
              <a:rPr lang="ru-RU" sz="2000" dirty="0"/>
              <a:t> </a:t>
            </a:r>
            <a:r>
              <a:rPr lang="ru-RU" sz="2000" dirty="0" err="1"/>
              <a:t>місцем</a:t>
            </a:r>
            <a:r>
              <a:rPr lang="ru-RU" sz="2000" dirty="0"/>
              <a:t> </a:t>
            </a:r>
            <a:r>
              <a:rPr lang="ru-RU" sz="2000" dirty="0" err="1"/>
              <a:t>Угорщини</a:t>
            </a:r>
            <a:r>
              <a:rPr lang="ru-RU" sz="2000" dirty="0"/>
              <a:t>, з </a:t>
            </a:r>
            <a:r>
              <a:rPr lang="ru-RU" sz="2000" dirty="0" err="1"/>
              <a:t>тим</a:t>
            </a:r>
            <a:r>
              <a:rPr lang="ru-RU" sz="2000" dirty="0"/>
              <a:t> </a:t>
            </a:r>
            <a:r>
              <a:rPr lang="ru-RU" sz="2000" dirty="0" err="1"/>
              <a:t>щоб</a:t>
            </a:r>
            <a:r>
              <a:rPr lang="ru-RU" sz="2000" dirty="0"/>
              <a:t> </a:t>
            </a:r>
            <a:r>
              <a:rPr lang="ru-RU" sz="2000" dirty="0" err="1"/>
              <a:t>позбавити</a:t>
            </a:r>
            <a:r>
              <a:rPr lang="ru-RU" sz="2000" dirty="0"/>
              <a:t> </a:t>
            </a:r>
            <a:r>
              <a:rPr lang="ru-RU" sz="2000" dirty="0" err="1"/>
              <a:t>туристів</a:t>
            </a:r>
            <a:r>
              <a:rPr lang="ru-RU" sz="2000" dirty="0"/>
              <a:t> </a:t>
            </a:r>
            <a:r>
              <a:rPr lang="ru-RU" sz="2000" dirty="0" err="1"/>
              <a:t>проблеми</a:t>
            </a:r>
            <a:r>
              <a:rPr lang="ru-RU" sz="2000" dirty="0"/>
              <a:t> </a:t>
            </a:r>
            <a:r>
              <a:rPr lang="ru-RU" sz="2000" dirty="0" err="1"/>
              <a:t>прийняття</a:t>
            </a:r>
            <a:r>
              <a:rPr lang="ru-RU" sz="2000" dirty="0"/>
              <a:t> </a:t>
            </a:r>
            <a:r>
              <a:rPr lang="ru-RU" sz="2000" dirty="0" err="1"/>
              <a:t>довгу</a:t>
            </a:r>
            <a:r>
              <a:rPr lang="ru-RU" sz="2000" dirty="0"/>
              <a:t> </a:t>
            </a:r>
            <a:r>
              <a:rPr lang="ru-RU" sz="2000" dirty="0" err="1"/>
              <a:t>подорож</a:t>
            </a:r>
            <a:r>
              <a:rPr lang="ru-RU" sz="2000" dirty="0"/>
              <a:t> в </a:t>
            </a:r>
            <a:r>
              <a:rPr lang="ru-RU" sz="2000" dirty="0" err="1"/>
              <a:t>оригінальній</a:t>
            </a:r>
            <a:r>
              <a:rPr lang="ru-RU" sz="2000" dirty="0"/>
              <a:t> «Пуста»). </a:t>
            </a:r>
            <a:r>
              <a:rPr lang="ru-RU" sz="2000" dirty="0" err="1"/>
              <a:t>Розвиток</a:t>
            </a:r>
            <a:r>
              <a:rPr lang="ru-RU" sz="2000" dirty="0"/>
              <a:t> </a:t>
            </a:r>
            <a:r>
              <a:rPr lang="ru-RU" sz="2000" dirty="0" err="1"/>
              <a:t>усіх</a:t>
            </a:r>
            <a:r>
              <a:rPr lang="ru-RU" sz="2000" dirty="0"/>
              <a:t> </a:t>
            </a:r>
            <a:r>
              <a:rPr lang="ru-RU" sz="2000" dirty="0" err="1"/>
              <a:t>інших</a:t>
            </a:r>
            <a:r>
              <a:rPr lang="ru-RU" sz="2000" dirty="0"/>
              <a:t> </a:t>
            </a:r>
            <a:r>
              <a:rPr lang="ru-RU" sz="2000" dirty="0" err="1"/>
              <a:t>типів</a:t>
            </a:r>
            <a:r>
              <a:rPr lang="ru-RU" sz="2000" dirty="0"/>
              <a:t> </a:t>
            </a:r>
            <a:r>
              <a:rPr lang="ru-RU" sz="2000" dirty="0" err="1"/>
              <a:t>сільського</a:t>
            </a:r>
            <a:r>
              <a:rPr lang="ru-RU" sz="2000" dirty="0"/>
              <a:t> туризму (у тому </a:t>
            </a:r>
            <a:r>
              <a:rPr lang="ru-RU" sz="2000" dirty="0" err="1"/>
              <a:t>числі</a:t>
            </a:r>
            <a:r>
              <a:rPr lang="ru-RU" sz="2000" dirty="0"/>
              <a:t> активного </a:t>
            </a:r>
            <a:r>
              <a:rPr lang="ru-RU" sz="2000" dirty="0" err="1"/>
              <a:t>відпочинку</a:t>
            </a:r>
            <a:r>
              <a:rPr lang="ru-RU" sz="2000" dirty="0"/>
              <a:t> </a:t>
            </a:r>
            <a:r>
              <a:rPr lang="ru-RU" sz="2000" dirty="0" err="1"/>
              <a:t>природи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участь у </a:t>
            </a:r>
            <a:r>
              <a:rPr lang="ru-RU" sz="2000" dirty="0" err="1"/>
              <a:t>сільськогосподарській</a:t>
            </a:r>
            <a:r>
              <a:rPr lang="ru-RU" sz="2000" dirty="0"/>
              <a:t> </a:t>
            </a:r>
            <a:r>
              <a:rPr lang="ru-RU" sz="2000" dirty="0" err="1"/>
              <a:t>діяльності</a:t>
            </a:r>
            <a:r>
              <a:rPr lang="ru-RU" sz="2000" dirty="0"/>
              <a:t>) все </a:t>
            </a:r>
            <a:r>
              <a:rPr lang="ru-RU" sz="2000" dirty="0" err="1"/>
              <a:t>ще</a:t>
            </a:r>
            <a:r>
              <a:rPr lang="ru-RU" sz="2000" dirty="0"/>
              <a:t> </a:t>
            </a:r>
            <a:r>
              <a:rPr lang="ru-RU" sz="2000" dirty="0" err="1"/>
              <a:t>знаходиться</a:t>
            </a:r>
            <a:r>
              <a:rPr lang="ru-RU" sz="2000" dirty="0"/>
              <a:t> в </a:t>
            </a:r>
            <a:r>
              <a:rPr lang="ru-RU" sz="2000" dirty="0" err="1"/>
              <a:t>ранній</a:t>
            </a:r>
            <a:r>
              <a:rPr lang="ru-RU" sz="2000" dirty="0"/>
              <a:t> </a:t>
            </a:r>
            <a:r>
              <a:rPr lang="ru-RU" sz="2000" dirty="0" err="1"/>
              <a:t>стадії</a:t>
            </a:r>
            <a:r>
              <a:rPr lang="ru-RU" sz="2000" dirty="0"/>
              <a:t>. </a:t>
            </a:r>
            <a:endParaRPr lang="en-US" sz="2000" dirty="0" smtClean="0"/>
          </a:p>
          <a:p>
            <a:r>
              <a:rPr lang="ru-RU" sz="2000" dirty="0" err="1" smtClean="0"/>
              <a:t>По-третє</a:t>
            </a:r>
            <a:r>
              <a:rPr lang="ru-RU" sz="2000" dirty="0"/>
              <a:t>, у </a:t>
            </a:r>
            <a:r>
              <a:rPr lang="ru-RU" sz="2000" dirty="0" err="1"/>
              <a:t>традиційній</a:t>
            </a:r>
            <a:r>
              <a:rPr lang="ru-RU" sz="2000" dirty="0"/>
              <a:t> </a:t>
            </a:r>
            <a:r>
              <a:rPr lang="ru-RU" sz="2000" dirty="0" err="1"/>
              <a:t>гастрономії</a:t>
            </a:r>
            <a:r>
              <a:rPr lang="ru-RU" sz="2000" dirty="0"/>
              <a:t> і </a:t>
            </a:r>
            <a:r>
              <a:rPr lang="ru-RU" sz="2000" dirty="0" err="1"/>
              <a:t>програм</a:t>
            </a:r>
            <a:r>
              <a:rPr lang="ru-RU" sz="2000" dirty="0"/>
              <a:t>, </a:t>
            </a:r>
            <a:r>
              <a:rPr lang="ru-RU" sz="2000" dirty="0" err="1"/>
              <a:t>дегустація</a:t>
            </a:r>
            <a:r>
              <a:rPr lang="ru-RU" sz="2000" dirty="0"/>
              <a:t> вин.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39908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1403648" y="764704"/>
            <a:ext cx="7497720" cy="4800240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 err="1" smtClean="0"/>
              <a:t>Література</a:t>
            </a:r>
            <a:r>
              <a:rPr lang="ru-RU" sz="1600" dirty="0" smtClean="0"/>
              <a:t>:</a:t>
            </a:r>
          </a:p>
          <a:p>
            <a:pPr>
              <a:buFont typeface="+mj-lt"/>
              <a:buAutoNum type="arabicPeriod"/>
            </a:pPr>
            <a:r>
              <a:rPr lang="ru-RU" sz="1600" dirty="0" err="1" smtClean="0"/>
              <a:t>Ніколаєв</a:t>
            </a:r>
            <a:r>
              <a:rPr lang="ru-RU" sz="1600" dirty="0" smtClean="0"/>
              <a:t> </a:t>
            </a:r>
            <a:r>
              <a:rPr lang="ru-RU" sz="1600" dirty="0"/>
              <a:t>К. Д. </a:t>
            </a:r>
            <a:r>
              <a:rPr lang="ru-RU" sz="1600" dirty="0" err="1"/>
              <a:t>Екологізація</a:t>
            </a:r>
            <a:r>
              <a:rPr lang="ru-RU" sz="1600" dirty="0"/>
              <a:t> та </a:t>
            </a:r>
            <a:r>
              <a:rPr lang="ru-RU" sz="1600" dirty="0" err="1"/>
              <a:t>розвиток</a:t>
            </a:r>
            <a:r>
              <a:rPr lang="ru-RU" sz="1600" dirty="0"/>
              <a:t> </a:t>
            </a:r>
            <a:r>
              <a:rPr lang="ru-RU" sz="1600" dirty="0" err="1"/>
              <a:t>сільського</a:t>
            </a:r>
            <a:r>
              <a:rPr lang="ru-RU" sz="1600" dirty="0"/>
              <a:t> зеленого туризму в </a:t>
            </a:r>
            <a:r>
              <a:rPr lang="ru-RU" sz="1600" dirty="0" err="1"/>
              <a:t>Україні</a:t>
            </a:r>
            <a:r>
              <a:rPr lang="ru-RU" sz="1600" dirty="0"/>
              <a:t>: </a:t>
            </a:r>
            <a:r>
              <a:rPr lang="ru-RU" sz="1600" dirty="0" err="1"/>
              <a:t>монографія</a:t>
            </a:r>
            <a:r>
              <a:rPr lang="ru-RU" sz="1600" dirty="0"/>
              <a:t> / К. Д. </a:t>
            </a:r>
            <a:r>
              <a:rPr lang="ru-RU" sz="1600" dirty="0" err="1"/>
              <a:t>Ніколаєв</a:t>
            </a:r>
            <a:r>
              <a:rPr lang="ru-RU" sz="1600" dirty="0"/>
              <a:t>. </a:t>
            </a:r>
            <a:r>
              <a:rPr lang="ru-RU" sz="1600" dirty="0" err="1"/>
              <a:t>Київ</a:t>
            </a:r>
            <a:r>
              <a:rPr lang="ru-RU" sz="1600" dirty="0"/>
              <a:t> : НПУ </a:t>
            </a:r>
            <a:r>
              <a:rPr lang="ru-RU" sz="1600" dirty="0" err="1"/>
              <a:t>ім</a:t>
            </a:r>
            <a:r>
              <a:rPr lang="ru-RU" sz="1600" dirty="0"/>
              <a:t>. М. П. </a:t>
            </a:r>
            <a:r>
              <a:rPr lang="ru-RU" sz="1600" dirty="0" err="1"/>
              <a:t>Драгоманова</a:t>
            </a:r>
            <a:r>
              <a:rPr lang="ru-RU" sz="1600" dirty="0"/>
              <a:t>, 2018. 152 с.</a:t>
            </a:r>
          </a:p>
          <a:p>
            <a:pPr>
              <a:buFont typeface="+mj-lt"/>
              <a:buAutoNum type="arabicPeriod"/>
            </a:pPr>
            <a:r>
              <a:rPr lang="ru-RU" sz="1600" dirty="0" err="1" smtClean="0"/>
              <a:t>Організація</a:t>
            </a:r>
            <a:r>
              <a:rPr lang="ru-RU" sz="1600" dirty="0" smtClean="0"/>
              <a:t> </a:t>
            </a:r>
            <a:r>
              <a:rPr lang="ru-RU" sz="1600" dirty="0" err="1"/>
              <a:t>підприємницької</a:t>
            </a:r>
            <a:r>
              <a:rPr lang="ru-RU" sz="1600" dirty="0"/>
              <a:t> </a:t>
            </a:r>
            <a:r>
              <a:rPr lang="ru-RU" sz="1600" dirty="0" err="1"/>
              <a:t>діяльності</a:t>
            </a:r>
            <a:r>
              <a:rPr lang="ru-RU" sz="1600" dirty="0"/>
              <a:t> в </a:t>
            </a:r>
            <a:r>
              <a:rPr lang="ru-RU" sz="1600" dirty="0" err="1"/>
              <a:t>сфері</a:t>
            </a:r>
            <a:r>
              <a:rPr lang="ru-RU" sz="1600" dirty="0"/>
              <a:t> </a:t>
            </a:r>
            <a:r>
              <a:rPr lang="ru-RU" sz="1600" dirty="0" err="1"/>
              <a:t>сільського</a:t>
            </a:r>
            <a:r>
              <a:rPr lang="ru-RU" sz="1600" dirty="0"/>
              <a:t> туризму особами з </a:t>
            </a:r>
            <a:r>
              <a:rPr lang="ru-RU" sz="1600" dirty="0" err="1"/>
              <a:t>інвалідністю</a:t>
            </a:r>
            <a:r>
              <a:rPr lang="ru-RU" sz="1600" dirty="0"/>
              <a:t> : [</a:t>
            </a:r>
            <a:r>
              <a:rPr lang="ru-RU" sz="1600" dirty="0" err="1"/>
              <a:t>навч</a:t>
            </a:r>
            <a:r>
              <a:rPr lang="ru-RU" sz="1600" dirty="0"/>
              <a:t>. </a:t>
            </a:r>
            <a:r>
              <a:rPr lang="ru-RU" sz="1600" dirty="0" err="1"/>
              <a:t>посіб</a:t>
            </a:r>
            <a:r>
              <a:rPr lang="ru-RU" sz="1600" dirty="0"/>
              <a:t>.] / </a:t>
            </a:r>
            <a:r>
              <a:rPr lang="ru-RU" sz="1600" dirty="0" err="1"/>
              <a:t>Барна</a:t>
            </a:r>
            <a:r>
              <a:rPr lang="ru-RU" sz="1600" dirty="0"/>
              <a:t> Марта [та </a:t>
            </a:r>
            <a:r>
              <a:rPr lang="ru-RU" sz="1600" dirty="0" err="1"/>
              <a:t>ін</a:t>
            </a:r>
            <a:r>
              <a:rPr lang="ru-RU" sz="1600" dirty="0"/>
              <a:t>.] ; [Т-во "Зелен. </a:t>
            </a:r>
            <a:r>
              <a:rPr lang="ru-RU" sz="1600" dirty="0" err="1"/>
              <a:t>хрест</a:t>
            </a:r>
            <a:r>
              <a:rPr lang="ru-RU" sz="1600" dirty="0"/>
              <a:t>"]. </a:t>
            </a:r>
            <a:r>
              <a:rPr lang="ru-RU" sz="1600" dirty="0" err="1"/>
              <a:t>Львів</a:t>
            </a:r>
            <a:r>
              <a:rPr lang="ru-RU" sz="1600" dirty="0"/>
              <a:t> : Растр-7, 2019. 205 с.</a:t>
            </a:r>
          </a:p>
          <a:p>
            <a:pPr>
              <a:buFont typeface="+mj-lt"/>
              <a:buAutoNum type="arabicPeriod"/>
            </a:pPr>
            <a:r>
              <a:rPr lang="ru-RU" sz="1600" dirty="0" err="1" smtClean="0"/>
              <a:t>Сільський</a:t>
            </a:r>
            <a:r>
              <a:rPr lang="ru-RU" sz="1600" dirty="0" smtClean="0"/>
              <a:t> </a:t>
            </a:r>
            <a:r>
              <a:rPr lang="ru-RU" sz="1600" dirty="0" err="1"/>
              <a:t>зелений</a:t>
            </a:r>
            <a:r>
              <a:rPr lang="ru-RU" sz="1600" dirty="0"/>
              <a:t> туризм для </a:t>
            </a:r>
            <a:r>
              <a:rPr lang="ru-RU" sz="1600" dirty="0" err="1"/>
              <a:t>підвищення</a:t>
            </a:r>
            <a:r>
              <a:rPr lang="ru-RU" sz="1600" dirty="0"/>
              <a:t> </a:t>
            </a:r>
            <a:r>
              <a:rPr lang="ru-RU" sz="1600" dirty="0" err="1"/>
              <a:t>кваліфікації</a:t>
            </a:r>
            <a:r>
              <a:rPr lang="ru-RU" sz="1600" dirty="0"/>
              <a:t> </a:t>
            </a:r>
            <a:r>
              <a:rPr lang="ru-RU" sz="1600" dirty="0" err="1"/>
              <a:t>фахівців</a:t>
            </a:r>
            <a:r>
              <a:rPr lang="ru-RU" sz="1600" dirty="0"/>
              <a:t> </a:t>
            </a:r>
            <a:r>
              <a:rPr lang="ru-RU" sz="1600" dirty="0" err="1"/>
              <a:t>сфери</a:t>
            </a:r>
            <a:r>
              <a:rPr lang="ru-RU" sz="1600" dirty="0"/>
              <a:t> </a:t>
            </a:r>
            <a:r>
              <a:rPr lang="ru-RU" sz="1600" dirty="0" err="1"/>
              <a:t>сільського</a:t>
            </a:r>
            <a:r>
              <a:rPr lang="ru-RU" sz="1600" dirty="0"/>
              <a:t> зеленого туризму: </a:t>
            </a:r>
            <a:r>
              <a:rPr lang="ru-RU" sz="1600" dirty="0" err="1"/>
              <a:t>навч</a:t>
            </a:r>
            <a:r>
              <a:rPr lang="ru-RU" sz="1600" dirty="0"/>
              <a:t>. </a:t>
            </a:r>
            <a:r>
              <a:rPr lang="ru-RU" sz="1600" dirty="0" err="1"/>
              <a:t>посіб</a:t>
            </a:r>
            <a:r>
              <a:rPr lang="ru-RU" sz="1600" dirty="0"/>
              <a:t>. / [Т. П. </a:t>
            </a:r>
            <a:r>
              <a:rPr lang="ru-RU" sz="1600" dirty="0" err="1"/>
              <a:t>Кальна-Дубінюк</a:t>
            </a:r>
            <a:r>
              <a:rPr lang="ru-RU" sz="1600" dirty="0"/>
              <a:t> та </a:t>
            </a:r>
            <a:r>
              <a:rPr lang="ru-RU" sz="1600" dirty="0" err="1"/>
              <a:t>ін</a:t>
            </a:r>
            <a:r>
              <a:rPr lang="ru-RU" sz="1600" dirty="0"/>
              <a:t>.] ; Нац. ун-т </a:t>
            </a:r>
            <a:r>
              <a:rPr lang="ru-RU" sz="1600" dirty="0" err="1"/>
              <a:t>біоресурсів</a:t>
            </a:r>
            <a:r>
              <a:rPr lang="ru-RU" sz="1600" dirty="0"/>
              <a:t> і </a:t>
            </a:r>
            <a:r>
              <a:rPr lang="ru-RU" sz="1600" dirty="0" err="1"/>
              <a:t>природокористування</a:t>
            </a:r>
            <a:r>
              <a:rPr lang="ru-RU" sz="1600" dirty="0"/>
              <a:t> </a:t>
            </a:r>
            <a:r>
              <a:rPr lang="ru-RU" sz="1600" dirty="0" err="1"/>
              <a:t>України</a:t>
            </a:r>
            <a:r>
              <a:rPr lang="ru-RU" sz="1600" dirty="0"/>
              <a:t>. </a:t>
            </a:r>
            <a:r>
              <a:rPr lang="ru-RU" sz="1600" dirty="0" err="1"/>
              <a:t>Київ</a:t>
            </a:r>
            <a:r>
              <a:rPr lang="ru-RU" sz="1600" dirty="0"/>
              <a:t> ; </a:t>
            </a:r>
            <a:r>
              <a:rPr lang="ru-RU" sz="1600" dirty="0" err="1"/>
              <a:t>Ніжин</a:t>
            </a:r>
            <a:r>
              <a:rPr lang="ru-RU" sz="1600" dirty="0"/>
              <a:t> : Лисенко М. М. [вид.], 2018. 639 с.</a:t>
            </a:r>
          </a:p>
          <a:p>
            <a:pPr>
              <a:buFont typeface="+mj-lt"/>
              <a:buAutoNum type="arabicPeriod"/>
            </a:pPr>
            <a:r>
              <a:rPr lang="ru-RU" sz="1600" dirty="0" err="1" smtClean="0"/>
              <a:t>Сільський</a:t>
            </a:r>
            <a:r>
              <a:rPr lang="ru-RU" sz="1600" dirty="0" smtClean="0"/>
              <a:t> </a:t>
            </a:r>
            <a:r>
              <a:rPr lang="ru-RU" sz="1600" dirty="0" err="1"/>
              <a:t>зелений</a:t>
            </a:r>
            <a:r>
              <a:rPr lang="ru-RU" sz="1600" dirty="0"/>
              <a:t> туризм: слов.-</a:t>
            </a:r>
            <a:r>
              <a:rPr lang="ru-RU" sz="1600" dirty="0" err="1"/>
              <a:t>довід</a:t>
            </a:r>
            <a:r>
              <a:rPr lang="ru-RU" sz="1600" dirty="0"/>
              <a:t>.; [авт.-уклад.: Т. П. </a:t>
            </a:r>
            <a:r>
              <a:rPr lang="ru-RU" sz="1600" dirty="0" err="1"/>
              <a:t>Кальна-Дубінюк</a:t>
            </a:r>
            <a:r>
              <a:rPr lang="ru-RU" sz="1600" dirty="0"/>
              <a:t> та </a:t>
            </a:r>
            <a:r>
              <a:rPr lang="ru-RU" sz="1600" dirty="0" err="1"/>
              <a:t>ін</a:t>
            </a:r>
            <a:r>
              <a:rPr lang="ru-RU" sz="1600" dirty="0"/>
              <a:t>.]. </a:t>
            </a:r>
            <a:r>
              <a:rPr lang="ru-RU" sz="1600" dirty="0" err="1"/>
              <a:t>Київ</a:t>
            </a:r>
            <a:r>
              <a:rPr lang="ru-RU" sz="1600" dirty="0"/>
              <a:t> ; </a:t>
            </a:r>
            <a:r>
              <a:rPr lang="ru-RU" sz="1600" dirty="0" err="1"/>
              <a:t>Ніжин</a:t>
            </a:r>
            <a:r>
              <a:rPr lang="ru-RU" sz="1600" dirty="0"/>
              <a:t> : Лисенко М. М. [вид.], 2018. 79 с.</a:t>
            </a:r>
          </a:p>
          <a:p>
            <a:pPr>
              <a:buFont typeface="+mj-lt"/>
              <a:buAutoNum type="arabicPeriod"/>
            </a:pPr>
            <a:r>
              <a:rPr lang="ru-RU" sz="1600" dirty="0" err="1" smtClean="0"/>
              <a:t>Яровий</a:t>
            </a:r>
            <a:r>
              <a:rPr lang="ru-RU" sz="1600" dirty="0" smtClean="0"/>
              <a:t> </a:t>
            </a:r>
            <a:r>
              <a:rPr lang="ru-RU" sz="1600" dirty="0"/>
              <a:t>В.Ф. </a:t>
            </a:r>
            <a:r>
              <a:rPr lang="ru-RU" sz="1600" dirty="0" err="1"/>
              <a:t>Розвиток</a:t>
            </a:r>
            <a:r>
              <a:rPr lang="ru-RU" sz="1600" dirty="0"/>
              <a:t> </a:t>
            </a:r>
            <a:r>
              <a:rPr lang="ru-RU" sz="1600" dirty="0" err="1"/>
              <a:t>підприємств</a:t>
            </a:r>
            <a:r>
              <a:rPr lang="ru-RU" sz="1600" dirty="0"/>
              <a:t> туризму та </a:t>
            </a:r>
            <a:r>
              <a:rPr lang="ru-RU" sz="1600" dirty="0" err="1"/>
              <a:t>сільського</a:t>
            </a:r>
            <a:r>
              <a:rPr lang="ru-RU" sz="1600" dirty="0"/>
              <a:t> зеленого туризму: </a:t>
            </a:r>
            <a:r>
              <a:rPr lang="ru-RU" sz="1600" dirty="0" err="1"/>
              <a:t>теорія</a:t>
            </a:r>
            <a:r>
              <a:rPr lang="ru-RU" sz="1600" dirty="0"/>
              <a:t>, </a:t>
            </a:r>
            <a:r>
              <a:rPr lang="ru-RU" sz="1600" dirty="0" err="1"/>
              <a:t>методологія</a:t>
            </a:r>
            <a:r>
              <a:rPr lang="ru-RU" sz="1600" dirty="0"/>
              <a:t>, практика: </a:t>
            </a:r>
            <a:r>
              <a:rPr lang="ru-RU" sz="1600" dirty="0" err="1"/>
              <a:t>монографія</a:t>
            </a:r>
            <a:r>
              <a:rPr lang="ru-RU" sz="1600" dirty="0"/>
              <a:t> / В. Ф. </a:t>
            </a:r>
            <a:r>
              <a:rPr lang="ru-RU" sz="1600" dirty="0" err="1"/>
              <a:t>Яровий</a:t>
            </a:r>
            <a:r>
              <a:rPr lang="ru-RU" sz="1600" dirty="0"/>
              <a:t>. Херсон : Айлант, 2019. 361 с. 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806333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05" y="476672"/>
            <a:ext cx="8849795" cy="493546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67744" y="6165304"/>
            <a:ext cx="4392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озер</a:t>
            </a:r>
            <a:r>
              <a:rPr lang="uk-UA" sz="2400" b="1" dirty="0"/>
              <a:t>о</a:t>
            </a:r>
            <a:r>
              <a:rPr lang="ru-RU" sz="2400" b="1" dirty="0" smtClean="0"/>
              <a:t> </a:t>
            </a:r>
            <a:r>
              <a:rPr lang="ru-RU" sz="2400" b="1" dirty="0"/>
              <a:t>Балатон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454193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353653"/>
            <a:ext cx="6408712" cy="626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2689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89" y="1052736"/>
            <a:ext cx="8981950" cy="5057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3656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58670"/>
            <a:ext cx="8280920" cy="621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4253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179512" y="188640"/>
            <a:ext cx="8825896" cy="6347552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sz="2000" dirty="0"/>
              <a:t>За 120 км </a:t>
            </a:r>
            <a:r>
              <a:rPr lang="ru-RU" sz="2000" dirty="0" err="1"/>
              <a:t>від</a:t>
            </a:r>
            <a:r>
              <a:rPr lang="ru-RU" sz="2000" dirty="0"/>
              <a:t> Будапешту </a:t>
            </a:r>
            <a:r>
              <a:rPr lang="ru-RU" sz="2000" dirty="0" err="1"/>
              <a:t>розташоване</a:t>
            </a:r>
            <a:r>
              <a:rPr lang="ru-RU" sz="2000" dirty="0"/>
              <a:t> </a:t>
            </a:r>
            <a:r>
              <a:rPr lang="ru-RU" sz="2000" dirty="0" err="1"/>
              <a:t>одне</a:t>
            </a:r>
            <a:r>
              <a:rPr lang="ru-RU" sz="2000" dirty="0"/>
              <a:t> з </a:t>
            </a:r>
            <a:r>
              <a:rPr lang="ru-RU" sz="2000" dirty="0" err="1"/>
              <a:t>найкрасивіших</a:t>
            </a:r>
            <a:r>
              <a:rPr lang="ru-RU" sz="2000" dirty="0"/>
              <a:t> </a:t>
            </a:r>
            <a:r>
              <a:rPr lang="ru-RU" sz="2000" dirty="0" err="1"/>
              <a:t>міст</a:t>
            </a:r>
            <a:r>
              <a:rPr lang="ru-RU" sz="2000" dirty="0"/>
              <a:t> </a:t>
            </a:r>
            <a:r>
              <a:rPr lang="ru-RU" sz="2000" dirty="0" err="1"/>
              <a:t>Угорщини</a:t>
            </a:r>
            <a:r>
              <a:rPr lang="ru-RU" sz="2000" dirty="0"/>
              <a:t> – </a:t>
            </a:r>
            <a:r>
              <a:rPr lang="ru-RU" sz="2000" dirty="0" err="1"/>
              <a:t>Еґер</a:t>
            </a:r>
            <a:r>
              <a:rPr lang="ru-RU" sz="2000" dirty="0"/>
              <a:t> – </a:t>
            </a:r>
            <a:r>
              <a:rPr lang="ru-RU" sz="2000" dirty="0" err="1"/>
              <a:t>місто</a:t>
            </a:r>
            <a:r>
              <a:rPr lang="ru-RU" sz="2000" dirty="0"/>
              <a:t> </a:t>
            </a:r>
            <a:r>
              <a:rPr lang="ru-RU" sz="2000" dirty="0" err="1"/>
              <a:t>пам’яток</a:t>
            </a:r>
            <a:r>
              <a:rPr lang="ru-RU" sz="2000" dirty="0"/>
              <a:t> </a:t>
            </a:r>
            <a:r>
              <a:rPr lang="ru-RU" sz="2000" dirty="0" err="1"/>
              <a:t>середньовіччя</a:t>
            </a:r>
            <a:r>
              <a:rPr lang="ru-RU" sz="2000" dirty="0"/>
              <a:t> та </a:t>
            </a:r>
            <a:r>
              <a:rPr lang="ru-RU" sz="2000" dirty="0" err="1"/>
              <a:t>бароко</a:t>
            </a:r>
            <a:r>
              <a:rPr lang="ru-RU" sz="2000" dirty="0"/>
              <a:t>. Тут </a:t>
            </a:r>
            <a:r>
              <a:rPr lang="ru-RU" sz="2000" dirty="0" err="1"/>
              <a:t>знаходиться</a:t>
            </a:r>
            <a:r>
              <a:rPr lang="ru-RU" sz="2000" dirty="0"/>
              <a:t> один з </a:t>
            </a:r>
            <a:r>
              <a:rPr lang="ru-RU" sz="2000" dirty="0" err="1"/>
              <a:t>найбільших</a:t>
            </a:r>
            <a:r>
              <a:rPr lang="ru-RU" sz="2000" dirty="0"/>
              <a:t> </a:t>
            </a:r>
            <a:r>
              <a:rPr lang="ru-RU" sz="2000" dirty="0" err="1"/>
              <a:t>замків</a:t>
            </a:r>
            <a:r>
              <a:rPr lang="ru-RU" sz="2000" dirty="0"/>
              <a:t> </a:t>
            </a:r>
            <a:r>
              <a:rPr lang="ru-RU" sz="2000" dirty="0" err="1"/>
              <a:t>країни</a:t>
            </a:r>
            <a:r>
              <a:rPr lang="ru-RU" sz="2000" dirty="0"/>
              <a:t>, </a:t>
            </a:r>
            <a:r>
              <a:rPr lang="ru-RU" sz="2000" dirty="0" err="1"/>
              <a:t>який</a:t>
            </a:r>
            <a:r>
              <a:rPr lang="ru-RU" sz="2000" dirty="0"/>
              <a:t> </a:t>
            </a:r>
            <a:r>
              <a:rPr lang="ru-RU" sz="2000" dirty="0" err="1"/>
              <a:t>довгий</a:t>
            </a:r>
            <a:r>
              <a:rPr lang="ru-RU" sz="2000" dirty="0"/>
              <a:t> час чинив </a:t>
            </a:r>
            <a:r>
              <a:rPr lang="ru-RU" sz="2000" dirty="0" err="1"/>
              <a:t>опір</a:t>
            </a:r>
            <a:r>
              <a:rPr lang="ru-RU" sz="2000" dirty="0"/>
              <a:t> </a:t>
            </a:r>
            <a:r>
              <a:rPr lang="ru-RU" sz="2000" dirty="0" err="1"/>
              <a:t>турецьким</a:t>
            </a:r>
            <a:r>
              <a:rPr lang="ru-RU" sz="2000" dirty="0"/>
              <a:t> </a:t>
            </a:r>
            <a:r>
              <a:rPr lang="ru-RU" sz="2000" dirty="0" err="1"/>
              <a:t>завойовникам</a:t>
            </a:r>
            <a:r>
              <a:rPr lang="ru-RU" sz="2000" dirty="0"/>
              <a:t> в 1552-у </a:t>
            </a:r>
            <a:r>
              <a:rPr lang="ru-RU" sz="2000" dirty="0" err="1"/>
              <a:t>році</a:t>
            </a:r>
            <a:r>
              <a:rPr lang="ru-RU" sz="2000" dirty="0"/>
              <a:t>, і </a:t>
            </a:r>
            <a:r>
              <a:rPr lang="ru-RU" sz="2000" dirty="0" err="1"/>
              <a:t>тільки</a:t>
            </a:r>
            <a:r>
              <a:rPr lang="ru-RU" sz="2000" dirty="0"/>
              <a:t> через </a:t>
            </a:r>
            <a:r>
              <a:rPr lang="ru-RU" sz="2000" dirty="0" err="1"/>
              <a:t>багато</a:t>
            </a:r>
            <a:r>
              <a:rPr lang="ru-RU" sz="2000" dirty="0"/>
              <a:t> </a:t>
            </a:r>
            <a:r>
              <a:rPr lang="ru-RU" sz="2000" dirty="0" err="1"/>
              <a:t>років</a:t>
            </a:r>
            <a:r>
              <a:rPr lang="ru-RU" sz="2000" dirty="0"/>
              <a:t> ворогам </a:t>
            </a:r>
            <a:r>
              <a:rPr lang="ru-RU" sz="2000" dirty="0" err="1"/>
              <a:t>вдалося</a:t>
            </a:r>
            <a:r>
              <a:rPr lang="ru-RU" sz="2000" dirty="0"/>
              <a:t>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взяти</a:t>
            </a:r>
            <a:r>
              <a:rPr lang="ru-RU" sz="2000" dirty="0"/>
              <a:t>. </a:t>
            </a:r>
            <a:endParaRPr lang="ru-RU" sz="2000" dirty="0" smtClean="0"/>
          </a:p>
          <a:p>
            <a:r>
              <a:rPr lang="ru-RU" sz="2000" dirty="0" smtClean="0"/>
              <a:t>Турки </a:t>
            </a:r>
            <a:r>
              <a:rPr lang="ru-RU" sz="2000" dirty="0"/>
              <a:t>на </a:t>
            </a:r>
            <a:r>
              <a:rPr lang="ru-RU" sz="2000" dirty="0" err="1"/>
              <a:t>вже</a:t>
            </a:r>
            <a:r>
              <a:rPr lang="ru-RU" sz="2000" dirty="0"/>
              <a:t> </a:t>
            </a:r>
            <a:r>
              <a:rPr lang="ru-RU" sz="2000" dirty="0" err="1"/>
              <a:t>відомих</a:t>
            </a:r>
            <a:r>
              <a:rPr lang="ru-RU" sz="2000" dirty="0"/>
              <a:t> у той час </a:t>
            </a:r>
            <a:r>
              <a:rPr lang="ru-RU" sz="2000" dirty="0" err="1"/>
              <a:t>джерелах</a:t>
            </a:r>
            <a:r>
              <a:rPr lang="ru-RU" sz="2000" dirty="0"/>
              <a:t> </a:t>
            </a:r>
            <a:r>
              <a:rPr lang="ru-RU" sz="2000" dirty="0" err="1"/>
              <a:t>побудували</a:t>
            </a:r>
            <a:r>
              <a:rPr lang="ru-RU" sz="2000" dirty="0"/>
              <a:t> </a:t>
            </a:r>
            <a:r>
              <a:rPr lang="ru-RU" sz="2000" dirty="0" err="1"/>
              <a:t>лазні</a:t>
            </a:r>
            <a:r>
              <a:rPr lang="ru-RU" sz="2000" dirty="0"/>
              <a:t>, з </a:t>
            </a:r>
            <a:r>
              <a:rPr lang="ru-RU" sz="2000" dirty="0" err="1"/>
              <a:t>котрих</a:t>
            </a:r>
            <a:r>
              <a:rPr lang="ru-RU" sz="2000" dirty="0"/>
              <a:t> одна, </a:t>
            </a:r>
            <a:r>
              <a:rPr lang="ru-RU" sz="2000" dirty="0" err="1"/>
              <a:t>трохи</a:t>
            </a:r>
            <a:r>
              <a:rPr lang="ru-RU" sz="2000" dirty="0"/>
              <a:t> </a:t>
            </a:r>
            <a:r>
              <a:rPr lang="ru-RU" sz="2000" dirty="0" err="1"/>
              <a:t>змінивши</a:t>
            </a:r>
            <a:r>
              <a:rPr lang="ru-RU" sz="2000" dirty="0"/>
              <a:t> </a:t>
            </a:r>
            <a:r>
              <a:rPr lang="ru-RU" sz="2000" dirty="0" err="1"/>
              <a:t>вигляд</a:t>
            </a:r>
            <a:r>
              <a:rPr lang="ru-RU" sz="2000" dirty="0"/>
              <a:t>, </a:t>
            </a:r>
            <a:r>
              <a:rPr lang="ru-RU" sz="2000" dirty="0" err="1"/>
              <a:t>діє</a:t>
            </a:r>
            <a:r>
              <a:rPr lang="ru-RU" sz="2000" dirty="0"/>
              <a:t> і </a:t>
            </a:r>
            <a:r>
              <a:rPr lang="ru-RU" sz="2000" dirty="0" err="1"/>
              <a:t>донині</a:t>
            </a:r>
            <a:r>
              <a:rPr lang="ru-RU" sz="2000" dirty="0"/>
              <a:t>. </a:t>
            </a:r>
            <a:r>
              <a:rPr lang="ru-RU" sz="2000" dirty="0" err="1"/>
              <a:t>Злегка</a:t>
            </a:r>
            <a:r>
              <a:rPr lang="ru-RU" sz="2000" dirty="0"/>
              <a:t> </a:t>
            </a:r>
            <a:r>
              <a:rPr lang="ru-RU" sz="2000" dirty="0" err="1"/>
              <a:t>радіоактивна</a:t>
            </a:r>
            <a:r>
              <a:rPr lang="ru-RU" sz="2000" dirty="0"/>
              <a:t>, </a:t>
            </a:r>
            <a:r>
              <a:rPr lang="ru-RU" sz="2000" dirty="0" err="1"/>
              <a:t>кальцієво-магнієво-гідрокарбонатна</a:t>
            </a:r>
            <a:r>
              <a:rPr lang="ru-RU" sz="2000" dirty="0"/>
              <a:t> </a:t>
            </a:r>
            <a:r>
              <a:rPr lang="ru-RU" sz="2000" dirty="0" err="1"/>
              <a:t>мінеральна</a:t>
            </a:r>
            <a:r>
              <a:rPr lang="ru-RU" sz="2000" dirty="0"/>
              <a:t> вода </a:t>
            </a:r>
            <a:r>
              <a:rPr lang="ru-RU" sz="2000" dirty="0" err="1"/>
              <a:t>успішно</a:t>
            </a:r>
            <a:r>
              <a:rPr lang="ru-RU" sz="2000" dirty="0"/>
              <a:t> </a:t>
            </a:r>
            <a:r>
              <a:rPr lang="ru-RU" sz="2000" dirty="0" err="1"/>
              <a:t>використовується</a:t>
            </a:r>
            <a:r>
              <a:rPr lang="ru-RU" sz="2000" dirty="0"/>
              <a:t> при </a:t>
            </a:r>
            <a:r>
              <a:rPr lang="ru-RU" sz="2000" dirty="0" err="1"/>
              <a:t>лікуванні</a:t>
            </a:r>
            <a:r>
              <a:rPr lang="ru-RU" sz="2000" dirty="0"/>
              <a:t> </a:t>
            </a:r>
            <a:r>
              <a:rPr lang="ru-RU" sz="2000" dirty="0" err="1"/>
              <a:t>хронічних</a:t>
            </a:r>
            <a:r>
              <a:rPr lang="ru-RU" sz="2000" dirty="0"/>
              <a:t> </a:t>
            </a:r>
            <a:r>
              <a:rPr lang="ru-RU" sz="2000" dirty="0" err="1"/>
              <a:t>захворювань</a:t>
            </a:r>
            <a:r>
              <a:rPr lang="ru-RU" sz="2000" dirty="0"/>
              <a:t> </a:t>
            </a:r>
            <a:r>
              <a:rPr lang="ru-RU" sz="2000" dirty="0" err="1"/>
              <a:t>органів</a:t>
            </a:r>
            <a:r>
              <a:rPr lang="ru-RU" sz="2000" dirty="0"/>
              <a:t> </a:t>
            </a:r>
            <a:r>
              <a:rPr lang="ru-RU" sz="2000" dirty="0" err="1"/>
              <a:t>руху</a:t>
            </a:r>
            <a:r>
              <a:rPr lang="ru-RU" sz="2000" dirty="0"/>
              <a:t> та </a:t>
            </a:r>
            <a:r>
              <a:rPr lang="ru-RU" sz="2000" dirty="0" err="1"/>
              <a:t>реабілітації</a:t>
            </a:r>
            <a:r>
              <a:rPr lang="ru-RU" sz="2000" dirty="0"/>
              <a:t> </a:t>
            </a:r>
            <a:r>
              <a:rPr lang="ru-RU" sz="2000" dirty="0" err="1"/>
              <a:t>після</a:t>
            </a:r>
            <a:r>
              <a:rPr lang="ru-RU" sz="2000" dirty="0"/>
              <a:t> </a:t>
            </a:r>
            <a:r>
              <a:rPr lang="ru-RU" sz="2000" dirty="0" err="1"/>
              <a:t>ортопедичних</a:t>
            </a:r>
            <a:r>
              <a:rPr lang="ru-RU" sz="2000" dirty="0"/>
              <a:t> </a:t>
            </a:r>
            <a:r>
              <a:rPr lang="ru-RU" sz="2000" dirty="0" err="1"/>
              <a:t>операцій</a:t>
            </a:r>
            <a:r>
              <a:rPr lang="ru-RU" sz="2000" dirty="0"/>
              <a:t>. </a:t>
            </a:r>
            <a:endParaRPr lang="ru-RU" sz="2000" dirty="0" smtClean="0"/>
          </a:p>
          <a:p>
            <a:r>
              <a:rPr lang="ru-RU" sz="2000" dirty="0" smtClean="0"/>
              <a:t>В </a:t>
            </a:r>
            <a:r>
              <a:rPr lang="ru-RU" sz="2000" dirty="0" err="1"/>
              <a:t>місті</a:t>
            </a:r>
            <a:r>
              <a:rPr lang="ru-RU" sz="2000" dirty="0"/>
              <a:t> </a:t>
            </a:r>
            <a:r>
              <a:rPr lang="ru-RU" sz="2000" dirty="0" err="1"/>
              <a:t>можна</a:t>
            </a:r>
            <a:r>
              <a:rPr lang="ru-RU" sz="2000" dirty="0"/>
              <a:t> </a:t>
            </a:r>
            <a:r>
              <a:rPr lang="ru-RU" sz="2000" dirty="0" err="1"/>
              <a:t>оглянути</a:t>
            </a:r>
            <a:r>
              <a:rPr lang="ru-RU" sz="2000" dirty="0"/>
              <a:t> </a:t>
            </a:r>
            <a:r>
              <a:rPr lang="ru-RU" sz="2000" dirty="0" err="1"/>
              <a:t>багато</a:t>
            </a:r>
            <a:r>
              <a:rPr lang="ru-RU" sz="2000" dirty="0"/>
              <a:t> </a:t>
            </a:r>
            <a:r>
              <a:rPr lang="ru-RU" sz="2000" dirty="0" err="1"/>
              <a:t>цікавого</a:t>
            </a:r>
            <a:r>
              <a:rPr lang="ru-RU" sz="2000" dirty="0"/>
              <a:t>, </a:t>
            </a:r>
            <a:r>
              <a:rPr lang="ru-RU" sz="2000" dirty="0" err="1"/>
              <a:t>насамперед</a:t>
            </a:r>
            <a:r>
              <a:rPr lang="ru-RU" sz="2000" dirty="0"/>
              <a:t> – замок, але </a:t>
            </a:r>
            <a:r>
              <a:rPr lang="ru-RU" sz="2000" dirty="0" err="1"/>
              <a:t>неодмінно</a:t>
            </a:r>
            <a:r>
              <a:rPr lang="ru-RU" sz="2000" dirty="0"/>
              <a:t> </a:t>
            </a:r>
            <a:r>
              <a:rPr lang="ru-RU" sz="2000" dirty="0" err="1"/>
              <a:t>слід</a:t>
            </a:r>
            <a:r>
              <a:rPr lang="ru-RU" sz="2000" dirty="0"/>
              <a:t> </a:t>
            </a:r>
            <a:r>
              <a:rPr lang="ru-RU" sz="2000" dirty="0" err="1"/>
              <a:t>відвідати</a:t>
            </a:r>
            <a:r>
              <a:rPr lang="ru-RU" sz="2000" dirty="0"/>
              <a:t> і </a:t>
            </a:r>
            <a:r>
              <a:rPr lang="ru-RU" sz="2000" dirty="0" err="1"/>
              <a:t>пишні</a:t>
            </a:r>
            <a:r>
              <a:rPr lang="ru-RU" sz="2000" dirty="0"/>
              <a:t> церкви у </a:t>
            </a:r>
            <a:r>
              <a:rPr lang="ru-RU" sz="2000" dirty="0" err="1"/>
              <a:t>стилі</a:t>
            </a:r>
            <a:r>
              <a:rPr lang="ru-RU" sz="2000" dirty="0"/>
              <a:t> барокко, </a:t>
            </a:r>
            <a:r>
              <a:rPr lang="ru-RU" sz="2000" dirty="0" err="1"/>
              <a:t>Базиліку</a:t>
            </a:r>
            <a:r>
              <a:rPr lang="ru-RU" sz="2000" dirty="0"/>
              <a:t>, </a:t>
            </a:r>
            <a:r>
              <a:rPr lang="ru-RU" sz="2000" dirty="0" err="1"/>
              <a:t>будинок</a:t>
            </a:r>
            <a:r>
              <a:rPr lang="ru-RU" sz="2000" dirty="0"/>
              <a:t> </a:t>
            </a:r>
            <a:r>
              <a:rPr lang="ru-RU" sz="2000" dirty="0" err="1"/>
              <a:t>вищої</a:t>
            </a:r>
            <a:r>
              <a:rPr lang="ru-RU" sz="2000" dirty="0"/>
              <a:t> </a:t>
            </a:r>
            <a:r>
              <a:rPr lang="ru-RU" sz="2000" dirty="0" err="1"/>
              <a:t>школи</a:t>
            </a:r>
            <a:r>
              <a:rPr lang="ru-RU" sz="2000" dirty="0"/>
              <a:t>, </a:t>
            </a:r>
            <a:r>
              <a:rPr lang="ru-RU" sz="2000" dirty="0" err="1"/>
              <a:t>пам’ятки</a:t>
            </a:r>
            <a:r>
              <a:rPr lang="ru-RU" sz="2000" dirty="0"/>
              <a:t> </a:t>
            </a:r>
            <a:r>
              <a:rPr lang="ru-RU" sz="2000" dirty="0" err="1"/>
              <a:t>турецьких</a:t>
            </a:r>
            <a:r>
              <a:rPr lang="ru-RU" sz="2000" dirty="0"/>
              <a:t> </a:t>
            </a:r>
            <a:r>
              <a:rPr lang="ru-RU" sz="2000" dirty="0" err="1"/>
              <a:t>часів</a:t>
            </a:r>
            <a:r>
              <a:rPr lang="ru-RU" sz="2000" dirty="0"/>
              <a:t>, </a:t>
            </a:r>
            <a:r>
              <a:rPr lang="ru-RU" sz="2000" dirty="0" err="1"/>
              <a:t>наприклад</a:t>
            </a:r>
            <a:r>
              <a:rPr lang="ru-RU" sz="2000" dirty="0"/>
              <a:t>, </a:t>
            </a:r>
            <a:r>
              <a:rPr lang="ru-RU" sz="2000" dirty="0" err="1"/>
              <a:t>мінарет</a:t>
            </a:r>
            <a:r>
              <a:rPr lang="ru-RU" sz="2000" dirty="0"/>
              <a:t>. </a:t>
            </a:r>
            <a:endParaRPr lang="ru-RU" sz="2000" dirty="0" smtClean="0"/>
          </a:p>
          <a:p>
            <a:r>
              <a:rPr lang="ru-RU" sz="2000" dirty="0" err="1" smtClean="0"/>
              <a:t>Еґер</a:t>
            </a:r>
            <a:r>
              <a:rPr lang="ru-RU" sz="2000" dirty="0" smtClean="0"/>
              <a:t> </a:t>
            </a:r>
            <a:r>
              <a:rPr lang="ru-RU" sz="2000" dirty="0"/>
              <a:t>є одним з </a:t>
            </a:r>
            <a:r>
              <a:rPr lang="ru-RU" sz="2000" dirty="0" err="1"/>
              <a:t>найвідоміших</a:t>
            </a:r>
            <a:r>
              <a:rPr lang="ru-RU" sz="2000" dirty="0"/>
              <a:t> </a:t>
            </a:r>
            <a:r>
              <a:rPr lang="ru-RU" sz="2000" dirty="0" err="1"/>
              <a:t>центрів</a:t>
            </a:r>
            <a:r>
              <a:rPr lang="ru-RU" sz="2000" dirty="0"/>
              <a:t> </a:t>
            </a:r>
            <a:r>
              <a:rPr lang="ru-RU" sz="2000" dirty="0" err="1"/>
              <a:t>угорського</a:t>
            </a:r>
            <a:r>
              <a:rPr lang="ru-RU" sz="2000" dirty="0"/>
              <a:t> </a:t>
            </a:r>
            <a:r>
              <a:rPr lang="ru-RU" sz="2000" dirty="0" err="1"/>
              <a:t>винарства</a:t>
            </a:r>
            <a:r>
              <a:rPr lang="ru-RU" sz="2000" dirty="0"/>
              <a:t>. </a:t>
            </a:r>
            <a:r>
              <a:rPr lang="ru-RU" sz="2000" dirty="0" err="1"/>
              <a:t>Серед</a:t>
            </a:r>
            <a:r>
              <a:rPr lang="ru-RU" sz="2000" dirty="0"/>
              <a:t> </a:t>
            </a:r>
            <a:r>
              <a:rPr lang="ru-RU" sz="2000" dirty="0" err="1"/>
              <a:t>багатьох</a:t>
            </a:r>
            <a:r>
              <a:rPr lang="ru-RU" sz="2000" dirty="0"/>
              <a:t> </a:t>
            </a:r>
            <a:r>
              <a:rPr lang="ru-RU" sz="2000" dirty="0" err="1"/>
              <a:t>видатних</a:t>
            </a:r>
            <a:r>
              <a:rPr lang="ru-RU" sz="2000" dirty="0"/>
              <a:t> вин </a:t>
            </a:r>
            <a:r>
              <a:rPr lang="ru-RU" sz="2000" dirty="0" err="1"/>
              <a:t>окреме</a:t>
            </a:r>
            <a:r>
              <a:rPr lang="ru-RU" sz="2000" dirty="0"/>
              <a:t> </a:t>
            </a:r>
            <a:r>
              <a:rPr lang="ru-RU" sz="2000" dirty="0" err="1"/>
              <a:t>місце</a:t>
            </a:r>
            <a:r>
              <a:rPr lang="ru-RU" sz="2000" dirty="0"/>
              <a:t> </a:t>
            </a:r>
            <a:r>
              <a:rPr lang="ru-RU" sz="2000" dirty="0" err="1"/>
              <a:t>посідає</a:t>
            </a:r>
            <a:r>
              <a:rPr lang="ru-RU" sz="2000" dirty="0"/>
              <a:t> </a:t>
            </a:r>
            <a:r>
              <a:rPr lang="ru-RU" sz="2000" dirty="0" err="1"/>
              <a:t>всесвітньо</a:t>
            </a:r>
            <a:r>
              <a:rPr lang="ru-RU" sz="2000" dirty="0"/>
              <a:t> </a:t>
            </a:r>
            <a:r>
              <a:rPr lang="ru-RU" sz="2000" dirty="0" err="1"/>
              <a:t>відоме</a:t>
            </a:r>
            <a:r>
              <a:rPr lang="ru-RU" sz="2000" dirty="0"/>
              <a:t> </a:t>
            </a:r>
            <a:r>
              <a:rPr lang="ru-RU" sz="2000" dirty="0" err="1"/>
              <a:t>червоне</a:t>
            </a:r>
            <a:r>
              <a:rPr lang="ru-RU" sz="2000" dirty="0"/>
              <a:t> вино «</a:t>
            </a:r>
            <a:r>
              <a:rPr lang="ru-RU" sz="2000" dirty="0" err="1"/>
              <a:t>Еґрі</a:t>
            </a:r>
            <a:r>
              <a:rPr lang="ru-RU" sz="2000" dirty="0"/>
              <a:t> </a:t>
            </a:r>
            <a:r>
              <a:rPr lang="ru-RU" sz="2000" dirty="0" err="1"/>
              <a:t>Біковир</a:t>
            </a:r>
            <a:r>
              <a:rPr lang="ru-RU" sz="2000" dirty="0"/>
              <a:t>». </a:t>
            </a:r>
            <a:r>
              <a:rPr lang="ru-RU" sz="2000" dirty="0" err="1"/>
              <a:t>Багато</a:t>
            </a:r>
            <a:r>
              <a:rPr lang="ru-RU" sz="2000" dirty="0"/>
              <a:t> </a:t>
            </a:r>
            <a:r>
              <a:rPr lang="ru-RU" sz="2000" dirty="0" err="1"/>
              <a:t>різноманітних</a:t>
            </a:r>
            <a:r>
              <a:rPr lang="ru-RU" sz="2000" dirty="0"/>
              <a:t> </a:t>
            </a:r>
            <a:r>
              <a:rPr lang="ru-RU" sz="2000" dirty="0" err="1"/>
              <a:t>екскурсійних</a:t>
            </a:r>
            <a:r>
              <a:rPr lang="ru-RU" sz="2000" dirty="0"/>
              <a:t> </a:t>
            </a:r>
            <a:r>
              <a:rPr lang="ru-RU" sz="2000" dirty="0" err="1"/>
              <a:t>маршрутів</a:t>
            </a:r>
            <a:r>
              <a:rPr lang="ru-RU" sz="2000" dirty="0"/>
              <a:t> </a:t>
            </a:r>
            <a:r>
              <a:rPr lang="ru-RU" sz="2000" dirty="0" err="1"/>
              <a:t>пропонують</a:t>
            </a:r>
            <a:r>
              <a:rPr lang="ru-RU" sz="2000" dirty="0"/>
              <a:t> вам у </a:t>
            </a:r>
            <a:r>
              <a:rPr lang="ru-RU" sz="2000" dirty="0" err="1"/>
              <a:t>прекрасних</a:t>
            </a:r>
            <a:r>
              <a:rPr lang="ru-RU" sz="2000" dirty="0"/>
              <a:t> горах </a:t>
            </a:r>
            <a:r>
              <a:rPr lang="ru-RU" sz="2000" dirty="0" err="1"/>
              <a:t>Бюкк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височіють</a:t>
            </a:r>
            <a:r>
              <a:rPr lang="ru-RU" sz="2000" dirty="0"/>
              <a:t> на </a:t>
            </a:r>
            <a:r>
              <a:rPr lang="ru-RU" sz="2000" dirty="0" err="1"/>
              <a:t>схід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</a:t>
            </a:r>
            <a:r>
              <a:rPr lang="ru-RU" sz="2000" dirty="0" err="1"/>
              <a:t>міста</a:t>
            </a:r>
            <a:r>
              <a:rPr lang="ru-RU" sz="2000" dirty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287259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" y="332656"/>
            <a:ext cx="8962825" cy="550548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27784" y="6093296"/>
            <a:ext cx="39766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Місто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Еґер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12904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692696"/>
            <a:ext cx="8376936" cy="517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02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r>
              <a:rPr lang="ru-RU" sz="2400" dirty="0"/>
              <a:t>В </a:t>
            </a:r>
            <a:r>
              <a:rPr lang="ru-RU" sz="2400" dirty="0" err="1"/>
              <a:t>Угорщині</a:t>
            </a:r>
            <a:r>
              <a:rPr lang="ru-RU" sz="2400" dirty="0"/>
              <a:t>, у 1998 </a:t>
            </a:r>
            <a:r>
              <a:rPr lang="ru-RU" sz="2400" dirty="0" err="1"/>
              <a:t>році</a:t>
            </a:r>
            <a:r>
              <a:rPr lang="ru-RU" sz="2400" dirty="0"/>
              <a:t>, </a:t>
            </a:r>
            <a:r>
              <a:rPr lang="ru-RU" sz="2400" dirty="0" err="1"/>
              <a:t>було</a:t>
            </a:r>
            <a:r>
              <a:rPr lang="ru-RU" sz="2400" dirty="0"/>
              <a:t> </a:t>
            </a:r>
            <a:r>
              <a:rPr lang="ru-RU" sz="2400" dirty="0" err="1"/>
              <a:t>близько</a:t>
            </a:r>
            <a:r>
              <a:rPr lang="ru-RU" sz="2400" dirty="0"/>
              <a:t> 2000 </a:t>
            </a:r>
            <a:r>
              <a:rPr lang="ru-RU" sz="2400" dirty="0" err="1"/>
              <a:t>ліжок</a:t>
            </a:r>
            <a:r>
              <a:rPr lang="ru-RU" sz="2400" dirty="0"/>
              <a:t> </a:t>
            </a:r>
            <a:r>
              <a:rPr lang="ru-RU" sz="2400" dirty="0" err="1"/>
              <a:t>зареєстрованих</a:t>
            </a:r>
            <a:r>
              <a:rPr lang="ru-RU" sz="2400" dirty="0"/>
              <a:t> в </a:t>
            </a:r>
            <a:r>
              <a:rPr lang="ru-RU" sz="2400" dirty="0" err="1"/>
              <a:t>області</a:t>
            </a:r>
            <a:r>
              <a:rPr lang="ru-RU" sz="2400" dirty="0"/>
              <a:t> </a:t>
            </a:r>
            <a:r>
              <a:rPr lang="ru-RU" sz="2400" dirty="0" err="1"/>
              <a:t>сільського</a:t>
            </a:r>
            <a:r>
              <a:rPr lang="ru-RU" sz="2400" dirty="0"/>
              <a:t> туризму і </a:t>
            </a:r>
            <a:r>
              <a:rPr lang="ru-RU" sz="2400" dirty="0" err="1"/>
              <a:t>середній</a:t>
            </a:r>
            <a:r>
              <a:rPr lang="ru-RU" sz="2400" dirty="0"/>
              <a:t> </a:t>
            </a:r>
            <a:r>
              <a:rPr lang="ru-RU" sz="2400" dirty="0" err="1"/>
              <a:t>рівень</a:t>
            </a:r>
            <a:r>
              <a:rPr lang="ru-RU" sz="2400" dirty="0"/>
              <a:t> </a:t>
            </a:r>
            <a:r>
              <a:rPr lang="ru-RU" sz="2400" dirty="0" err="1"/>
              <a:t>завантаження</a:t>
            </a:r>
            <a:r>
              <a:rPr lang="ru-RU" sz="2400" dirty="0"/>
              <a:t> становить </a:t>
            </a:r>
            <a:r>
              <a:rPr lang="ru-RU" sz="2400" dirty="0" err="1"/>
              <a:t>менше</a:t>
            </a:r>
            <a:r>
              <a:rPr lang="ru-RU" sz="2400" dirty="0"/>
              <a:t> 10%, </a:t>
            </a:r>
            <a:r>
              <a:rPr lang="ru-RU" sz="2400" dirty="0" err="1"/>
              <a:t>пов'язаній</a:t>
            </a:r>
            <a:r>
              <a:rPr lang="ru-RU" sz="2400" dirty="0"/>
              <a:t> з </a:t>
            </a:r>
            <a:r>
              <a:rPr lang="ru-RU" sz="2400" dirty="0" err="1"/>
              <a:t>низьким</a:t>
            </a:r>
            <a:r>
              <a:rPr lang="ru-RU" sz="2400" dirty="0"/>
              <a:t> </a:t>
            </a:r>
            <a:r>
              <a:rPr lang="ru-RU" sz="2400" dirty="0" err="1"/>
              <a:t>рівнем</a:t>
            </a:r>
            <a:r>
              <a:rPr lang="ru-RU" sz="2400" dirty="0"/>
              <a:t> </a:t>
            </a:r>
            <a:r>
              <a:rPr lang="ru-RU" sz="2400" dirty="0" err="1"/>
              <a:t>попиту</a:t>
            </a:r>
            <a:r>
              <a:rPr lang="ru-RU" sz="2400" dirty="0"/>
              <a:t>. У 2001 </a:t>
            </a:r>
            <a:r>
              <a:rPr lang="ru-RU" sz="2400" dirty="0" err="1"/>
              <a:t>році</a:t>
            </a:r>
            <a:r>
              <a:rPr lang="ru-RU" sz="2400" dirty="0"/>
              <a:t> </a:t>
            </a:r>
            <a:r>
              <a:rPr lang="ru-RU" sz="2400" dirty="0" err="1"/>
              <a:t>загальне</a:t>
            </a:r>
            <a:r>
              <a:rPr lang="ru-RU" sz="2400" dirty="0"/>
              <a:t> число </a:t>
            </a:r>
            <a:r>
              <a:rPr lang="ru-RU" sz="2400" dirty="0" err="1"/>
              <a:t>нічлігу</a:t>
            </a:r>
            <a:r>
              <a:rPr lang="ru-RU" sz="2400" dirty="0"/>
              <a:t> в </a:t>
            </a:r>
            <a:r>
              <a:rPr lang="ru-RU" sz="2400" dirty="0" err="1"/>
              <a:t>сільській</a:t>
            </a:r>
            <a:r>
              <a:rPr lang="ru-RU" sz="2400" dirty="0"/>
              <a:t> </a:t>
            </a:r>
            <a:r>
              <a:rPr lang="ru-RU" sz="2400" dirty="0" err="1"/>
              <a:t>місцевості</a:t>
            </a:r>
            <a:r>
              <a:rPr lang="ru-RU" sz="2400" dirty="0"/>
              <a:t> </a:t>
            </a:r>
            <a:r>
              <a:rPr lang="ru-RU" sz="2400" dirty="0" err="1"/>
              <a:t>зросла</a:t>
            </a:r>
            <a:r>
              <a:rPr lang="ru-RU" sz="2400" dirty="0"/>
              <a:t> до 6675. </a:t>
            </a:r>
            <a:endParaRPr lang="ru-RU" sz="2400" dirty="0" smtClean="0"/>
          </a:p>
          <a:p>
            <a:r>
              <a:rPr lang="ru-RU" sz="2400" dirty="0" smtClean="0"/>
              <a:t>В </a:t>
            </a:r>
            <a:r>
              <a:rPr lang="ru-RU" sz="2400" dirty="0" err="1"/>
              <a:t>даний</a:t>
            </a:r>
            <a:r>
              <a:rPr lang="ru-RU" sz="2400" dirty="0"/>
              <a:t> час у </a:t>
            </a:r>
            <a:r>
              <a:rPr lang="ru-RU" sz="2400" dirty="0" err="1"/>
              <a:t>сільських</a:t>
            </a:r>
            <a:r>
              <a:rPr lang="ru-RU" sz="2400" dirty="0"/>
              <a:t> </a:t>
            </a:r>
            <a:r>
              <a:rPr lang="ru-RU" sz="2400" dirty="0" err="1"/>
              <a:t>місткість</a:t>
            </a:r>
            <a:r>
              <a:rPr lang="ru-RU" sz="2400" dirty="0"/>
              <a:t> становить </a:t>
            </a:r>
            <a:r>
              <a:rPr lang="ru-RU" sz="2400" dirty="0" err="1"/>
              <a:t>близько</a:t>
            </a:r>
            <a:r>
              <a:rPr lang="ru-RU" sz="2400" dirty="0"/>
              <a:t> 10000 </a:t>
            </a:r>
            <a:r>
              <a:rPr lang="ru-RU" sz="2400" dirty="0" err="1"/>
              <a:t>місць</a:t>
            </a:r>
            <a:r>
              <a:rPr lang="ru-RU" sz="2400" dirty="0"/>
              <a:t>, як </a:t>
            </a:r>
            <a:r>
              <a:rPr lang="ru-RU" sz="2400" dirty="0" err="1"/>
              <a:t>відповідь</a:t>
            </a:r>
            <a:r>
              <a:rPr lang="ru-RU" sz="2400" dirty="0"/>
              <a:t> на </a:t>
            </a:r>
            <a:r>
              <a:rPr lang="ru-RU" sz="2400" dirty="0" err="1"/>
              <a:t>постійно</a:t>
            </a:r>
            <a:r>
              <a:rPr lang="ru-RU" sz="2400" dirty="0"/>
              <a:t> </a:t>
            </a:r>
            <a:r>
              <a:rPr lang="ru-RU" sz="2400" dirty="0" err="1"/>
              <a:t>зростаючий</a:t>
            </a:r>
            <a:r>
              <a:rPr lang="ru-RU" sz="2400" dirty="0"/>
              <a:t> попит. І </a:t>
            </a:r>
            <a:r>
              <a:rPr lang="ru-RU" sz="2400" dirty="0" err="1"/>
              <a:t>серед</a:t>
            </a:r>
            <a:r>
              <a:rPr lang="ru-RU" sz="2400" dirty="0"/>
              <a:t> </a:t>
            </a:r>
            <a:r>
              <a:rPr lang="ru-RU" sz="2400" dirty="0" err="1"/>
              <a:t>угорців</a:t>
            </a:r>
            <a:r>
              <a:rPr lang="ru-RU" sz="2400" dirty="0"/>
              <a:t> і </a:t>
            </a:r>
            <a:r>
              <a:rPr lang="ru-RU" sz="2400" dirty="0" err="1"/>
              <a:t>іноземців</a:t>
            </a:r>
            <a:r>
              <a:rPr lang="ru-RU" sz="2400" dirty="0"/>
              <a:t>, </a:t>
            </a:r>
            <a:r>
              <a:rPr lang="ru-RU" sz="2400" dirty="0" err="1"/>
              <a:t>існує</a:t>
            </a:r>
            <a:r>
              <a:rPr lang="ru-RU" sz="2400" dirty="0"/>
              <a:t> </a:t>
            </a:r>
            <a:r>
              <a:rPr lang="ru-RU" sz="2400" dirty="0" err="1"/>
              <a:t>відносно</a:t>
            </a:r>
            <a:r>
              <a:rPr lang="ru-RU" sz="2400" dirty="0"/>
              <a:t> </a:t>
            </a:r>
            <a:r>
              <a:rPr lang="ru-RU" sz="2400" dirty="0" err="1"/>
              <a:t>висока</a:t>
            </a:r>
            <a:r>
              <a:rPr lang="ru-RU" sz="2400" dirty="0"/>
              <a:t> </a:t>
            </a:r>
            <a:r>
              <a:rPr lang="ru-RU" sz="2400" dirty="0" err="1"/>
              <a:t>частка</a:t>
            </a:r>
            <a:r>
              <a:rPr lang="ru-RU" sz="2400" dirty="0"/>
              <a:t> </a:t>
            </a:r>
            <a:r>
              <a:rPr lang="ru-RU" sz="2400" dirty="0" err="1"/>
              <a:t>вірних</a:t>
            </a:r>
            <a:r>
              <a:rPr lang="ru-RU" sz="2400" dirty="0"/>
              <a:t> </a:t>
            </a:r>
            <a:r>
              <a:rPr lang="ru-RU" sz="2400" dirty="0" err="1"/>
              <a:t>відвідувачів</a:t>
            </a:r>
            <a:r>
              <a:rPr lang="ru-RU" sz="2400" dirty="0"/>
              <a:t> </a:t>
            </a:r>
            <a:r>
              <a:rPr lang="ru-RU" sz="2400" dirty="0" err="1"/>
              <a:t>Їх</a:t>
            </a:r>
            <a:r>
              <a:rPr lang="ru-RU" sz="2400" dirty="0"/>
              <a:t> </a:t>
            </a:r>
            <a:r>
              <a:rPr lang="ru-RU" sz="2400" dirty="0" err="1"/>
              <a:t>задоволення</a:t>
            </a:r>
            <a:r>
              <a:rPr lang="ru-RU" sz="2400" dirty="0"/>
              <a:t> </a:t>
            </a:r>
            <a:r>
              <a:rPr lang="ru-RU" sz="2400" dirty="0" err="1"/>
              <a:t>дає</a:t>
            </a:r>
            <a:r>
              <a:rPr lang="ru-RU" sz="2400" dirty="0"/>
              <a:t> </a:t>
            </a:r>
            <a:r>
              <a:rPr lang="ru-RU" sz="2400" dirty="0" err="1"/>
              <a:t>вказівку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сам продукт </a:t>
            </a:r>
            <a:r>
              <a:rPr lang="ru-RU" sz="2400" dirty="0" err="1"/>
              <a:t>сприймається</a:t>
            </a:r>
            <a:r>
              <a:rPr lang="ru-RU" sz="2400" dirty="0"/>
              <a:t> як продукт </a:t>
            </a:r>
            <a:r>
              <a:rPr lang="ru-RU" sz="2400" dirty="0" err="1"/>
              <a:t>гарної</a:t>
            </a:r>
            <a:r>
              <a:rPr lang="ru-RU" sz="2400" dirty="0"/>
              <a:t> </a:t>
            </a:r>
            <a:r>
              <a:rPr lang="ru-RU" sz="2400" dirty="0" err="1"/>
              <a:t>якості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641988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1435680" y="0"/>
            <a:ext cx="7497720" cy="6248160"/>
          </a:xfrm>
        </p:spPr>
        <p:txBody>
          <a:bodyPr/>
          <a:lstStyle/>
          <a:p>
            <a:r>
              <a:rPr lang="ru-RU" sz="2400" dirty="0"/>
              <a:t>«</a:t>
            </a:r>
            <a:r>
              <a:rPr lang="ru-RU" sz="2400" dirty="0" err="1"/>
              <a:t>Родзинкою</a:t>
            </a:r>
            <a:r>
              <a:rPr lang="ru-RU" sz="2400" dirty="0"/>
              <a:t>» </a:t>
            </a:r>
            <a:r>
              <a:rPr lang="ru-RU" sz="2400" dirty="0" err="1"/>
              <a:t>сільського</a:t>
            </a:r>
            <a:r>
              <a:rPr lang="ru-RU" sz="2400" dirty="0"/>
              <a:t> туризму в </a:t>
            </a:r>
            <a:r>
              <a:rPr lang="ru-RU" sz="2400" dirty="0" err="1"/>
              <a:t>цій</a:t>
            </a:r>
            <a:r>
              <a:rPr lang="ru-RU" sz="2400" dirty="0"/>
              <a:t> </a:t>
            </a:r>
            <a:r>
              <a:rPr lang="ru-RU" sz="2400" dirty="0" err="1"/>
              <a:t>країні</a:t>
            </a:r>
            <a:r>
              <a:rPr lang="ru-RU" sz="2400" dirty="0"/>
              <a:t> є </a:t>
            </a:r>
            <a:r>
              <a:rPr lang="ru-RU" sz="2400" dirty="0" err="1"/>
              <a:t>його</a:t>
            </a:r>
            <a:r>
              <a:rPr lang="ru-RU" sz="2400" dirty="0"/>
              <a:t> </a:t>
            </a:r>
            <a:r>
              <a:rPr lang="ru-RU" sz="2400" dirty="0" err="1"/>
              <a:t>поєднання</a:t>
            </a:r>
            <a:r>
              <a:rPr lang="ru-RU" sz="2400" dirty="0"/>
              <a:t> з </a:t>
            </a:r>
            <a:r>
              <a:rPr lang="ru-RU" sz="2400" dirty="0" err="1"/>
              <a:t>національними</a:t>
            </a:r>
            <a:r>
              <a:rPr lang="ru-RU" sz="2400" dirty="0"/>
              <a:t> </a:t>
            </a:r>
            <a:r>
              <a:rPr lang="ru-RU" sz="2400" dirty="0" err="1"/>
              <a:t>традиціями</a:t>
            </a:r>
            <a:r>
              <a:rPr lang="ru-RU" sz="2400" dirty="0"/>
              <a:t> </a:t>
            </a:r>
            <a:r>
              <a:rPr lang="ru-RU" sz="2400" dirty="0" err="1"/>
              <a:t>конярства</a:t>
            </a:r>
            <a:r>
              <a:rPr lang="ru-RU" sz="2400" dirty="0"/>
              <a:t> (до XII ст. </a:t>
            </a:r>
            <a:r>
              <a:rPr lang="ru-RU" sz="2400" dirty="0" err="1"/>
              <a:t>угорці</a:t>
            </a:r>
            <a:r>
              <a:rPr lang="ru-RU" sz="2400" dirty="0"/>
              <a:t> </a:t>
            </a:r>
            <a:r>
              <a:rPr lang="ru-RU" sz="2400" dirty="0" err="1"/>
              <a:t>були</a:t>
            </a:r>
            <a:r>
              <a:rPr lang="ru-RU" sz="2400" dirty="0"/>
              <a:t> </a:t>
            </a:r>
            <a:r>
              <a:rPr lang="ru-RU" sz="2400" dirty="0" err="1"/>
              <a:t>кочівниками</a:t>
            </a:r>
            <a:r>
              <a:rPr lang="ru-RU" sz="2400" dirty="0"/>
              <a:t> і до </a:t>
            </a:r>
            <a:r>
              <a:rPr lang="ru-RU" sz="2400" dirty="0" err="1"/>
              <a:t>сьогодні</a:t>
            </a:r>
            <a:r>
              <a:rPr lang="ru-RU" sz="2400" dirty="0"/>
              <a:t> </a:t>
            </a:r>
            <a:r>
              <a:rPr lang="ru-RU" sz="2400" dirty="0" err="1"/>
              <a:t>зберегли</a:t>
            </a:r>
            <a:r>
              <a:rPr lang="ru-RU" sz="2400" dirty="0"/>
              <a:t> свою </a:t>
            </a:r>
            <a:r>
              <a:rPr lang="ru-RU" sz="2400" dirty="0" err="1"/>
              <a:t>любов</a:t>
            </a:r>
            <a:r>
              <a:rPr lang="ru-RU" sz="2400" dirty="0"/>
              <a:t> до коней). </a:t>
            </a:r>
            <a:endParaRPr lang="ru-RU" sz="2400" dirty="0" smtClean="0"/>
          </a:p>
          <a:p>
            <a:r>
              <a:rPr lang="ru-RU" sz="2400" dirty="0" err="1" smtClean="0"/>
              <a:t>Щорічно</a:t>
            </a:r>
            <a:r>
              <a:rPr lang="ru-RU" sz="2400" dirty="0" smtClean="0"/>
              <a:t> </a:t>
            </a:r>
            <a:r>
              <a:rPr lang="ru-RU" sz="2400" dirty="0"/>
              <a:t>в </a:t>
            </a:r>
            <a:r>
              <a:rPr lang="ru-RU" sz="2400" dirty="0" err="1"/>
              <a:t>Угорщині</a:t>
            </a:r>
            <a:r>
              <a:rPr lang="ru-RU" sz="2400" dirty="0"/>
              <a:t> </a:t>
            </a:r>
            <a:r>
              <a:rPr lang="ru-RU" sz="2400" dirty="0" err="1"/>
              <a:t>проводяться</a:t>
            </a:r>
            <a:r>
              <a:rPr lang="ru-RU" sz="2400" dirty="0"/>
              <a:t> </a:t>
            </a:r>
            <a:r>
              <a:rPr lang="ru-RU" sz="2400" dirty="0" err="1"/>
              <a:t>Національні</a:t>
            </a:r>
            <a:r>
              <a:rPr lang="ru-RU" sz="2400" dirty="0"/>
              <a:t> </a:t>
            </a:r>
            <a:r>
              <a:rPr lang="ru-RU" sz="2400" dirty="0" err="1"/>
              <a:t>фестивалі</a:t>
            </a:r>
            <a:r>
              <a:rPr lang="ru-RU" sz="2400" dirty="0"/>
              <a:t> </a:t>
            </a:r>
            <a:r>
              <a:rPr lang="ru-RU" sz="2400" dirty="0" err="1"/>
              <a:t>кінного</a:t>
            </a:r>
            <a:r>
              <a:rPr lang="ru-RU" sz="2400" dirty="0"/>
              <a:t> спорту, до </a:t>
            </a:r>
            <a:r>
              <a:rPr lang="ru-RU" sz="2400" dirty="0" err="1"/>
              <a:t>яких</a:t>
            </a:r>
            <a:r>
              <a:rPr lang="ru-RU" sz="2400" dirty="0"/>
              <a:t> включено 40 </a:t>
            </a:r>
            <a:r>
              <a:rPr lang="ru-RU" sz="2400" dirty="0" err="1"/>
              <a:t>видовищних</a:t>
            </a:r>
            <a:r>
              <a:rPr lang="ru-RU" sz="2400" dirty="0"/>
              <a:t> </a:t>
            </a:r>
            <a:r>
              <a:rPr lang="ru-RU" sz="2400" dirty="0" err="1" smtClean="0"/>
              <a:t>програм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В </a:t>
            </a:r>
            <a:r>
              <a:rPr lang="ru-RU" sz="2400" dirty="0" err="1"/>
              <a:t>країні</a:t>
            </a:r>
            <a:r>
              <a:rPr lang="ru-RU" sz="2400" dirty="0"/>
              <a:t> </a:t>
            </a:r>
            <a:r>
              <a:rPr lang="ru-RU" sz="2400" dirty="0" err="1"/>
              <a:t>була</a:t>
            </a:r>
            <a:r>
              <a:rPr lang="ru-RU" sz="2400" dirty="0"/>
              <a:t> проведена друга </a:t>
            </a:r>
            <a:r>
              <a:rPr lang="ru-RU" sz="2400" dirty="0" err="1"/>
              <a:t>Всесвітня</a:t>
            </a:r>
            <a:r>
              <a:rPr lang="ru-RU" sz="2400" dirty="0"/>
              <a:t> </a:t>
            </a:r>
            <a:r>
              <a:rPr lang="ru-RU" sz="2400" dirty="0" err="1"/>
              <a:t>зустріч</a:t>
            </a:r>
            <a:r>
              <a:rPr lang="ru-RU" sz="2400" dirty="0"/>
              <a:t> </a:t>
            </a:r>
            <a:r>
              <a:rPr lang="ru-RU" sz="2400" dirty="0" err="1"/>
              <a:t>аматорів</a:t>
            </a:r>
            <a:r>
              <a:rPr lang="ru-RU" sz="2400" dirty="0"/>
              <a:t> </a:t>
            </a:r>
            <a:r>
              <a:rPr lang="ru-RU" sz="2400" dirty="0" err="1"/>
              <a:t>кінного</a:t>
            </a:r>
            <a:r>
              <a:rPr lang="ru-RU" sz="2400" dirty="0"/>
              <a:t> спорту. </a:t>
            </a:r>
            <a:endParaRPr lang="ru-RU" sz="2400" dirty="0" smtClean="0"/>
          </a:p>
          <a:p>
            <a:r>
              <a:rPr lang="ru-RU" sz="2400" dirty="0" smtClean="0"/>
              <a:t>За </a:t>
            </a:r>
            <a:r>
              <a:rPr lang="ru-RU" sz="2400" dirty="0" err="1"/>
              <a:t>останні</a:t>
            </a:r>
            <a:r>
              <a:rPr lang="ru-RU" sz="2400" dirty="0"/>
              <a:t> 15 </a:t>
            </a:r>
            <a:r>
              <a:rPr lang="ru-RU" sz="2400" dirty="0" err="1"/>
              <a:t>років</a:t>
            </a:r>
            <a:r>
              <a:rPr lang="ru-RU" sz="2400" dirty="0"/>
              <a:t> у </a:t>
            </a:r>
            <a:r>
              <a:rPr lang="ru-RU" sz="2400" dirty="0" err="1"/>
              <a:t>кінний</a:t>
            </a:r>
            <a:r>
              <a:rPr lang="ru-RU" sz="2400" dirty="0"/>
              <a:t> туризм </a:t>
            </a:r>
            <a:r>
              <a:rPr lang="ru-RU" sz="2400" dirty="0" err="1"/>
              <a:t>інвестовано</a:t>
            </a:r>
            <a:r>
              <a:rPr lang="ru-RU" sz="2400" dirty="0"/>
              <a:t> </a:t>
            </a:r>
            <a:r>
              <a:rPr lang="ru-RU" sz="2400" dirty="0" err="1"/>
              <a:t>понад</a:t>
            </a:r>
            <a:r>
              <a:rPr lang="ru-RU" sz="2400" dirty="0"/>
              <a:t> €100 млн. У </a:t>
            </a:r>
            <a:r>
              <a:rPr lang="ru-RU" sz="2400" dirty="0" err="1"/>
              <a:t>світовій</a:t>
            </a:r>
            <a:r>
              <a:rPr lang="ru-RU" sz="2400" dirty="0"/>
              <a:t> </a:t>
            </a:r>
            <a:r>
              <a:rPr lang="ru-RU" sz="2400" dirty="0" err="1"/>
              <a:t>практиці</a:t>
            </a:r>
            <a:r>
              <a:rPr lang="ru-RU" sz="2400" dirty="0"/>
              <a:t> туризму </a:t>
            </a:r>
            <a:r>
              <a:rPr lang="ru-RU" sz="2400" dirty="0" err="1"/>
              <a:t>вироблено</a:t>
            </a:r>
            <a:r>
              <a:rPr lang="ru-RU" sz="2400" dirty="0"/>
              <a:t> низку моделей, </a:t>
            </a:r>
            <a:r>
              <a:rPr lang="ru-RU" sz="2400" dirty="0" err="1"/>
              <a:t>якими</a:t>
            </a:r>
            <a:r>
              <a:rPr lang="ru-RU" sz="2400" dirty="0"/>
              <a:t> </a:t>
            </a:r>
            <a:r>
              <a:rPr lang="ru-RU" sz="2400" dirty="0" err="1"/>
              <a:t>оперують</a:t>
            </a:r>
            <a:r>
              <a:rPr lang="ru-RU" sz="2400" dirty="0"/>
              <a:t> для </a:t>
            </a:r>
            <a:r>
              <a:rPr lang="ru-RU" sz="2400" dirty="0" err="1"/>
              <a:t>забезпечення</a:t>
            </a:r>
            <a:r>
              <a:rPr lang="ru-RU" sz="2400" dirty="0"/>
              <a:t> </a:t>
            </a:r>
            <a:r>
              <a:rPr lang="ru-RU" sz="2400" dirty="0" err="1"/>
              <a:t>розвитку</a:t>
            </a:r>
            <a:r>
              <a:rPr lang="ru-RU" sz="2400" dirty="0"/>
              <a:t> </a:t>
            </a:r>
            <a:r>
              <a:rPr lang="ru-RU" sz="2400" dirty="0" err="1"/>
              <a:t>нових</a:t>
            </a:r>
            <a:r>
              <a:rPr lang="ru-RU" sz="2400" dirty="0"/>
              <a:t> </a:t>
            </a:r>
            <a:r>
              <a:rPr lang="ru-RU" sz="2400" dirty="0" err="1"/>
              <a:t>місць</a:t>
            </a:r>
            <a:r>
              <a:rPr lang="ru-RU" sz="2400" dirty="0"/>
              <a:t> </a:t>
            </a:r>
            <a:r>
              <a:rPr lang="ru-RU" sz="2400" dirty="0" err="1"/>
              <a:t>туристичного</a:t>
            </a:r>
            <a:r>
              <a:rPr lang="ru-RU" sz="2400" dirty="0"/>
              <a:t> </a:t>
            </a:r>
            <a:r>
              <a:rPr lang="ru-RU" sz="2400" dirty="0" err="1"/>
              <a:t>призначення</a:t>
            </a:r>
            <a:r>
              <a:rPr lang="ru-RU" sz="2400" dirty="0"/>
              <a:t>. </a:t>
            </a:r>
            <a:r>
              <a:rPr lang="ru-RU" sz="2400" dirty="0" err="1"/>
              <a:t>Кожна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таких моделей </a:t>
            </a:r>
            <a:r>
              <a:rPr lang="ru-RU" sz="2400" dirty="0" err="1"/>
              <a:t>адаптована</a:t>
            </a:r>
            <a:r>
              <a:rPr lang="ru-RU" sz="2400" dirty="0"/>
              <a:t> до потреб </a:t>
            </a:r>
            <a:r>
              <a:rPr lang="ru-RU" sz="2400" dirty="0" err="1"/>
              <a:t>окремої</a:t>
            </a:r>
            <a:r>
              <a:rPr lang="ru-RU" sz="2400" dirty="0"/>
              <a:t> </a:t>
            </a:r>
            <a:r>
              <a:rPr lang="ru-RU" sz="2400" dirty="0" err="1"/>
              <a:t>країни</a:t>
            </a:r>
            <a:r>
              <a:rPr lang="ru-RU" sz="2400" dirty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74295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0" y="0"/>
            <a:ext cx="8958263" cy="508518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lIns="90000" tIns="45000" rIns="90000" bIns="45000"/>
          <a:lstStyle/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2. </a:t>
            </a:r>
            <a:endParaRPr lang="uk-UA" sz="3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В Угорщині вживаються такі визначення:</a:t>
            </a:r>
            <a:endParaRPr lang="uk-UA" sz="3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indent="-282960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 charset="2"/>
              <a:buChar char=""/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сільський туризм;</a:t>
            </a:r>
            <a:endParaRPr lang="uk-UA" sz="3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indent="-282960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 charset="2"/>
              <a:buChar char=""/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сільський аграрний туризм;</a:t>
            </a:r>
            <a:endParaRPr lang="uk-UA" sz="3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indent="-282960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 charset="2"/>
              <a:buChar char=""/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сільська хутірська діяльність.</a:t>
            </a:r>
            <a:endParaRPr lang="uk-UA" sz="3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Державні стандарти відсутні. Не підлягають оподаткуванню особисті доходи господарів, які отримують від відпочинку у власному хуторі, який не відноситься до </a:t>
            </a:r>
            <a:r>
              <a:rPr lang="uk-UA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санатоно-куротної</a:t>
            </a: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зони, при умові, що таке використанні не перевищує 10 ліжко/місць, а річний дохід від цієї діяльності не перевищує 10 мінімальних місячних заробітних плат – 300000 </a:t>
            </a:r>
            <a:r>
              <a:rPr lang="uk-UA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форентів</a:t>
            </a: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.</a:t>
            </a:r>
            <a:endParaRPr lang="uk-UA" sz="3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Державні проекти у сфері сільської гостинності направленні на отримання матеріальної підтримки у формі кредиту у розмірі 2 млн. форинтів, в разі успішної реалізації проекту ці кошти не повертаються.</a:t>
            </a:r>
            <a:endParaRPr lang="uk-UA" sz="3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3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</p:txBody>
      </p:sp>
      <p:pic>
        <p:nvPicPr>
          <p:cNvPr id="30722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3928" y="4149080"/>
            <a:ext cx="7343775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179512" y="404664"/>
            <a:ext cx="8753888" cy="5843496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sz="2400" dirty="0" err="1"/>
              <a:t>Сільський</a:t>
            </a:r>
            <a:r>
              <a:rPr lang="ru-RU" sz="2400" dirty="0"/>
              <a:t> туризм, за </a:t>
            </a:r>
            <a:r>
              <a:rPr lang="ru-RU" sz="2400" dirty="0" err="1"/>
              <a:t>визнанням</a:t>
            </a:r>
            <a:r>
              <a:rPr lang="ru-RU" sz="2400" dirty="0"/>
              <a:t> </a:t>
            </a:r>
            <a:r>
              <a:rPr lang="ru-RU" sz="2400" dirty="0" err="1"/>
              <a:t>експертів</a:t>
            </a:r>
            <a:r>
              <a:rPr lang="ru-RU" sz="2400" dirty="0"/>
              <a:t> </a:t>
            </a:r>
            <a:r>
              <a:rPr lang="ru-RU" sz="2400" dirty="0" err="1"/>
              <a:t>Всесвітньої</a:t>
            </a:r>
            <a:r>
              <a:rPr lang="ru-RU" sz="2400" dirty="0"/>
              <a:t> </a:t>
            </a:r>
            <a:r>
              <a:rPr lang="ru-RU" sz="2400" dirty="0" err="1"/>
              <a:t>туристичної</a:t>
            </a:r>
            <a:r>
              <a:rPr lang="ru-RU" sz="2400" dirty="0"/>
              <a:t> </a:t>
            </a:r>
            <a:r>
              <a:rPr lang="ru-RU" sz="2400" dirty="0" err="1"/>
              <a:t>організації</a:t>
            </a:r>
            <a:r>
              <a:rPr lang="ru-RU" sz="2400" dirty="0"/>
              <a:t> (ВТО), є одним з </a:t>
            </a:r>
            <a:r>
              <a:rPr lang="ru-RU" sz="2400" dirty="0" err="1"/>
              <a:t>секторів</a:t>
            </a:r>
            <a:r>
              <a:rPr lang="ru-RU" sz="2400" dirty="0"/>
              <a:t> </a:t>
            </a:r>
            <a:r>
              <a:rPr lang="ru-RU" sz="2400" dirty="0" err="1"/>
              <a:t>туристичної</a:t>
            </a:r>
            <a:r>
              <a:rPr lang="ru-RU" sz="2400" dirty="0"/>
              <a:t> </a:t>
            </a:r>
            <a:r>
              <a:rPr lang="ru-RU" sz="2400" dirty="0" err="1"/>
              <a:t>індустрії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динамічно</a:t>
            </a:r>
            <a:r>
              <a:rPr lang="ru-RU" sz="2400" dirty="0"/>
              <a:t> </a:t>
            </a:r>
            <a:r>
              <a:rPr lang="ru-RU" sz="2400" dirty="0" err="1"/>
              <a:t>зростають</a:t>
            </a:r>
            <a:r>
              <a:rPr lang="ru-RU" sz="2400" dirty="0"/>
              <a:t>, </a:t>
            </a:r>
            <a:r>
              <a:rPr lang="ru-RU" sz="2400" dirty="0" err="1"/>
              <a:t>бо</a:t>
            </a:r>
            <a:r>
              <a:rPr lang="ru-RU" sz="2400" dirty="0"/>
              <a:t> </a:t>
            </a:r>
            <a:r>
              <a:rPr lang="ru-RU" sz="2400" dirty="0" err="1"/>
              <a:t>ідеї</a:t>
            </a:r>
            <a:r>
              <a:rPr lang="ru-RU" sz="2400" dirty="0"/>
              <a:t> </a:t>
            </a:r>
            <a:r>
              <a:rPr lang="ru-RU" sz="2400" dirty="0" err="1"/>
              <a:t>охорони</a:t>
            </a:r>
            <a:r>
              <a:rPr lang="ru-RU" sz="2400" dirty="0"/>
              <a:t> </a:t>
            </a:r>
            <a:r>
              <a:rPr lang="ru-RU" sz="2400" dirty="0" err="1"/>
              <a:t>навколишнього</a:t>
            </a:r>
            <a:r>
              <a:rPr lang="ru-RU" sz="2400" dirty="0"/>
              <a:t> </a:t>
            </a:r>
            <a:r>
              <a:rPr lang="ru-RU" sz="2400" dirty="0" err="1"/>
              <a:t>середовища</a:t>
            </a:r>
            <a:r>
              <a:rPr lang="ru-RU" sz="2400" dirty="0"/>
              <a:t>, </a:t>
            </a:r>
            <a:r>
              <a:rPr lang="ru-RU" sz="2400" dirty="0" err="1"/>
              <a:t>охопили</a:t>
            </a:r>
            <a:r>
              <a:rPr lang="ru-RU" sz="2400" dirty="0"/>
              <a:t> й </a:t>
            </a:r>
            <a:r>
              <a:rPr lang="ru-RU" sz="2400" dirty="0" err="1"/>
              <a:t>індустрію</a:t>
            </a:r>
            <a:r>
              <a:rPr lang="ru-RU" sz="2400" dirty="0"/>
              <a:t> туризму. </a:t>
            </a:r>
            <a:endParaRPr lang="en-US" sz="2400" dirty="0" smtClean="0"/>
          </a:p>
          <a:p>
            <a:r>
              <a:rPr lang="ru-RU" sz="2400" dirty="0" err="1" smtClean="0"/>
              <a:t>Внаслідок</a:t>
            </a:r>
            <a:r>
              <a:rPr lang="ru-RU" sz="2400" dirty="0" smtClean="0"/>
              <a:t> </a:t>
            </a:r>
            <a:r>
              <a:rPr lang="ru-RU" sz="2400" dirty="0" err="1"/>
              <a:t>цього</a:t>
            </a:r>
            <a:r>
              <a:rPr lang="ru-RU" sz="2400" dirty="0"/>
              <a:t> </a:t>
            </a:r>
            <a:r>
              <a:rPr lang="ru-RU" sz="2400" dirty="0" err="1"/>
              <a:t>виник</a:t>
            </a:r>
            <a:r>
              <a:rPr lang="ru-RU" sz="2400" dirty="0"/>
              <a:t> попит на </a:t>
            </a:r>
            <a:r>
              <a:rPr lang="ru-RU" sz="2400" dirty="0" err="1"/>
              <a:t>види</a:t>
            </a:r>
            <a:r>
              <a:rPr lang="ru-RU" sz="2400" dirty="0"/>
              <a:t> туризму, </a:t>
            </a:r>
            <a:r>
              <a:rPr lang="ru-RU" sz="2400" dirty="0" err="1"/>
              <a:t>альтернативні</a:t>
            </a:r>
            <a:r>
              <a:rPr lang="ru-RU" sz="2400" dirty="0"/>
              <a:t> </a:t>
            </a:r>
            <a:r>
              <a:rPr lang="ru-RU" sz="2400" dirty="0" err="1"/>
              <a:t>масовому</a:t>
            </a:r>
            <a:r>
              <a:rPr lang="ru-RU" sz="2400" dirty="0"/>
              <a:t>, – так </a:t>
            </a:r>
            <a:r>
              <a:rPr lang="ru-RU" sz="2400" dirty="0" err="1"/>
              <a:t>звані</a:t>
            </a:r>
            <a:r>
              <a:rPr lang="ru-RU" sz="2400" dirty="0"/>
              <a:t>, </a:t>
            </a:r>
            <a:r>
              <a:rPr lang="ru-RU" sz="2400" dirty="0" err="1"/>
              <a:t>зелені</a:t>
            </a:r>
            <a:r>
              <a:rPr lang="ru-RU" sz="2400" dirty="0"/>
              <a:t> </a:t>
            </a:r>
            <a:r>
              <a:rPr lang="ru-RU" sz="2400" dirty="0" err="1"/>
              <a:t>подорожі</a:t>
            </a:r>
            <a:r>
              <a:rPr lang="ru-RU" sz="2400" dirty="0"/>
              <a:t>. За </a:t>
            </a:r>
            <a:r>
              <a:rPr lang="ru-RU" sz="2400" dirty="0" err="1"/>
              <a:t>офіційними</a:t>
            </a:r>
            <a:r>
              <a:rPr lang="ru-RU" sz="2400" dirty="0"/>
              <a:t> </a:t>
            </a:r>
            <a:r>
              <a:rPr lang="ru-RU" sz="2400" dirty="0" err="1"/>
              <a:t>статистичними</a:t>
            </a:r>
            <a:r>
              <a:rPr lang="ru-RU" sz="2400" dirty="0"/>
              <a:t> </a:t>
            </a:r>
            <a:r>
              <a:rPr lang="ru-RU" sz="2400" dirty="0" err="1"/>
              <a:t>даними</a:t>
            </a:r>
            <a:r>
              <a:rPr lang="ru-RU" sz="2400" dirty="0"/>
              <a:t> ВТО, </a:t>
            </a:r>
            <a:r>
              <a:rPr lang="ru-RU" sz="2400" dirty="0" err="1"/>
              <a:t>зелені</a:t>
            </a:r>
            <a:r>
              <a:rPr lang="ru-RU" sz="2400" dirty="0"/>
              <a:t> </a:t>
            </a:r>
            <a:r>
              <a:rPr lang="ru-RU" sz="2400" dirty="0" err="1"/>
              <a:t>подорожі</a:t>
            </a:r>
            <a:r>
              <a:rPr lang="ru-RU" sz="2400" dirty="0"/>
              <a:t> на </a:t>
            </a:r>
            <a:r>
              <a:rPr lang="ru-RU" sz="2400" dirty="0" err="1"/>
              <a:t>сьогодні</a:t>
            </a:r>
            <a:r>
              <a:rPr lang="ru-RU" sz="2400" dirty="0"/>
              <a:t> </a:t>
            </a:r>
            <a:r>
              <a:rPr lang="ru-RU" sz="2400" dirty="0" err="1"/>
              <a:t>займають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7 до 20 % у </a:t>
            </a:r>
            <a:r>
              <a:rPr lang="ru-RU" sz="2400" dirty="0" err="1"/>
              <a:t>загальному</a:t>
            </a:r>
            <a:r>
              <a:rPr lang="ru-RU" sz="2400" dirty="0"/>
              <a:t> </a:t>
            </a:r>
            <a:r>
              <a:rPr lang="ru-RU" sz="2400" dirty="0" err="1"/>
              <a:t>обсязі</a:t>
            </a:r>
            <a:r>
              <a:rPr lang="ru-RU" sz="2400" dirty="0"/>
              <a:t> </a:t>
            </a:r>
            <a:r>
              <a:rPr lang="ru-RU" sz="2400" dirty="0" err="1"/>
              <a:t>турпоїздок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977277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67544" y="764704"/>
            <a:ext cx="8537864" cy="480024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sz="2400" dirty="0" err="1">
                <a:solidFill>
                  <a:srgbClr val="402A18"/>
                </a:solidFill>
                <a:latin typeface="Montserrat"/>
              </a:rPr>
              <a:t>Сільський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зелений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туризм в </a:t>
            </a:r>
            <a:r>
              <a:rPr lang="ru-RU" sz="3600" dirty="0" err="1">
                <a:solidFill>
                  <a:srgbClr val="402A18"/>
                </a:solidFill>
                <a:latin typeface="Montserrat"/>
              </a:rPr>
              <a:t>Угорщині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в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останні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роки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розвивається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швидкими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темпами. На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заході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Угорщини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відкрито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два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нових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го­телі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: </a:t>
            </a:r>
            <a:r>
              <a:rPr lang="en-US" sz="2400" dirty="0" err="1">
                <a:solidFill>
                  <a:srgbClr val="402A18"/>
                </a:solidFill>
                <a:latin typeface="Montserrat"/>
              </a:rPr>
              <a:t>Kolping</a:t>
            </a:r>
            <a:r>
              <a:rPr lang="en-US" sz="2400" dirty="0">
                <a:solidFill>
                  <a:srgbClr val="402A18"/>
                </a:solidFill>
                <a:latin typeface="Montserrat"/>
              </a:rPr>
              <a:t> Hotel 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у </a:t>
            </a:r>
            <a:r>
              <a:rPr lang="en-US" sz="2400" dirty="0" err="1">
                <a:solidFill>
                  <a:srgbClr val="402A18"/>
                </a:solidFill>
                <a:latin typeface="Montserrat"/>
              </a:rPr>
              <a:t>Alsopahok</a:t>
            </a:r>
            <a:r>
              <a:rPr lang="en-US" sz="2400" dirty="0">
                <a:solidFill>
                  <a:srgbClr val="402A18"/>
                </a:solidFill>
                <a:latin typeface="Montserrat"/>
              </a:rPr>
              <a:t> (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округ Залу) і </a:t>
            </a:r>
            <a:r>
              <a:rPr lang="en-US" sz="2400" dirty="0">
                <a:solidFill>
                  <a:srgbClr val="402A18"/>
                </a:solidFill>
                <a:latin typeface="Montserrat"/>
              </a:rPr>
              <a:t>Club </a:t>
            </a:r>
            <a:r>
              <a:rPr lang="en-US" sz="2400" dirty="0" err="1">
                <a:solidFill>
                  <a:srgbClr val="402A18"/>
                </a:solidFill>
                <a:latin typeface="Montserrat"/>
              </a:rPr>
              <a:t>Dombogomajor</a:t>
            </a:r>
            <a:r>
              <a:rPr lang="en-US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у </a:t>
            </a:r>
            <a:r>
              <a:rPr lang="en-US" sz="2400" dirty="0" err="1">
                <a:solidFill>
                  <a:srgbClr val="402A18"/>
                </a:solidFill>
                <a:latin typeface="Montserrat"/>
              </a:rPr>
              <a:t>Cserszegtomaj</a:t>
            </a:r>
            <a:r>
              <a:rPr lang="en-US" sz="2400" dirty="0">
                <a:solidFill>
                  <a:srgbClr val="402A18"/>
                </a:solidFill>
                <a:latin typeface="Montserrat"/>
              </a:rPr>
              <a:t> (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поруч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із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кордоном з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Австрією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). У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комплексі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en-US" sz="2400" dirty="0" err="1">
                <a:solidFill>
                  <a:srgbClr val="402A18"/>
                </a:solidFill>
                <a:latin typeface="Montserrat"/>
              </a:rPr>
              <a:t>Kolping</a:t>
            </a:r>
            <a:r>
              <a:rPr lang="en-US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усі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вісім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«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натуральних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»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будинків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обставлені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натуральними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сосно­вими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меблями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, у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всіх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будинках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є </a:t>
            </a:r>
            <a:r>
              <a:rPr lang="en-US" sz="2400" dirty="0" err="1">
                <a:solidFill>
                  <a:srgbClr val="402A18"/>
                </a:solidFill>
                <a:latin typeface="Montserrat"/>
              </a:rPr>
              <a:t>kemence</a:t>
            </a:r>
            <a:r>
              <a:rPr lang="en-US" sz="2400" dirty="0">
                <a:solidFill>
                  <a:srgbClr val="402A18"/>
                </a:solidFill>
                <a:latin typeface="Montserrat"/>
              </a:rPr>
              <a:t> (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Угорська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глиняна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піч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у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формі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стога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сіна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). </a:t>
            </a:r>
            <a:endParaRPr lang="ru-RU" sz="2400" dirty="0" smtClean="0">
              <a:solidFill>
                <a:srgbClr val="402A18"/>
              </a:solidFill>
              <a:latin typeface="Montserrat"/>
            </a:endParaRPr>
          </a:p>
          <a:p>
            <a:r>
              <a:rPr lang="ru-RU" sz="2400" dirty="0" err="1" smtClean="0">
                <a:solidFill>
                  <a:srgbClr val="402A18"/>
                </a:solidFill>
                <a:latin typeface="Montserrat"/>
              </a:rPr>
              <a:t>Тільки</a:t>
            </a:r>
            <a:r>
              <a:rPr lang="ru-RU" sz="2400" dirty="0" smtClean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ванна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кімната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має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сучасне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обладнання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.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Готель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користується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великою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популярністю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серед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німецьких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ту­ристів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. У планах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будівництво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ще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чотирьох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будинків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,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організація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оздоровчих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турів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,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велосипедних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маршрутів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,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безкоштовного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</a:t>
            </a:r>
            <a:r>
              <a:rPr lang="ru-RU" sz="2400" dirty="0" err="1">
                <a:solidFill>
                  <a:srgbClr val="402A18"/>
                </a:solidFill>
                <a:latin typeface="Montserrat"/>
              </a:rPr>
              <a:t>дитя­чого</a:t>
            </a:r>
            <a:r>
              <a:rPr lang="ru-RU" sz="2400" dirty="0">
                <a:solidFill>
                  <a:srgbClr val="402A18"/>
                </a:solidFill>
                <a:latin typeface="Montserrat"/>
              </a:rPr>
              <a:t> саду.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339773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1187450" y="260350"/>
            <a:ext cx="7497763" cy="619283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Вимоги до садиб та господарств у Швеції:</a:t>
            </a:r>
            <a:endParaRPr lang="uk-UA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1.   Господарство повинно демонструвати гарне навколишнє середовище </a:t>
            </a:r>
            <a:endParaRPr lang="uk-UA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2.   Добрі умови утримання тварин</a:t>
            </a:r>
            <a:endParaRPr lang="uk-UA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3.   Відповідати вимогам безпечного перебування людей у господарів</a:t>
            </a:r>
            <a:endParaRPr lang="uk-UA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4.   Господарство має бути розташоване у сільській місцевості і мати господарство</a:t>
            </a:r>
            <a:endParaRPr lang="uk-UA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5.   Господар садиби має бути зобов'язаний з питань харчування </a:t>
            </a:r>
            <a:endParaRPr lang="uk-UA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6.   Господар має бути частково або повністю зайнятий в сільській виробничій  діяльності</a:t>
            </a:r>
            <a:endParaRPr lang="uk-UA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7.   Господар та його родина має проживати на території садиби або біля неї </a:t>
            </a:r>
            <a:endParaRPr lang="uk-UA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8.   Дозвіл на зайняття прийомом відпочиваючих надається після проведення інспекції відповідальними особами сільської гостинності </a:t>
            </a:r>
            <a:endParaRPr lang="uk-UA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827584" y="116632"/>
            <a:ext cx="7632700" cy="583247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9.	Дозвіл на прийом відпочиваючих надається у разі, якщо садиба має більше 8 ліжок і чотирьох кімнат</a:t>
            </a:r>
            <a:endParaRPr lang="uk-UA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10.	 Господар зобов'язаний пропонувати гостям гостьову книгу. У цій книзі гості записують свої відгуки, які  потім передаються інспекторам програми. Господар повинен постійно надавати статистику, щодо кількості проведених людино-днів в садибі гостями</a:t>
            </a:r>
            <a:endParaRPr lang="uk-UA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11.	 Спальна кімната повинна мати вільну площу не менше – 2,5 </a:t>
            </a:r>
            <a:r>
              <a:rPr lang="uk-UA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м.кв</a:t>
            </a:r>
            <a:r>
              <a:rPr lang="uk-UA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на одну особу ,  мінімальна висота – 2,1 </a:t>
            </a:r>
            <a:r>
              <a:rPr lang="uk-UA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м.кв</a:t>
            </a:r>
            <a:r>
              <a:rPr lang="uk-UA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, об’єм  кімнати – 6 </a:t>
            </a:r>
            <a:r>
              <a:rPr lang="uk-UA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м.кб</a:t>
            </a:r>
            <a:r>
              <a:rPr lang="uk-UA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.</a:t>
            </a:r>
            <a:endParaRPr lang="uk-UA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12.	 У разі наявності в середині будинку водопроводу або туалету потрібно забезпечити очистку стічних вод або відвести стічні води в закриті резервуари </a:t>
            </a:r>
            <a:endParaRPr lang="uk-UA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13.	 Доходи від здачі житла податок -  12% , доходи від продажу продуктів харчування - 25%</a:t>
            </a:r>
            <a:endParaRPr lang="uk-UA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1435100" y="274638"/>
            <a:ext cx="7497763" cy="1143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281786" y="244476"/>
            <a:ext cx="8681343" cy="4800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Програма сільська гостинність охоплює три форми проживання відпочиваючих у </a:t>
            </a:r>
            <a:r>
              <a:rPr lang="uk-UA" sz="2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агросадибах</a:t>
            </a:r>
            <a:r>
              <a:rPr lang="uk-UA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:</a:t>
            </a:r>
            <a:endParaRPr lang="uk-UA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1.	Самостійне ведення господарства - зазвичай це окреме крило споруди або окремий будиночок , або самостійна кухня для приготування їжі. Туристи є незалежними від господарі. Предмети гігієни - власні гостей , прибирання відпочиваючі роблять самостійно </a:t>
            </a:r>
            <a:endParaRPr lang="uk-UA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2.           Житло і сніданок, яке крім проживання і харчування може включати ще такі послуги:</a:t>
            </a:r>
            <a:endParaRPr lang="uk-UA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        • риболовлю</a:t>
            </a:r>
            <a:endParaRPr lang="uk-UA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        • кінний спорт</a:t>
            </a:r>
            <a:endParaRPr lang="uk-UA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        • зайняття гольфу</a:t>
            </a:r>
            <a:endParaRPr lang="uk-UA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        • доглядання за великою кількістю тварин </a:t>
            </a:r>
            <a:endParaRPr lang="uk-UA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        • орнітологічні спостереження</a:t>
            </a:r>
            <a:endParaRPr lang="uk-UA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        • катання на велосипедах,  суднах, катамаранах , тощо.</a:t>
            </a:r>
            <a:endParaRPr lang="uk-UA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1042988" y="260350"/>
            <a:ext cx="4897437" cy="604837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3.	Кемпінг. Проживання в окремому будинку і будинок має відповідати таким вимогам:</a:t>
            </a:r>
            <a:endParaRPr lang="uk-UA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    • мати спеціальну облаштовані для відпочинку людей з особливими потребами </a:t>
            </a:r>
            <a:endParaRPr lang="uk-UA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    • надавати можливість відпочинку з домашніми тваринами </a:t>
            </a:r>
            <a:endParaRPr lang="uk-UA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    • окремі приміщення для проведення дозвілля </a:t>
            </a:r>
            <a:endParaRPr lang="uk-UA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    • кабельне телебачення, </a:t>
            </a:r>
            <a:r>
              <a:rPr lang="uk-UA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Wi</a:t>
            </a: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lang="uk-UA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Fi</a:t>
            </a: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,  посудомийна машина,  бібліотека, літня тераса </a:t>
            </a:r>
            <a:endParaRPr lang="uk-UA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    • поле для гольфу </a:t>
            </a:r>
            <a:endParaRPr lang="uk-UA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    • вигідна гірська панорама </a:t>
            </a:r>
            <a:endParaRPr lang="uk-UA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rPr>
              <a:t>          • можливість займатися альпінізмом</a:t>
            </a:r>
            <a:endParaRPr lang="uk-UA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  <a:p>
            <a:pPr marL="82440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  <a:ea typeface="+mn-ea"/>
              <a:cs typeface="+mn-cs"/>
            </a:endParaRPr>
          </a:p>
        </p:txBody>
      </p:sp>
      <p:pic>
        <p:nvPicPr>
          <p:cNvPr id="34818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3789363"/>
            <a:ext cx="3203575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Рисунок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476250"/>
            <a:ext cx="32035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539552" y="836712"/>
            <a:ext cx="8393848" cy="5411448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dirty="0" err="1"/>
              <a:t>Темпи</a:t>
            </a:r>
            <a:r>
              <a:rPr lang="ru-RU" dirty="0"/>
              <a:t> росту </a:t>
            </a:r>
            <a:r>
              <a:rPr lang="ru-RU" dirty="0" err="1"/>
              <a:t>сільського</a:t>
            </a:r>
            <a:r>
              <a:rPr lang="ru-RU" dirty="0"/>
              <a:t> зеленого туризму </a:t>
            </a:r>
            <a:r>
              <a:rPr lang="ru-RU" dirty="0" err="1"/>
              <a:t>оцінюються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10% до 30% у </a:t>
            </a:r>
            <a:r>
              <a:rPr lang="ru-RU" dirty="0" err="1"/>
              <a:t>рік</a:t>
            </a:r>
            <a:r>
              <a:rPr lang="ru-RU" dirty="0"/>
              <a:t>. </a:t>
            </a:r>
            <a:endParaRPr lang="en-US" dirty="0" smtClean="0"/>
          </a:p>
          <a:p>
            <a:r>
              <a:rPr lang="ru-RU" dirty="0" err="1" smtClean="0"/>
              <a:t>Тільки</a:t>
            </a:r>
            <a:r>
              <a:rPr lang="ru-RU" dirty="0" smtClean="0"/>
              <a:t> </a:t>
            </a:r>
            <a:r>
              <a:rPr lang="ru-RU" dirty="0" err="1"/>
              <a:t>європейський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сільського</a:t>
            </a:r>
            <a:r>
              <a:rPr lang="ru-RU" dirty="0"/>
              <a:t> зеленого туризму, за </a:t>
            </a:r>
            <a:r>
              <a:rPr lang="ru-RU" dirty="0" err="1"/>
              <a:t>оцінками</a:t>
            </a:r>
            <a:r>
              <a:rPr lang="ru-RU" dirty="0"/>
              <a:t> </a:t>
            </a:r>
            <a:r>
              <a:rPr lang="ru-RU" dirty="0" err="1"/>
              <a:t>Європейської</a:t>
            </a:r>
            <a:r>
              <a:rPr lang="ru-RU" dirty="0"/>
              <a:t> </a:t>
            </a:r>
            <a:r>
              <a:rPr lang="ru-RU" dirty="0" err="1"/>
              <a:t>Федерації</a:t>
            </a:r>
            <a:r>
              <a:rPr lang="ru-RU" dirty="0"/>
              <a:t> </a:t>
            </a:r>
            <a:r>
              <a:rPr lang="ru-RU" dirty="0" err="1"/>
              <a:t>Фермерського</a:t>
            </a:r>
            <a:r>
              <a:rPr lang="ru-RU" dirty="0"/>
              <a:t> та </a:t>
            </a:r>
            <a:r>
              <a:rPr lang="ru-RU" dirty="0" err="1"/>
              <a:t>Сільського</a:t>
            </a:r>
            <a:r>
              <a:rPr lang="ru-RU" dirty="0"/>
              <a:t> Туризму, зараз </a:t>
            </a:r>
            <a:r>
              <a:rPr lang="ru-RU" dirty="0" err="1"/>
              <a:t>складає</a:t>
            </a:r>
            <a:r>
              <a:rPr lang="ru-RU" dirty="0"/>
              <a:t> </a:t>
            </a:r>
            <a:r>
              <a:rPr lang="ru-RU" dirty="0" err="1"/>
              <a:t>близько</a:t>
            </a:r>
            <a:r>
              <a:rPr lang="ru-RU" dirty="0"/>
              <a:t> 2 млн. </a:t>
            </a:r>
            <a:r>
              <a:rPr lang="ru-RU" dirty="0" err="1"/>
              <a:t>ліжко-місць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436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1043608" y="764704"/>
            <a:ext cx="7776864" cy="4800240"/>
          </a:xfrm>
        </p:spPr>
        <p:txBody>
          <a:bodyPr/>
          <a:lstStyle/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Особливу цікавість для розвитку туризму в Україні викликає досвід Польщі, яка, маючи досить близькі до українських геополітичні, природні, демографічні, соціально-економічні, культурні умови, змогла побудувати досить успішну туристичну галузь.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44951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971600" y="0"/>
            <a:ext cx="7961800" cy="6248160"/>
          </a:xfrm>
        </p:spPr>
        <p:txBody>
          <a:bodyPr/>
          <a:lstStyle/>
          <a:p>
            <a:r>
              <a:rPr lang="ru-RU" sz="2000" dirty="0" err="1"/>
              <a:t>Агротуризм</a:t>
            </a:r>
            <a:r>
              <a:rPr lang="ru-RU" sz="2000" dirty="0"/>
              <a:t> є </a:t>
            </a:r>
            <a:r>
              <a:rPr lang="ru-RU" sz="2000" dirty="0" err="1"/>
              <a:t>свого</a:t>
            </a:r>
            <a:r>
              <a:rPr lang="ru-RU" sz="2000" dirty="0"/>
              <a:t> роду </a:t>
            </a:r>
            <a:r>
              <a:rPr lang="ru-RU" sz="2000" dirty="0" err="1"/>
              <a:t>сільський</a:t>
            </a:r>
            <a:r>
              <a:rPr lang="ru-RU" sz="2000" dirty="0"/>
              <a:t> туризм, </a:t>
            </a:r>
            <a:r>
              <a:rPr lang="ru-RU" sz="2000" dirty="0" err="1"/>
              <a:t>відомий</a:t>
            </a:r>
            <a:r>
              <a:rPr lang="ru-RU" sz="2000" dirty="0"/>
              <a:t> у </a:t>
            </a:r>
            <a:r>
              <a:rPr lang="ru-RU" sz="2000" dirty="0" err="1"/>
              <a:t>Польщі</a:t>
            </a:r>
            <a:r>
              <a:rPr lang="ru-RU" sz="2000" dirty="0"/>
              <a:t> </a:t>
            </a:r>
            <a:r>
              <a:rPr lang="ru-RU" sz="2000" dirty="0" err="1"/>
              <a:t>вже</a:t>
            </a:r>
            <a:r>
              <a:rPr lang="ru-RU" sz="2000" dirty="0"/>
              <a:t> </a:t>
            </a:r>
            <a:r>
              <a:rPr lang="ru-RU" sz="2000" dirty="0" err="1"/>
              <a:t>тривалий</a:t>
            </a:r>
            <a:r>
              <a:rPr lang="ru-RU" sz="2000" dirty="0"/>
              <a:t> часу, як </a:t>
            </a:r>
            <a:r>
              <a:rPr lang="ru-RU" sz="2000" dirty="0" err="1"/>
              <a:t>відпочинок</a:t>
            </a:r>
            <a:r>
              <a:rPr lang="ru-RU" sz="2000" dirty="0"/>
              <a:t> у </a:t>
            </a:r>
            <a:r>
              <a:rPr lang="ru-RU" sz="2000" dirty="0" err="1"/>
              <a:t>сільській</a:t>
            </a:r>
            <a:r>
              <a:rPr lang="ru-RU" sz="2000" dirty="0"/>
              <a:t> </a:t>
            </a:r>
            <a:r>
              <a:rPr lang="ru-RU" sz="2000" dirty="0" err="1"/>
              <a:t>місцевості</a:t>
            </a:r>
            <a:r>
              <a:rPr lang="ru-RU" sz="2000" dirty="0"/>
              <a:t>. </a:t>
            </a:r>
            <a:r>
              <a:rPr lang="ru-RU" sz="2000" dirty="0" err="1"/>
              <a:t>Це</a:t>
            </a:r>
            <a:r>
              <a:rPr lang="ru-RU" sz="2000" dirty="0"/>
              <a:t> форма </a:t>
            </a:r>
            <a:r>
              <a:rPr lang="ru-RU" sz="2000" dirty="0" err="1"/>
              <a:t>відпочинку</a:t>
            </a:r>
            <a:r>
              <a:rPr lang="ru-RU" sz="2000" dirty="0"/>
              <a:t> з фермером, на </a:t>
            </a:r>
            <a:r>
              <a:rPr lang="ru-RU" sz="2000" dirty="0" err="1"/>
              <a:t>діючій</a:t>
            </a:r>
            <a:r>
              <a:rPr lang="ru-RU" sz="2000" dirty="0"/>
              <a:t> </a:t>
            </a:r>
            <a:r>
              <a:rPr lang="ru-RU" sz="2000" dirty="0" err="1"/>
              <a:t>фермі</a:t>
            </a:r>
            <a:r>
              <a:rPr lang="ru-RU" sz="2000" dirty="0"/>
              <a:t>, де </a:t>
            </a:r>
            <a:r>
              <a:rPr lang="ru-RU" sz="2000" dirty="0" err="1"/>
              <a:t>можна</a:t>
            </a:r>
            <a:r>
              <a:rPr lang="ru-RU" sz="2000" dirty="0"/>
              <a:t> </a:t>
            </a:r>
            <a:r>
              <a:rPr lang="ru-RU" sz="2000" dirty="0" err="1"/>
              <a:t>спробувати</a:t>
            </a:r>
            <a:r>
              <a:rPr lang="ru-RU" sz="2000" dirty="0"/>
              <a:t> страви </a:t>
            </a:r>
            <a:r>
              <a:rPr lang="ru-RU" sz="2000" dirty="0" err="1"/>
              <a:t>господарів</a:t>
            </a:r>
            <a:r>
              <a:rPr lang="ru-RU" sz="2000" dirty="0"/>
              <a:t>, </a:t>
            </a:r>
            <a:r>
              <a:rPr lang="ru-RU" sz="2000" dirty="0" err="1"/>
              <a:t>брати</a:t>
            </a:r>
            <a:r>
              <a:rPr lang="ru-RU" sz="2000" dirty="0"/>
              <a:t> участь у </a:t>
            </a:r>
            <a:r>
              <a:rPr lang="ru-RU" sz="2000" dirty="0" err="1"/>
              <a:t>ряді</a:t>
            </a:r>
            <a:r>
              <a:rPr lang="ru-RU" sz="2000" dirty="0"/>
              <a:t> </a:t>
            </a:r>
            <a:r>
              <a:rPr lang="ru-RU" sz="2000" dirty="0" err="1"/>
              <a:t>польових</a:t>
            </a:r>
            <a:r>
              <a:rPr lang="ru-RU" sz="2000" dirty="0"/>
              <a:t> </a:t>
            </a:r>
            <a:r>
              <a:rPr lang="ru-RU" sz="2000" dirty="0" err="1"/>
              <a:t>робіт</a:t>
            </a:r>
            <a:r>
              <a:rPr lang="ru-RU" sz="2000" dirty="0"/>
              <a:t>, </a:t>
            </a:r>
            <a:r>
              <a:rPr lang="ru-RU" sz="2000" dirty="0" err="1"/>
              <a:t>дивитися</a:t>
            </a:r>
            <a:r>
              <a:rPr lang="ru-RU" sz="2000" dirty="0"/>
              <a:t>, як </a:t>
            </a:r>
            <a:r>
              <a:rPr lang="ru-RU" sz="2000" dirty="0" err="1"/>
              <a:t>кожен</a:t>
            </a:r>
            <a:r>
              <a:rPr lang="ru-RU" sz="2000" dirty="0"/>
              <a:t> день </a:t>
            </a:r>
            <a:r>
              <a:rPr lang="ru-RU" sz="2000" dirty="0" err="1"/>
              <a:t>функціонує</a:t>
            </a:r>
            <a:r>
              <a:rPr lang="ru-RU" sz="2000" dirty="0"/>
              <a:t> </a:t>
            </a:r>
            <a:r>
              <a:rPr lang="ru-RU" sz="2000" dirty="0" err="1"/>
              <a:t>тваринництво</a:t>
            </a:r>
            <a:r>
              <a:rPr lang="ru-RU" sz="2000" dirty="0"/>
              <a:t> і </a:t>
            </a:r>
            <a:r>
              <a:rPr lang="ru-RU" sz="2000" dirty="0" err="1"/>
              <a:t>рослинництво</a:t>
            </a:r>
            <a:r>
              <a:rPr lang="ru-RU" sz="2000" dirty="0"/>
              <a:t>. </a:t>
            </a:r>
            <a:endParaRPr lang="ru-RU" sz="2000" dirty="0" smtClean="0"/>
          </a:p>
          <a:p>
            <a:r>
              <a:rPr lang="ru-RU" sz="2000" dirty="0" smtClean="0"/>
              <a:t>Мета </a:t>
            </a:r>
            <a:r>
              <a:rPr lang="ru-RU" sz="2000" dirty="0" err="1"/>
              <a:t>агротуристики</a:t>
            </a:r>
            <a:r>
              <a:rPr lang="ru-RU" sz="2000" dirty="0"/>
              <a:t> в </a:t>
            </a:r>
            <a:r>
              <a:rPr lang="ru-RU" sz="2000" dirty="0" err="1"/>
              <a:t>Польщі</a:t>
            </a:r>
            <a:r>
              <a:rPr lang="ru-RU" sz="2000" dirty="0"/>
              <a:t> </a:t>
            </a:r>
            <a:r>
              <a:rPr lang="ru-RU" sz="2000" dirty="0" err="1"/>
              <a:t>полягає</a:t>
            </a:r>
            <a:r>
              <a:rPr lang="ru-RU" sz="2000" dirty="0"/>
              <a:t> в </a:t>
            </a:r>
            <a:r>
              <a:rPr lang="ru-RU" sz="2000" dirty="0" err="1"/>
              <a:t>популяризації</a:t>
            </a:r>
            <a:r>
              <a:rPr lang="ru-RU" sz="2000" dirty="0"/>
              <a:t> туризму на </a:t>
            </a:r>
            <a:r>
              <a:rPr lang="ru-RU" sz="2000" dirty="0" err="1"/>
              <a:t>сільських</a:t>
            </a:r>
            <a:r>
              <a:rPr lang="ru-RU" sz="2000" dirty="0"/>
              <a:t> та </a:t>
            </a:r>
            <a:r>
              <a:rPr lang="ru-RU" sz="2000" dirty="0" err="1"/>
              <a:t>гірських</a:t>
            </a:r>
            <a:r>
              <a:rPr lang="ru-RU" sz="2000" dirty="0"/>
              <a:t> </a:t>
            </a:r>
            <a:r>
              <a:rPr lang="ru-RU" sz="2000" dirty="0" err="1"/>
              <a:t>територій</a:t>
            </a:r>
            <a:r>
              <a:rPr lang="ru-RU" sz="2000" dirty="0"/>
              <a:t>, </a:t>
            </a:r>
            <a:r>
              <a:rPr lang="ru-RU" sz="2000" dirty="0" err="1"/>
              <a:t>розвиток</a:t>
            </a:r>
            <a:r>
              <a:rPr lang="ru-RU" sz="2000" dirty="0"/>
              <a:t> </a:t>
            </a:r>
            <a:r>
              <a:rPr lang="ru-RU" sz="2000" dirty="0" err="1"/>
              <a:t>місцевих</a:t>
            </a:r>
            <a:r>
              <a:rPr lang="ru-RU" sz="2000" dirty="0"/>
              <a:t> </a:t>
            </a:r>
            <a:r>
              <a:rPr lang="ru-RU" sz="2000" dirty="0" err="1"/>
              <a:t>мешканців</a:t>
            </a:r>
            <a:r>
              <a:rPr lang="ru-RU" sz="2000" dirty="0"/>
              <a:t>, </a:t>
            </a:r>
            <a:r>
              <a:rPr lang="ru-RU" sz="2000" dirty="0" err="1"/>
              <a:t>збільшенню</a:t>
            </a:r>
            <a:r>
              <a:rPr lang="ru-RU" sz="2000" dirty="0"/>
              <a:t> </a:t>
            </a:r>
            <a:r>
              <a:rPr lang="ru-RU" sz="2000" dirty="0" err="1"/>
              <a:t>доходів</a:t>
            </a:r>
            <a:r>
              <a:rPr lang="ru-RU" sz="2000" dirty="0"/>
              <a:t> </a:t>
            </a:r>
            <a:r>
              <a:rPr lang="ru-RU" sz="2000" dirty="0" err="1"/>
              <a:t>населення</a:t>
            </a:r>
            <a:r>
              <a:rPr lang="ru-RU" sz="2000" dirty="0"/>
              <a:t>, </a:t>
            </a:r>
            <a:r>
              <a:rPr lang="ru-RU" sz="2000" dirty="0" err="1"/>
              <a:t>виробництво</a:t>
            </a:r>
            <a:r>
              <a:rPr lang="ru-RU" sz="2000" dirty="0"/>
              <a:t> </a:t>
            </a:r>
            <a:r>
              <a:rPr lang="ru-RU" sz="2000" dirty="0" err="1"/>
              <a:t>сувенірної</a:t>
            </a:r>
            <a:r>
              <a:rPr lang="ru-RU" sz="2000" dirty="0"/>
              <a:t> </a:t>
            </a:r>
            <a:r>
              <a:rPr lang="ru-RU" sz="2000" dirty="0" err="1"/>
              <a:t>продукції</a:t>
            </a:r>
            <a:r>
              <a:rPr lang="ru-RU" sz="2000" dirty="0"/>
              <a:t>, </a:t>
            </a:r>
            <a:r>
              <a:rPr lang="ru-RU" sz="2000" dirty="0" err="1"/>
              <a:t>підвищення</a:t>
            </a:r>
            <a:r>
              <a:rPr lang="ru-RU" sz="2000" dirty="0"/>
              <a:t> </a:t>
            </a:r>
            <a:r>
              <a:rPr lang="ru-RU" sz="2000" dirty="0" err="1"/>
              <a:t>привабливість</a:t>
            </a:r>
            <a:r>
              <a:rPr lang="ru-RU" sz="2000" dirty="0"/>
              <a:t> </a:t>
            </a:r>
            <a:r>
              <a:rPr lang="ru-RU" sz="2000" dirty="0" err="1"/>
              <a:t>сільських</a:t>
            </a:r>
            <a:r>
              <a:rPr lang="ru-RU" sz="2000" dirty="0"/>
              <a:t> </a:t>
            </a:r>
            <a:r>
              <a:rPr lang="ru-RU" sz="2000" dirty="0" err="1"/>
              <a:t>районів</a:t>
            </a:r>
            <a:r>
              <a:rPr lang="ru-RU" sz="2000" dirty="0"/>
              <a:t>, </a:t>
            </a:r>
            <a:r>
              <a:rPr lang="ru-RU" sz="2000" dirty="0" err="1"/>
              <a:t>включаючи</a:t>
            </a:r>
            <a:r>
              <a:rPr lang="ru-RU" sz="2000" dirty="0"/>
              <a:t> </a:t>
            </a:r>
            <a:r>
              <a:rPr lang="ru-RU" sz="2000" dirty="0" err="1"/>
              <a:t>збільшення</a:t>
            </a:r>
            <a:r>
              <a:rPr lang="ru-RU" sz="2000" dirty="0"/>
              <a:t> </a:t>
            </a:r>
            <a:r>
              <a:rPr lang="ru-RU" sz="2000" dirty="0" err="1"/>
              <a:t>цін</a:t>
            </a:r>
            <a:r>
              <a:rPr lang="ru-RU" sz="2000" dirty="0"/>
              <a:t> на землю, і, таким чином, </a:t>
            </a:r>
            <a:r>
              <a:rPr lang="ru-RU" sz="2000" dirty="0" err="1"/>
              <a:t>збільшуючи</a:t>
            </a:r>
            <a:r>
              <a:rPr lang="ru-RU" sz="2000" dirty="0"/>
              <a:t> </a:t>
            </a:r>
            <a:r>
              <a:rPr lang="ru-RU" sz="2000" dirty="0" err="1"/>
              <a:t>вартість</a:t>
            </a:r>
            <a:r>
              <a:rPr lang="ru-RU" sz="2000" dirty="0"/>
              <a:t> </a:t>
            </a:r>
            <a:r>
              <a:rPr lang="ru-RU" sz="2000" dirty="0" err="1"/>
              <a:t>землі</a:t>
            </a:r>
            <a:r>
              <a:rPr lang="ru-RU" sz="2000" dirty="0"/>
              <a:t> </a:t>
            </a:r>
            <a:r>
              <a:rPr lang="ru-RU" sz="2000" dirty="0" err="1"/>
              <a:t>сільськогосподарського</a:t>
            </a:r>
            <a:r>
              <a:rPr lang="ru-RU" sz="2000" dirty="0"/>
              <a:t> </a:t>
            </a:r>
            <a:r>
              <a:rPr lang="ru-RU" sz="2000" dirty="0" err="1"/>
              <a:t>призначення</a:t>
            </a:r>
            <a:r>
              <a:rPr lang="ru-RU" sz="2000" dirty="0"/>
              <a:t>, </a:t>
            </a:r>
            <a:r>
              <a:rPr lang="ru-RU" sz="2000" dirty="0" err="1"/>
              <a:t>розвиток</a:t>
            </a:r>
            <a:r>
              <a:rPr lang="ru-RU" sz="2000" dirty="0"/>
              <a:t> </a:t>
            </a:r>
            <a:r>
              <a:rPr lang="ru-RU" sz="2000" dirty="0" err="1"/>
              <a:t>сільської</a:t>
            </a:r>
            <a:r>
              <a:rPr lang="ru-RU" sz="2000" dirty="0"/>
              <a:t> </a:t>
            </a:r>
            <a:r>
              <a:rPr lang="ru-RU" sz="2000" dirty="0" err="1"/>
              <a:t>інфраструктури</a:t>
            </a:r>
            <a:r>
              <a:rPr lang="ru-RU" sz="2000" dirty="0"/>
              <a:t>, </a:t>
            </a:r>
            <a:r>
              <a:rPr lang="ru-RU" sz="2000" dirty="0" err="1"/>
              <a:t>підтримка</a:t>
            </a:r>
            <a:r>
              <a:rPr lang="ru-RU" sz="2000" dirty="0"/>
              <a:t> </a:t>
            </a:r>
            <a:r>
              <a:rPr lang="ru-RU" sz="2000" dirty="0" err="1"/>
              <a:t>розробки</a:t>
            </a:r>
            <a:r>
              <a:rPr lang="ru-RU" sz="2000" dirty="0"/>
              <a:t> моделей </a:t>
            </a:r>
            <a:r>
              <a:rPr lang="ru-RU" sz="2000" dirty="0" err="1"/>
              <a:t>еко</a:t>
            </a:r>
            <a:r>
              <a:rPr lang="ru-RU" sz="2000" dirty="0"/>
              <a:t>-туризму. </a:t>
            </a:r>
            <a:endParaRPr lang="ru-RU" sz="2000" dirty="0" smtClean="0"/>
          </a:p>
          <a:p>
            <a:r>
              <a:rPr lang="ru-RU" sz="2000" dirty="0" smtClean="0"/>
              <a:t>За </a:t>
            </a:r>
            <a:r>
              <a:rPr lang="ru-RU" sz="2000" dirty="0" err="1"/>
              <a:t>даними</a:t>
            </a:r>
            <a:r>
              <a:rPr lang="ru-RU" sz="2000" dirty="0"/>
              <a:t> Центрального </a:t>
            </a:r>
            <a:r>
              <a:rPr lang="ru-RU" sz="2000" dirty="0" err="1"/>
              <a:t>статистичного</a:t>
            </a:r>
            <a:r>
              <a:rPr lang="ru-RU" sz="2000" dirty="0"/>
              <a:t> бюро </a:t>
            </a:r>
            <a:r>
              <a:rPr lang="ru-RU" sz="2000" dirty="0" err="1" smtClean="0"/>
              <a:t>житлових</a:t>
            </a:r>
            <a:r>
              <a:rPr lang="ru-RU" sz="2000" dirty="0" smtClean="0"/>
              <a:t> </a:t>
            </a:r>
            <a:r>
              <a:rPr lang="ru-RU" sz="2000" dirty="0" err="1"/>
              <a:t>одиниць</a:t>
            </a:r>
            <a:r>
              <a:rPr lang="ru-RU" sz="2000" dirty="0"/>
              <a:t> </a:t>
            </a:r>
            <a:r>
              <a:rPr lang="ru-RU" sz="2000" dirty="0" err="1"/>
              <a:t>агротуризму</a:t>
            </a:r>
            <a:r>
              <a:rPr lang="ru-RU" sz="2000" dirty="0"/>
              <a:t> в </a:t>
            </a:r>
            <a:r>
              <a:rPr lang="ru-RU" sz="2000" dirty="0" err="1"/>
              <a:t>Польщі</a:t>
            </a:r>
            <a:r>
              <a:rPr lang="ru-RU" sz="2000" dirty="0"/>
              <a:t> </a:t>
            </a:r>
            <a:r>
              <a:rPr lang="ru-RU" sz="2000" dirty="0" err="1"/>
              <a:t>зареєстровано</a:t>
            </a:r>
            <a:r>
              <a:rPr lang="ru-RU" sz="2000" dirty="0"/>
              <a:t> в </a:t>
            </a:r>
            <a:r>
              <a:rPr lang="ru-RU" sz="2000" dirty="0" err="1"/>
              <a:t>цілому</a:t>
            </a:r>
            <a:r>
              <a:rPr lang="ru-RU" sz="2000" dirty="0"/>
              <a:t> </a:t>
            </a:r>
            <a:r>
              <a:rPr lang="ru-RU" sz="2000" dirty="0" err="1"/>
              <a:t>більше</a:t>
            </a:r>
            <a:r>
              <a:rPr lang="ru-RU" sz="2000" dirty="0"/>
              <a:t> 57 тис. </a:t>
            </a:r>
            <a:r>
              <a:rPr lang="ru-RU" sz="2000" dirty="0" err="1"/>
              <a:t>об'єктів</a:t>
            </a:r>
            <a:r>
              <a:rPr lang="ru-RU" sz="2000" dirty="0"/>
              <a:t> </a:t>
            </a:r>
            <a:r>
              <a:rPr lang="ru-RU" sz="2000" dirty="0" err="1"/>
              <a:t>відпочинку</a:t>
            </a:r>
            <a:r>
              <a:rPr lang="ru-RU" sz="2000" dirty="0"/>
              <a:t> </a:t>
            </a:r>
            <a:r>
              <a:rPr lang="ru-RU" sz="2000" dirty="0" err="1"/>
              <a:t>туристів</a:t>
            </a:r>
            <a:r>
              <a:rPr lang="ru-RU" sz="2000" dirty="0"/>
              <a:t> в </a:t>
            </a:r>
            <a:r>
              <a:rPr lang="ru-RU" sz="2000" dirty="0" err="1"/>
              <a:t>селі</a:t>
            </a:r>
            <a:r>
              <a:rPr lang="ru-RU" sz="2000" dirty="0"/>
              <a:t>. </a:t>
            </a:r>
            <a:r>
              <a:rPr lang="ru-RU" sz="2000" dirty="0" err="1"/>
              <a:t>Більшість</a:t>
            </a:r>
            <a:r>
              <a:rPr lang="ru-RU" sz="2000" dirty="0"/>
              <a:t> </a:t>
            </a:r>
            <a:r>
              <a:rPr lang="ru-RU" sz="2000" dirty="0" err="1"/>
              <a:t>котеджів</a:t>
            </a:r>
            <a:r>
              <a:rPr lang="ru-RU" sz="2000" dirty="0"/>
              <a:t> </a:t>
            </a:r>
            <a:r>
              <a:rPr lang="ru-RU" sz="2000" dirty="0" err="1"/>
              <a:t>розташовані</a:t>
            </a:r>
            <a:r>
              <a:rPr lang="ru-RU" sz="2000" dirty="0"/>
              <a:t> в </a:t>
            </a:r>
            <a:r>
              <a:rPr lang="ru-RU" sz="2000" dirty="0" err="1"/>
              <a:t>Малопольському</a:t>
            </a:r>
            <a:r>
              <a:rPr lang="ru-RU" sz="2000" dirty="0"/>
              <a:t> (9845), </a:t>
            </a:r>
            <a:r>
              <a:rPr lang="ru-RU" sz="2000" dirty="0" err="1"/>
              <a:t>Підкарпатському</a:t>
            </a:r>
            <a:r>
              <a:rPr lang="ru-RU" sz="2000" dirty="0"/>
              <a:t> (8482) і </a:t>
            </a:r>
            <a:r>
              <a:rPr lang="ru-RU" sz="2000" dirty="0" err="1"/>
              <a:t>Поморському</a:t>
            </a:r>
            <a:r>
              <a:rPr lang="ru-RU" sz="2000" dirty="0"/>
              <a:t> (4861) </a:t>
            </a:r>
            <a:r>
              <a:rPr lang="ru-RU" sz="2000" dirty="0" err="1"/>
              <a:t>регіонах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98221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6712"/>
            <a:ext cx="8947237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695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4542" t="25391" r="21775" b="11610"/>
          <a:stretch/>
        </p:blipFill>
        <p:spPr>
          <a:xfrm>
            <a:off x="107505" y="292570"/>
            <a:ext cx="9010000" cy="594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711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67544" y="908720"/>
            <a:ext cx="8352928" cy="480024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Польщі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типова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європейська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модель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туризмом.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етап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індустрії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Польщі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розпочався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1989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набуття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1997 р.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ЄС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розпочато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перший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етап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турпродукту в 5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бізнес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-туризм,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міський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туризм,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туризм,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спеціалізований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туризм,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прикордонно-транзитний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туризм.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розпочато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реформу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туріндустрією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2000 р.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розпочала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Польська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зац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Polska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Organizacja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Turystyczna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РОТ).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686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311</TotalTime>
  <Words>2072</Words>
  <Application>Microsoft Office PowerPoint</Application>
  <PresentationFormat>Экран (4:3)</PresentationFormat>
  <Paragraphs>115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34</vt:i4>
      </vt:variant>
    </vt:vector>
  </HeadingPairs>
  <TitlesOfParts>
    <vt:vector size="44" baseType="lpstr">
      <vt:lpstr>Arial</vt:lpstr>
      <vt:lpstr>Calibri</vt:lpstr>
      <vt:lpstr>DejaVu Sans</vt:lpstr>
      <vt:lpstr>Gill Sans MT</vt:lpstr>
      <vt:lpstr>Lato</vt:lpstr>
      <vt:lpstr>Montserrat</vt:lpstr>
      <vt:lpstr>Times New Roman</vt:lpstr>
      <vt:lpstr>Wingdings 2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4.   Досвід організації сільського зеленого туризму в країнах Європи</dc:title>
  <dc:subject/>
  <dc:creator>Andriy</dc:creator>
  <dc:description/>
  <cp:lastModifiedBy>Пользователь Windows</cp:lastModifiedBy>
  <cp:revision>25</cp:revision>
  <dcterms:created xsi:type="dcterms:W3CDTF">2017-11-09T14:39:25Z</dcterms:created>
  <dcterms:modified xsi:type="dcterms:W3CDTF">2021-10-20T19:19:47Z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8</vt:i4>
  </property>
</Properties>
</file>