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1" r:id="rId8"/>
    <p:sldId id="262" r:id="rId9"/>
    <p:sldId id="263" r:id="rId10"/>
    <p:sldId id="264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9" r:id="rId19"/>
    <p:sldId id="280" r:id="rId20"/>
    <p:sldId id="281" r:id="rId21"/>
    <p:sldId id="282" r:id="rId22"/>
    <p:sldId id="283" r:id="rId23"/>
    <p:sldId id="284" r:id="rId24"/>
    <p:sldId id="285" r:id="rId25"/>
    <p:sldId id="286" r:id="rId26"/>
    <p:sldId id="287" r:id="rId27"/>
    <p:sldId id="273" r:id="rId28"/>
    <p:sldId id="274" r:id="rId29"/>
    <p:sldId id="275" r:id="rId30"/>
    <p:sldId id="276" r:id="rId31"/>
    <p:sldId id="277" r:id="rId32"/>
    <p:sldId id="278" r:id="rId33"/>
  </p:sldIdLst>
  <p:sldSz cx="12192000" cy="6858000"/>
  <p:notesSz cx="6757988" cy="9866313"/>
  <p:defaultTextStyle>
    <a:defPPr>
      <a:defRPr lang="en-US"/>
    </a:defPPr>
    <a:lvl1pPr algn="l" defTabSz="4556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5613" indent="1588" algn="l" defTabSz="4556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2813" indent="1588" algn="l" defTabSz="4556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0013" indent="1588" algn="l" defTabSz="4556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7213" indent="1588" algn="l" defTabSz="4556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956" autoAdjust="0"/>
    <p:restoredTop sz="94660"/>
  </p:normalViewPr>
  <p:slideViewPr>
    <p:cSldViewPr snapToGrid="0">
      <p:cViewPr>
        <p:scale>
          <a:sx n="80" d="100"/>
          <a:sy n="80" d="100"/>
        </p:scale>
        <p:origin x="750" y="3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3"/>
          <p:cNvGrpSpPr>
            <a:grpSpLocks/>
          </p:cNvGrpSpPr>
          <p:nvPr/>
        </p:nvGrpSpPr>
        <p:grpSpPr bwMode="auto">
          <a:xfrm>
            <a:off x="-1588" y="0"/>
            <a:ext cx="12193588" cy="6861175"/>
            <a:chOff x="-1588" y="0"/>
            <a:chExt cx="12193588" cy="6861555"/>
          </a:xfrm>
        </p:grpSpPr>
        <p:sp>
          <p:nvSpPr>
            <p:cNvPr id="5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" name="Oval 10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Oval 11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Oval 12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>
              <a:spLocks noEditPoints="1"/>
            </p:cNvSpPr>
            <p:nvPr/>
          </p:nvSpPr>
          <p:spPr bwMode="gray">
            <a:xfrm>
              <a:off x="0" y="1588"/>
              <a:ext cx="12192000" cy="6856792"/>
            </a:xfrm>
            <a:custGeom>
              <a:avLst/>
              <a:gdLst>
                <a:gd name="T0" fmla="*/ 0 w 15356"/>
                <a:gd name="T1" fmla="*/ 0 h 8638"/>
                <a:gd name="T2" fmla="*/ 15356 w 15356"/>
                <a:gd name="T3" fmla="*/ 8638 h 8638"/>
              </a:gdLst>
              <a:ahLst/>
              <a:cxnLst>
                <a:cxn ang="0">
                  <a:pos x="0" y="0"/>
                </a:cxn>
                <a:cxn ang="0">
                  <a:pos x="0" y="8638"/>
                </a:cxn>
                <a:cxn ang="0">
                  <a:pos x="15356" y="8638"/>
                </a:cxn>
                <a:cxn ang="0">
                  <a:pos x="15356" y="0"/>
                </a:cxn>
                <a:cxn ang="0">
                  <a:pos x="0" y="0"/>
                </a:cxn>
                <a:cxn ang="0">
                  <a:pos x="14748" y="8038"/>
                </a:cxn>
                <a:cxn ang="0">
                  <a:pos x="600" y="8038"/>
                </a:cxn>
                <a:cxn ang="0">
                  <a:pos x="600" y="592"/>
                </a:cxn>
                <a:cxn ang="0">
                  <a:pos x="14748" y="592"/>
                </a:cxn>
                <a:cxn ang="0">
                  <a:pos x="14748" y="8038"/>
                </a:cxn>
              </a:cxnLst>
              <a:rect l="T0" t="T1" r="T2" b="T3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457200">
                <a:defRPr/>
              </a:pPr>
              <a:endParaRPr lang="ru-RU"/>
            </a:p>
          </p:txBody>
        </p:sp>
      </p:grpSp>
      <p:sp>
        <p:nvSpPr>
          <p:cNvPr id="10" name="Rectangle 7"/>
          <p:cNvSpPr/>
          <p:nvPr/>
        </p:nvSpPr>
        <p:spPr>
          <a:xfrm>
            <a:off x="10437813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  <a:prstGeom prst="rect">
            <a:avLst/>
          </a:prstGeo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/>
          <a:lstStyle>
            <a:lvl1pPr marL="0" indent="0" algn="l">
              <a:buNone/>
              <a:defRPr cap="all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158413" y="1792288"/>
            <a:ext cx="990600" cy="304800"/>
          </a:xfrm>
        </p:spPr>
        <p:txBody>
          <a:bodyPr/>
          <a:lstStyle>
            <a:lvl1pPr algn="l">
              <a:defRPr b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0913305B-1E26-42BE-8B6E-9825F164A3B9}" type="datetimeFigureOut">
              <a:rPr lang="en-US"/>
              <a:pPr>
                <a:defRPr/>
              </a:pPr>
              <a:t>11/9/2021</a:t>
            </a:fld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1913" y="3227388"/>
            <a:ext cx="3867150" cy="311150"/>
          </a:xfrm>
        </p:spPr>
        <p:txBody>
          <a:bodyPr/>
          <a:lstStyle>
            <a:lvl1pPr>
              <a:defRPr sz="1000" b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0500" y="292100"/>
            <a:ext cx="838200" cy="768350"/>
          </a:xfrm>
        </p:spPr>
        <p:txBody>
          <a:bodyPr/>
          <a:lstStyle>
            <a:lvl1pPr>
              <a:defRPr sz="2800" b="0" i="0">
                <a:latin typeface="+mj-lt"/>
              </a:defRPr>
            </a:lvl1pPr>
          </a:lstStyle>
          <a:p>
            <a:pPr>
              <a:defRPr/>
            </a:pPr>
            <a:fld id="{169AC1C8-B049-4719-842E-22BAF3A05A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6"/>
          <p:cNvGrpSpPr>
            <a:grpSpLocks/>
          </p:cNvGrpSpPr>
          <p:nvPr/>
        </p:nvGrpSpPr>
        <p:grpSpPr bwMode="auto">
          <a:xfrm>
            <a:off x="-1588" y="0"/>
            <a:ext cx="12193588" cy="6861175"/>
            <a:chOff x="-1588" y="0"/>
            <a:chExt cx="12193588" cy="6861555"/>
          </a:xfrm>
        </p:grpSpPr>
        <p:sp>
          <p:nvSpPr>
            <p:cNvPr id="6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Oval 13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Oval 14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Oval 15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/>
            </p:cNvSpPr>
            <p:nvPr/>
          </p:nvSpPr>
          <p:spPr bwMode="gray">
            <a:xfrm rot="10371525">
              <a:off x="263525" y="4438896"/>
              <a:ext cx="3300413" cy="439762"/>
            </a:xfrm>
            <a:custGeom>
              <a:avLst/>
              <a:gdLst/>
              <a:ahLst/>
              <a:cxnLst>
                <a:cxn ang="0">
                  <a:pos x="85" y="2532"/>
                </a:cxn>
                <a:cxn ang="0">
                  <a:pos x="9958" y="5291"/>
                </a:cxn>
                <a:cxn ang="0">
                  <a:pos x="10000" y="0"/>
                </a:cxn>
                <a:cxn ang="0">
                  <a:pos x="10000" y="0"/>
                </a:cxn>
                <a:cxn ang="0">
                  <a:pos x="9667" y="204"/>
                </a:cxn>
                <a:cxn ang="0">
                  <a:pos x="9334" y="400"/>
                </a:cxn>
                <a:cxn ang="0">
                  <a:pos x="9001" y="590"/>
                </a:cxn>
                <a:cxn ang="0">
                  <a:pos x="8667" y="753"/>
                </a:cxn>
                <a:cxn ang="0">
                  <a:pos x="8333" y="917"/>
                </a:cxn>
                <a:cxn ang="0">
                  <a:pos x="7999" y="1071"/>
                </a:cxn>
                <a:cxn ang="0">
                  <a:pos x="7669" y="1202"/>
                </a:cxn>
                <a:cxn ang="0">
                  <a:pos x="7333" y="1325"/>
                </a:cxn>
                <a:cxn ang="0">
                  <a:pos x="7000" y="1440"/>
                </a:cxn>
                <a:cxn ang="0">
                  <a:pos x="6673" y="1538"/>
                </a:cxn>
                <a:cxn ang="0">
                  <a:pos x="6340" y="1636"/>
                </a:cxn>
                <a:cxn ang="0">
                  <a:pos x="6013" y="1719"/>
                </a:cxn>
                <a:cxn ang="0">
                  <a:pos x="5686" y="1784"/>
                </a:cxn>
                <a:cxn ang="0">
                  <a:pos x="5359" y="1850"/>
                </a:cxn>
                <a:cxn ang="0">
                  <a:pos x="5036" y="1906"/>
                </a:cxn>
                <a:cxn ang="0">
                  <a:pos x="4717" y="1948"/>
                </a:cxn>
                <a:cxn ang="0">
                  <a:pos x="4396" y="1980"/>
                </a:cxn>
                <a:cxn ang="0">
                  <a:pos x="4079" y="2013"/>
                </a:cxn>
                <a:cxn ang="0">
                  <a:pos x="3766" y="2029"/>
                </a:cxn>
                <a:cxn ang="0">
                  <a:pos x="3454" y="2046"/>
                </a:cxn>
                <a:cxn ang="0">
                  <a:pos x="3145" y="2053"/>
                </a:cxn>
                <a:cxn ang="0">
                  <a:pos x="2839" y="2046"/>
                </a:cxn>
                <a:cxn ang="0">
                  <a:pos x="2537" y="2046"/>
                </a:cxn>
                <a:cxn ang="0">
                  <a:pos x="2238" y="2029"/>
                </a:cxn>
                <a:cxn ang="0">
                  <a:pos x="1943" y="2004"/>
                </a:cxn>
                <a:cxn ang="0">
                  <a:pos x="1653" y="1980"/>
                </a:cxn>
                <a:cxn ang="0">
                  <a:pos x="1368" y="1955"/>
                </a:cxn>
                <a:cxn ang="0">
                  <a:pos x="1085" y="1915"/>
                </a:cxn>
                <a:cxn ang="0">
                  <a:pos x="806" y="1873"/>
                </a:cxn>
                <a:cxn ang="0">
                  <a:pos x="533" y="1833"/>
                </a:cxn>
                <a:cxn ang="0">
                  <a:pos x="0" y="1726"/>
                </a:cxn>
                <a:cxn ang="0">
                  <a:pos x="85" y="2532"/>
                </a:cxn>
              </a:cxnLst>
              <a:rect l="0" t="0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457200">
                <a:defRPr/>
              </a:pPr>
              <a:endParaRPr lang="ru-RU"/>
            </a:p>
          </p:txBody>
        </p:sp>
        <p:sp>
          <p:nvSpPr>
            <p:cNvPr id="11" name="Freeform 5"/>
            <p:cNvSpPr>
              <a:spLocks/>
            </p:cNvSpPr>
            <p:nvPr/>
          </p:nvSpPr>
          <p:spPr bwMode="gray">
            <a:xfrm rot="10800000">
              <a:off x="458788" y="320693"/>
              <a:ext cx="11277600" cy="4534151"/>
            </a:xfrm>
            <a:custGeom>
              <a:avLst/>
              <a:gdLst>
                <a:gd name="T0" fmla="*/ 0 w 7104"/>
                <a:gd name="T1" fmla="*/ 0 h 2856"/>
                <a:gd name="T2" fmla="*/ 7104 w 7104"/>
                <a:gd name="T3" fmla="*/ 2856 h 2856"/>
              </a:gdLst>
              <a:ahLst/>
              <a:cxnLst>
                <a:cxn ang="0">
                  <a:pos x="0" y="0"/>
                </a:cxn>
                <a:cxn ang="0">
                  <a:pos x="0" y="2856"/>
                </a:cxn>
                <a:cxn ang="0">
                  <a:pos x="7104" y="2856"/>
                </a:cxn>
                <a:cxn ang="0">
                  <a:pos x="7104" y="1"/>
                </a:cxn>
                <a:cxn ang="0">
                  <a:pos x="7104" y="1"/>
                </a:cxn>
                <a:cxn ang="0">
                  <a:pos x="6943" y="26"/>
                </a:cxn>
                <a:cxn ang="0">
                  <a:pos x="6782" y="50"/>
                </a:cxn>
                <a:cxn ang="0">
                  <a:pos x="6621" y="73"/>
                </a:cxn>
                <a:cxn ang="0">
                  <a:pos x="6459" y="93"/>
                </a:cxn>
                <a:cxn ang="0">
                  <a:pos x="6298" y="113"/>
                </a:cxn>
                <a:cxn ang="0">
                  <a:pos x="6136" y="132"/>
                </a:cxn>
                <a:cxn ang="0">
                  <a:pos x="5976" y="148"/>
                </a:cxn>
                <a:cxn ang="0">
                  <a:pos x="5814" y="163"/>
                </a:cxn>
                <a:cxn ang="0">
                  <a:pos x="5653" y="177"/>
                </a:cxn>
                <a:cxn ang="0">
                  <a:pos x="5494" y="189"/>
                </a:cxn>
                <a:cxn ang="0">
                  <a:pos x="5334" y="201"/>
                </a:cxn>
                <a:cxn ang="0">
                  <a:pos x="5175" y="211"/>
                </a:cxn>
                <a:cxn ang="0">
                  <a:pos x="5017" y="219"/>
                </a:cxn>
                <a:cxn ang="0">
                  <a:pos x="4859" y="227"/>
                </a:cxn>
                <a:cxn ang="0">
                  <a:pos x="4703" y="234"/>
                </a:cxn>
                <a:cxn ang="0">
                  <a:pos x="4548" y="239"/>
                </a:cxn>
                <a:cxn ang="0">
                  <a:pos x="4393" y="243"/>
                </a:cxn>
                <a:cxn ang="0">
                  <a:pos x="4240" y="247"/>
                </a:cxn>
                <a:cxn ang="0">
                  <a:pos x="4088" y="249"/>
                </a:cxn>
                <a:cxn ang="0">
                  <a:pos x="3937" y="251"/>
                </a:cxn>
                <a:cxn ang="0">
                  <a:pos x="3788" y="252"/>
                </a:cxn>
                <a:cxn ang="0">
                  <a:pos x="3640" y="251"/>
                </a:cxn>
                <a:cxn ang="0">
                  <a:pos x="3494" y="251"/>
                </a:cxn>
                <a:cxn ang="0">
                  <a:pos x="3349" y="249"/>
                </a:cxn>
                <a:cxn ang="0">
                  <a:pos x="3207" y="246"/>
                </a:cxn>
                <a:cxn ang="0">
                  <a:pos x="3066" y="243"/>
                </a:cxn>
                <a:cxn ang="0">
                  <a:pos x="2928" y="240"/>
                </a:cxn>
                <a:cxn ang="0">
                  <a:pos x="2791" y="235"/>
                </a:cxn>
                <a:cxn ang="0">
                  <a:pos x="2656" y="230"/>
                </a:cxn>
                <a:cxn ang="0">
                  <a:pos x="2524" y="225"/>
                </a:cxn>
                <a:cxn ang="0">
                  <a:pos x="2266" y="212"/>
                </a:cxn>
                <a:cxn ang="0">
                  <a:pos x="2019" y="198"/>
                </a:cxn>
                <a:cxn ang="0">
                  <a:pos x="1782" y="183"/>
                </a:cxn>
                <a:cxn ang="0">
                  <a:pos x="1557" y="167"/>
                </a:cxn>
                <a:cxn ang="0">
                  <a:pos x="1343" y="150"/>
                </a:cxn>
                <a:cxn ang="0">
                  <a:pos x="1144" y="132"/>
                </a:cxn>
                <a:cxn ang="0">
                  <a:pos x="957" y="114"/>
                </a:cxn>
                <a:cxn ang="0">
                  <a:pos x="785" y="96"/>
                </a:cxn>
                <a:cxn ang="0">
                  <a:pos x="627" y="79"/>
                </a:cxn>
                <a:cxn ang="0">
                  <a:pos x="487" y="63"/>
                </a:cxn>
                <a:cxn ang="0">
                  <a:pos x="361" y="48"/>
                </a:cxn>
                <a:cxn ang="0">
                  <a:pos x="254" y="35"/>
                </a:cxn>
                <a:cxn ang="0">
                  <a:pos x="165" y="23"/>
                </a:cxn>
                <a:cxn ang="0">
                  <a:pos x="42" y="6"/>
                </a:cxn>
                <a:cxn ang="0">
                  <a:pos x="0" y="0"/>
                </a:cxn>
                <a:cxn ang="0">
                  <a:pos x="0" y="0"/>
                </a:cxn>
              </a:cxnLst>
              <a:rect l="T0" t="T1" r="T2" b="T3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457200">
                <a:defRPr/>
              </a:pPr>
              <a:endParaRPr lang="ru-RU"/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8"/>
              <a:ext cx="12192000" cy="6856792"/>
            </a:xfrm>
            <a:custGeom>
              <a:avLst/>
              <a:gdLst>
                <a:gd name="T0" fmla="*/ 0 w 15356"/>
                <a:gd name="T1" fmla="*/ 0 h 8638"/>
                <a:gd name="T2" fmla="*/ 15356 w 15356"/>
                <a:gd name="T3" fmla="*/ 8638 h 8638"/>
              </a:gdLst>
              <a:ahLst/>
              <a:cxnLst>
                <a:cxn ang="0">
                  <a:pos x="0" y="0"/>
                </a:cxn>
                <a:cxn ang="0">
                  <a:pos x="0" y="8638"/>
                </a:cxn>
                <a:cxn ang="0">
                  <a:pos x="15356" y="8638"/>
                </a:cxn>
                <a:cxn ang="0">
                  <a:pos x="15356" y="0"/>
                </a:cxn>
                <a:cxn ang="0">
                  <a:pos x="0" y="0"/>
                </a:cxn>
                <a:cxn ang="0">
                  <a:pos x="14748" y="8038"/>
                </a:cxn>
                <a:cxn ang="0">
                  <a:pos x="600" y="8038"/>
                </a:cxn>
                <a:cxn ang="0">
                  <a:pos x="600" y="592"/>
                </a:cxn>
                <a:cxn ang="0">
                  <a:pos x="14748" y="592"/>
                </a:cxn>
                <a:cxn ang="0">
                  <a:pos x="14748" y="8038"/>
                </a:cxn>
              </a:cxnLst>
              <a:rect l="T0" t="T1" r="T2" b="T3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457200">
                <a:defRPr/>
              </a:pPr>
              <a:endParaRPr lang="ru-RU"/>
            </a:p>
          </p:txBody>
        </p:sp>
      </p:grpSp>
      <p:sp>
        <p:nvSpPr>
          <p:cNvPr id="13" name="Rectangle 11"/>
          <p:cNvSpPr/>
          <p:nvPr/>
        </p:nvSpPr>
        <p:spPr>
          <a:xfrm>
            <a:off x="10437813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7" y="4969927"/>
            <a:ext cx="8825657" cy="566738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7" y="553666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31F052-8F18-4908-B8F2-35EBE7642A8C}" type="datetimeFigureOut">
              <a:rPr lang="en-US"/>
              <a:pPr>
                <a:defRPr/>
              </a:pPr>
              <a:t>11/9/2021</a:t>
            </a:fld>
            <a:endParaRPr lang="en-US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DFCE0A-3585-4351-824D-8697747EE5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-1588" y="0"/>
            <a:ext cx="12193588" cy="6861175"/>
            <a:chOff x="-1588" y="0"/>
            <a:chExt cx="12193588" cy="6861555"/>
          </a:xfrm>
        </p:grpSpPr>
        <p:sp>
          <p:nvSpPr>
            <p:cNvPr id="5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" name="Oval 12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Oval 13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/>
            </p:cNvSpPr>
            <p:nvPr/>
          </p:nvSpPr>
          <p:spPr bwMode="gray">
            <a:xfrm>
              <a:off x="455613" y="2802093"/>
              <a:ext cx="11277600" cy="36022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945"/>
                </a:cxn>
                <a:cxn ang="0">
                  <a:pos x="10000" y="7946"/>
                </a:cxn>
                <a:cxn ang="0">
                  <a:pos x="10000" y="4"/>
                </a:cxn>
                <a:cxn ang="0">
                  <a:pos x="10000" y="4"/>
                </a:cxn>
                <a:cxn ang="0">
                  <a:pos x="9773" y="91"/>
                </a:cxn>
                <a:cxn ang="0">
                  <a:pos x="9547" y="175"/>
                </a:cxn>
                <a:cxn ang="0">
                  <a:pos x="9320" y="256"/>
                </a:cxn>
                <a:cxn ang="0">
                  <a:pos x="9092" y="326"/>
                </a:cxn>
                <a:cxn ang="0">
                  <a:pos x="8865" y="396"/>
                </a:cxn>
                <a:cxn ang="0">
                  <a:pos x="8637" y="462"/>
                </a:cxn>
                <a:cxn ang="0">
                  <a:pos x="8412" y="518"/>
                </a:cxn>
                <a:cxn ang="0">
                  <a:pos x="8184" y="571"/>
                </a:cxn>
                <a:cxn ang="0">
                  <a:pos x="7957" y="620"/>
                </a:cxn>
                <a:cxn ang="0">
                  <a:pos x="7734" y="662"/>
                </a:cxn>
                <a:cxn ang="0">
                  <a:pos x="7508" y="704"/>
                </a:cxn>
                <a:cxn ang="0">
                  <a:pos x="7285" y="739"/>
                </a:cxn>
                <a:cxn ang="0">
                  <a:pos x="7062" y="767"/>
                </a:cxn>
                <a:cxn ang="0">
                  <a:pos x="6840" y="795"/>
                </a:cxn>
                <a:cxn ang="0">
                  <a:pos x="6620" y="819"/>
                </a:cxn>
                <a:cxn ang="0">
                  <a:pos x="6402" y="837"/>
                </a:cxn>
                <a:cxn ang="0">
                  <a:pos x="6184" y="851"/>
                </a:cxn>
                <a:cxn ang="0">
                  <a:pos x="5968" y="865"/>
                </a:cxn>
                <a:cxn ang="0">
                  <a:pos x="5755" y="872"/>
                </a:cxn>
                <a:cxn ang="0">
                  <a:pos x="5542" y="879"/>
                </a:cxn>
                <a:cxn ang="0">
                  <a:pos x="5332" y="882"/>
                </a:cxn>
                <a:cxn ang="0">
                  <a:pos x="5124" y="879"/>
                </a:cxn>
                <a:cxn ang="0">
                  <a:pos x="4918" y="879"/>
                </a:cxn>
                <a:cxn ang="0">
                  <a:pos x="4714" y="872"/>
                </a:cxn>
                <a:cxn ang="0">
                  <a:pos x="4514" y="861"/>
                </a:cxn>
                <a:cxn ang="0">
                  <a:pos x="4316" y="851"/>
                </a:cxn>
                <a:cxn ang="0">
                  <a:pos x="4122" y="840"/>
                </a:cxn>
                <a:cxn ang="0">
                  <a:pos x="3929" y="823"/>
                </a:cxn>
                <a:cxn ang="0">
                  <a:pos x="3739" y="805"/>
                </a:cxn>
                <a:cxn ang="0">
                  <a:pos x="3553" y="788"/>
                </a:cxn>
                <a:cxn ang="0">
                  <a:pos x="3190" y="742"/>
                </a:cxn>
                <a:cxn ang="0">
                  <a:pos x="2842" y="693"/>
                </a:cxn>
                <a:cxn ang="0">
                  <a:pos x="2508" y="641"/>
                </a:cxn>
                <a:cxn ang="0">
                  <a:pos x="2192" y="585"/>
                </a:cxn>
                <a:cxn ang="0">
                  <a:pos x="1890" y="525"/>
                </a:cxn>
                <a:cxn ang="0">
                  <a:pos x="1610" y="462"/>
                </a:cxn>
                <a:cxn ang="0">
                  <a:pos x="1347" y="399"/>
                </a:cxn>
                <a:cxn ang="0">
                  <a:pos x="1105" y="336"/>
                </a:cxn>
                <a:cxn ang="0">
                  <a:pos x="883" y="277"/>
                </a:cxn>
                <a:cxn ang="0">
                  <a:pos x="686" y="221"/>
                </a:cxn>
                <a:cxn ang="0">
                  <a:pos x="508" y="168"/>
                </a:cxn>
                <a:cxn ang="0">
                  <a:pos x="358" y="123"/>
                </a:cxn>
                <a:cxn ang="0">
                  <a:pos x="232" y="81"/>
                </a:cxn>
                <a:cxn ang="0">
                  <a:pos x="59" y="2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457200">
                <a:defRPr/>
              </a:pPr>
              <a:endParaRPr lang="ru-RU"/>
            </a:p>
          </p:txBody>
        </p:sp>
        <p:sp>
          <p:nvSpPr>
            <p:cNvPr id="11" name="Freeform 5"/>
            <p:cNvSpPr>
              <a:spLocks/>
            </p:cNvSpPr>
            <p:nvPr/>
          </p:nvSpPr>
          <p:spPr bwMode="gray">
            <a:xfrm rot="-589932">
              <a:off x="8491538" y="2714775"/>
              <a:ext cx="3298825" cy="441349"/>
            </a:xfrm>
            <a:custGeom>
              <a:avLst/>
              <a:gdLst/>
              <a:ahLst/>
              <a:cxnLst>
                <a:cxn ang="0">
                  <a:pos x="85" y="2532"/>
                </a:cxn>
                <a:cxn ang="0">
                  <a:pos x="9958" y="5291"/>
                </a:cxn>
                <a:cxn ang="0">
                  <a:pos x="10000" y="0"/>
                </a:cxn>
                <a:cxn ang="0">
                  <a:pos x="10000" y="0"/>
                </a:cxn>
                <a:cxn ang="0">
                  <a:pos x="9667" y="204"/>
                </a:cxn>
                <a:cxn ang="0">
                  <a:pos x="9334" y="400"/>
                </a:cxn>
                <a:cxn ang="0">
                  <a:pos x="9001" y="590"/>
                </a:cxn>
                <a:cxn ang="0">
                  <a:pos x="8667" y="753"/>
                </a:cxn>
                <a:cxn ang="0">
                  <a:pos x="8333" y="917"/>
                </a:cxn>
                <a:cxn ang="0">
                  <a:pos x="7999" y="1071"/>
                </a:cxn>
                <a:cxn ang="0">
                  <a:pos x="7669" y="1202"/>
                </a:cxn>
                <a:cxn ang="0">
                  <a:pos x="7333" y="1325"/>
                </a:cxn>
                <a:cxn ang="0">
                  <a:pos x="7000" y="1440"/>
                </a:cxn>
                <a:cxn ang="0">
                  <a:pos x="6673" y="1538"/>
                </a:cxn>
                <a:cxn ang="0">
                  <a:pos x="6340" y="1636"/>
                </a:cxn>
                <a:cxn ang="0">
                  <a:pos x="6013" y="1719"/>
                </a:cxn>
                <a:cxn ang="0">
                  <a:pos x="5686" y="1784"/>
                </a:cxn>
                <a:cxn ang="0">
                  <a:pos x="5359" y="1850"/>
                </a:cxn>
                <a:cxn ang="0">
                  <a:pos x="5036" y="1906"/>
                </a:cxn>
                <a:cxn ang="0">
                  <a:pos x="4717" y="1948"/>
                </a:cxn>
                <a:cxn ang="0">
                  <a:pos x="4396" y="1980"/>
                </a:cxn>
                <a:cxn ang="0">
                  <a:pos x="4079" y="2013"/>
                </a:cxn>
                <a:cxn ang="0">
                  <a:pos x="3766" y="2029"/>
                </a:cxn>
                <a:cxn ang="0">
                  <a:pos x="3454" y="2046"/>
                </a:cxn>
                <a:cxn ang="0">
                  <a:pos x="3145" y="2053"/>
                </a:cxn>
                <a:cxn ang="0">
                  <a:pos x="2839" y="2046"/>
                </a:cxn>
                <a:cxn ang="0">
                  <a:pos x="2537" y="2046"/>
                </a:cxn>
                <a:cxn ang="0">
                  <a:pos x="2238" y="2029"/>
                </a:cxn>
                <a:cxn ang="0">
                  <a:pos x="1943" y="2004"/>
                </a:cxn>
                <a:cxn ang="0">
                  <a:pos x="1653" y="1980"/>
                </a:cxn>
                <a:cxn ang="0">
                  <a:pos x="1368" y="1955"/>
                </a:cxn>
                <a:cxn ang="0">
                  <a:pos x="1085" y="1915"/>
                </a:cxn>
                <a:cxn ang="0">
                  <a:pos x="806" y="1873"/>
                </a:cxn>
                <a:cxn ang="0">
                  <a:pos x="533" y="1833"/>
                </a:cxn>
                <a:cxn ang="0">
                  <a:pos x="0" y="1726"/>
                </a:cxn>
                <a:cxn ang="0">
                  <a:pos x="85" y="2532"/>
                </a:cxn>
              </a:cxnLst>
              <a:rect l="0" t="0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457200">
                <a:defRPr/>
              </a:pPr>
              <a:endParaRPr lang="ru-RU"/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8"/>
              <a:ext cx="12192000" cy="6856792"/>
            </a:xfrm>
            <a:custGeom>
              <a:avLst/>
              <a:gdLst>
                <a:gd name="T0" fmla="*/ 0 w 15356"/>
                <a:gd name="T1" fmla="*/ 0 h 8638"/>
                <a:gd name="T2" fmla="*/ 15356 w 15356"/>
                <a:gd name="T3" fmla="*/ 8638 h 8638"/>
              </a:gdLst>
              <a:ahLst/>
              <a:cxnLst>
                <a:cxn ang="0">
                  <a:pos x="0" y="0"/>
                </a:cxn>
                <a:cxn ang="0">
                  <a:pos x="0" y="8638"/>
                </a:cxn>
                <a:cxn ang="0">
                  <a:pos x="15356" y="8638"/>
                </a:cxn>
                <a:cxn ang="0">
                  <a:pos x="15356" y="0"/>
                </a:cxn>
                <a:cxn ang="0">
                  <a:pos x="0" y="0"/>
                </a:cxn>
                <a:cxn ang="0">
                  <a:pos x="14748" y="8038"/>
                </a:cxn>
                <a:cxn ang="0">
                  <a:pos x="600" y="8038"/>
                </a:cxn>
                <a:cxn ang="0">
                  <a:pos x="600" y="592"/>
                </a:cxn>
                <a:cxn ang="0">
                  <a:pos x="14748" y="592"/>
                </a:cxn>
                <a:cxn ang="0">
                  <a:pos x="14748" y="8038"/>
                </a:cxn>
              </a:cxnLst>
              <a:rect l="T0" t="T1" r="T2" b="T3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457200">
                <a:defRPr/>
              </a:pPr>
              <a:endParaRPr lang="ru-RU"/>
            </a:p>
          </p:txBody>
        </p:sp>
      </p:grpSp>
      <p:sp>
        <p:nvSpPr>
          <p:cNvPr id="13" name="Rectangle 10"/>
          <p:cNvSpPr/>
          <p:nvPr/>
        </p:nvSpPr>
        <p:spPr>
          <a:xfrm>
            <a:off x="10437813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0704"/>
            <a:ext cx="8833104" cy="1371600"/>
          </a:xfrm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2144" y="3547872"/>
            <a:ext cx="8825659" cy="2478024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9B861E-C31E-4C06-9900-B8B3F1A6949B}" type="datetimeFigureOut">
              <a:rPr lang="en-US"/>
              <a:pPr>
                <a:defRPr/>
              </a:pPr>
              <a:t>11/9/2021</a:t>
            </a:fld>
            <a:endParaRPr lang="en-US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7BB916-A4E2-47BD-A739-423768DF49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6"/>
          <p:cNvGrpSpPr>
            <a:grpSpLocks/>
          </p:cNvGrpSpPr>
          <p:nvPr/>
        </p:nvGrpSpPr>
        <p:grpSpPr bwMode="auto">
          <a:xfrm>
            <a:off x="-1588" y="0"/>
            <a:ext cx="12193588" cy="6861175"/>
            <a:chOff x="-1588" y="0"/>
            <a:chExt cx="12193588" cy="6861555"/>
          </a:xfrm>
        </p:grpSpPr>
        <p:sp>
          <p:nvSpPr>
            <p:cNvPr id="6" name="Rectangle 1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Oval 17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Oval 18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Oval 19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>
              <a:spLocks/>
            </p:cNvSpPr>
            <p:nvPr/>
          </p:nvSpPr>
          <p:spPr bwMode="gray">
            <a:xfrm rot="-589932">
              <a:off x="8491538" y="4184882"/>
              <a:ext cx="3298825" cy="441349"/>
            </a:xfrm>
            <a:custGeom>
              <a:avLst/>
              <a:gdLst/>
              <a:ahLst/>
              <a:cxnLst>
                <a:cxn ang="0">
                  <a:pos x="85" y="2532"/>
                </a:cxn>
                <a:cxn ang="0">
                  <a:pos x="9958" y="5291"/>
                </a:cxn>
                <a:cxn ang="0">
                  <a:pos x="10000" y="0"/>
                </a:cxn>
                <a:cxn ang="0">
                  <a:pos x="10000" y="0"/>
                </a:cxn>
                <a:cxn ang="0">
                  <a:pos x="9667" y="204"/>
                </a:cxn>
                <a:cxn ang="0">
                  <a:pos x="9334" y="400"/>
                </a:cxn>
                <a:cxn ang="0">
                  <a:pos x="9001" y="590"/>
                </a:cxn>
                <a:cxn ang="0">
                  <a:pos x="8667" y="753"/>
                </a:cxn>
                <a:cxn ang="0">
                  <a:pos x="8333" y="917"/>
                </a:cxn>
                <a:cxn ang="0">
                  <a:pos x="7999" y="1071"/>
                </a:cxn>
                <a:cxn ang="0">
                  <a:pos x="7669" y="1202"/>
                </a:cxn>
                <a:cxn ang="0">
                  <a:pos x="7333" y="1325"/>
                </a:cxn>
                <a:cxn ang="0">
                  <a:pos x="7000" y="1440"/>
                </a:cxn>
                <a:cxn ang="0">
                  <a:pos x="6673" y="1538"/>
                </a:cxn>
                <a:cxn ang="0">
                  <a:pos x="6340" y="1636"/>
                </a:cxn>
                <a:cxn ang="0">
                  <a:pos x="6013" y="1719"/>
                </a:cxn>
                <a:cxn ang="0">
                  <a:pos x="5686" y="1784"/>
                </a:cxn>
                <a:cxn ang="0">
                  <a:pos x="5359" y="1850"/>
                </a:cxn>
                <a:cxn ang="0">
                  <a:pos x="5036" y="1906"/>
                </a:cxn>
                <a:cxn ang="0">
                  <a:pos x="4717" y="1948"/>
                </a:cxn>
                <a:cxn ang="0">
                  <a:pos x="4396" y="1980"/>
                </a:cxn>
                <a:cxn ang="0">
                  <a:pos x="4079" y="2013"/>
                </a:cxn>
                <a:cxn ang="0">
                  <a:pos x="3766" y="2029"/>
                </a:cxn>
                <a:cxn ang="0">
                  <a:pos x="3454" y="2046"/>
                </a:cxn>
                <a:cxn ang="0">
                  <a:pos x="3145" y="2053"/>
                </a:cxn>
                <a:cxn ang="0">
                  <a:pos x="2839" y="2046"/>
                </a:cxn>
                <a:cxn ang="0">
                  <a:pos x="2537" y="2046"/>
                </a:cxn>
                <a:cxn ang="0">
                  <a:pos x="2238" y="2029"/>
                </a:cxn>
                <a:cxn ang="0">
                  <a:pos x="1943" y="2004"/>
                </a:cxn>
                <a:cxn ang="0">
                  <a:pos x="1653" y="1980"/>
                </a:cxn>
                <a:cxn ang="0">
                  <a:pos x="1368" y="1955"/>
                </a:cxn>
                <a:cxn ang="0">
                  <a:pos x="1085" y="1915"/>
                </a:cxn>
                <a:cxn ang="0">
                  <a:pos x="806" y="1873"/>
                </a:cxn>
                <a:cxn ang="0">
                  <a:pos x="533" y="1833"/>
                </a:cxn>
                <a:cxn ang="0">
                  <a:pos x="0" y="1726"/>
                </a:cxn>
                <a:cxn ang="0">
                  <a:pos x="85" y="2532"/>
                </a:cxn>
              </a:cxnLst>
              <a:rect l="0" t="0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457200">
                <a:defRPr/>
              </a:pPr>
              <a:endParaRPr lang="ru-RU"/>
            </a:p>
          </p:txBody>
        </p:sp>
        <p:sp>
          <p:nvSpPr>
            <p:cNvPr id="13" name="Freeform 5"/>
            <p:cNvSpPr>
              <a:spLocks/>
            </p:cNvSpPr>
            <p:nvPr/>
          </p:nvSpPr>
          <p:spPr bwMode="gray">
            <a:xfrm>
              <a:off x="455613" y="4242035"/>
              <a:ext cx="11277600" cy="23369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970"/>
                </a:cxn>
                <a:cxn ang="0">
                  <a:pos x="10000" y="8000"/>
                </a:cxn>
                <a:cxn ang="0">
                  <a:pos x="10000" y="7"/>
                </a:cxn>
                <a:cxn ang="0">
                  <a:pos x="10000" y="7"/>
                </a:cxn>
                <a:cxn ang="0">
                  <a:pos x="9773" y="156"/>
                </a:cxn>
                <a:cxn ang="0">
                  <a:pos x="9547" y="298"/>
                </a:cxn>
                <a:cxn ang="0">
                  <a:pos x="9320" y="437"/>
                </a:cxn>
                <a:cxn ang="0">
                  <a:pos x="9092" y="556"/>
                </a:cxn>
                <a:cxn ang="0">
                  <a:pos x="8865" y="676"/>
                </a:cxn>
                <a:cxn ang="0">
                  <a:pos x="8637" y="788"/>
                </a:cxn>
                <a:cxn ang="0">
                  <a:pos x="8412" y="884"/>
                </a:cxn>
                <a:cxn ang="0">
                  <a:pos x="8184" y="975"/>
                </a:cxn>
                <a:cxn ang="0">
                  <a:pos x="7957" y="1058"/>
                </a:cxn>
                <a:cxn ang="0">
                  <a:pos x="7734" y="1130"/>
                </a:cxn>
                <a:cxn ang="0">
                  <a:pos x="7508" y="1202"/>
                </a:cxn>
                <a:cxn ang="0">
                  <a:pos x="7285" y="1262"/>
                </a:cxn>
                <a:cxn ang="0">
                  <a:pos x="7062" y="1309"/>
                </a:cxn>
                <a:cxn ang="0">
                  <a:pos x="6840" y="1358"/>
                </a:cxn>
                <a:cxn ang="0">
                  <a:pos x="6620" y="1399"/>
                </a:cxn>
                <a:cxn ang="0">
                  <a:pos x="6402" y="1428"/>
                </a:cxn>
                <a:cxn ang="0">
                  <a:pos x="6184" y="1453"/>
                </a:cxn>
                <a:cxn ang="0">
                  <a:pos x="5968" y="1477"/>
                </a:cxn>
                <a:cxn ang="0">
                  <a:pos x="5755" y="1488"/>
                </a:cxn>
                <a:cxn ang="0">
                  <a:pos x="5542" y="1500"/>
                </a:cxn>
                <a:cxn ang="0">
                  <a:pos x="5332" y="1506"/>
                </a:cxn>
                <a:cxn ang="0">
                  <a:pos x="5124" y="1500"/>
                </a:cxn>
                <a:cxn ang="0">
                  <a:pos x="4918" y="1500"/>
                </a:cxn>
                <a:cxn ang="0">
                  <a:pos x="4714" y="1488"/>
                </a:cxn>
                <a:cxn ang="0">
                  <a:pos x="4514" y="1470"/>
                </a:cxn>
                <a:cxn ang="0">
                  <a:pos x="4316" y="1453"/>
                </a:cxn>
                <a:cxn ang="0">
                  <a:pos x="4122" y="1434"/>
                </a:cxn>
                <a:cxn ang="0">
                  <a:pos x="3929" y="1405"/>
                </a:cxn>
                <a:cxn ang="0">
                  <a:pos x="3739" y="1374"/>
                </a:cxn>
                <a:cxn ang="0">
                  <a:pos x="3553" y="1346"/>
                </a:cxn>
                <a:cxn ang="0">
                  <a:pos x="3190" y="1267"/>
                </a:cxn>
                <a:cxn ang="0">
                  <a:pos x="2842" y="1183"/>
                </a:cxn>
                <a:cxn ang="0">
                  <a:pos x="2508" y="1095"/>
                </a:cxn>
                <a:cxn ang="0">
                  <a:pos x="2192" y="998"/>
                </a:cxn>
                <a:cxn ang="0">
                  <a:pos x="1890" y="897"/>
                </a:cxn>
                <a:cxn ang="0">
                  <a:pos x="1610" y="788"/>
                </a:cxn>
                <a:cxn ang="0">
                  <a:pos x="1347" y="681"/>
                </a:cxn>
                <a:cxn ang="0">
                  <a:pos x="1105" y="574"/>
                </a:cxn>
                <a:cxn ang="0">
                  <a:pos x="883" y="473"/>
                </a:cxn>
                <a:cxn ang="0">
                  <a:pos x="686" y="377"/>
                </a:cxn>
                <a:cxn ang="0">
                  <a:pos x="508" y="286"/>
                </a:cxn>
                <a:cxn ang="0">
                  <a:pos x="358" y="210"/>
                </a:cxn>
                <a:cxn ang="0">
                  <a:pos x="232" y="138"/>
                </a:cxn>
                <a:cxn ang="0">
                  <a:pos x="59" y="3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457200">
                <a:defRPr/>
              </a:pPr>
              <a:endParaRPr lang="ru-RU"/>
            </a:p>
          </p:txBody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8"/>
              <a:ext cx="12192000" cy="6856792"/>
            </a:xfrm>
            <a:custGeom>
              <a:avLst/>
              <a:gdLst>
                <a:gd name="T0" fmla="*/ 0 w 15356"/>
                <a:gd name="T1" fmla="*/ 0 h 8638"/>
                <a:gd name="T2" fmla="*/ 15356 w 15356"/>
                <a:gd name="T3" fmla="*/ 8638 h 8638"/>
              </a:gdLst>
              <a:ahLst/>
              <a:cxnLst>
                <a:cxn ang="0">
                  <a:pos x="0" y="0"/>
                </a:cxn>
                <a:cxn ang="0">
                  <a:pos x="0" y="8638"/>
                </a:cxn>
                <a:cxn ang="0">
                  <a:pos x="15356" y="8638"/>
                </a:cxn>
                <a:cxn ang="0">
                  <a:pos x="15356" y="0"/>
                </a:cxn>
                <a:cxn ang="0">
                  <a:pos x="0" y="0"/>
                </a:cxn>
                <a:cxn ang="0">
                  <a:pos x="14748" y="8038"/>
                </a:cxn>
                <a:cxn ang="0">
                  <a:pos x="600" y="8038"/>
                </a:cxn>
                <a:cxn ang="0">
                  <a:pos x="600" y="592"/>
                </a:cxn>
                <a:cxn ang="0">
                  <a:pos x="14748" y="592"/>
                </a:cxn>
                <a:cxn ang="0">
                  <a:pos x="14748" y="8038"/>
                </a:cxn>
              </a:cxnLst>
              <a:rect l="T0" t="T1" r="T2" b="T3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457200">
                <a:defRPr/>
              </a:pPr>
              <a:endParaRPr lang="ru-RU"/>
            </a:p>
          </p:txBody>
        </p:sp>
      </p:grpSp>
      <p:sp>
        <p:nvSpPr>
          <p:cNvPr id="15" name="TextBox 11"/>
          <p:cNvSpPr txBox="1"/>
          <p:nvPr/>
        </p:nvSpPr>
        <p:spPr bwMode="gray">
          <a:xfrm>
            <a:off x="898525" y="596900"/>
            <a:ext cx="801688" cy="157003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cs typeface="Arial"/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“</a:t>
            </a:r>
          </a:p>
        </p:txBody>
      </p:sp>
      <p:sp>
        <p:nvSpPr>
          <p:cNvPr id="16" name="TextBox 14"/>
          <p:cNvSpPr txBox="1"/>
          <p:nvPr/>
        </p:nvSpPr>
        <p:spPr bwMode="gray">
          <a:xfrm>
            <a:off x="9715500" y="2628900"/>
            <a:ext cx="801688" cy="157003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cs typeface="Arial"/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6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”</a:t>
            </a:r>
          </a:p>
        </p:txBody>
      </p:sp>
      <p:sp>
        <p:nvSpPr>
          <p:cNvPr id="17" name="Rectangle 22"/>
          <p:cNvSpPr/>
          <p:nvPr/>
        </p:nvSpPr>
        <p:spPr>
          <a:xfrm>
            <a:off x="10437813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980517"/>
            <a:ext cx="8460983" cy="2698249"/>
          </a:xfrm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 bwMode="gray">
          <a:xfrm>
            <a:off x="1945945" y="3679987"/>
            <a:ext cx="7725772" cy="342174"/>
          </a:xfrm>
        </p:spPr>
        <p:txBody>
          <a:bodyPr rtlCol="0">
            <a:normAutofit/>
          </a:bodyPr>
          <a:lstStyle>
            <a:lvl1pPr>
              <a:buNone/>
              <a:defRPr lang="en-US" sz="1400" cap="small" dirty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8"/>
            <a:ext cx="8825659" cy="997858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E73A29-EC70-43D2-9565-207CB2497114}" type="datetimeFigureOut">
              <a:rPr lang="en-US"/>
              <a:pPr>
                <a:defRPr/>
              </a:pPr>
              <a:t>11/9/2021</a:t>
            </a:fld>
            <a:endParaRPr lang="en-US"/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FA0ACE-8F6E-470B-B7B8-5773C3EDC7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-1588" y="0"/>
            <a:ext cx="12193588" cy="6861175"/>
            <a:chOff x="-1588" y="0"/>
            <a:chExt cx="12193588" cy="6861555"/>
          </a:xfrm>
        </p:grpSpPr>
        <p:sp>
          <p:nvSpPr>
            <p:cNvPr id="5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" name="Oval 12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Oval 13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>
              <a:spLocks/>
            </p:cNvSpPr>
            <p:nvPr/>
          </p:nvSpPr>
          <p:spPr bwMode="gray">
            <a:xfrm rot="-589932">
              <a:off x="8491538" y="4192820"/>
              <a:ext cx="3298825" cy="441349"/>
            </a:xfrm>
            <a:custGeom>
              <a:avLst/>
              <a:gdLst/>
              <a:ahLst/>
              <a:cxnLst>
                <a:cxn ang="0">
                  <a:pos x="85" y="2532"/>
                </a:cxn>
                <a:cxn ang="0">
                  <a:pos x="9958" y="5291"/>
                </a:cxn>
                <a:cxn ang="0">
                  <a:pos x="10000" y="0"/>
                </a:cxn>
                <a:cxn ang="0">
                  <a:pos x="10000" y="0"/>
                </a:cxn>
                <a:cxn ang="0">
                  <a:pos x="9667" y="204"/>
                </a:cxn>
                <a:cxn ang="0">
                  <a:pos x="9334" y="400"/>
                </a:cxn>
                <a:cxn ang="0">
                  <a:pos x="9001" y="590"/>
                </a:cxn>
                <a:cxn ang="0">
                  <a:pos x="8667" y="753"/>
                </a:cxn>
                <a:cxn ang="0">
                  <a:pos x="8333" y="917"/>
                </a:cxn>
                <a:cxn ang="0">
                  <a:pos x="7999" y="1071"/>
                </a:cxn>
                <a:cxn ang="0">
                  <a:pos x="7669" y="1202"/>
                </a:cxn>
                <a:cxn ang="0">
                  <a:pos x="7333" y="1325"/>
                </a:cxn>
                <a:cxn ang="0">
                  <a:pos x="7000" y="1440"/>
                </a:cxn>
                <a:cxn ang="0">
                  <a:pos x="6673" y="1538"/>
                </a:cxn>
                <a:cxn ang="0">
                  <a:pos x="6340" y="1636"/>
                </a:cxn>
                <a:cxn ang="0">
                  <a:pos x="6013" y="1719"/>
                </a:cxn>
                <a:cxn ang="0">
                  <a:pos x="5686" y="1784"/>
                </a:cxn>
                <a:cxn ang="0">
                  <a:pos x="5359" y="1850"/>
                </a:cxn>
                <a:cxn ang="0">
                  <a:pos x="5036" y="1906"/>
                </a:cxn>
                <a:cxn ang="0">
                  <a:pos x="4717" y="1948"/>
                </a:cxn>
                <a:cxn ang="0">
                  <a:pos x="4396" y="1980"/>
                </a:cxn>
                <a:cxn ang="0">
                  <a:pos x="4079" y="2013"/>
                </a:cxn>
                <a:cxn ang="0">
                  <a:pos x="3766" y="2029"/>
                </a:cxn>
                <a:cxn ang="0">
                  <a:pos x="3454" y="2046"/>
                </a:cxn>
                <a:cxn ang="0">
                  <a:pos x="3145" y="2053"/>
                </a:cxn>
                <a:cxn ang="0">
                  <a:pos x="2839" y="2046"/>
                </a:cxn>
                <a:cxn ang="0">
                  <a:pos x="2537" y="2046"/>
                </a:cxn>
                <a:cxn ang="0">
                  <a:pos x="2238" y="2029"/>
                </a:cxn>
                <a:cxn ang="0">
                  <a:pos x="1943" y="2004"/>
                </a:cxn>
                <a:cxn ang="0">
                  <a:pos x="1653" y="1980"/>
                </a:cxn>
                <a:cxn ang="0">
                  <a:pos x="1368" y="1955"/>
                </a:cxn>
                <a:cxn ang="0">
                  <a:pos x="1085" y="1915"/>
                </a:cxn>
                <a:cxn ang="0">
                  <a:pos x="806" y="1873"/>
                </a:cxn>
                <a:cxn ang="0">
                  <a:pos x="533" y="1833"/>
                </a:cxn>
                <a:cxn ang="0">
                  <a:pos x="0" y="1726"/>
                </a:cxn>
                <a:cxn ang="0">
                  <a:pos x="85" y="2532"/>
                </a:cxn>
              </a:cxnLst>
              <a:rect l="0" t="0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457200">
                <a:defRPr/>
              </a:pPr>
              <a:endParaRPr lang="ru-RU"/>
            </a:p>
          </p:txBody>
        </p:sp>
        <p:sp>
          <p:nvSpPr>
            <p:cNvPr id="10" name="Freeform 5"/>
            <p:cNvSpPr>
              <a:spLocks/>
            </p:cNvSpPr>
            <p:nvPr/>
          </p:nvSpPr>
          <p:spPr bwMode="gray">
            <a:xfrm>
              <a:off x="455613" y="4242035"/>
              <a:ext cx="11277600" cy="23369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970"/>
                </a:cxn>
                <a:cxn ang="0">
                  <a:pos x="10000" y="8000"/>
                </a:cxn>
                <a:cxn ang="0">
                  <a:pos x="10000" y="7"/>
                </a:cxn>
                <a:cxn ang="0">
                  <a:pos x="10000" y="7"/>
                </a:cxn>
                <a:cxn ang="0">
                  <a:pos x="9773" y="156"/>
                </a:cxn>
                <a:cxn ang="0">
                  <a:pos x="9547" y="298"/>
                </a:cxn>
                <a:cxn ang="0">
                  <a:pos x="9320" y="437"/>
                </a:cxn>
                <a:cxn ang="0">
                  <a:pos x="9092" y="556"/>
                </a:cxn>
                <a:cxn ang="0">
                  <a:pos x="8865" y="676"/>
                </a:cxn>
                <a:cxn ang="0">
                  <a:pos x="8637" y="788"/>
                </a:cxn>
                <a:cxn ang="0">
                  <a:pos x="8412" y="884"/>
                </a:cxn>
                <a:cxn ang="0">
                  <a:pos x="8184" y="975"/>
                </a:cxn>
                <a:cxn ang="0">
                  <a:pos x="7957" y="1058"/>
                </a:cxn>
                <a:cxn ang="0">
                  <a:pos x="7734" y="1130"/>
                </a:cxn>
                <a:cxn ang="0">
                  <a:pos x="7508" y="1202"/>
                </a:cxn>
                <a:cxn ang="0">
                  <a:pos x="7285" y="1262"/>
                </a:cxn>
                <a:cxn ang="0">
                  <a:pos x="7062" y="1309"/>
                </a:cxn>
                <a:cxn ang="0">
                  <a:pos x="6840" y="1358"/>
                </a:cxn>
                <a:cxn ang="0">
                  <a:pos x="6620" y="1399"/>
                </a:cxn>
                <a:cxn ang="0">
                  <a:pos x="6402" y="1428"/>
                </a:cxn>
                <a:cxn ang="0">
                  <a:pos x="6184" y="1453"/>
                </a:cxn>
                <a:cxn ang="0">
                  <a:pos x="5968" y="1477"/>
                </a:cxn>
                <a:cxn ang="0">
                  <a:pos x="5755" y="1488"/>
                </a:cxn>
                <a:cxn ang="0">
                  <a:pos x="5542" y="1500"/>
                </a:cxn>
                <a:cxn ang="0">
                  <a:pos x="5332" y="1506"/>
                </a:cxn>
                <a:cxn ang="0">
                  <a:pos x="5124" y="1500"/>
                </a:cxn>
                <a:cxn ang="0">
                  <a:pos x="4918" y="1500"/>
                </a:cxn>
                <a:cxn ang="0">
                  <a:pos x="4714" y="1488"/>
                </a:cxn>
                <a:cxn ang="0">
                  <a:pos x="4514" y="1470"/>
                </a:cxn>
                <a:cxn ang="0">
                  <a:pos x="4316" y="1453"/>
                </a:cxn>
                <a:cxn ang="0">
                  <a:pos x="4122" y="1434"/>
                </a:cxn>
                <a:cxn ang="0">
                  <a:pos x="3929" y="1405"/>
                </a:cxn>
                <a:cxn ang="0">
                  <a:pos x="3739" y="1374"/>
                </a:cxn>
                <a:cxn ang="0">
                  <a:pos x="3553" y="1346"/>
                </a:cxn>
                <a:cxn ang="0">
                  <a:pos x="3190" y="1267"/>
                </a:cxn>
                <a:cxn ang="0">
                  <a:pos x="2842" y="1183"/>
                </a:cxn>
                <a:cxn ang="0">
                  <a:pos x="2508" y="1095"/>
                </a:cxn>
                <a:cxn ang="0">
                  <a:pos x="2192" y="998"/>
                </a:cxn>
                <a:cxn ang="0">
                  <a:pos x="1890" y="897"/>
                </a:cxn>
                <a:cxn ang="0">
                  <a:pos x="1610" y="788"/>
                </a:cxn>
                <a:cxn ang="0">
                  <a:pos x="1347" y="681"/>
                </a:cxn>
                <a:cxn ang="0">
                  <a:pos x="1105" y="574"/>
                </a:cxn>
                <a:cxn ang="0">
                  <a:pos x="883" y="473"/>
                </a:cxn>
                <a:cxn ang="0">
                  <a:pos x="686" y="377"/>
                </a:cxn>
                <a:cxn ang="0">
                  <a:pos x="508" y="286"/>
                </a:cxn>
                <a:cxn ang="0">
                  <a:pos x="358" y="210"/>
                </a:cxn>
                <a:cxn ang="0">
                  <a:pos x="232" y="138"/>
                </a:cxn>
                <a:cxn ang="0">
                  <a:pos x="59" y="3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457200">
                <a:defRPr/>
              </a:pPr>
              <a:endParaRPr lang="ru-RU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8"/>
              <a:ext cx="12192000" cy="6856792"/>
            </a:xfrm>
            <a:custGeom>
              <a:avLst/>
              <a:gdLst>
                <a:gd name="T0" fmla="*/ 0 w 15356"/>
                <a:gd name="T1" fmla="*/ 0 h 8638"/>
                <a:gd name="T2" fmla="*/ 15356 w 15356"/>
                <a:gd name="T3" fmla="*/ 8638 h 8638"/>
              </a:gdLst>
              <a:ahLst/>
              <a:cxnLst>
                <a:cxn ang="0">
                  <a:pos x="0" y="0"/>
                </a:cxn>
                <a:cxn ang="0">
                  <a:pos x="0" y="8638"/>
                </a:cxn>
                <a:cxn ang="0">
                  <a:pos x="15356" y="8638"/>
                </a:cxn>
                <a:cxn ang="0">
                  <a:pos x="15356" y="0"/>
                </a:cxn>
                <a:cxn ang="0">
                  <a:pos x="0" y="0"/>
                </a:cxn>
                <a:cxn ang="0">
                  <a:pos x="14748" y="8038"/>
                </a:cxn>
                <a:cxn ang="0">
                  <a:pos x="600" y="8038"/>
                </a:cxn>
                <a:cxn ang="0">
                  <a:pos x="600" y="592"/>
                </a:cxn>
                <a:cxn ang="0">
                  <a:pos x="14748" y="592"/>
                </a:cxn>
                <a:cxn ang="0">
                  <a:pos x="14748" y="8038"/>
                </a:cxn>
              </a:cxnLst>
              <a:rect l="T0" t="T1" r="T2" b="T3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457200">
                <a:defRPr/>
              </a:pPr>
              <a:endParaRPr lang="ru-RU"/>
            </a:p>
          </p:txBody>
        </p:sp>
      </p:grpSp>
      <p:sp>
        <p:nvSpPr>
          <p:cNvPr id="12" name="Rectangle 9"/>
          <p:cNvSpPr/>
          <p:nvPr/>
        </p:nvSpPr>
        <p:spPr>
          <a:xfrm>
            <a:off x="10437813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3525"/>
            <a:ext cx="8865623" cy="1819656"/>
          </a:xfrm>
          <a:prstGeom prst="rect">
            <a:avLst/>
          </a:prstGeo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9200"/>
            <a:ext cx="8825659" cy="860400"/>
          </a:xfrm>
        </p:spPr>
        <p:txBody>
          <a:bodyPr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335828-A715-45EE-B04F-5876957CF6EB}" type="datetimeFigureOut">
              <a:rPr lang="en-US"/>
              <a:pPr>
                <a:defRPr/>
              </a:pPr>
              <a:t>11/9/2021</a:t>
            </a:fld>
            <a:endParaRPr lang="en-US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B59E11-ED0B-46D5-97D0-62F0759A13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16"/>
          <p:cNvCxnSpPr/>
          <p:nvPr/>
        </p:nvCxnSpPr>
        <p:spPr>
          <a:xfrm>
            <a:off x="4384675" y="2603500"/>
            <a:ext cx="33338" cy="3424238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17"/>
          <p:cNvCxnSpPr/>
          <p:nvPr/>
        </p:nvCxnSpPr>
        <p:spPr>
          <a:xfrm>
            <a:off x="7775575" y="2603500"/>
            <a:ext cx="0" cy="3424238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3129168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79764"/>
            <a:ext cx="3129168" cy="284729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5380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4"/>
            <a:ext cx="3145380" cy="284729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0" y="2595032"/>
            <a:ext cx="3161029" cy="58473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79764"/>
            <a:ext cx="3161029" cy="284729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Date Placeholder 6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0B4F99-B4F6-43F8-A48F-EB1B4F35756D}" type="datetimeFigureOut">
              <a:rPr lang="en-US"/>
              <a:pPr>
                <a:defRPr/>
              </a:pPr>
              <a:t>11/9/2021</a:t>
            </a:fld>
            <a:endParaRPr lang="en-US"/>
          </a:p>
        </p:txBody>
      </p:sp>
      <p:sp>
        <p:nvSpPr>
          <p:cNvPr id="12" name="Footer Placeholder 7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3" name="Slide Number Placeholder 8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987D9-C906-41D0-9B84-759A155BED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6"/>
          <p:cNvCxnSpPr/>
          <p:nvPr/>
        </p:nvCxnSpPr>
        <p:spPr>
          <a:xfrm>
            <a:off x="4384675" y="2603500"/>
            <a:ext cx="0" cy="3462338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7"/>
          <p:cNvCxnSpPr/>
          <p:nvPr/>
        </p:nvCxnSpPr>
        <p:spPr>
          <a:xfrm>
            <a:off x="7807325" y="2603500"/>
            <a:ext cx="0" cy="3462338"/>
          </a:xfrm>
          <a:prstGeom prst="line">
            <a:avLst/>
          </a:prstGeom>
          <a:ln w="12700" cmpd="sng">
            <a:solidFill>
              <a:schemeClr val="tx1">
                <a:lumMod val="75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5"/>
            <a:ext cx="3050438" cy="57626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10916"/>
            <a:ext cx="2691242" cy="1584094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7"/>
            <a:ext cx="3050438" cy="9179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2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09108"/>
            <a:ext cx="3050438" cy="91257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3" y="4532842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3" y="5109107"/>
            <a:ext cx="3050438" cy="917947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6"/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E7E456-5A63-4061-9301-4EC5475D0714}" type="datetimeFigureOut">
              <a:rPr lang="en-US"/>
              <a:pPr>
                <a:defRPr/>
              </a:pPr>
              <a:t>11/9/2021</a:t>
            </a:fld>
            <a:endParaRPr lang="en-US"/>
          </a:p>
        </p:txBody>
      </p:sp>
      <p:sp>
        <p:nvSpPr>
          <p:cNvPr id="16" name="Footer Placeholder 7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7" name="Slide Number Placeholder 8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614B46-3491-4527-961A-7DFCFFF4BE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595033"/>
            <a:ext cx="8825659" cy="342476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B6085-3FE6-4BA3-95AD-2C852CB1D977}" type="datetimeFigureOut">
              <a:rPr lang="en-US"/>
              <a:pPr>
                <a:defRPr/>
              </a:pPr>
              <a:t>11/9/2021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21C727-1220-47E6-A2DD-8368AF6DE6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-1588" y="0"/>
            <a:ext cx="12193588" cy="6861175"/>
            <a:chOff x="-1588" y="0"/>
            <a:chExt cx="12193588" cy="6861555"/>
          </a:xfrm>
        </p:grpSpPr>
        <p:sp>
          <p:nvSpPr>
            <p:cNvPr id="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" name="Oval 16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Oval 17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Oval 18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>
              <a:spLocks/>
            </p:cNvSpPr>
            <p:nvPr/>
          </p:nvSpPr>
          <p:spPr bwMode="gray">
            <a:xfrm rot="5101749">
              <a:off x="6294347" y="4577029"/>
              <a:ext cx="3299008" cy="441325"/>
            </a:xfrm>
            <a:custGeom>
              <a:avLst/>
              <a:gdLst/>
              <a:ahLst/>
              <a:cxnLst>
                <a:cxn ang="0">
                  <a:pos x="85" y="2532"/>
                </a:cxn>
                <a:cxn ang="0">
                  <a:pos x="9958" y="5291"/>
                </a:cxn>
                <a:cxn ang="0">
                  <a:pos x="10000" y="0"/>
                </a:cxn>
                <a:cxn ang="0">
                  <a:pos x="10000" y="0"/>
                </a:cxn>
                <a:cxn ang="0">
                  <a:pos x="9667" y="204"/>
                </a:cxn>
                <a:cxn ang="0">
                  <a:pos x="9334" y="400"/>
                </a:cxn>
                <a:cxn ang="0">
                  <a:pos x="9001" y="590"/>
                </a:cxn>
                <a:cxn ang="0">
                  <a:pos x="8667" y="753"/>
                </a:cxn>
                <a:cxn ang="0">
                  <a:pos x="8333" y="917"/>
                </a:cxn>
                <a:cxn ang="0">
                  <a:pos x="7999" y="1071"/>
                </a:cxn>
                <a:cxn ang="0">
                  <a:pos x="7669" y="1202"/>
                </a:cxn>
                <a:cxn ang="0">
                  <a:pos x="7333" y="1325"/>
                </a:cxn>
                <a:cxn ang="0">
                  <a:pos x="7000" y="1440"/>
                </a:cxn>
                <a:cxn ang="0">
                  <a:pos x="6673" y="1538"/>
                </a:cxn>
                <a:cxn ang="0">
                  <a:pos x="6340" y="1636"/>
                </a:cxn>
                <a:cxn ang="0">
                  <a:pos x="6013" y="1719"/>
                </a:cxn>
                <a:cxn ang="0">
                  <a:pos x="5686" y="1784"/>
                </a:cxn>
                <a:cxn ang="0">
                  <a:pos x="5359" y="1850"/>
                </a:cxn>
                <a:cxn ang="0">
                  <a:pos x="5036" y="1906"/>
                </a:cxn>
                <a:cxn ang="0">
                  <a:pos x="4717" y="1948"/>
                </a:cxn>
                <a:cxn ang="0">
                  <a:pos x="4396" y="1980"/>
                </a:cxn>
                <a:cxn ang="0">
                  <a:pos x="4079" y="2013"/>
                </a:cxn>
                <a:cxn ang="0">
                  <a:pos x="3766" y="2029"/>
                </a:cxn>
                <a:cxn ang="0">
                  <a:pos x="3454" y="2046"/>
                </a:cxn>
                <a:cxn ang="0">
                  <a:pos x="3145" y="2053"/>
                </a:cxn>
                <a:cxn ang="0">
                  <a:pos x="2839" y="2046"/>
                </a:cxn>
                <a:cxn ang="0">
                  <a:pos x="2537" y="2046"/>
                </a:cxn>
                <a:cxn ang="0">
                  <a:pos x="2238" y="2029"/>
                </a:cxn>
                <a:cxn ang="0">
                  <a:pos x="1943" y="2004"/>
                </a:cxn>
                <a:cxn ang="0">
                  <a:pos x="1653" y="1980"/>
                </a:cxn>
                <a:cxn ang="0">
                  <a:pos x="1368" y="1955"/>
                </a:cxn>
                <a:cxn ang="0">
                  <a:pos x="1085" y="1915"/>
                </a:cxn>
                <a:cxn ang="0">
                  <a:pos x="806" y="1873"/>
                </a:cxn>
                <a:cxn ang="0">
                  <a:pos x="533" y="1833"/>
                </a:cxn>
                <a:cxn ang="0">
                  <a:pos x="0" y="1726"/>
                </a:cxn>
                <a:cxn ang="0">
                  <a:pos x="85" y="2532"/>
                </a:cxn>
              </a:cxnLst>
              <a:rect l="0" t="0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457200">
                <a:defRPr/>
              </a:pPr>
              <a:endParaRPr lang="ru-RU"/>
            </a:p>
          </p:txBody>
        </p:sp>
        <p:sp>
          <p:nvSpPr>
            <p:cNvPr id="10" name="Rectangle 12"/>
            <p:cNvSpPr/>
            <p:nvPr/>
          </p:nvSpPr>
          <p:spPr>
            <a:xfrm>
              <a:off x="414338" y="401660"/>
              <a:ext cx="6511925" cy="60534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>
              <a:spLocks/>
            </p:cNvSpPr>
            <p:nvPr/>
          </p:nvSpPr>
          <p:spPr bwMode="gray">
            <a:xfrm rot="5400000">
              <a:off x="4448801" y="2801334"/>
              <a:ext cx="6053472" cy="12541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970"/>
                </a:cxn>
                <a:cxn ang="0">
                  <a:pos x="10000" y="8000"/>
                </a:cxn>
                <a:cxn ang="0">
                  <a:pos x="10000" y="7"/>
                </a:cxn>
                <a:cxn ang="0">
                  <a:pos x="10000" y="7"/>
                </a:cxn>
                <a:cxn ang="0">
                  <a:pos x="9773" y="156"/>
                </a:cxn>
                <a:cxn ang="0">
                  <a:pos x="9547" y="298"/>
                </a:cxn>
                <a:cxn ang="0">
                  <a:pos x="9320" y="437"/>
                </a:cxn>
                <a:cxn ang="0">
                  <a:pos x="9092" y="556"/>
                </a:cxn>
                <a:cxn ang="0">
                  <a:pos x="8865" y="676"/>
                </a:cxn>
                <a:cxn ang="0">
                  <a:pos x="8637" y="788"/>
                </a:cxn>
                <a:cxn ang="0">
                  <a:pos x="8412" y="884"/>
                </a:cxn>
                <a:cxn ang="0">
                  <a:pos x="8184" y="975"/>
                </a:cxn>
                <a:cxn ang="0">
                  <a:pos x="7957" y="1058"/>
                </a:cxn>
                <a:cxn ang="0">
                  <a:pos x="7734" y="1130"/>
                </a:cxn>
                <a:cxn ang="0">
                  <a:pos x="7508" y="1202"/>
                </a:cxn>
                <a:cxn ang="0">
                  <a:pos x="7285" y="1262"/>
                </a:cxn>
                <a:cxn ang="0">
                  <a:pos x="7062" y="1309"/>
                </a:cxn>
                <a:cxn ang="0">
                  <a:pos x="6840" y="1358"/>
                </a:cxn>
                <a:cxn ang="0">
                  <a:pos x="6620" y="1399"/>
                </a:cxn>
                <a:cxn ang="0">
                  <a:pos x="6402" y="1428"/>
                </a:cxn>
                <a:cxn ang="0">
                  <a:pos x="6184" y="1453"/>
                </a:cxn>
                <a:cxn ang="0">
                  <a:pos x="5968" y="1477"/>
                </a:cxn>
                <a:cxn ang="0">
                  <a:pos x="5755" y="1488"/>
                </a:cxn>
                <a:cxn ang="0">
                  <a:pos x="5542" y="1500"/>
                </a:cxn>
                <a:cxn ang="0">
                  <a:pos x="5332" y="1506"/>
                </a:cxn>
                <a:cxn ang="0">
                  <a:pos x="5124" y="1500"/>
                </a:cxn>
                <a:cxn ang="0">
                  <a:pos x="4918" y="1500"/>
                </a:cxn>
                <a:cxn ang="0">
                  <a:pos x="4714" y="1488"/>
                </a:cxn>
                <a:cxn ang="0">
                  <a:pos x="4514" y="1470"/>
                </a:cxn>
                <a:cxn ang="0">
                  <a:pos x="4316" y="1453"/>
                </a:cxn>
                <a:cxn ang="0">
                  <a:pos x="4122" y="1434"/>
                </a:cxn>
                <a:cxn ang="0">
                  <a:pos x="3929" y="1405"/>
                </a:cxn>
                <a:cxn ang="0">
                  <a:pos x="3739" y="1374"/>
                </a:cxn>
                <a:cxn ang="0">
                  <a:pos x="3553" y="1346"/>
                </a:cxn>
                <a:cxn ang="0">
                  <a:pos x="3190" y="1267"/>
                </a:cxn>
                <a:cxn ang="0">
                  <a:pos x="2842" y="1183"/>
                </a:cxn>
                <a:cxn ang="0">
                  <a:pos x="2508" y="1095"/>
                </a:cxn>
                <a:cxn ang="0">
                  <a:pos x="2192" y="998"/>
                </a:cxn>
                <a:cxn ang="0">
                  <a:pos x="1890" y="897"/>
                </a:cxn>
                <a:cxn ang="0">
                  <a:pos x="1610" y="788"/>
                </a:cxn>
                <a:cxn ang="0">
                  <a:pos x="1347" y="681"/>
                </a:cxn>
                <a:cxn ang="0">
                  <a:pos x="1105" y="574"/>
                </a:cxn>
                <a:cxn ang="0">
                  <a:pos x="883" y="473"/>
                </a:cxn>
                <a:cxn ang="0">
                  <a:pos x="686" y="377"/>
                </a:cxn>
                <a:cxn ang="0">
                  <a:pos x="508" y="286"/>
                </a:cxn>
                <a:cxn ang="0">
                  <a:pos x="358" y="210"/>
                </a:cxn>
                <a:cxn ang="0">
                  <a:pos x="232" y="138"/>
                </a:cxn>
                <a:cxn ang="0">
                  <a:pos x="59" y="3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457200">
                <a:defRPr/>
              </a:pPr>
              <a:endParaRPr lang="ru-RU"/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8"/>
              <a:ext cx="12192000" cy="6856792"/>
            </a:xfrm>
            <a:custGeom>
              <a:avLst/>
              <a:gdLst>
                <a:gd name="T0" fmla="*/ 0 w 15356"/>
                <a:gd name="T1" fmla="*/ 0 h 8638"/>
                <a:gd name="T2" fmla="*/ 15356 w 15356"/>
                <a:gd name="T3" fmla="*/ 8638 h 8638"/>
              </a:gdLst>
              <a:ahLst/>
              <a:cxnLst>
                <a:cxn ang="0">
                  <a:pos x="0" y="0"/>
                </a:cxn>
                <a:cxn ang="0">
                  <a:pos x="0" y="8638"/>
                </a:cxn>
                <a:cxn ang="0">
                  <a:pos x="15356" y="8638"/>
                </a:cxn>
                <a:cxn ang="0">
                  <a:pos x="15356" y="0"/>
                </a:cxn>
                <a:cxn ang="0">
                  <a:pos x="0" y="0"/>
                </a:cxn>
                <a:cxn ang="0">
                  <a:pos x="14748" y="8038"/>
                </a:cxn>
                <a:cxn ang="0">
                  <a:pos x="600" y="8038"/>
                </a:cxn>
                <a:cxn ang="0">
                  <a:pos x="600" y="592"/>
                </a:cxn>
                <a:cxn ang="0">
                  <a:pos x="14748" y="592"/>
                </a:cxn>
                <a:cxn ang="0">
                  <a:pos x="14748" y="8038"/>
                </a:cxn>
              </a:cxnLst>
              <a:rect l="T0" t="T1" r="T2" b="T3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457200">
                <a:defRPr/>
              </a:pPr>
              <a:endParaRPr lang="ru-RU"/>
            </a:p>
          </p:txBody>
        </p:sp>
      </p:grpSp>
      <p:sp>
        <p:nvSpPr>
          <p:cNvPr id="13" name="Rectangle 19"/>
          <p:cNvSpPr/>
          <p:nvPr/>
        </p:nvSpPr>
        <p:spPr>
          <a:xfrm>
            <a:off x="10437813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76756" y="1278466"/>
            <a:ext cx="1441567" cy="4748591"/>
          </a:xfrm>
          <a:prstGeom prst="rect">
            <a:avLst/>
          </a:prstGeo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5"/>
            <a:ext cx="6256025" cy="474859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2DD00C-66A4-47EE-B974-43C8C1E16B5C}" type="datetimeFigureOut">
              <a:rPr lang="en-US"/>
              <a:pPr>
                <a:defRPr/>
              </a:pPr>
              <a:t>11/9/2021</a:t>
            </a:fld>
            <a:endParaRPr lang="en-US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0B1F10-46FB-4613-9898-71639BBFD4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9"/>
            <a:ext cx="8825659" cy="706964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6A425-88E1-412A-BA93-59291250476D}" type="datetimeFigureOut">
              <a:rPr lang="en-US"/>
              <a:pPr>
                <a:defRPr/>
              </a:pPr>
              <a:t>11/9/2021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307BFC-1A2C-46DC-8571-52E2A4EFB1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6"/>
          <p:cNvGrpSpPr>
            <a:grpSpLocks/>
          </p:cNvGrpSpPr>
          <p:nvPr/>
        </p:nvGrpSpPr>
        <p:grpSpPr bwMode="auto">
          <a:xfrm>
            <a:off x="-1588" y="0"/>
            <a:ext cx="12193588" cy="6861175"/>
            <a:chOff x="-1588" y="0"/>
            <a:chExt cx="12193588" cy="6861555"/>
          </a:xfrm>
        </p:grpSpPr>
        <p:sp>
          <p:nvSpPr>
            <p:cNvPr id="5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" name="Oval 13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Oval 14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Oval 15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Rectangle 8"/>
            <p:cNvSpPr/>
            <p:nvPr/>
          </p:nvSpPr>
          <p:spPr bwMode="gray">
            <a:xfrm>
              <a:off x="7289800" y="401660"/>
              <a:ext cx="4478338" cy="60534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/>
            </p:cNvSpPr>
            <p:nvPr/>
          </p:nvSpPr>
          <p:spPr bwMode="gray">
            <a:xfrm rot="-5677511">
              <a:off x="4698909" y="1825738"/>
              <a:ext cx="3299008" cy="441325"/>
            </a:xfrm>
            <a:custGeom>
              <a:avLst/>
              <a:gdLst/>
              <a:ahLst/>
              <a:cxnLst>
                <a:cxn ang="0">
                  <a:pos x="85" y="2532"/>
                </a:cxn>
                <a:cxn ang="0">
                  <a:pos x="9958" y="5291"/>
                </a:cxn>
                <a:cxn ang="0">
                  <a:pos x="10000" y="0"/>
                </a:cxn>
                <a:cxn ang="0">
                  <a:pos x="10000" y="0"/>
                </a:cxn>
                <a:cxn ang="0">
                  <a:pos x="9667" y="204"/>
                </a:cxn>
                <a:cxn ang="0">
                  <a:pos x="9334" y="400"/>
                </a:cxn>
                <a:cxn ang="0">
                  <a:pos x="9001" y="590"/>
                </a:cxn>
                <a:cxn ang="0">
                  <a:pos x="8667" y="753"/>
                </a:cxn>
                <a:cxn ang="0">
                  <a:pos x="8333" y="917"/>
                </a:cxn>
                <a:cxn ang="0">
                  <a:pos x="7999" y="1071"/>
                </a:cxn>
                <a:cxn ang="0">
                  <a:pos x="7669" y="1202"/>
                </a:cxn>
                <a:cxn ang="0">
                  <a:pos x="7333" y="1325"/>
                </a:cxn>
                <a:cxn ang="0">
                  <a:pos x="7000" y="1440"/>
                </a:cxn>
                <a:cxn ang="0">
                  <a:pos x="6673" y="1538"/>
                </a:cxn>
                <a:cxn ang="0">
                  <a:pos x="6340" y="1636"/>
                </a:cxn>
                <a:cxn ang="0">
                  <a:pos x="6013" y="1719"/>
                </a:cxn>
                <a:cxn ang="0">
                  <a:pos x="5686" y="1784"/>
                </a:cxn>
                <a:cxn ang="0">
                  <a:pos x="5359" y="1850"/>
                </a:cxn>
                <a:cxn ang="0">
                  <a:pos x="5036" y="1906"/>
                </a:cxn>
                <a:cxn ang="0">
                  <a:pos x="4717" y="1948"/>
                </a:cxn>
                <a:cxn ang="0">
                  <a:pos x="4396" y="1980"/>
                </a:cxn>
                <a:cxn ang="0">
                  <a:pos x="4079" y="2013"/>
                </a:cxn>
                <a:cxn ang="0">
                  <a:pos x="3766" y="2029"/>
                </a:cxn>
                <a:cxn ang="0">
                  <a:pos x="3454" y="2046"/>
                </a:cxn>
                <a:cxn ang="0">
                  <a:pos x="3145" y="2053"/>
                </a:cxn>
                <a:cxn ang="0">
                  <a:pos x="2839" y="2046"/>
                </a:cxn>
                <a:cxn ang="0">
                  <a:pos x="2537" y="2046"/>
                </a:cxn>
                <a:cxn ang="0">
                  <a:pos x="2238" y="2029"/>
                </a:cxn>
                <a:cxn ang="0">
                  <a:pos x="1943" y="2004"/>
                </a:cxn>
                <a:cxn ang="0">
                  <a:pos x="1653" y="1980"/>
                </a:cxn>
                <a:cxn ang="0">
                  <a:pos x="1368" y="1955"/>
                </a:cxn>
                <a:cxn ang="0">
                  <a:pos x="1085" y="1915"/>
                </a:cxn>
                <a:cxn ang="0">
                  <a:pos x="806" y="1873"/>
                </a:cxn>
                <a:cxn ang="0">
                  <a:pos x="533" y="1833"/>
                </a:cxn>
                <a:cxn ang="0">
                  <a:pos x="0" y="1726"/>
                </a:cxn>
                <a:cxn ang="0">
                  <a:pos x="85" y="2532"/>
                </a:cxn>
              </a:cxnLst>
              <a:rect l="0" t="0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457200">
                <a:defRPr/>
              </a:pPr>
              <a:endParaRPr lang="ru-RU"/>
            </a:p>
          </p:txBody>
        </p:sp>
        <p:sp>
          <p:nvSpPr>
            <p:cNvPr id="11" name="Freeform 5"/>
            <p:cNvSpPr>
              <a:spLocks/>
            </p:cNvSpPr>
            <p:nvPr/>
          </p:nvSpPr>
          <p:spPr bwMode="gray">
            <a:xfrm rot="-5400000">
              <a:off x="3786814" y="2801334"/>
              <a:ext cx="6053472" cy="12541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970"/>
                </a:cxn>
                <a:cxn ang="0">
                  <a:pos x="10000" y="8000"/>
                </a:cxn>
                <a:cxn ang="0">
                  <a:pos x="10000" y="7"/>
                </a:cxn>
                <a:cxn ang="0">
                  <a:pos x="10000" y="7"/>
                </a:cxn>
                <a:cxn ang="0">
                  <a:pos x="9773" y="156"/>
                </a:cxn>
                <a:cxn ang="0">
                  <a:pos x="9547" y="298"/>
                </a:cxn>
                <a:cxn ang="0">
                  <a:pos x="9320" y="437"/>
                </a:cxn>
                <a:cxn ang="0">
                  <a:pos x="9092" y="556"/>
                </a:cxn>
                <a:cxn ang="0">
                  <a:pos x="8865" y="676"/>
                </a:cxn>
                <a:cxn ang="0">
                  <a:pos x="8637" y="788"/>
                </a:cxn>
                <a:cxn ang="0">
                  <a:pos x="8412" y="884"/>
                </a:cxn>
                <a:cxn ang="0">
                  <a:pos x="8184" y="975"/>
                </a:cxn>
                <a:cxn ang="0">
                  <a:pos x="7957" y="1058"/>
                </a:cxn>
                <a:cxn ang="0">
                  <a:pos x="7734" y="1130"/>
                </a:cxn>
                <a:cxn ang="0">
                  <a:pos x="7508" y="1202"/>
                </a:cxn>
                <a:cxn ang="0">
                  <a:pos x="7285" y="1262"/>
                </a:cxn>
                <a:cxn ang="0">
                  <a:pos x="7062" y="1309"/>
                </a:cxn>
                <a:cxn ang="0">
                  <a:pos x="6840" y="1358"/>
                </a:cxn>
                <a:cxn ang="0">
                  <a:pos x="6620" y="1399"/>
                </a:cxn>
                <a:cxn ang="0">
                  <a:pos x="6402" y="1428"/>
                </a:cxn>
                <a:cxn ang="0">
                  <a:pos x="6184" y="1453"/>
                </a:cxn>
                <a:cxn ang="0">
                  <a:pos x="5968" y="1477"/>
                </a:cxn>
                <a:cxn ang="0">
                  <a:pos x="5755" y="1488"/>
                </a:cxn>
                <a:cxn ang="0">
                  <a:pos x="5542" y="1500"/>
                </a:cxn>
                <a:cxn ang="0">
                  <a:pos x="5332" y="1506"/>
                </a:cxn>
                <a:cxn ang="0">
                  <a:pos x="5124" y="1500"/>
                </a:cxn>
                <a:cxn ang="0">
                  <a:pos x="4918" y="1500"/>
                </a:cxn>
                <a:cxn ang="0">
                  <a:pos x="4714" y="1488"/>
                </a:cxn>
                <a:cxn ang="0">
                  <a:pos x="4514" y="1470"/>
                </a:cxn>
                <a:cxn ang="0">
                  <a:pos x="4316" y="1453"/>
                </a:cxn>
                <a:cxn ang="0">
                  <a:pos x="4122" y="1434"/>
                </a:cxn>
                <a:cxn ang="0">
                  <a:pos x="3929" y="1405"/>
                </a:cxn>
                <a:cxn ang="0">
                  <a:pos x="3739" y="1374"/>
                </a:cxn>
                <a:cxn ang="0">
                  <a:pos x="3553" y="1346"/>
                </a:cxn>
                <a:cxn ang="0">
                  <a:pos x="3190" y="1267"/>
                </a:cxn>
                <a:cxn ang="0">
                  <a:pos x="2842" y="1183"/>
                </a:cxn>
                <a:cxn ang="0">
                  <a:pos x="2508" y="1095"/>
                </a:cxn>
                <a:cxn ang="0">
                  <a:pos x="2192" y="998"/>
                </a:cxn>
                <a:cxn ang="0">
                  <a:pos x="1890" y="897"/>
                </a:cxn>
                <a:cxn ang="0">
                  <a:pos x="1610" y="788"/>
                </a:cxn>
                <a:cxn ang="0">
                  <a:pos x="1347" y="681"/>
                </a:cxn>
                <a:cxn ang="0">
                  <a:pos x="1105" y="574"/>
                </a:cxn>
                <a:cxn ang="0">
                  <a:pos x="883" y="473"/>
                </a:cxn>
                <a:cxn ang="0">
                  <a:pos x="686" y="377"/>
                </a:cxn>
                <a:cxn ang="0">
                  <a:pos x="508" y="286"/>
                </a:cxn>
                <a:cxn ang="0">
                  <a:pos x="358" y="210"/>
                </a:cxn>
                <a:cxn ang="0">
                  <a:pos x="232" y="138"/>
                </a:cxn>
                <a:cxn ang="0">
                  <a:pos x="59" y="3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457200">
                <a:defRPr/>
              </a:pPr>
              <a:endParaRPr lang="ru-RU"/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8"/>
              <a:ext cx="12192000" cy="6856792"/>
            </a:xfrm>
            <a:custGeom>
              <a:avLst/>
              <a:gdLst>
                <a:gd name="T0" fmla="*/ 0 w 15356"/>
                <a:gd name="T1" fmla="*/ 0 h 8638"/>
                <a:gd name="T2" fmla="*/ 15356 w 15356"/>
                <a:gd name="T3" fmla="*/ 8638 h 8638"/>
              </a:gdLst>
              <a:ahLst/>
              <a:cxnLst>
                <a:cxn ang="0">
                  <a:pos x="0" y="0"/>
                </a:cxn>
                <a:cxn ang="0">
                  <a:pos x="0" y="8638"/>
                </a:cxn>
                <a:cxn ang="0">
                  <a:pos x="15356" y="8638"/>
                </a:cxn>
                <a:cxn ang="0">
                  <a:pos x="15356" y="0"/>
                </a:cxn>
                <a:cxn ang="0">
                  <a:pos x="0" y="0"/>
                </a:cxn>
                <a:cxn ang="0">
                  <a:pos x="14748" y="8038"/>
                </a:cxn>
                <a:cxn ang="0">
                  <a:pos x="600" y="8038"/>
                </a:cxn>
                <a:cxn ang="0">
                  <a:pos x="600" y="592"/>
                </a:cxn>
                <a:cxn ang="0">
                  <a:pos x="14748" y="592"/>
                </a:cxn>
                <a:cxn ang="0">
                  <a:pos x="14748" y="8038"/>
                </a:cxn>
              </a:cxnLst>
              <a:rect l="T0" t="T1" r="T2" b="T3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457200">
                <a:defRPr/>
              </a:pPr>
              <a:endParaRPr lang="ru-RU"/>
            </a:p>
          </p:txBody>
        </p:sp>
      </p:grpSp>
      <p:sp>
        <p:nvSpPr>
          <p:cNvPr id="13" name="Rectangle 9"/>
          <p:cNvSpPr/>
          <p:nvPr/>
        </p:nvSpPr>
        <p:spPr>
          <a:xfrm>
            <a:off x="10437813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9192"/>
            <a:ext cx="4343400" cy="2286000"/>
          </a:xfrm>
          <a:prstGeom prst="rect">
            <a:avLst/>
          </a:prstGeom>
        </p:spPr>
        <p:txBody>
          <a:bodyPr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4576" y="2679192"/>
            <a:ext cx="3758184" cy="2286000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2DE299-8D1C-4B4B-817B-4539A1A44DA3}" type="datetimeFigureOut">
              <a:rPr lang="en-US"/>
              <a:pPr>
                <a:defRPr/>
              </a:pPr>
              <a:t>11/9/2021</a:t>
            </a:fld>
            <a:endParaRPr lang="en-US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 b="1"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CCEE0F-E3AE-47E7-9DC0-F7CC2B3218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69264"/>
            <a:ext cx="8825659" cy="704088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8032" cy="341630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76" y="2603500"/>
            <a:ext cx="4828032" cy="34163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F92700-AF51-4374-ADAF-74E0788AC8E1}" type="datetimeFigureOut">
              <a:rPr lang="en-US"/>
              <a:pPr>
                <a:defRPr/>
              </a:pPr>
              <a:t>11/9/2021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AC06C7-D729-4626-B678-18D0EB45F5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69264"/>
            <a:ext cx="8825659" cy="7040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6040"/>
            <a:ext cx="48280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98448"/>
            <a:ext cx="4828032" cy="284378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76" y="2606040"/>
            <a:ext cx="48280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1" y="3187921"/>
            <a:ext cx="4825160" cy="285431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CC440-677B-45B3-BE17-97C8EF4D8234}" type="datetimeFigureOut">
              <a:rPr lang="en-US"/>
              <a:pPr>
                <a:defRPr/>
              </a:pPr>
              <a:t>11/9/2021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9F56E-6866-4BC3-B74F-862CD7350F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2144" y="969264"/>
            <a:ext cx="8825659" cy="704088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0260BA-01B2-425F-B713-C10807A5F842}" type="datetimeFigureOut">
              <a:rPr lang="en-US"/>
              <a:pPr>
                <a:defRPr/>
              </a:pPr>
              <a:t>11/9/2021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D06705-95A4-4111-A71B-D5DDF90FEB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/>
          <p:nvPr/>
        </p:nvSpPr>
        <p:spPr>
          <a:xfrm>
            <a:off x="10437813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0F804-F698-4F34-8FF6-C9DAD1AB65DF}" type="datetimeFigureOut">
              <a:rPr lang="en-US"/>
              <a:pPr>
                <a:defRPr/>
              </a:pPr>
              <a:t>11/9/2021</a:t>
            </a:fld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CBD759-2485-443A-AEB3-1A93A209B7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-1588" y="0"/>
            <a:ext cx="12193588" cy="6861175"/>
            <a:chOff x="-1588" y="0"/>
            <a:chExt cx="12193588" cy="6861555"/>
          </a:xfrm>
        </p:grpSpPr>
        <p:sp>
          <p:nvSpPr>
            <p:cNvPr id="6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Oval 14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Oval 15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Oval 16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7"/>
            <p:cNvSpPr/>
            <p:nvPr/>
          </p:nvSpPr>
          <p:spPr>
            <a:xfrm>
              <a:off x="5713413" y="401660"/>
              <a:ext cx="6054725" cy="60534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>
              <a:spLocks/>
            </p:cNvSpPr>
            <p:nvPr/>
          </p:nvSpPr>
          <p:spPr bwMode="gray">
            <a:xfrm rot="-5400000">
              <a:off x="2229476" y="2801334"/>
              <a:ext cx="6053472" cy="12541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970"/>
                </a:cxn>
                <a:cxn ang="0">
                  <a:pos x="10000" y="8000"/>
                </a:cxn>
                <a:cxn ang="0">
                  <a:pos x="10000" y="7"/>
                </a:cxn>
                <a:cxn ang="0">
                  <a:pos x="10000" y="7"/>
                </a:cxn>
                <a:cxn ang="0">
                  <a:pos x="9773" y="156"/>
                </a:cxn>
                <a:cxn ang="0">
                  <a:pos x="9547" y="298"/>
                </a:cxn>
                <a:cxn ang="0">
                  <a:pos x="9320" y="437"/>
                </a:cxn>
                <a:cxn ang="0">
                  <a:pos x="9092" y="556"/>
                </a:cxn>
                <a:cxn ang="0">
                  <a:pos x="8865" y="676"/>
                </a:cxn>
                <a:cxn ang="0">
                  <a:pos x="8637" y="788"/>
                </a:cxn>
                <a:cxn ang="0">
                  <a:pos x="8412" y="884"/>
                </a:cxn>
                <a:cxn ang="0">
                  <a:pos x="8184" y="975"/>
                </a:cxn>
                <a:cxn ang="0">
                  <a:pos x="7957" y="1058"/>
                </a:cxn>
                <a:cxn ang="0">
                  <a:pos x="7734" y="1130"/>
                </a:cxn>
                <a:cxn ang="0">
                  <a:pos x="7508" y="1202"/>
                </a:cxn>
                <a:cxn ang="0">
                  <a:pos x="7285" y="1262"/>
                </a:cxn>
                <a:cxn ang="0">
                  <a:pos x="7062" y="1309"/>
                </a:cxn>
                <a:cxn ang="0">
                  <a:pos x="6840" y="1358"/>
                </a:cxn>
                <a:cxn ang="0">
                  <a:pos x="6620" y="1399"/>
                </a:cxn>
                <a:cxn ang="0">
                  <a:pos x="6402" y="1428"/>
                </a:cxn>
                <a:cxn ang="0">
                  <a:pos x="6184" y="1453"/>
                </a:cxn>
                <a:cxn ang="0">
                  <a:pos x="5968" y="1477"/>
                </a:cxn>
                <a:cxn ang="0">
                  <a:pos x="5755" y="1488"/>
                </a:cxn>
                <a:cxn ang="0">
                  <a:pos x="5542" y="1500"/>
                </a:cxn>
                <a:cxn ang="0">
                  <a:pos x="5332" y="1506"/>
                </a:cxn>
                <a:cxn ang="0">
                  <a:pos x="5124" y="1500"/>
                </a:cxn>
                <a:cxn ang="0">
                  <a:pos x="4918" y="1500"/>
                </a:cxn>
                <a:cxn ang="0">
                  <a:pos x="4714" y="1488"/>
                </a:cxn>
                <a:cxn ang="0">
                  <a:pos x="4514" y="1470"/>
                </a:cxn>
                <a:cxn ang="0">
                  <a:pos x="4316" y="1453"/>
                </a:cxn>
                <a:cxn ang="0">
                  <a:pos x="4122" y="1434"/>
                </a:cxn>
                <a:cxn ang="0">
                  <a:pos x="3929" y="1405"/>
                </a:cxn>
                <a:cxn ang="0">
                  <a:pos x="3739" y="1374"/>
                </a:cxn>
                <a:cxn ang="0">
                  <a:pos x="3553" y="1346"/>
                </a:cxn>
                <a:cxn ang="0">
                  <a:pos x="3190" y="1267"/>
                </a:cxn>
                <a:cxn ang="0">
                  <a:pos x="2842" y="1183"/>
                </a:cxn>
                <a:cxn ang="0">
                  <a:pos x="2508" y="1095"/>
                </a:cxn>
                <a:cxn ang="0">
                  <a:pos x="2192" y="998"/>
                </a:cxn>
                <a:cxn ang="0">
                  <a:pos x="1890" y="897"/>
                </a:cxn>
                <a:cxn ang="0">
                  <a:pos x="1610" y="788"/>
                </a:cxn>
                <a:cxn ang="0">
                  <a:pos x="1347" y="681"/>
                </a:cxn>
                <a:cxn ang="0">
                  <a:pos x="1105" y="574"/>
                </a:cxn>
                <a:cxn ang="0">
                  <a:pos x="883" y="473"/>
                </a:cxn>
                <a:cxn ang="0">
                  <a:pos x="686" y="377"/>
                </a:cxn>
                <a:cxn ang="0">
                  <a:pos x="508" y="286"/>
                </a:cxn>
                <a:cxn ang="0">
                  <a:pos x="358" y="210"/>
                </a:cxn>
                <a:cxn ang="0">
                  <a:pos x="232" y="138"/>
                </a:cxn>
                <a:cxn ang="0">
                  <a:pos x="59" y="3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457200">
                <a:defRPr/>
              </a:pPr>
              <a:endParaRPr lang="ru-RU"/>
            </a:p>
          </p:txBody>
        </p:sp>
        <p:sp>
          <p:nvSpPr>
            <p:cNvPr id="12" name="Freeform 5"/>
            <p:cNvSpPr>
              <a:spLocks/>
            </p:cNvSpPr>
            <p:nvPr/>
          </p:nvSpPr>
          <p:spPr bwMode="gray">
            <a:xfrm rot="-5677511">
              <a:off x="3140778" y="1826532"/>
              <a:ext cx="3299008" cy="439737"/>
            </a:xfrm>
            <a:custGeom>
              <a:avLst/>
              <a:gdLst/>
              <a:ahLst/>
              <a:cxnLst>
                <a:cxn ang="0">
                  <a:pos x="85" y="2532"/>
                </a:cxn>
                <a:cxn ang="0">
                  <a:pos x="9958" y="5291"/>
                </a:cxn>
                <a:cxn ang="0">
                  <a:pos x="10000" y="0"/>
                </a:cxn>
                <a:cxn ang="0">
                  <a:pos x="10000" y="0"/>
                </a:cxn>
                <a:cxn ang="0">
                  <a:pos x="9667" y="204"/>
                </a:cxn>
                <a:cxn ang="0">
                  <a:pos x="9334" y="400"/>
                </a:cxn>
                <a:cxn ang="0">
                  <a:pos x="9001" y="590"/>
                </a:cxn>
                <a:cxn ang="0">
                  <a:pos x="8667" y="753"/>
                </a:cxn>
                <a:cxn ang="0">
                  <a:pos x="8333" y="917"/>
                </a:cxn>
                <a:cxn ang="0">
                  <a:pos x="7999" y="1071"/>
                </a:cxn>
                <a:cxn ang="0">
                  <a:pos x="7669" y="1202"/>
                </a:cxn>
                <a:cxn ang="0">
                  <a:pos x="7333" y="1325"/>
                </a:cxn>
                <a:cxn ang="0">
                  <a:pos x="7000" y="1440"/>
                </a:cxn>
                <a:cxn ang="0">
                  <a:pos x="6673" y="1538"/>
                </a:cxn>
                <a:cxn ang="0">
                  <a:pos x="6340" y="1636"/>
                </a:cxn>
                <a:cxn ang="0">
                  <a:pos x="6013" y="1719"/>
                </a:cxn>
                <a:cxn ang="0">
                  <a:pos x="5686" y="1784"/>
                </a:cxn>
                <a:cxn ang="0">
                  <a:pos x="5359" y="1850"/>
                </a:cxn>
                <a:cxn ang="0">
                  <a:pos x="5036" y="1906"/>
                </a:cxn>
                <a:cxn ang="0">
                  <a:pos x="4717" y="1948"/>
                </a:cxn>
                <a:cxn ang="0">
                  <a:pos x="4396" y="1980"/>
                </a:cxn>
                <a:cxn ang="0">
                  <a:pos x="4079" y="2013"/>
                </a:cxn>
                <a:cxn ang="0">
                  <a:pos x="3766" y="2029"/>
                </a:cxn>
                <a:cxn ang="0">
                  <a:pos x="3454" y="2046"/>
                </a:cxn>
                <a:cxn ang="0">
                  <a:pos x="3145" y="2053"/>
                </a:cxn>
                <a:cxn ang="0">
                  <a:pos x="2839" y="2046"/>
                </a:cxn>
                <a:cxn ang="0">
                  <a:pos x="2537" y="2046"/>
                </a:cxn>
                <a:cxn ang="0">
                  <a:pos x="2238" y="2029"/>
                </a:cxn>
                <a:cxn ang="0">
                  <a:pos x="1943" y="2004"/>
                </a:cxn>
                <a:cxn ang="0">
                  <a:pos x="1653" y="1980"/>
                </a:cxn>
                <a:cxn ang="0">
                  <a:pos x="1368" y="1955"/>
                </a:cxn>
                <a:cxn ang="0">
                  <a:pos x="1085" y="1915"/>
                </a:cxn>
                <a:cxn ang="0">
                  <a:pos x="806" y="1873"/>
                </a:cxn>
                <a:cxn ang="0">
                  <a:pos x="533" y="1833"/>
                </a:cxn>
                <a:cxn ang="0">
                  <a:pos x="0" y="1726"/>
                </a:cxn>
                <a:cxn ang="0">
                  <a:pos x="85" y="2532"/>
                </a:cxn>
              </a:cxnLst>
              <a:rect l="0" t="0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457200">
                <a:defRPr/>
              </a:pPr>
              <a:endParaRPr lang="ru-RU"/>
            </a:p>
          </p:txBody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8"/>
              <a:ext cx="12192000" cy="6856792"/>
            </a:xfrm>
            <a:custGeom>
              <a:avLst/>
              <a:gdLst>
                <a:gd name="T0" fmla="*/ 0 w 15356"/>
                <a:gd name="T1" fmla="*/ 0 h 8638"/>
                <a:gd name="T2" fmla="*/ 15356 w 15356"/>
                <a:gd name="T3" fmla="*/ 8638 h 8638"/>
              </a:gdLst>
              <a:ahLst/>
              <a:cxnLst>
                <a:cxn ang="0">
                  <a:pos x="0" y="0"/>
                </a:cxn>
                <a:cxn ang="0">
                  <a:pos x="0" y="8638"/>
                </a:cxn>
                <a:cxn ang="0">
                  <a:pos x="15356" y="8638"/>
                </a:cxn>
                <a:cxn ang="0">
                  <a:pos x="15356" y="0"/>
                </a:cxn>
                <a:cxn ang="0">
                  <a:pos x="0" y="0"/>
                </a:cxn>
                <a:cxn ang="0">
                  <a:pos x="14748" y="8038"/>
                </a:cxn>
                <a:cxn ang="0">
                  <a:pos x="600" y="8038"/>
                </a:cxn>
                <a:cxn ang="0">
                  <a:pos x="600" y="592"/>
                </a:cxn>
                <a:cxn ang="0">
                  <a:pos x="14748" y="592"/>
                </a:cxn>
                <a:cxn ang="0">
                  <a:pos x="14748" y="8038"/>
                </a:cxn>
              </a:cxnLst>
              <a:rect l="T0" t="T1" r="T2" b="T3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457200">
                <a:defRPr/>
              </a:pPr>
              <a:endParaRPr lang="ru-RU"/>
            </a:p>
          </p:txBody>
        </p:sp>
      </p:grpSp>
      <p:sp>
        <p:nvSpPr>
          <p:cNvPr id="14" name="Rectangle 12"/>
          <p:cNvSpPr/>
          <p:nvPr/>
        </p:nvSpPr>
        <p:spPr>
          <a:xfrm>
            <a:off x="10437813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298448"/>
            <a:ext cx="2793159" cy="1597152"/>
          </a:xfrm>
          <a:prstGeom prst="rect">
            <a:avLst/>
          </a:prstGeo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79008" y="1447800"/>
            <a:ext cx="5195997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3" y="3129280"/>
            <a:ext cx="2793159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FE3BB9-B016-4622-8ED1-CC5138A1CF24}" type="datetimeFigureOut">
              <a:rPr lang="en-US"/>
              <a:pPr>
                <a:defRPr/>
              </a:pPr>
              <a:t>11/9/2021</a:t>
            </a:fld>
            <a:endParaRPr lang="en-US"/>
          </a:p>
        </p:txBody>
      </p:sp>
      <p:sp>
        <p:nvSpPr>
          <p:cNvPr id="1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21BDD-A7B8-4D51-94FB-FD1B5DA3AD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-1588" y="0"/>
            <a:ext cx="12193588" cy="6861175"/>
            <a:chOff x="-1588" y="0"/>
            <a:chExt cx="12193588" cy="6861555"/>
          </a:xfrm>
        </p:grpSpPr>
        <p:sp>
          <p:nvSpPr>
            <p:cNvPr id="6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Oval 14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Oval 15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Oval 16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7"/>
            <p:cNvSpPr/>
            <p:nvPr/>
          </p:nvSpPr>
          <p:spPr>
            <a:xfrm>
              <a:off x="6172200" y="401660"/>
              <a:ext cx="5595938" cy="60534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>
              <a:spLocks/>
            </p:cNvSpPr>
            <p:nvPr/>
          </p:nvSpPr>
          <p:spPr bwMode="gray">
            <a:xfrm rot="-5400000">
              <a:off x="3295482" y="2800541"/>
              <a:ext cx="6053472" cy="12557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970"/>
                </a:cxn>
                <a:cxn ang="0">
                  <a:pos x="10000" y="8000"/>
                </a:cxn>
                <a:cxn ang="0">
                  <a:pos x="10000" y="7"/>
                </a:cxn>
                <a:cxn ang="0">
                  <a:pos x="10000" y="7"/>
                </a:cxn>
                <a:cxn ang="0">
                  <a:pos x="9773" y="156"/>
                </a:cxn>
                <a:cxn ang="0">
                  <a:pos x="9547" y="298"/>
                </a:cxn>
                <a:cxn ang="0">
                  <a:pos x="9320" y="437"/>
                </a:cxn>
                <a:cxn ang="0">
                  <a:pos x="9092" y="556"/>
                </a:cxn>
                <a:cxn ang="0">
                  <a:pos x="8865" y="676"/>
                </a:cxn>
                <a:cxn ang="0">
                  <a:pos x="8637" y="788"/>
                </a:cxn>
                <a:cxn ang="0">
                  <a:pos x="8412" y="884"/>
                </a:cxn>
                <a:cxn ang="0">
                  <a:pos x="8184" y="975"/>
                </a:cxn>
                <a:cxn ang="0">
                  <a:pos x="7957" y="1058"/>
                </a:cxn>
                <a:cxn ang="0">
                  <a:pos x="7734" y="1130"/>
                </a:cxn>
                <a:cxn ang="0">
                  <a:pos x="7508" y="1202"/>
                </a:cxn>
                <a:cxn ang="0">
                  <a:pos x="7285" y="1262"/>
                </a:cxn>
                <a:cxn ang="0">
                  <a:pos x="7062" y="1309"/>
                </a:cxn>
                <a:cxn ang="0">
                  <a:pos x="6840" y="1358"/>
                </a:cxn>
                <a:cxn ang="0">
                  <a:pos x="6620" y="1399"/>
                </a:cxn>
                <a:cxn ang="0">
                  <a:pos x="6402" y="1428"/>
                </a:cxn>
                <a:cxn ang="0">
                  <a:pos x="6184" y="1453"/>
                </a:cxn>
                <a:cxn ang="0">
                  <a:pos x="5968" y="1477"/>
                </a:cxn>
                <a:cxn ang="0">
                  <a:pos x="5755" y="1488"/>
                </a:cxn>
                <a:cxn ang="0">
                  <a:pos x="5542" y="1500"/>
                </a:cxn>
                <a:cxn ang="0">
                  <a:pos x="5332" y="1506"/>
                </a:cxn>
                <a:cxn ang="0">
                  <a:pos x="5124" y="1500"/>
                </a:cxn>
                <a:cxn ang="0">
                  <a:pos x="4918" y="1500"/>
                </a:cxn>
                <a:cxn ang="0">
                  <a:pos x="4714" y="1488"/>
                </a:cxn>
                <a:cxn ang="0">
                  <a:pos x="4514" y="1470"/>
                </a:cxn>
                <a:cxn ang="0">
                  <a:pos x="4316" y="1453"/>
                </a:cxn>
                <a:cxn ang="0">
                  <a:pos x="4122" y="1434"/>
                </a:cxn>
                <a:cxn ang="0">
                  <a:pos x="3929" y="1405"/>
                </a:cxn>
                <a:cxn ang="0">
                  <a:pos x="3739" y="1374"/>
                </a:cxn>
                <a:cxn ang="0">
                  <a:pos x="3553" y="1346"/>
                </a:cxn>
                <a:cxn ang="0">
                  <a:pos x="3190" y="1267"/>
                </a:cxn>
                <a:cxn ang="0">
                  <a:pos x="2842" y="1183"/>
                </a:cxn>
                <a:cxn ang="0">
                  <a:pos x="2508" y="1095"/>
                </a:cxn>
                <a:cxn ang="0">
                  <a:pos x="2192" y="998"/>
                </a:cxn>
                <a:cxn ang="0">
                  <a:pos x="1890" y="897"/>
                </a:cxn>
                <a:cxn ang="0">
                  <a:pos x="1610" y="788"/>
                </a:cxn>
                <a:cxn ang="0">
                  <a:pos x="1347" y="681"/>
                </a:cxn>
                <a:cxn ang="0">
                  <a:pos x="1105" y="574"/>
                </a:cxn>
                <a:cxn ang="0">
                  <a:pos x="883" y="473"/>
                </a:cxn>
                <a:cxn ang="0">
                  <a:pos x="686" y="377"/>
                </a:cxn>
                <a:cxn ang="0">
                  <a:pos x="508" y="286"/>
                </a:cxn>
                <a:cxn ang="0">
                  <a:pos x="358" y="210"/>
                </a:cxn>
                <a:cxn ang="0">
                  <a:pos x="232" y="138"/>
                </a:cxn>
                <a:cxn ang="0">
                  <a:pos x="59" y="3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457200">
                <a:defRPr/>
              </a:pPr>
              <a:endParaRPr lang="ru-RU"/>
            </a:p>
          </p:txBody>
        </p:sp>
        <p:sp>
          <p:nvSpPr>
            <p:cNvPr id="12" name="Freeform 5"/>
            <p:cNvSpPr>
              <a:spLocks/>
            </p:cNvSpPr>
            <p:nvPr/>
          </p:nvSpPr>
          <p:spPr bwMode="gray">
            <a:xfrm rot="-5677511">
              <a:off x="4203609" y="1825738"/>
              <a:ext cx="3299008" cy="441325"/>
            </a:xfrm>
            <a:custGeom>
              <a:avLst/>
              <a:gdLst/>
              <a:ahLst/>
              <a:cxnLst>
                <a:cxn ang="0">
                  <a:pos x="85" y="2532"/>
                </a:cxn>
                <a:cxn ang="0">
                  <a:pos x="9958" y="5291"/>
                </a:cxn>
                <a:cxn ang="0">
                  <a:pos x="10000" y="0"/>
                </a:cxn>
                <a:cxn ang="0">
                  <a:pos x="10000" y="0"/>
                </a:cxn>
                <a:cxn ang="0">
                  <a:pos x="9667" y="204"/>
                </a:cxn>
                <a:cxn ang="0">
                  <a:pos x="9334" y="400"/>
                </a:cxn>
                <a:cxn ang="0">
                  <a:pos x="9001" y="590"/>
                </a:cxn>
                <a:cxn ang="0">
                  <a:pos x="8667" y="753"/>
                </a:cxn>
                <a:cxn ang="0">
                  <a:pos x="8333" y="917"/>
                </a:cxn>
                <a:cxn ang="0">
                  <a:pos x="7999" y="1071"/>
                </a:cxn>
                <a:cxn ang="0">
                  <a:pos x="7669" y="1202"/>
                </a:cxn>
                <a:cxn ang="0">
                  <a:pos x="7333" y="1325"/>
                </a:cxn>
                <a:cxn ang="0">
                  <a:pos x="7000" y="1440"/>
                </a:cxn>
                <a:cxn ang="0">
                  <a:pos x="6673" y="1538"/>
                </a:cxn>
                <a:cxn ang="0">
                  <a:pos x="6340" y="1636"/>
                </a:cxn>
                <a:cxn ang="0">
                  <a:pos x="6013" y="1719"/>
                </a:cxn>
                <a:cxn ang="0">
                  <a:pos x="5686" y="1784"/>
                </a:cxn>
                <a:cxn ang="0">
                  <a:pos x="5359" y="1850"/>
                </a:cxn>
                <a:cxn ang="0">
                  <a:pos x="5036" y="1906"/>
                </a:cxn>
                <a:cxn ang="0">
                  <a:pos x="4717" y="1948"/>
                </a:cxn>
                <a:cxn ang="0">
                  <a:pos x="4396" y="1980"/>
                </a:cxn>
                <a:cxn ang="0">
                  <a:pos x="4079" y="2013"/>
                </a:cxn>
                <a:cxn ang="0">
                  <a:pos x="3766" y="2029"/>
                </a:cxn>
                <a:cxn ang="0">
                  <a:pos x="3454" y="2046"/>
                </a:cxn>
                <a:cxn ang="0">
                  <a:pos x="3145" y="2053"/>
                </a:cxn>
                <a:cxn ang="0">
                  <a:pos x="2839" y="2046"/>
                </a:cxn>
                <a:cxn ang="0">
                  <a:pos x="2537" y="2046"/>
                </a:cxn>
                <a:cxn ang="0">
                  <a:pos x="2238" y="2029"/>
                </a:cxn>
                <a:cxn ang="0">
                  <a:pos x="1943" y="2004"/>
                </a:cxn>
                <a:cxn ang="0">
                  <a:pos x="1653" y="1980"/>
                </a:cxn>
                <a:cxn ang="0">
                  <a:pos x="1368" y="1955"/>
                </a:cxn>
                <a:cxn ang="0">
                  <a:pos x="1085" y="1915"/>
                </a:cxn>
                <a:cxn ang="0">
                  <a:pos x="806" y="1873"/>
                </a:cxn>
                <a:cxn ang="0">
                  <a:pos x="533" y="1833"/>
                </a:cxn>
                <a:cxn ang="0">
                  <a:pos x="0" y="1726"/>
                </a:cxn>
                <a:cxn ang="0">
                  <a:pos x="85" y="2532"/>
                </a:cxn>
              </a:cxnLst>
              <a:rect l="0" t="0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457200">
                <a:defRPr/>
              </a:pPr>
              <a:endParaRPr lang="ru-RU"/>
            </a:p>
          </p:txBody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8"/>
              <a:ext cx="12192000" cy="6856792"/>
            </a:xfrm>
            <a:custGeom>
              <a:avLst/>
              <a:gdLst>
                <a:gd name="T0" fmla="*/ 0 w 15356"/>
                <a:gd name="T1" fmla="*/ 0 h 8638"/>
                <a:gd name="T2" fmla="*/ 15356 w 15356"/>
                <a:gd name="T3" fmla="*/ 8638 h 8638"/>
              </a:gdLst>
              <a:ahLst/>
              <a:cxnLst>
                <a:cxn ang="0">
                  <a:pos x="0" y="0"/>
                </a:cxn>
                <a:cxn ang="0">
                  <a:pos x="0" y="8638"/>
                </a:cxn>
                <a:cxn ang="0">
                  <a:pos x="15356" y="8638"/>
                </a:cxn>
                <a:cxn ang="0">
                  <a:pos x="15356" y="0"/>
                </a:cxn>
                <a:cxn ang="0">
                  <a:pos x="0" y="0"/>
                </a:cxn>
                <a:cxn ang="0">
                  <a:pos x="14748" y="8038"/>
                </a:cxn>
                <a:cxn ang="0">
                  <a:pos x="600" y="8038"/>
                </a:cxn>
                <a:cxn ang="0">
                  <a:pos x="600" y="592"/>
                </a:cxn>
                <a:cxn ang="0">
                  <a:pos x="14748" y="592"/>
                </a:cxn>
                <a:cxn ang="0">
                  <a:pos x="14748" y="8038"/>
                </a:cxn>
              </a:cxnLst>
              <a:rect l="T0" t="T1" r="T2" b="T3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457200">
                <a:defRPr/>
              </a:pPr>
              <a:endParaRPr lang="ru-RU"/>
            </a:p>
          </p:txBody>
        </p:sp>
      </p:grpSp>
      <p:sp>
        <p:nvSpPr>
          <p:cNvPr id="14" name="Rectangle 12"/>
          <p:cNvSpPr/>
          <p:nvPr/>
        </p:nvSpPr>
        <p:spPr>
          <a:xfrm>
            <a:off x="10437813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59" cy="1735668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DF6F41-B254-42DE-8419-A5425C36B83D}" type="datetimeFigureOut">
              <a:rPr lang="en-US"/>
              <a:pPr>
                <a:defRPr/>
              </a:pPr>
              <a:t>11/9/2021</a:t>
            </a:fld>
            <a:endParaRPr lang="en-US"/>
          </a:p>
        </p:txBody>
      </p:sp>
      <p:sp>
        <p:nvSpPr>
          <p:cNvPr id="1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5E0BC-5F35-4E8D-947D-03756C2257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"/>
          <p:cNvGrpSpPr>
            <a:grpSpLocks/>
          </p:cNvGrpSpPr>
          <p:nvPr/>
        </p:nvGrpSpPr>
        <p:grpSpPr bwMode="auto">
          <a:xfrm>
            <a:off x="-1588" y="0"/>
            <a:ext cx="12193588" cy="6861175"/>
            <a:chOff x="-1588" y="0"/>
            <a:chExt cx="12193588" cy="6861555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108000"/>
                    <a:satMod val="164000"/>
                    <a:lumMod val="74000"/>
                  </a:schemeClr>
                  <a:schemeClr val="dk2">
                    <a:tint val="96000"/>
                    <a:hueMod val="88000"/>
                    <a:satMod val="140000"/>
                    <a:lumMod val="13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761412" y="18288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761412" y="5870955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5" name="Freeform 5"/>
            <p:cNvSpPr>
              <a:spLocks/>
            </p:cNvSpPr>
            <p:nvPr/>
          </p:nvSpPr>
          <p:spPr bwMode="gray">
            <a:xfrm rot="-589932">
              <a:off x="8491538" y="1797150"/>
              <a:ext cx="3298825" cy="441349"/>
            </a:xfrm>
            <a:custGeom>
              <a:avLst/>
              <a:gdLst/>
              <a:ahLst/>
              <a:cxnLst>
                <a:cxn ang="0">
                  <a:pos x="85" y="2532"/>
                </a:cxn>
                <a:cxn ang="0">
                  <a:pos x="9958" y="5291"/>
                </a:cxn>
                <a:cxn ang="0">
                  <a:pos x="10000" y="0"/>
                </a:cxn>
                <a:cxn ang="0">
                  <a:pos x="10000" y="0"/>
                </a:cxn>
                <a:cxn ang="0">
                  <a:pos x="9667" y="204"/>
                </a:cxn>
                <a:cxn ang="0">
                  <a:pos x="9334" y="400"/>
                </a:cxn>
                <a:cxn ang="0">
                  <a:pos x="9001" y="590"/>
                </a:cxn>
                <a:cxn ang="0">
                  <a:pos x="8667" y="753"/>
                </a:cxn>
                <a:cxn ang="0">
                  <a:pos x="8333" y="917"/>
                </a:cxn>
                <a:cxn ang="0">
                  <a:pos x="7999" y="1071"/>
                </a:cxn>
                <a:cxn ang="0">
                  <a:pos x="7669" y="1202"/>
                </a:cxn>
                <a:cxn ang="0">
                  <a:pos x="7333" y="1325"/>
                </a:cxn>
                <a:cxn ang="0">
                  <a:pos x="7000" y="1440"/>
                </a:cxn>
                <a:cxn ang="0">
                  <a:pos x="6673" y="1538"/>
                </a:cxn>
                <a:cxn ang="0">
                  <a:pos x="6340" y="1636"/>
                </a:cxn>
                <a:cxn ang="0">
                  <a:pos x="6013" y="1719"/>
                </a:cxn>
                <a:cxn ang="0">
                  <a:pos x="5686" y="1784"/>
                </a:cxn>
                <a:cxn ang="0">
                  <a:pos x="5359" y="1850"/>
                </a:cxn>
                <a:cxn ang="0">
                  <a:pos x="5036" y="1906"/>
                </a:cxn>
                <a:cxn ang="0">
                  <a:pos x="4717" y="1948"/>
                </a:cxn>
                <a:cxn ang="0">
                  <a:pos x="4396" y="1980"/>
                </a:cxn>
                <a:cxn ang="0">
                  <a:pos x="4079" y="2013"/>
                </a:cxn>
                <a:cxn ang="0">
                  <a:pos x="3766" y="2029"/>
                </a:cxn>
                <a:cxn ang="0">
                  <a:pos x="3454" y="2046"/>
                </a:cxn>
                <a:cxn ang="0">
                  <a:pos x="3145" y="2053"/>
                </a:cxn>
                <a:cxn ang="0">
                  <a:pos x="2839" y="2046"/>
                </a:cxn>
                <a:cxn ang="0">
                  <a:pos x="2537" y="2046"/>
                </a:cxn>
                <a:cxn ang="0">
                  <a:pos x="2238" y="2029"/>
                </a:cxn>
                <a:cxn ang="0">
                  <a:pos x="1943" y="2004"/>
                </a:cxn>
                <a:cxn ang="0">
                  <a:pos x="1653" y="1980"/>
                </a:cxn>
                <a:cxn ang="0">
                  <a:pos x="1368" y="1955"/>
                </a:cxn>
                <a:cxn ang="0">
                  <a:pos x="1085" y="1915"/>
                </a:cxn>
                <a:cxn ang="0">
                  <a:pos x="806" y="1873"/>
                </a:cxn>
                <a:cxn ang="0">
                  <a:pos x="533" y="1833"/>
                </a:cxn>
                <a:cxn ang="0">
                  <a:pos x="0" y="1726"/>
                </a:cxn>
                <a:cxn ang="0">
                  <a:pos x="85" y="2532"/>
                </a:cxn>
              </a:cxnLst>
              <a:rect l="0" t="0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457200">
                <a:defRPr/>
              </a:pPr>
              <a:endParaRPr lang="ru-RU"/>
            </a:p>
          </p:txBody>
        </p:sp>
        <p:sp>
          <p:nvSpPr>
            <p:cNvPr id="1046" name="Freeform 5"/>
            <p:cNvSpPr>
              <a:spLocks/>
            </p:cNvSpPr>
            <p:nvPr/>
          </p:nvSpPr>
          <p:spPr bwMode="gray">
            <a:xfrm>
              <a:off x="458788" y="1867003"/>
              <a:ext cx="11277600" cy="4532564"/>
            </a:xfrm>
            <a:custGeom>
              <a:avLst/>
              <a:gdLst>
                <a:gd name="T0" fmla="*/ 0 w 7104"/>
                <a:gd name="T1" fmla="*/ 0 h 2856"/>
                <a:gd name="T2" fmla="*/ 7104 w 7104"/>
                <a:gd name="T3" fmla="*/ 2856 h 2856"/>
              </a:gdLst>
              <a:ahLst/>
              <a:cxnLst>
                <a:cxn ang="0">
                  <a:pos x="0" y="0"/>
                </a:cxn>
                <a:cxn ang="0">
                  <a:pos x="0" y="2856"/>
                </a:cxn>
                <a:cxn ang="0">
                  <a:pos x="7104" y="2856"/>
                </a:cxn>
                <a:cxn ang="0">
                  <a:pos x="7104" y="1"/>
                </a:cxn>
                <a:cxn ang="0">
                  <a:pos x="7104" y="1"/>
                </a:cxn>
                <a:cxn ang="0">
                  <a:pos x="6943" y="26"/>
                </a:cxn>
                <a:cxn ang="0">
                  <a:pos x="6782" y="50"/>
                </a:cxn>
                <a:cxn ang="0">
                  <a:pos x="6621" y="73"/>
                </a:cxn>
                <a:cxn ang="0">
                  <a:pos x="6459" y="93"/>
                </a:cxn>
                <a:cxn ang="0">
                  <a:pos x="6298" y="113"/>
                </a:cxn>
                <a:cxn ang="0">
                  <a:pos x="6136" y="132"/>
                </a:cxn>
                <a:cxn ang="0">
                  <a:pos x="5976" y="148"/>
                </a:cxn>
                <a:cxn ang="0">
                  <a:pos x="5814" y="163"/>
                </a:cxn>
                <a:cxn ang="0">
                  <a:pos x="5653" y="177"/>
                </a:cxn>
                <a:cxn ang="0">
                  <a:pos x="5494" y="189"/>
                </a:cxn>
                <a:cxn ang="0">
                  <a:pos x="5334" y="201"/>
                </a:cxn>
                <a:cxn ang="0">
                  <a:pos x="5175" y="211"/>
                </a:cxn>
                <a:cxn ang="0">
                  <a:pos x="5017" y="219"/>
                </a:cxn>
                <a:cxn ang="0">
                  <a:pos x="4859" y="227"/>
                </a:cxn>
                <a:cxn ang="0">
                  <a:pos x="4703" y="234"/>
                </a:cxn>
                <a:cxn ang="0">
                  <a:pos x="4548" y="239"/>
                </a:cxn>
                <a:cxn ang="0">
                  <a:pos x="4393" y="243"/>
                </a:cxn>
                <a:cxn ang="0">
                  <a:pos x="4240" y="247"/>
                </a:cxn>
                <a:cxn ang="0">
                  <a:pos x="4088" y="249"/>
                </a:cxn>
                <a:cxn ang="0">
                  <a:pos x="3937" y="251"/>
                </a:cxn>
                <a:cxn ang="0">
                  <a:pos x="3788" y="252"/>
                </a:cxn>
                <a:cxn ang="0">
                  <a:pos x="3640" y="251"/>
                </a:cxn>
                <a:cxn ang="0">
                  <a:pos x="3494" y="251"/>
                </a:cxn>
                <a:cxn ang="0">
                  <a:pos x="3349" y="249"/>
                </a:cxn>
                <a:cxn ang="0">
                  <a:pos x="3207" y="246"/>
                </a:cxn>
                <a:cxn ang="0">
                  <a:pos x="3066" y="243"/>
                </a:cxn>
                <a:cxn ang="0">
                  <a:pos x="2928" y="240"/>
                </a:cxn>
                <a:cxn ang="0">
                  <a:pos x="2791" y="235"/>
                </a:cxn>
                <a:cxn ang="0">
                  <a:pos x="2656" y="230"/>
                </a:cxn>
                <a:cxn ang="0">
                  <a:pos x="2524" y="225"/>
                </a:cxn>
                <a:cxn ang="0">
                  <a:pos x="2266" y="212"/>
                </a:cxn>
                <a:cxn ang="0">
                  <a:pos x="2019" y="198"/>
                </a:cxn>
                <a:cxn ang="0">
                  <a:pos x="1782" y="183"/>
                </a:cxn>
                <a:cxn ang="0">
                  <a:pos x="1557" y="167"/>
                </a:cxn>
                <a:cxn ang="0">
                  <a:pos x="1343" y="150"/>
                </a:cxn>
                <a:cxn ang="0">
                  <a:pos x="1144" y="132"/>
                </a:cxn>
                <a:cxn ang="0">
                  <a:pos x="957" y="114"/>
                </a:cxn>
                <a:cxn ang="0">
                  <a:pos x="785" y="96"/>
                </a:cxn>
                <a:cxn ang="0">
                  <a:pos x="627" y="79"/>
                </a:cxn>
                <a:cxn ang="0">
                  <a:pos x="487" y="63"/>
                </a:cxn>
                <a:cxn ang="0">
                  <a:pos x="361" y="48"/>
                </a:cxn>
                <a:cxn ang="0">
                  <a:pos x="254" y="35"/>
                </a:cxn>
                <a:cxn ang="0">
                  <a:pos x="165" y="23"/>
                </a:cxn>
                <a:cxn ang="0">
                  <a:pos x="42" y="6"/>
                </a:cxn>
                <a:cxn ang="0">
                  <a:pos x="0" y="0"/>
                </a:cxn>
                <a:cxn ang="0">
                  <a:pos x="0" y="0"/>
                </a:cxn>
              </a:cxnLst>
              <a:rect l="T0" t="T1" r="T2" b="T3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457200">
                <a:defRPr/>
              </a:pPr>
              <a:endParaRPr lang="ru-RU"/>
            </a:p>
          </p:txBody>
        </p:sp>
        <p:sp>
          <p:nvSpPr>
            <p:cNvPr id="1047" name="Freeform 5"/>
            <p:cNvSpPr>
              <a:spLocks noEditPoints="1"/>
            </p:cNvSpPr>
            <p:nvPr/>
          </p:nvSpPr>
          <p:spPr bwMode="gray">
            <a:xfrm>
              <a:off x="0" y="1588"/>
              <a:ext cx="12192000" cy="6856792"/>
            </a:xfrm>
            <a:custGeom>
              <a:avLst/>
              <a:gdLst>
                <a:gd name="T0" fmla="*/ 0 w 15356"/>
                <a:gd name="T1" fmla="*/ 0 h 8638"/>
                <a:gd name="T2" fmla="*/ 15356 w 15356"/>
                <a:gd name="T3" fmla="*/ 8638 h 8638"/>
              </a:gdLst>
              <a:ahLst/>
              <a:cxnLst>
                <a:cxn ang="0">
                  <a:pos x="0" y="0"/>
                </a:cxn>
                <a:cxn ang="0">
                  <a:pos x="0" y="8638"/>
                </a:cxn>
                <a:cxn ang="0">
                  <a:pos x="15356" y="8638"/>
                </a:cxn>
                <a:cxn ang="0">
                  <a:pos x="15356" y="0"/>
                </a:cxn>
                <a:cxn ang="0">
                  <a:pos x="0" y="0"/>
                </a:cxn>
                <a:cxn ang="0">
                  <a:pos x="14748" y="8038"/>
                </a:cxn>
                <a:cxn ang="0">
                  <a:pos x="600" y="8038"/>
                </a:cxn>
                <a:cxn ang="0">
                  <a:pos x="600" y="592"/>
                </a:cxn>
                <a:cxn ang="0">
                  <a:pos x="14748" y="592"/>
                </a:cxn>
                <a:cxn ang="0">
                  <a:pos x="14748" y="8038"/>
                </a:cxn>
              </a:cxnLst>
              <a:rect l="T0" t="T1" r="T2" b="T3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457200">
                <a:defRPr/>
              </a:pPr>
              <a:endParaRPr lang="ru-RU"/>
            </a:p>
          </p:txBody>
        </p: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gray">
          <a:xfrm>
            <a:off x="1155700" y="973138"/>
            <a:ext cx="87614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55700" y="2603500"/>
            <a:ext cx="8761413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2125" y="6391275"/>
            <a:ext cx="990600" cy="30480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lvl1pPr algn="r" defTabSz="457200" fontAlgn="auto">
              <a:spcBef>
                <a:spcPts val="0"/>
              </a:spcBef>
              <a:spcAft>
                <a:spcPts val="0"/>
              </a:spcAft>
              <a:defRPr sz="1000" b="1" i="0">
                <a:solidFill>
                  <a:schemeClr val="accent1"/>
                </a:solidFill>
                <a:latin typeface="+mn-lt"/>
              </a:defRPr>
            </a:lvl1pPr>
          </a:lstStyle>
          <a:p>
            <a:pPr>
              <a:defRPr/>
            </a:pPr>
            <a:fld id="{BCBD0C88-DD15-47B3-9B80-AFBBE2A34C80}" type="datetimeFigureOut">
              <a:rPr lang="en-US"/>
              <a:pPr>
                <a:defRPr/>
              </a:pPr>
              <a:t>11/9/2021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7213" y="6391275"/>
            <a:ext cx="3868737" cy="311150"/>
          </a:xfrm>
          <a:prstGeom prst="rect">
            <a:avLst/>
          </a:prstGeom>
        </p:spPr>
        <p:txBody>
          <a:bodyPr vert="horz" lIns="91440" tIns="45720" rIns="91440" bIns="45720" rtlCol="0" anchor="ctr" anchorCtr="0"/>
          <a:lstStyle>
            <a:lvl1pPr algn="l" defTabSz="457200" fontAlgn="auto">
              <a:spcBef>
                <a:spcPts val="0"/>
              </a:spcBef>
              <a:spcAft>
                <a:spcPts val="0"/>
              </a:spcAft>
              <a:defRPr sz="1000" b="1" i="0">
                <a:solidFill>
                  <a:schemeClr val="accent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29" name="Rectangle 28"/>
          <p:cNvSpPr/>
          <p:nvPr/>
        </p:nvSpPr>
        <p:spPr>
          <a:xfrm>
            <a:off x="10437813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088" y="295275"/>
            <a:ext cx="838200" cy="768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 defTabSz="457200" fontAlgn="auto">
              <a:spcBef>
                <a:spcPts val="0"/>
              </a:spcBef>
              <a:spcAft>
                <a:spcPts val="0"/>
              </a:spcAft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722A3160-9056-44C6-8416-C081B06AFE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5" r:id="rId2"/>
    <p:sldLayoutId id="2147483667" r:id="rId3"/>
    <p:sldLayoutId id="2147483664" r:id="rId4"/>
    <p:sldLayoutId id="2147483663" r:id="rId5"/>
    <p:sldLayoutId id="2147483662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61" r:id="rId16"/>
    <p:sldLayoutId id="2147483677" r:id="rId17"/>
  </p:sldLayoutIdLst>
  <p:transition spd="slow">
    <p:push dir="u"/>
  </p:transition>
  <p:hf sldNum="0" hdr="0" ftr="0" dt="0"/>
  <p:txStyles>
    <p:titleStyle>
      <a:lvl1pPr algn="l" defTabSz="455613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bg2"/>
          </a:solidFill>
          <a:latin typeface="+mj-lt"/>
          <a:ea typeface="+mj-ea"/>
          <a:cs typeface="+mj-cs"/>
        </a:defRPr>
      </a:lvl1pPr>
      <a:lvl2pPr algn="l" defTabSz="455613" rtl="0" eaLnBrk="0" fontAlgn="base" hangingPunct="0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Century Gothic" pitchFamily="34" charset="0"/>
        </a:defRPr>
      </a:lvl2pPr>
      <a:lvl3pPr algn="l" defTabSz="455613" rtl="0" eaLnBrk="0" fontAlgn="base" hangingPunct="0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Century Gothic" pitchFamily="34" charset="0"/>
        </a:defRPr>
      </a:lvl3pPr>
      <a:lvl4pPr algn="l" defTabSz="455613" rtl="0" eaLnBrk="0" fontAlgn="base" hangingPunct="0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Century Gothic" pitchFamily="34" charset="0"/>
        </a:defRPr>
      </a:lvl4pPr>
      <a:lvl5pPr algn="l" defTabSz="455613" rtl="0" eaLnBrk="0" fontAlgn="base" hangingPunct="0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Century Gothic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1313" indent="-341313" algn="l" defTabSz="455613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1363" indent="-284163" algn="l" defTabSz="455613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1413" indent="-227013" algn="l" defTabSz="455613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598613" indent="-227013" algn="l" defTabSz="455613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5813" indent="-227013" algn="l" defTabSz="455613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SzPct val="80000"/>
        <a:buFont typeface="Wingdings 3" pitchFamily="18" charset="2"/>
        <a:buChar char="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ctrTitle"/>
          </p:nvPr>
        </p:nvSpPr>
        <p:spPr>
          <a:xfrm>
            <a:off x="1596798" y="1018903"/>
            <a:ext cx="8923337" cy="4950823"/>
          </a:xfrm>
          <a:solidFill>
            <a:schemeClr val="accent6"/>
          </a:solidFill>
        </p:spPr>
        <p:txBody>
          <a:bodyPr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dirty="0" smtClean="0">
                <a:latin typeface="Arial" charset="0"/>
              </a:rPr>
              <a:t>Тема 8:</a:t>
            </a:r>
            <a:br>
              <a:rPr lang="uk-UA" dirty="0" smtClean="0">
                <a:latin typeface="Arial" charset="0"/>
              </a:rPr>
            </a:br>
            <a:r>
              <a:rPr lang="uk-UA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Досвід розвитку сільського зеленого туризму європейських </a:t>
            </a:r>
            <a:r>
              <a:rPr lang="uk-UA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країн</a:t>
            </a:r>
            <a:r>
              <a:rPr lang="en-US" sz="6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en-US" sz="60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 smtClean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1825" y="2420938"/>
            <a:ext cx="11023600" cy="4121150"/>
          </a:xfrm>
        </p:spPr>
        <p:txBody>
          <a:bodyPr rtlCol="0">
            <a:normAutofit lnSpcReduction="10000"/>
          </a:bodyPr>
          <a:lstStyle/>
          <a:p>
            <a:pPr marL="0" indent="0" defTabSz="457200" eaLnBrk="1" fontAlgn="auto" hangingPunct="1">
              <a:spcAft>
                <a:spcPts val="0"/>
              </a:spcAft>
              <a:buFont typeface="Wingdings 3" charset="2"/>
              <a:buNone/>
              <a:defRPr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ru-RU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Починаючи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з 1993 р.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впроваджено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систему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категоризації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агротуристичних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селянських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господарств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її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основним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завданням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є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пропонування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продукту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сільського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туризму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відповідної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якості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До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основних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обов'язкових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критеріїв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належать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: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defTabSz="457200" eaLnBrk="1" fontAlgn="auto" hangingPunct="1">
              <a:spcAft>
                <a:spcPts val="0"/>
              </a:spcAft>
              <a:buFont typeface="Wingdings 3" charset="2"/>
              <a:buNone/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активне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ведення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сільського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господарства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defTabSz="457200" eaLnBrk="1" fontAlgn="auto" hangingPunct="1">
              <a:spcAft>
                <a:spcPts val="0"/>
              </a:spcAft>
              <a:buFont typeface="Wingdings 3" charset="2"/>
              <a:buNone/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пряме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або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посереднє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(через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регіональні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відділи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 членство в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агротуристичній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спілці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defTabSz="457200" eaLnBrk="1" fontAlgn="auto" hangingPunct="1">
              <a:spcAft>
                <a:spcPts val="0"/>
              </a:spcAft>
              <a:buFont typeface="Wingdings 3" charset="2"/>
              <a:buNone/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кількість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місць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для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розміщення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до 30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ліжок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defTabSz="457200" eaLnBrk="1" fontAlgn="auto" hangingPunct="1">
              <a:spcAft>
                <a:spcPts val="0"/>
              </a:spcAft>
              <a:buFont typeface="Wingdings 3" charset="2"/>
              <a:buNone/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підтвердження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участі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у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семінарах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і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навчальних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тренінгах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defTabSz="457200" eaLnBrk="1" fontAlgn="auto" hangingPunct="1">
              <a:spcAft>
                <a:spcPts val="0"/>
              </a:spcAft>
              <a:buFont typeface="Wingdings 3" charset="2"/>
              <a:buNone/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гарантування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безпеки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гостей,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які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перебувають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у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господарстві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ctr" defTabSz="457200" eaLnBrk="1" fontAlgn="auto" hangingPunct="1">
              <a:spcAft>
                <a:spcPts val="0"/>
              </a:spcAft>
              <a:buFont typeface="Wingdings 3" charset="2"/>
              <a:buNone/>
              <a:defRPr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ru-RU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Категорія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надається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на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чотири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роки.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Комісія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оцінює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такі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елементи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як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селянське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господарство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(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внутрішнє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планування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приміщення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),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будинок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кімнати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надавані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послуги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й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емоційні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цінності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а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саме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збереження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традицій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приготування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регіональних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сільських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страв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місце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для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розваг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продаж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домашніх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продуктів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харчування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організація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екскурсій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прокат спортивного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спорядження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тощо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8788" y="450850"/>
            <a:ext cx="5749925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Объект 2"/>
          <p:cNvSpPr>
            <a:spLocks noGrp="1"/>
          </p:cNvSpPr>
          <p:nvPr>
            <p:ph idx="1"/>
          </p:nvPr>
        </p:nvSpPr>
        <p:spPr>
          <a:xfrm>
            <a:off x="1571625" y="4003675"/>
            <a:ext cx="8486775" cy="2654300"/>
          </a:xfrm>
        </p:spPr>
        <p:txBody>
          <a:bodyPr/>
          <a:lstStyle/>
          <a:p>
            <a:pPr marL="0" indent="0" algn="ctr" defTabSz="457200" eaLnBrk="1" hangingPunct="1">
              <a:buFont typeface="Wingdings 3" pitchFamily="18" charset="2"/>
              <a:buNone/>
            </a:pPr>
            <a:r>
              <a:rPr lang="ru-RU" sz="2000" smtClean="0"/>
              <a:t>Розвитку сільського туризму в Австрії сприяє високий рівень інфраструктури. Важливу функцію виконують органи місцевого самоврядування, завданням яких є підготовка території для майбутніх інвесторів, утримання доріг у належному стані, будівництво спортивних і рекреаційних об'єктів, організація маркетингових заходів, підтримання навчань та агротуристичного консультування.</a:t>
            </a:r>
          </a:p>
        </p:txBody>
      </p:sp>
      <p:pic>
        <p:nvPicPr>
          <p:cNvPr id="29699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32575" y="450850"/>
            <a:ext cx="5092700" cy="346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>
          <a:xfrm>
            <a:off x="1155700" y="973138"/>
            <a:ext cx="8824913" cy="708025"/>
          </a:xfrm>
        </p:spPr>
        <p:txBody>
          <a:bodyPr/>
          <a:lstStyle/>
          <a:p>
            <a:pPr algn="ctr" defTabSz="457200" eaLnBrk="1" hangingPunct="1"/>
            <a:r>
              <a:rPr lang="uk-UA" b="1" smtClean="0"/>
              <a:t>ФРАНЦІЯ</a:t>
            </a:r>
            <a:endParaRPr lang="ru-RU" b="1" smtClean="0"/>
          </a:p>
        </p:txBody>
      </p:sp>
      <p:sp>
        <p:nvSpPr>
          <p:cNvPr id="30722" name="Объект 2"/>
          <p:cNvSpPr>
            <a:spLocks noGrp="1"/>
          </p:cNvSpPr>
          <p:nvPr>
            <p:ph idx="1"/>
          </p:nvPr>
        </p:nvSpPr>
        <p:spPr>
          <a:xfrm>
            <a:off x="476250" y="2357438"/>
            <a:ext cx="5975350" cy="4340225"/>
          </a:xfrm>
        </p:spPr>
        <p:txBody>
          <a:bodyPr/>
          <a:lstStyle/>
          <a:p>
            <a:pPr marL="0" indent="0" algn="ctr" defTabSz="457200" eaLnBrk="1" hangingPunct="1">
              <a:buFont typeface="Wingdings 3" pitchFamily="18" charset="2"/>
              <a:buNone/>
            </a:pPr>
            <a:r>
              <a:rPr lang="ru-RU" sz="2000" smtClean="0"/>
              <a:t>Сільський туризм цієї країни представлений Національною організацією будинків відпочинку і зеленого туризму (</a:t>
            </a:r>
            <a:r>
              <a:rPr lang="en-US" sz="2000" smtClean="0"/>
              <a:t>Maison des Gites de France et du Tourisme Vert). </a:t>
            </a:r>
            <a:r>
              <a:rPr lang="ru-RU" sz="2000" smtClean="0"/>
              <a:t>Ця організація пропонує агрооселі на будь-який смак і вид відпочинку, сертифіковані за високими національними стандартами сервісу. Загалом агрооселі Франції з особливим національним шармом і багатими гастрономічними традиціями виглядають набагато комфортніше, ніж будиночки Північної Європи.</a:t>
            </a:r>
          </a:p>
        </p:txBody>
      </p:sp>
      <p:pic>
        <p:nvPicPr>
          <p:cNvPr id="30723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70675" y="2538413"/>
            <a:ext cx="50292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>
          <a:xfrm>
            <a:off x="1155700" y="973138"/>
            <a:ext cx="8824913" cy="708025"/>
          </a:xfrm>
        </p:spPr>
        <p:txBody>
          <a:bodyPr/>
          <a:lstStyle/>
          <a:p>
            <a:pPr defTabSz="457200" eaLnBrk="1" hangingPunct="1"/>
            <a:endParaRPr lang="ru-RU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817" y="2611438"/>
            <a:ext cx="11848012" cy="4173538"/>
          </a:xfrm>
          <a:solidFill>
            <a:schemeClr val="bg1"/>
          </a:solidFill>
        </p:spPr>
        <p:txBody>
          <a:bodyPr rtlCol="0">
            <a:normAutofit/>
          </a:bodyPr>
          <a:lstStyle/>
          <a:p>
            <a:pPr marL="0" indent="0" defTabSz="457200" eaLnBrk="1" fontAlgn="auto" hangingPunct="1">
              <a:spcAft>
                <a:spcPts val="0"/>
              </a:spcAft>
              <a:buFont typeface="Wingdings 3" charset="2"/>
              <a:buNone/>
              <a:defRPr/>
            </a:pPr>
            <a:r>
              <a:rPr lang="ru-RU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Зокрема</a:t>
            </a:r>
            <a:r>
              <a:rPr lang="ru-RU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у </a:t>
            </a:r>
            <a:r>
              <a:rPr lang="ru-RU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Франції</a:t>
            </a:r>
            <a:r>
              <a:rPr lang="ru-RU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прийняті</a:t>
            </a:r>
            <a:r>
              <a:rPr lang="ru-RU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такі</a:t>
            </a:r>
            <a:r>
              <a:rPr lang="ru-RU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високі</a:t>
            </a:r>
            <a:r>
              <a:rPr lang="ru-RU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стандарти</a:t>
            </a:r>
            <a:r>
              <a:rPr lang="ru-RU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сільського</a:t>
            </a:r>
            <a:r>
              <a:rPr lang="ru-RU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житла</a:t>
            </a:r>
            <a:r>
              <a:rPr lang="ru-RU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:</a:t>
            </a:r>
            <a:endParaRPr lang="ru-RU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defTabSz="457200" eaLnBrk="1" fontAlgn="auto" hangingPunct="1">
              <a:spcAft>
                <a:spcPts val="0"/>
              </a:spcAft>
              <a:buFont typeface="Wingdings 3" charset="2"/>
              <a:buNone/>
              <a:defRPr/>
            </a:pPr>
            <a:r>
              <a:rPr lang="ru-RU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 </a:t>
            </a:r>
            <a:r>
              <a:rPr lang="ru-RU" b="1" i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категорія</a:t>
            </a:r>
            <a:r>
              <a:rPr lang="ru-RU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оселя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з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обійстям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і садом,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умебльована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; на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кімнати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душ і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WC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один (до 6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осіб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), гриль-бар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чи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міні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-духовка, плита, холодильник, посуд і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посудомийна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машина,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дитяча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колиска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на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вимогу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defTabSz="457200" eaLnBrk="1" fontAlgn="auto" hangingPunct="1">
              <a:spcAft>
                <a:spcPts val="0"/>
              </a:spcAft>
              <a:buFont typeface="Wingdings 3" charset="2"/>
              <a:buNone/>
              <a:defRPr/>
            </a:pPr>
            <a:r>
              <a:rPr lang="ru-RU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 </a:t>
            </a:r>
            <a:r>
              <a:rPr lang="ru-RU" b="1" i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категорія</a:t>
            </a:r>
            <a:r>
              <a:rPr lang="ru-RU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 у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доповнення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до умов І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категорії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на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території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саду є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всі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умови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для барбекю,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крім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того, у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будинку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ванна,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пральна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машина,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міксер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електрокавоварка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телебачення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defTabSz="457200" eaLnBrk="1" fontAlgn="auto" hangingPunct="1">
              <a:spcAft>
                <a:spcPts val="0"/>
              </a:spcAft>
              <a:buFont typeface="Wingdings 3" charset="2"/>
              <a:buNone/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 </a:t>
            </a:r>
            <a:r>
              <a:rPr lang="ru-RU" b="1" i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категорія</a:t>
            </a:r>
            <a:r>
              <a:rPr lang="ru-RU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-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у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доповнення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до умов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II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категорії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є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окремий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вхідний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та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прогулянковий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сад; два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WC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для 7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осіб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телефон;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послуги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прибиральниці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на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вимогу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defTabSz="457200" eaLnBrk="1" fontAlgn="auto" hangingPunct="1">
              <a:spcAft>
                <a:spcPts val="0"/>
              </a:spcAft>
              <a:buFont typeface="Wingdings 3" charset="2"/>
              <a:buNone/>
              <a:defRPr/>
            </a:pPr>
            <a:r>
              <a:rPr lang="ru-RU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4 </a:t>
            </a:r>
            <a:r>
              <a:rPr lang="ru-RU" b="1" i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категорія</a:t>
            </a:r>
            <a:r>
              <a:rPr lang="ru-RU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 у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доповнення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до умов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III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категорії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є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вишуканий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будинок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з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респектабельним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умеблюванням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і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внутрішнім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художнім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оформленням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камін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defTabSz="457200" eaLnBrk="1" fontAlgn="auto" hangingPunct="1">
              <a:spcAft>
                <a:spcPts val="0"/>
              </a:spcAft>
              <a:buFont typeface="Wingdings 3" charset="2"/>
              <a:buNone/>
              <a:defRPr/>
            </a:pPr>
            <a:r>
              <a:rPr lang="ru-RU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5 </a:t>
            </a:r>
            <a:r>
              <a:rPr lang="ru-RU" b="1" i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категорія</a:t>
            </a:r>
            <a:r>
              <a:rPr lang="ru-RU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 у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доповнення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до умов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IV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категорії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є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приватний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ландшафтний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парк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чи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сад,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облаштовані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майданчики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для активного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дозвілля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(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наприклад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тенісний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корт,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басейн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сауна та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джакузі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), гараж для авто;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відеомагнітофон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інша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побутова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техніка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415" y="168276"/>
            <a:ext cx="3051061" cy="2287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80469" y="-1394619"/>
            <a:ext cx="5421312" cy="3614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61217" y="-1394619"/>
            <a:ext cx="5181600" cy="388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92188" y="2603500"/>
            <a:ext cx="9748837" cy="3416300"/>
          </a:xfrm>
        </p:spPr>
        <p:txBody>
          <a:bodyPr rtlCol="0">
            <a:normAutofit/>
          </a:bodyPr>
          <a:lstStyle/>
          <a:p>
            <a:pPr marL="0" indent="0" defTabSz="457200" eaLnBrk="1" fontAlgn="auto" hangingPunct="1">
              <a:spcAft>
                <a:spcPts val="0"/>
              </a:spcAft>
              <a:buFont typeface="Wingdings 3" charset="2"/>
              <a:buNone/>
              <a:defRPr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ru-RU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Існує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спеціальна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категорія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агроосель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для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інвалідів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сертифікованих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організацією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"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A. P. F.". 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Вони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поділяються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на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дві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категорії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:</a:t>
            </a: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 defTabSz="457200"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І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категорія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розміщення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на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першому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поверсі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з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можливістю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в'їзду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в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оселю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і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пересування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по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ній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(до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кухні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спальні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ванни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туалету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тощо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інвалідним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візком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 defTabSz="457200"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II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категорія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подібні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умови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але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дещо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обмеженіші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умови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пересування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оселею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на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інвалідному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візку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і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користування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спеціальним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обладнанням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ъект 2"/>
          <p:cNvSpPr>
            <a:spLocks noGrp="1"/>
          </p:cNvSpPr>
          <p:nvPr>
            <p:ph idx="1"/>
          </p:nvPr>
        </p:nvSpPr>
        <p:spPr>
          <a:xfrm>
            <a:off x="307522" y="1332413"/>
            <a:ext cx="6698116" cy="5064080"/>
          </a:xfrm>
          <a:solidFill>
            <a:schemeClr val="bg1"/>
          </a:solidFill>
        </p:spPr>
        <p:txBody>
          <a:bodyPr/>
          <a:lstStyle/>
          <a:p>
            <a:pPr marL="0" indent="0" algn="ctr" defTabSz="457200" eaLnBrk="1" hangingPunct="1">
              <a:buFont typeface="Wingdings 3" pitchFamily="18" charset="2"/>
              <a:buNone/>
            </a:pPr>
            <a:r>
              <a:rPr lang="ru-RU" dirty="0" smtClean="0"/>
              <a:t>	</a:t>
            </a:r>
            <a:r>
              <a:rPr lang="ru-RU" sz="2000" dirty="0" smtClean="0"/>
              <a:t>У </a:t>
            </a:r>
            <a:r>
              <a:rPr lang="ru-RU" sz="2000" dirty="0" err="1" smtClean="0"/>
              <a:t>Франції</a:t>
            </a:r>
            <a:r>
              <a:rPr lang="ru-RU" sz="2000" dirty="0" smtClean="0"/>
              <a:t> </a:t>
            </a:r>
            <a:r>
              <a:rPr lang="ru-RU" sz="2000" dirty="0" err="1" smtClean="0"/>
              <a:t>розроблена</a:t>
            </a:r>
            <a:r>
              <a:rPr lang="ru-RU" sz="2000" dirty="0" smtClean="0"/>
              <a:t> </a:t>
            </a:r>
            <a:r>
              <a:rPr lang="ru-RU" sz="2000" dirty="0" err="1" smtClean="0"/>
              <a:t>спеціальна</a:t>
            </a:r>
            <a:r>
              <a:rPr lang="ru-RU" sz="2000" dirty="0" smtClean="0"/>
              <a:t> </a:t>
            </a:r>
            <a:r>
              <a:rPr lang="ru-RU" sz="2000" dirty="0" err="1" smtClean="0"/>
              <a:t>програма</a:t>
            </a:r>
            <a:r>
              <a:rPr lang="ru-RU" sz="2000" dirty="0" smtClean="0"/>
              <a:t> </a:t>
            </a:r>
            <a:r>
              <a:rPr lang="ru-RU" sz="2000" dirty="0" err="1" smtClean="0"/>
              <a:t>дитячого</a:t>
            </a:r>
            <a:r>
              <a:rPr lang="ru-RU" sz="2000" dirty="0" smtClean="0"/>
              <a:t> </a:t>
            </a:r>
            <a:r>
              <a:rPr lang="ru-RU" sz="2000" dirty="0" err="1" smtClean="0"/>
              <a:t>відпочинку</a:t>
            </a:r>
            <a:r>
              <a:rPr lang="ru-RU" sz="2000" dirty="0" smtClean="0"/>
              <a:t> в </a:t>
            </a:r>
            <a:r>
              <a:rPr lang="ru-RU" sz="2000" dirty="0" err="1" smtClean="0"/>
              <a:t>сільській</a:t>
            </a:r>
            <a:r>
              <a:rPr lang="ru-RU" sz="2000" dirty="0" smtClean="0"/>
              <a:t> </a:t>
            </a:r>
            <a:r>
              <a:rPr lang="ru-RU" sz="2000" dirty="0" err="1" smtClean="0"/>
              <a:t>місцевості</a:t>
            </a:r>
            <a:r>
              <a:rPr lang="ru-RU" sz="2000" dirty="0" smtClean="0"/>
              <a:t> </a:t>
            </a:r>
            <a:r>
              <a:rPr lang="ru-RU" sz="2000" dirty="0" err="1" smtClean="0"/>
              <a:t>впродовж</a:t>
            </a:r>
            <a:r>
              <a:rPr lang="ru-RU" sz="2000" dirty="0" smtClean="0"/>
              <a:t> </a:t>
            </a:r>
            <a:r>
              <a:rPr lang="ru-RU" sz="2000" dirty="0" err="1" smtClean="0"/>
              <a:t>шкільних</a:t>
            </a:r>
            <a:r>
              <a:rPr lang="ru-RU" sz="2000" dirty="0" smtClean="0"/>
              <a:t> </a:t>
            </a:r>
            <a:r>
              <a:rPr lang="ru-RU" sz="2000" dirty="0" err="1" smtClean="0"/>
              <a:t>канікул</a:t>
            </a:r>
            <a:r>
              <a:rPr lang="ru-RU" sz="2000" dirty="0" smtClean="0"/>
              <a:t>. </a:t>
            </a:r>
            <a:r>
              <a:rPr lang="ru-RU" sz="2000" dirty="0" err="1" smtClean="0"/>
              <a:t>Діти</a:t>
            </a:r>
            <a:r>
              <a:rPr lang="ru-RU" sz="2000" dirty="0" smtClean="0"/>
              <a:t> </a:t>
            </a:r>
            <a:r>
              <a:rPr lang="ru-RU" sz="2000" dirty="0" err="1" smtClean="0"/>
              <a:t>від</a:t>
            </a:r>
            <a:r>
              <a:rPr lang="ru-RU" sz="2000" dirty="0" smtClean="0"/>
              <a:t> 3 до 13 </a:t>
            </a:r>
            <a:r>
              <a:rPr lang="ru-RU" sz="2000" dirty="0" err="1" smtClean="0"/>
              <a:t>років</a:t>
            </a:r>
            <a:r>
              <a:rPr lang="ru-RU" sz="2000" dirty="0" smtClean="0"/>
              <a:t> </a:t>
            </a:r>
            <a:r>
              <a:rPr lang="ru-RU" sz="2000" dirty="0" err="1" smtClean="0"/>
              <a:t>запрошуються</a:t>
            </a:r>
            <a:r>
              <a:rPr lang="ru-RU" sz="2000" dirty="0" smtClean="0"/>
              <a:t> для </a:t>
            </a:r>
            <a:r>
              <a:rPr lang="ru-RU" sz="2000" dirty="0" err="1" smtClean="0"/>
              <a:t>проживання</a:t>
            </a:r>
            <a:r>
              <a:rPr lang="ru-RU" sz="2000" dirty="0" smtClean="0"/>
              <a:t> у </a:t>
            </a:r>
            <a:r>
              <a:rPr lang="ru-RU" sz="2000" dirty="0" err="1" smtClean="0"/>
              <a:t>сім'ї</a:t>
            </a:r>
            <a:r>
              <a:rPr lang="ru-RU" sz="2000" dirty="0" smtClean="0"/>
              <a:t>, </a:t>
            </a:r>
            <a:r>
              <a:rPr lang="ru-RU" sz="2000" dirty="0" err="1" smtClean="0"/>
              <a:t>піклування</a:t>
            </a:r>
            <a:r>
              <a:rPr lang="ru-RU" sz="2000" dirty="0" smtClean="0"/>
              <a:t> про </a:t>
            </a:r>
            <a:r>
              <a:rPr lang="ru-RU" sz="2000" dirty="0" err="1" smtClean="0"/>
              <a:t>свійських</a:t>
            </a:r>
            <a:r>
              <a:rPr lang="ru-RU" sz="2000" dirty="0" smtClean="0"/>
              <a:t> </a:t>
            </a:r>
            <a:r>
              <a:rPr lang="ru-RU" sz="2000" dirty="0" err="1" smtClean="0"/>
              <a:t>тварин</a:t>
            </a:r>
            <a:r>
              <a:rPr lang="ru-RU" sz="2000" dirty="0" smtClean="0"/>
              <a:t> (ягнята, поросята, кролики), </a:t>
            </a:r>
            <a:r>
              <a:rPr lang="ru-RU" sz="2000" dirty="0" err="1" smtClean="0"/>
              <a:t>активних</a:t>
            </a:r>
            <a:r>
              <a:rPr lang="ru-RU" sz="2000" dirty="0" smtClean="0"/>
              <a:t> </a:t>
            </a:r>
            <a:r>
              <a:rPr lang="ru-RU" sz="2000" dirty="0" err="1" smtClean="0"/>
              <a:t>ігор</a:t>
            </a:r>
            <a:r>
              <a:rPr lang="ru-RU" sz="2000" dirty="0" smtClean="0"/>
              <a:t> на </a:t>
            </a:r>
            <a:r>
              <a:rPr lang="ru-RU" sz="2000" dirty="0" err="1" smtClean="0"/>
              <a:t>природі</a:t>
            </a:r>
            <a:r>
              <a:rPr lang="ru-RU" sz="2000" dirty="0" smtClean="0"/>
              <a:t> </a:t>
            </a:r>
            <a:r>
              <a:rPr lang="ru-RU" sz="2000" dirty="0" err="1" smtClean="0"/>
              <a:t>зі</a:t>
            </a:r>
            <a:r>
              <a:rPr lang="ru-RU" sz="2000" dirty="0" smtClean="0"/>
              <a:t> </a:t>
            </a:r>
            <a:r>
              <a:rPr lang="ru-RU" sz="2000" dirty="0" err="1" smtClean="0"/>
              <a:t>своїми</a:t>
            </a:r>
            <a:r>
              <a:rPr lang="ru-RU" sz="2000" dirty="0" smtClean="0"/>
              <a:t> </a:t>
            </a:r>
            <a:r>
              <a:rPr lang="ru-RU" sz="2000" dirty="0" err="1" smtClean="0"/>
              <a:t>сільськими</a:t>
            </a:r>
            <a:r>
              <a:rPr lang="ru-RU" sz="2000" dirty="0" smtClean="0"/>
              <a:t> ровесниками, </a:t>
            </a:r>
            <a:r>
              <a:rPr lang="ru-RU" sz="2000" dirty="0" err="1" smtClean="0"/>
              <a:t>цікавих</a:t>
            </a:r>
            <a:r>
              <a:rPr lang="ru-RU" sz="2000" dirty="0" smtClean="0"/>
              <a:t> </a:t>
            </a:r>
            <a:r>
              <a:rPr lang="ru-RU" sz="2000" dirty="0" err="1" smtClean="0"/>
              <a:t>походів</a:t>
            </a:r>
            <a:r>
              <a:rPr lang="ru-RU" sz="2000" dirty="0" smtClean="0"/>
              <a:t> і </a:t>
            </a:r>
            <a:r>
              <a:rPr lang="ru-RU" sz="2000" dirty="0" err="1" smtClean="0"/>
              <a:t>пригод</a:t>
            </a:r>
            <a:r>
              <a:rPr lang="ru-RU" sz="2000" dirty="0" smtClean="0"/>
              <a:t>. </a:t>
            </a:r>
          </a:p>
          <a:p>
            <a:pPr marL="0" indent="0" algn="ctr" defTabSz="457200" eaLnBrk="1" hangingPunct="1">
              <a:buFont typeface="Wingdings 3" pitchFamily="18" charset="2"/>
              <a:buNone/>
            </a:pPr>
            <a:r>
              <a:rPr lang="ru-RU" sz="2000" dirty="0" err="1" smtClean="0"/>
              <a:t>Також</a:t>
            </a:r>
            <a:r>
              <a:rPr lang="ru-RU" sz="2000" dirty="0" smtClean="0"/>
              <a:t> у </a:t>
            </a:r>
            <a:r>
              <a:rPr lang="ru-RU" sz="2000" dirty="0" err="1" smtClean="0"/>
              <a:t>селі</a:t>
            </a:r>
            <a:r>
              <a:rPr lang="ru-RU" sz="2000" dirty="0" smtClean="0"/>
              <a:t> </a:t>
            </a:r>
            <a:r>
              <a:rPr lang="ru-RU" sz="2000" dirty="0" err="1" smtClean="0"/>
              <a:t>діти</a:t>
            </a:r>
            <a:r>
              <a:rPr lang="ru-RU" sz="2000" dirty="0" smtClean="0"/>
              <a:t> </a:t>
            </a:r>
            <a:r>
              <a:rPr lang="ru-RU" sz="2000" dirty="0" err="1" smtClean="0"/>
              <a:t>мають</a:t>
            </a:r>
            <a:r>
              <a:rPr lang="ru-RU" sz="2000" dirty="0" smtClean="0"/>
              <a:t> </a:t>
            </a:r>
            <a:r>
              <a:rPr lang="ru-RU" sz="2000" dirty="0" err="1" smtClean="0"/>
              <a:t>змогу</a:t>
            </a:r>
            <a:r>
              <a:rPr lang="ru-RU" sz="2000" dirty="0" smtClean="0"/>
              <a:t> </a:t>
            </a:r>
            <a:r>
              <a:rPr lang="ru-RU" sz="2000" dirty="0" err="1" smtClean="0"/>
              <a:t>вивчати</a:t>
            </a:r>
            <a:r>
              <a:rPr lang="ru-RU" sz="2000" dirty="0" smtClean="0"/>
              <a:t> </a:t>
            </a:r>
            <a:r>
              <a:rPr lang="ru-RU" sz="2000" dirty="0" err="1" smtClean="0"/>
              <a:t>народні</a:t>
            </a:r>
            <a:r>
              <a:rPr lang="ru-RU" sz="2000" dirty="0" smtClean="0"/>
              <a:t> </a:t>
            </a:r>
            <a:r>
              <a:rPr lang="ru-RU" sz="2000" dirty="0" err="1" smtClean="0"/>
              <a:t>танці</a:t>
            </a:r>
            <a:r>
              <a:rPr lang="ru-RU" sz="2000" dirty="0" smtClean="0"/>
              <a:t>, </a:t>
            </a:r>
            <a:r>
              <a:rPr lang="ru-RU" sz="2000" dirty="0" err="1" smtClean="0"/>
              <a:t>художні</a:t>
            </a:r>
            <a:r>
              <a:rPr lang="ru-RU" sz="2000" dirty="0" smtClean="0"/>
              <a:t> </a:t>
            </a:r>
            <a:r>
              <a:rPr lang="ru-RU" sz="2000" dirty="0" err="1" smtClean="0"/>
              <a:t>промисли</a:t>
            </a:r>
            <a:r>
              <a:rPr lang="ru-RU" sz="2000" dirty="0" smtClean="0"/>
              <a:t>, фольклор краю, </a:t>
            </a:r>
            <a:r>
              <a:rPr lang="ru-RU" sz="2000" dirty="0" err="1" smtClean="0"/>
              <a:t>іноземні</a:t>
            </a:r>
            <a:r>
              <a:rPr lang="ru-RU" sz="2000" dirty="0" smtClean="0"/>
              <a:t> </a:t>
            </a:r>
            <a:r>
              <a:rPr lang="ru-RU" sz="2000" dirty="0" err="1" smtClean="0"/>
              <a:t>мови</a:t>
            </a:r>
            <a:r>
              <a:rPr lang="ru-RU" sz="2000" dirty="0" smtClean="0"/>
              <a:t>. </a:t>
            </a:r>
            <a:r>
              <a:rPr lang="ru-RU" sz="2000" dirty="0" err="1" smtClean="0"/>
              <a:t>Якість</a:t>
            </a:r>
            <a:r>
              <a:rPr lang="ru-RU" sz="2000" dirty="0" smtClean="0"/>
              <a:t> такого </a:t>
            </a:r>
            <a:r>
              <a:rPr lang="ru-RU" sz="2000" dirty="0" err="1" smtClean="0"/>
              <a:t>відпочинку</a:t>
            </a:r>
            <a:r>
              <a:rPr lang="ru-RU" sz="2000" dirty="0" smtClean="0"/>
              <a:t> </a:t>
            </a:r>
            <a:r>
              <a:rPr lang="ru-RU" sz="2000" dirty="0" err="1" smtClean="0"/>
              <a:t>контролюється</a:t>
            </a:r>
            <a:r>
              <a:rPr lang="ru-RU" sz="2000" dirty="0" smtClean="0"/>
              <a:t> і </a:t>
            </a:r>
            <a:r>
              <a:rPr lang="ru-RU" sz="2000" dirty="0" err="1" smtClean="0"/>
              <a:t>серти-фікується</a:t>
            </a:r>
            <a:r>
              <a:rPr lang="ru-RU" sz="2000" dirty="0" smtClean="0"/>
              <a:t> </a:t>
            </a:r>
            <a:r>
              <a:rPr lang="en-US" sz="2000" dirty="0" smtClean="0"/>
              <a:t>DDASS - </a:t>
            </a:r>
            <a:r>
              <a:rPr lang="ru-RU" sz="2000" dirty="0" err="1" smtClean="0"/>
              <a:t>Міністерством</a:t>
            </a:r>
            <a:r>
              <a:rPr lang="ru-RU" sz="2000" dirty="0" smtClean="0"/>
              <a:t> </a:t>
            </a:r>
            <a:r>
              <a:rPr lang="ru-RU" sz="2000" dirty="0" err="1" smtClean="0"/>
              <a:t>охорони</a:t>
            </a:r>
            <a:r>
              <a:rPr lang="ru-RU" sz="2000" dirty="0" smtClean="0"/>
              <a:t> </a:t>
            </a:r>
            <a:r>
              <a:rPr lang="ru-RU" sz="2000" dirty="0" err="1" smtClean="0"/>
              <a:t>здоров'я</a:t>
            </a:r>
            <a:r>
              <a:rPr lang="ru-RU" sz="2000" dirty="0" smtClean="0"/>
              <a:t> і </a:t>
            </a:r>
            <a:r>
              <a:rPr lang="ru-RU" sz="2000" dirty="0" err="1" smtClean="0"/>
              <a:t>соціального</a:t>
            </a:r>
            <a:r>
              <a:rPr lang="ru-RU" sz="2000" dirty="0" smtClean="0"/>
              <a:t> </a:t>
            </a:r>
            <a:r>
              <a:rPr lang="ru-RU" sz="2000" dirty="0" err="1" smtClean="0"/>
              <a:t>забезпечення</a:t>
            </a:r>
            <a:r>
              <a:rPr lang="ru-RU" sz="2000" dirty="0" smtClean="0"/>
              <a:t> </a:t>
            </a:r>
            <a:r>
              <a:rPr lang="ru-RU" sz="2000" dirty="0" err="1" smtClean="0"/>
              <a:t>Франції</a:t>
            </a:r>
            <a:r>
              <a:rPr lang="ru-RU" sz="2000" dirty="0" smtClean="0"/>
              <a:t>, а </a:t>
            </a:r>
            <a:r>
              <a:rPr lang="ru-RU" sz="2000" dirty="0" err="1" smtClean="0"/>
              <a:t>також</a:t>
            </a:r>
            <a:r>
              <a:rPr lang="ru-RU" sz="2000" dirty="0" smtClean="0"/>
              <a:t> </a:t>
            </a:r>
            <a:r>
              <a:rPr lang="ru-RU" sz="2000" dirty="0" err="1" smtClean="0"/>
              <a:t>Міністерством</a:t>
            </a:r>
            <a:r>
              <a:rPr lang="ru-RU" sz="2000" dirty="0" smtClean="0"/>
              <a:t> </a:t>
            </a:r>
            <a:r>
              <a:rPr lang="ru-RU" sz="2000" dirty="0" err="1" smtClean="0"/>
              <a:t>молоді</a:t>
            </a:r>
            <a:r>
              <a:rPr lang="ru-RU" sz="2000" dirty="0" smtClean="0"/>
              <a:t> та спорту.</a:t>
            </a:r>
          </a:p>
        </p:txBody>
      </p:sp>
      <p:pic>
        <p:nvPicPr>
          <p:cNvPr id="33795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5638" y="2562225"/>
            <a:ext cx="4670425" cy="350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5943" y="801279"/>
            <a:ext cx="11848011" cy="6056721"/>
          </a:xfrm>
          <a:solidFill>
            <a:schemeClr val="bg1"/>
          </a:solidFill>
        </p:spPr>
        <p:txBody>
          <a:bodyPr rtlCol="0">
            <a:noAutofit/>
          </a:bodyPr>
          <a:lstStyle/>
          <a:p>
            <a:pPr marL="0" indent="0" defTabSz="457200" eaLnBrk="1" fontAlgn="auto" hangingPunct="1">
              <a:spcAft>
                <a:spcPts val="0"/>
              </a:spcAft>
              <a:buFont typeface="Wingdings 3" charset="2"/>
              <a:buNone/>
              <a:defRPr/>
            </a:pP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Для 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тих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категорій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туристів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які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полюбляють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подорожувати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країною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на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власному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авто, у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Франції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значного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розвитку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набула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мережа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автотуристичних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кемпінгів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"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прив'язаних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" до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сільської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місцевості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де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туристи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можуть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отримувати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свіжі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продукти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домашнього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приготування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Усі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кемпінги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країни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постійно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перевіряються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на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відповідність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національним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стандартам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сервісу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й </a:t>
            </a:r>
            <a:r>
              <a:rPr lang="ru-RU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отримують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категорійний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сертифікат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ru-RU" sz="20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Зокрема</a:t>
            </a:r>
            <a:r>
              <a:rPr lang="ru-RU" sz="20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в </a:t>
            </a:r>
            <a:r>
              <a:rPr lang="ru-RU" sz="20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країні</a:t>
            </a:r>
            <a:r>
              <a:rPr lang="ru-RU" sz="20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існують</a:t>
            </a:r>
            <a:r>
              <a:rPr lang="ru-RU" sz="20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кемпінги</a:t>
            </a:r>
            <a:r>
              <a:rPr lang="ru-RU" sz="20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таких </a:t>
            </a:r>
            <a:r>
              <a:rPr lang="ru-RU" sz="20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категорій</a:t>
            </a:r>
            <a:r>
              <a:rPr lang="ru-RU" sz="2000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:</a:t>
            </a:r>
            <a:endParaRPr lang="ru-RU" sz="20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 defTabSz="457200"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ru-RU" sz="20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*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Кемпінг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неподалік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села.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Площа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для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розбивки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наметів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300 м2 і 400 м2 -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ділянка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з природною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рослинністю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(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лісопарком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луками). Один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WC 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і одна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мийка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для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прання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одягу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від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1 до 3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душових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чи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ванних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кімнат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водовід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з кранами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гарячої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і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холодної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води,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залежно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від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кількості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наметових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місць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 marL="342900" indent="-342900" defTabSz="457200"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ru-RU" sz="20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**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У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доповнення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до умов І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категорії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наявні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дитячий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ігровий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майданчик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та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спортмайданчик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для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дорослих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 marL="342900" indent="-342900" defTabSz="457200"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ru-RU" sz="20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*** 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У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доповнення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до умов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II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категорії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від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30 до 100 %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наметових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місць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електрифіковані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й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оснащені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біотуалетами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є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крита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автостоянка, 2-3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ванни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і 2-4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душові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кабіни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3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приміщення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для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прання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одягу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автомийка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 marL="342900" indent="-342900" defTabSz="457200"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ru-RU" sz="20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**** 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У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доповнення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до умов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III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категорії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всі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наметові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місця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освітлені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є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кімната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відпочинку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таксофон.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Кількість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ванних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і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душових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кімнат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більша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з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розрахунку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одна на 10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осіб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85888" y="2603500"/>
            <a:ext cx="8824912" cy="3822700"/>
          </a:xfrm>
        </p:spPr>
        <p:txBody>
          <a:bodyPr rtlCol="0">
            <a:normAutofit/>
          </a:bodyPr>
          <a:lstStyle/>
          <a:p>
            <a:pPr marL="0" indent="0" defTabSz="457200" eaLnBrk="1" fontAlgn="auto" hangingPunct="1">
              <a:spcAft>
                <a:spcPts val="0"/>
              </a:spcAft>
              <a:buFont typeface="Wingdings 3" charset="2"/>
              <a:buNone/>
              <a:defRPr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ru-RU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У </a:t>
            </a:r>
            <a:r>
              <a:rPr lang="ru-RU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Франції</a:t>
            </a:r>
            <a:r>
              <a:rPr lang="ru-RU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паралельно</a:t>
            </a:r>
            <a:r>
              <a:rPr lang="ru-RU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реалізуються</a:t>
            </a:r>
            <a:r>
              <a:rPr lang="ru-RU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різні</a:t>
            </a:r>
            <a:r>
              <a:rPr lang="ru-RU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концепції</a:t>
            </a:r>
            <a:r>
              <a:rPr lang="ru-RU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агротуризму</a:t>
            </a:r>
            <a:r>
              <a:rPr lang="ru-RU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:</a:t>
            </a:r>
            <a:endParaRPr lang="ru-RU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ctr" defTabSz="457200" eaLnBrk="1" fontAlgn="auto" hangingPunct="1">
              <a:spcAft>
                <a:spcPts val="0"/>
              </a:spcAft>
              <a:buFont typeface="Wingdings 3" charset="2"/>
              <a:buNone/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приморські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агрооселі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</a:p>
          <a:p>
            <a:pPr marL="0" indent="0" algn="ctr" defTabSz="457200" eaLnBrk="1" fontAlgn="auto" hangingPunct="1">
              <a:spcAft>
                <a:spcPts val="0"/>
              </a:spcAft>
              <a:buFont typeface="Wingdings 3" charset="2"/>
              <a:buNone/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кінні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ферми;</a:t>
            </a:r>
          </a:p>
          <a:p>
            <a:pPr marL="0" indent="0" algn="ctr" defTabSz="457200" eaLnBrk="1" fontAlgn="auto" hangingPunct="1">
              <a:spcAft>
                <a:spcPts val="0"/>
              </a:spcAft>
              <a:buFont typeface="Wingdings 3" charset="2"/>
              <a:buNone/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винні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агросадиби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</a:p>
          <a:p>
            <a:pPr marL="0" indent="0" algn="ctr" defTabSz="457200" eaLnBrk="1" fontAlgn="auto" hangingPunct="1">
              <a:spcAft>
                <a:spcPts val="0"/>
              </a:spcAft>
              <a:buFont typeface="Wingdings 3" charset="2"/>
              <a:buNone/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гірськолижні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шале;</a:t>
            </a:r>
          </a:p>
          <a:p>
            <a:pPr marL="342900" indent="-342900" algn="ctr" defTabSz="457200"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замки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у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сільській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місцевості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</a:p>
          <a:p>
            <a:pPr marL="0" indent="0" algn="ctr" defTabSz="457200" eaLnBrk="1" fontAlgn="auto" hangingPunct="1">
              <a:spcAft>
                <a:spcPts val="0"/>
              </a:spcAft>
              <a:buFont typeface="Wingdings 3" charset="2"/>
              <a:buNone/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рибацькі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оселі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3675" y="3078163"/>
            <a:ext cx="3282950" cy="184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62863" y="4494213"/>
            <a:ext cx="2778125" cy="207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217846">
            <a:off x="1219200" y="4598988"/>
            <a:ext cx="2713038" cy="209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749000">
            <a:off x="9188450" y="3059113"/>
            <a:ext cx="2833688" cy="188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ъект 2"/>
          <p:cNvSpPr>
            <a:spLocks noGrp="1"/>
          </p:cNvSpPr>
          <p:nvPr>
            <p:ph idx="1"/>
          </p:nvPr>
        </p:nvSpPr>
        <p:spPr>
          <a:xfrm>
            <a:off x="425450" y="2370138"/>
            <a:ext cx="5705475" cy="4095750"/>
          </a:xfrm>
        </p:spPr>
        <p:txBody>
          <a:bodyPr/>
          <a:lstStyle/>
          <a:p>
            <a:pPr marL="342900" indent="-342900" defTabSz="457200" eaLnBrk="1" hangingPunct="1"/>
            <a:r>
              <a:rPr lang="ru-RU" sz="2000" smtClean="0"/>
              <a:t>Винно-гастрономічний туризм – доволі молодий вид подорожування, який стрімко набирає популярності у світі. На сьогодні прибутковість такого бізнесу – близько 6,5 млрд євро на рік</a:t>
            </a:r>
          </a:p>
          <a:p>
            <a:pPr marL="342900" indent="-342900" defTabSz="457200" eaLnBrk="1" hangingPunct="1"/>
            <a:r>
              <a:rPr lang="ru-RU" sz="2000" smtClean="0"/>
              <a:t>На сьогодні винно-гастрономічний туризм взагалі, та французький зокрема, можна умовно розділити на такі види: сільський «зелений», міський, фестивальний та навчальний</a:t>
            </a:r>
          </a:p>
        </p:txBody>
      </p:sp>
      <p:pic>
        <p:nvPicPr>
          <p:cNvPr id="36867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30925" y="2370138"/>
            <a:ext cx="5518150" cy="367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ъект 2"/>
          <p:cNvSpPr>
            <a:spLocks noGrp="1"/>
          </p:cNvSpPr>
          <p:nvPr>
            <p:ph idx="1"/>
          </p:nvPr>
        </p:nvSpPr>
        <p:spPr>
          <a:xfrm>
            <a:off x="1155700" y="2346325"/>
            <a:ext cx="8824913" cy="3416300"/>
          </a:xfrm>
        </p:spPr>
        <p:txBody>
          <a:bodyPr/>
          <a:lstStyle/>
          <a:p>
            <a:pPr marL="342900" indent="-342900" algn="ctr" defTabSz="457200" eaLnBrk="1" hangingPunct="1"/>
            <a:r>
              <a:rPr lang="ru-RU" smtClean="0"/>
              <a:t>Сільський туризм передбачає, що основна частина подорожі проходить у провінційній місцевості, де туристи можуть спостерігати й брати участь у процесі збору врожаю, виготовленні того чи іншого продукту, дегустації, просто влитися в «екологічний», «зелений» спосіб життя. Найчастіше сюди відносять і винний туризм, оскільки головним його принципом є дегустація вина в місці виробництва </a:t>
            </a:r>
          </a:p>
        </p:txBody>
      </p:sp>
      <p:pic>
        <p:nvPicPr>
          <p:cNvPr id="37891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55700" y="4176713"/>
            <a:ext cx="4164013" cy="230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56400" y="4170363"/>
            <a:ext cx="3468688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>
          <a:xfrm>
            <a:off x="1030288" y="733425"/>
            <a:ext cx="9182100" cy="1082675"/>
          </a:xfrm>
        </p:spPr>
        <p:txBody>
          <a:bodyPr/>
          <a:lstStyle/>
          <a:p>
            <a:pPr algn="ctr" eaLnBrk="1" hangingPunct="1"/>
            <a:r>
              <a:rPr lang="ru-RU" sz="2800" b="1" smtClean="0"/>
              <a:t/>
            </a:r>
            <a:br>
              <a:rPr lang="ru-RU" sz="2800" b="1" smtClean="0"/>
            </a:br>
            <a:r>
              <a:rPr lang="ru-RU" sz="3200" b="1" smtClean="0"/>
              <a:t>Особливості сільського туризму в країнах Європейського Союзу</a:t>
            </a:r>
            <a:r>
              <a:rPr lang="ru-RU" b="1" smtClean="0"/>
              <a:t/>
            </a:r>
            <a:br>
              <a:rPr lang="ru-RU" b="1" smtClean="0"/>
            </a:br>
            <a:endParaRPr lang="ru-RU" smtClean="0"/>
          </a:p>
        </p:txBody>
      </p:sp>
      <p:pic>
        <p:nvPicPr>
          <p:cNvPr id="20482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01650" y="2289175"/>
            <a:ext cx="6297613" cy="3940175"/>
          </a:xfrm>
        </p:spPr>
      </p:pic>
      <p:sp>
        <p:nvSpPr>
          <p:cNvPr id="20483" name="Прямоугольник 4"/>
          <p:cNvSpPr>
            <a:spLocks noChangeArrowheads="1"/>
          </p:cNvSpPr>
          <p:nvPr/>
        </p:nvSpPr>
        <p:spPr bwMode="auto">
          <a:xfrm>
            <a:off x="7096125" y="2551113"/>
            <a:ext cx="4662488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Century Gothic" pitchFamily="34" charset="0"/>
              </a:rPr>
              <a:t>Зацікавлення відпочинком у сільській місцевості в країнах Європейського Союзу триває впродовж декількох десятиліть. Кожний четвертий споживач туристичних послуг надає перевагу відпочинку у сільській місцевості.</a:t>
            </a:r>
          </a:p>
          <a:p>
            <a:pPr algn="ctr"/>
            <a:r>
              <a:rPr lang="ru-RU">
                <a:latin typeface="Century Gothic" pitchFamily="34" charset="0"/>
              </a:rPr>
              <a:t>У цих країнах сільським туризмом займається велика кількість селянських господарств, наприклад, у Австрії — близько 10%, Німеччині — 6%, у Польщі — близько 0,3%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ъект 2"/>
          <p:cNvSpPr>
            <a:spLocks noGrp="1"/>
          </p:cNvSpPr>
          <p:nvPr>
            <p:ph idx="1"/>
          </p:nvPr>
        </p:nvSpPr>
        <p:spPr>
          <a:xfrm>
            <a:off x="254000" y="2462213"/>
            <a:ext cx="5038725" cy="2444750"/>
          </a:xfrm>
        </p:spPr>
        <p:txBody>
          <a:bodyPr/>
          <a:lstStyle/>
          <a:p>
            <a:pPr marL="342900" indent="-342900" algn="ctr" defTabSz="457200" eaLnBrk="1" hangingPunct="1"/>
            <a:r>
              <a:rPr lang="ru-RU" smtClean="0"/>
              <a:t>Серед найпопулярніших виноробних регіонів Франції – Бордо, Бургундія, Долини Рони та Луари, Ельзас, Шампань, Лангедок-Русільйон та Прованс. Кожен із них розділений на субрегіони та аппелясьйони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5638" y="4265613"/>
            <a:ext cx="3633787" cy="242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67363" y="773113"/>
            <a:ext cx="4183062" cy="275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39075" y="2281238"/>
            <a:ext cx="4283075" cy="320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8050" y="3868738"/>
            <a:ext cx="4233863" cy="281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6954309" y="2343855"/>
            <a:ext cx="4430713" cy="3784600"/>
          </a:xfrm>
        </p:spPr>
        <p:txBody>
          <a:bodyPr rtlCol="0">
            <a:normAutofit/>
          </a:bodyPr>
          <a:lstStyle/>
          <a:p>
            <a:pPr marL="342900" indent="-342900" algn="ctr" defTabSz="457200"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endParaRPr lang="ru-RU" sz="2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ctr" defTabSz="457200" eaLnBrk="1" fontAlgn="auto" hangingPunct="1">
              <a:spcAft>
                <a:spcPts val="0"/>
              </a:spcAft>
              <a:buFont typeface="Wingdings 3" charset="2"/>
              <a:buNone/>
              <a:defRPr/>
            </a:pP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Рис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1. </a:t>
            </a:r>
            <a:r>
              <a:rPr lang="ru-RU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Ареали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найінтенсивнішого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сільського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та </a:t>
            </a:r>
            <a:r>
              <a:rPr lang="ru-RU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міського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гастрономічного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туризму та </a:t>
            </a:r>
            <a:r>
              <a:rPr lang="ru-RU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виноробні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регіони</a:t>
            </a:r>
            <a:endParaRPr lang="ru-RU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9939" name="Рисунок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83335" y="1038578"/>
            <a:ext cx="6930046" cy="5555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5168" y="1070811"/>
            <a:ext cx="10742121" cy="4948989"/>
          </a:xfrm>
          <a:solidFill>
            <a:schemeClr val="accent4"/>
          </a:solidFill>
        </p:spPr>
        <p:txBody>
          <a:bodyPr/>
          <a:lstStyle/>
          <a:p>
            <a:r>
              <a:rPr lang="ru-RU" dirty="0" err="1">
                <a:solidFill>
                  <a:schemeClr val="tx1"/>
                </a:solidFill>
              </a:rPr>
              <a:t>Ельзас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вважається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сьогодні</a:t>
            </a:r>
            <a:r>
              <a:rPr lang="ru-RU" dirty="0">
                <a:solidFill>
                  <a:schemeClr val="tx1"/>
                </a:solidFill>
              </a:rPr>
              <a:t> прообразом </a:t>
            </a:r>
            <a:r>
              <a:rPr lang="ru-RU" dirty="0" err="1">
                <a:solidFill>
                  <a:schemeClr val="tx1"/>
                </a:solidFill>
              </a:rPr>
              <a:t>нової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Об‟єднаної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Європи</a:t>
            </a:r>
            <a:r>
              <a:rPr lang="ru-RU" dirty="0">
                <a:solidFill>
                  <a:schemeClr val="tx1"/>
                </a:solidFill>
              </a:rPr>
              <a:t>. У головному </a:t>
            </a:r>
            <a:r>
              <a:rPr lang="ru-RU" dirty="0" err="1">
                <a:solidFill>
                  <a:schemeClr val="tx1"/>
                </a:solidFill>
              </a:rPr>
              <a:t>місті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Ельзасу</a:t>
            </a:r>
            <a:r>
              <a:rPr lang="ru-RU" dirty="0">
                <a:solidFill>
                  <a:schemeClr val="tx1"/>
                </a:solidFill>
              </a:rPr>
              <a:t> – </a:t>
            </a:r>
            <a:r>
              <a:rPr lang="ru-RU" dirty="0" err="1">
                <a:solidFill>
                  <a:schemeClr val="tx1"/>
                </a:solidFill>
              </a:rPr>
              <a:t>Страсбурзі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засідають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Європейський</a:t>
            </a:r>
            <a:r>
              <a:rPr lang="ru-RU" dirty="0">
                <a:solidFill>
                  <a:schemeClr val="tx1"/>
                </a:solidFill>
              </a:rPr>
              <a:t> парламент, Рада </a:t>
            </a:r>
            <a:r>
              <a:rPr lang="ru-RU" dirty="0" err="1">
                <a:solidFill>
                  <a:schemeClr val="tx1"/>
                </a:solidFill>
              </a:rPr>
              <a:t>Європи</a:t>
            </a:r>
            <a:r>
              <a:rPr lang="ru-RU" dirty="0">
                <a:solidFill>
                  <a:schemeClr val="tx1"/>
                </a:solidFill>
              </a:rPr>
              <a:t> і </a:t>
            </a:r>
            <a:r>
              <a:rPr lang="ru-RU" dirty="0" err="1">
                <a:solidFill>
                  <a:schemeClr val="tx1"/>
                </a:solidFill>
              </a:rPr>
              <a:t>Європейський</a:t>
            </a:r>
            <a:r>
              <a:rPr lang="ru-RU" dirty="0">
                <a:solidFill>
                  <a:schemeClr val="tx1"/>
                </a:solidFill>
              </a:rPr>
              <a:t> Суд </a:t>
            </a:r>
            <a:r>
              <a:rPr lang="ru-RU" dirty="0" err="1">
                <a:solidFill>
                  <a:schemeClr val="tx1"/>
                </a:solidFill>
              </a:rPr>
              <a:t>із</a:t>
            </a:r>
            <a:r>
              <a:rPr lang="ru-RU" dirty="0">
                <a:solidFill>
                  <a:schemeClr val="tx1"/>
                </a:solidFill>
              </a:rPr>
              <a:t> прав </a:t>
            </a:r>
            <a:r>
              <a:rPr lang="ru-RU" dirty="0" err="1">
                <a:solidFill>
                  <a:schemeClr val="tx1"/>
                </a:solidFill>
              </a:rPr>
              <a:t>людини</a:t>
            </a:r>
            <a:r>
              <a:rPr lang="ru-RU" dirty="0">
                <a:solidFill>
                  <a:schemeClr val="tx1"/>
                </a:solidFill>
              </a:rPr>
              <a:t>. Тут </a:t>
            </a:r>
            <a:r>
              <a:rPr lang="ru-RU" dirty="0" err="1">
                <a:solidFill>
                  <a:schemeClr val="tx1"/>
                </a:solidFill>
              </a:rPr>
              <a:t>знаходиться</a:t>
            </a:r>
            <a:r>
              <a:rPr lang="ru-RU" dirty="0">
                <a:solidFill>
                  <a:schemeClr val="tx1"/>
                </a:solidFill>
              </a:rPr>
              <a:t> один </a:t>
            </a:r>
            <a:r>
              <a:rPr lang="ru-RU" dirty="0" err="1">
                <a:solidFill>
                  <a:schemeClr val="tx1"/>
                </a:solidFill>
              </a:rPr>
              <a:t>із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найважливіших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центрів</a:t>
            </a:r>
            <a:r>
              <a:rPr lang="ru-RU" dirty="0">
                <a:solidFill>
                  <a:schemeClr val="tx1"/>
                </a:solidFill>
              </a:rPr>
              <a:t> 16 </a:t>
            </a:r>
            <a:r>
              <a:rPr lang="ru-RU" dirty="0" err="1">
                <a:solidFill>
                  <a:schemeClr val="tx1"/>
                </a:solidFill>
              </a:rPr>
              <a:t>ділового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життя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Європи</a:t>
            </a:r>
            <a:r>
              <a:rPr lang="ru-RU" dirty="0">
                <a:solidFill>
                  <a:schemeClr val="tx1"/>
                </a:solidFill>
              </a:rPr>
              <a:t> й </a:t>
            </a:r>
            <a:r>
              <a:rPr lang="ru-RU" dirty="0" err="1">
                <a:solidFill>
                  <a:schemeClr val="tx1"/>
                </a:solidFill>
              </a:rPr>
              <a:t>бізнес</a:t>
            </a:r>
            <a:r>
              <a:rPr lang="ru-RU" dirty="0">
                <a:solidFill>
                  <a:schemeClr val="tx1"/>
                </a:solidFill>
              </a:rPr>
              <a:t>-туризму. </a:t>
            </a:r>
            <a:r>
              <a:rPr lang="ru-RU" dirty="0" err="1">
                <a:solidFill>
                  <a:schemeClr val="tx1"/>
                </a:solidFill>
              </a:rPr>
              <a:t>Ельзас</a:t>
            </a:r>
            <a:r>
              <a:rPr lang="ru-RU" dirty="0">
                <a:solidFill>
                  <a:schemeClr val="tx1"/>
                </a:solidFill>
              </a:rPr>
              <a:t> славиться </a:t>
            </a:r>
            <a:r>
              <a:rPr lang="ru-RU" dirty="0" err="1">
                <a:solidFill>
                  <a:schemeClr val="tx1"/>
                </a:solidFill>
              </a:rPr>
              <a:t>своєю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кухнею</a:t>
            </a:r>
            <a:r>
              <a:rPr lang="ru-RU" dirty="0">
                <a:solidFill>
                  <a:schemeClr val="tx1"/>
                </a:solidFill>
              </a:rPr>
              <a:t> та </a:t>
            </a:r>
            <a:r>
              <a:rPr lang="ru-RU" dirty="0" err="1">
                <a:solidFill>
                  <a:schemeClr val="tx1"/>
                </a:solidFill>
              </a:rPr>
              <a:t>відомий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всьому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світу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прекрасними</a:t>
            </a:r>
            <a:r>
              <a:rPr lang="ru-RU" dirty="0">
                <a:solidFill>
                  <a:schemeClr val="tx1"/>
                </a:solidFill>
              </a:rPr>
              <a:t> винами. У </a:t>
            </a:r>
            <a:r>
              <a:rPr lang="ru-RU" dirty="0" err="1">
                <a:solidFill>
                  <a:schemeClr val="tx1"/>
                </a:solidFill>
              </a:rPr>
              <a:t>Кольмарі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бере</a:t>
            </a:r>
            <a:r>
              <a:rPr lang="ru-RU" dirty="0">
                <a:solidFill>
                  <a:schemeClr val="tx1"/>
                </a:solidFill>
              </a:rPr>
              <a:t> початок </a:t>
            </a:r>
            <a:r>
              <a:rPr lang="ru-RU" dirty="0" err="1">
                <a:solidFill>
                  <a:schemeClr val="tx1"/>
                </a:solidFill>
              </a:rPr>
              <a:t>Винна</a:t>
            </a:r>
            <a:r>
              <a:rPr lang="ru-RU" dirty="0">
                <a:solidFill>
                  <a:schemeClr val="tx1"/>
                </a:solidFill>
              </a:rPr>
              <a:t> дорога, </a:t>
            </a:r>
            <a:r>
              <a:rPr lang="ru-RU" dirty="0" err="1">
                <a:solidFill>
                  <a:schemeClr val="tx1"/>
                </a:solidFill>
              </a:rPr>
              <a:t>що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пов‟язує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частину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виноградників</a:t>
            </a:r>
            <a:r>
              <a:rPr lang="ru-RU" dirty="0">
                <a:solidFill>
                  <a:schemeClr val="tx1"/>
                </a:solidFill>
              </a:rPr>
              <a:t>, невеликих </a:t>
            </a:r>
            <a:r>
              <a:rPr lang="ru-RU" dirty="0" err="1">
                <a:solidFill>
                  <a:schemeClr val="tx1"/>
                </a:solidFill>
              </a:rPr>
              <a:t>містечок</a:t>
            </a:r>
            <a:r>
              <a:rPr lang="ru-RU" dirty="0">
                <a:solidFill>
                  <a:schemeClr val="tx1"/>
                </a:solidFill>
              </a:rPr>
              <a:t> і </a:t>
            </a:r>
            <a:r>
              <a:rPr lang="ru-RU" dirty="0" err="1">
                <a:solidFill>
                  <a:schemeClr val="tx1"/>
                </a:solidFill>
              </a:rPr>
              <a:t>колоритних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сільських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поселень</a:t>
            </a:r>
            <a:r>
              <a:rPr lang="ru-RU" dirty="0">
                <a:solidFill>
                  <a:schemeClr val="tx1"/>
                </a:solidFill>
              </a:rPr>
              <a:t>. </a:t>
            </a:r>
            <a:r>
              <a:rPr lang="ru-RU" dirty="0" err="1">
                <a:solidFill>
                  <a:schemeClr val="tx1"/>
                </a:solidFill>
              </a:rPr>
              <a:t>Франш</a:t>
            </a:r>
            <a:r>
              <a:rPr lang="ru-RU" dirty="0">
                <a:solidFill>
                  <a:schemeClr val="tx1"/>
                </a:solidFill>
              </a:rPr>
              <a:t>-Конте </a:t>
            </a:r>
            <a:r>
              <a:rPr lang="ru-RU" dirty="0" err="1">
                <a:solidFill>
                  <a:schemeClr val="tx1"/>
                </a:solidFill>
              </a:rPr>
              <a:t>займає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гористу</a:t>
            </a:r>
            <a:r>
              <a:rPr lang="ru-RU" dirty="0">
                <a:solidFill>
                  <a:schemeClr val="tx1"/>
                </a:solidFill>
              </a:rPr>
              <a:t> область (Юра) з </a:t>
            </a:r>
            <a:r>
              <a:rPr lang="ru-RU" dirty="0" err="1">
                <a:solidFill>
                  <a:schemeClr val="tx1"/>
                </a:solidFill>
              </a:rPr>
              <a:t>різноманітними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природними</a:t>
            </a:r>
            <a:r>
              <a:rPr lang="ru-RU" dirty="0">
                <a:solidFill>
                  <a:schemeClr val="tx1"/>
                </a:solidFill>
              </a:rPr>
              <a:t> ландшафтами. На </a:t>
            </a:r>
            <a:r>
              <a:rPr lang="ru-RU" dirty="0" err="1">
                <a:solidFill>
                  <a:schemeClr val="tx1"/>
                </a:solidFill>
              </a:rPr>
              <a:t>туристичному</a:t>
            </a:r>
            <a:r>
              <a:rPr lang="ru-RU" dirty="0">
                <a:solidFill>
                  <a:schemeClr val="tx1"/>
                </a:solidFill>
              </a:rPr>
              <a:t> ринку </a:t>
            </a:r>
            <a:r>
              <a:rPr lang="ru-RU" dirty="0" err="1">
                <a:solidFill>
                  <a:schemeClr val="tx1"/>
                </a:solidFill>
              </a:rPr>
              <a:t>він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спеціалізується</a:t>
            </a:r>
            <a:r>
              <a:rPr lang="ru-RU" dirty="0">
                <a:solidFill>
                  <a:schemeClr val="tx1"/>
                </a:solidFill>
              </a:rPr>
              <a:t> на </a:t>
            </a:r>
            <a:r>
              <a:rPr lang="ru-RU" dirty="0" err="1">
                <a:solidFill>
                  <a:schemeClr val="tx1"/>
                </a:solidFill>
              </a:rPr>
              <a:t>активних</a:t>
            </a:r>
            <a:r>
              <a:rPr lang="ru-RU" dirty="0">
                <a:solidFill>
                  <a:schemeClr val="tx1"/>
                </a:solidFill>
              </a:rPr>
              <a:t> видах </a:t>
            </a:r>
            <a:r>
              <a:rPr lang="ru-RU" dirty="0" err="1">
                <a:solidFill>
                  <a:schemeClr val="tx1"/>
                </a:solidFill>
              </a:rPr>
              <a:t>відпочинку</a:t>
            </a:r>
            <a:r>
              <a:rPr lang="ru-RU" dirty="0">
                <a:solidFill>
                  <a:schemeClr val="tx1"/>
                </a:solidFill>
              </a:rPr>
              <a:t> на </a:t>
            </a:r>
            <a:r>
              <a:rPr lang="ru-RU" dirty="0" err="1">
                <a:solidFill>
                  <a:schemeClr val="tx1"/>
                </a:solidFill>
              </a:rPr>
              <a:t>природі</a:t>
            </a:r>
            <a:r>
              <a:rPr lang="ru-RU" dirty="0">
                <a:solidFill>
                  <a:schemeClr val="tx1"/>
                </a:solidFill>
              </a:rPr>
              <a:t> (</a:t>
            </a:r>
            <a:r>
              <a:rPr lang="ru-RU" dirty="0" err="1">
                <a:solidFill>
                  <a:schemeClr val="tx1"/>
                </a:solidFill>
              </a:rPr>
              <a:t>зимових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ru-RU" dirty="0" err="1">
                <a:solidFill>
                  <a:schemeClr val="tx1"/>
                </a:solidFill>
              </a:rPr>
              <a:t>водних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тощо</a:t>
            </a:r>
            <a:r>
              <a:rPr lang="ru-RU" dirty="0">
                <a:solidFill>
                  <a:schemeClr val="tx1"/>
                </a:solidFill>
              </a:rPr>
              <a:t>).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2346890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613611" y="146385"/>
            <a:ext cx="12564979" cy="5962650"/>
          </a:xfrm>
          <a:solidFill>
            <a:schemeClr val="accent4"/>
          </a:solidFill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sz="1600" dirty="0">
                <a:solidFill>
                  <a:schemeClr val="tx1"/>
                </a:solidFill>
              </a:rPr>
              <a:t>Альтернативу </a:t>
            </a:r>
            <a:r>
              <a:rPr lang="ru-RU" sz="1600" dirty="0" err="1">
                <a:solidFill>
                  <a:schemeClr val="tx1"/>
                </a:solidFill>
              </a:rPr>
              <a:t>відпочинку</a:t>
            </a:r>
            <a:r>
              <a:rPr lang="ru-RU" sz="1600" dirty="0">
                <a:solidFill>
                  <a:schemeClr val="tx1"/>
                </a:solidFill>
              </a:rPr>
              <a:t> у </a:t>
            </a:r>
            <a:r>
              <a:rPr lang="ru-RU" sz="1600" dirty="0" err="1">
                <a:solidFill>
                  <a:schemeClr val="tx1"/>
                </a:solidFill>
              </a:rPr>
              <a:t>сільських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господарів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становлять</a:t>
            </a:r>
            <a:r>
              <a:rPr lang="ru-RU" sz="1600" dirty="0">
                <a:solidFill>
                  <a:schemeClr val="tx1"/>
                </a:solidFill>
              </a:rPr>
              <a:t> т. </a:t>
            </a:r>
            <a:r>
              <a:rPr lang="ru-RU" sz="1600" dirty="0" err="1">
                <a:solidFill>
                  <a:schemeClr val="tx1"/>
                </a:solidFill>
              </a:rPr>
              <a:t>зв</a:t>
            </a:r>
            <a:r>
              <a:rPr lang="ru-RU" sz="1600" dirty="0">
                <a:solidFill>
                  <a:schemeClr val="tx1"/>
                </a:solidFill>
              </a:rPr>
              <a:t>. </a:t>
            </a:r>
            <a:r>
              <a:rPr lang="ru-RU" sz="1600" dirty="0" err="1">
                <a:solidFill>
                  <a:schemeClr val="tx1"/>
                </a:solidFill>
              </a:rPr>
              <a:t>курортні</a:t>
            </a:r>
            <a:r>
              <a:rPr lang="ru-RU" sz="1600" dirty="0">
                <a:solidFill>
                  <a:schemeClr val="tx1"/>
                </a:solidFill>
              </a:rPr>
              <a:t> селища, </a:t>
            </a:r>
            <a:r>
              <a:rPr lang="ru-RU" sz="1600" dirty="0" err="1">
                <a:solidFill>
                  <a:schemeClr val="tx1"/>
                </a:solidFill>
              </a:rPr>
              <a:t>які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облаштовують-ся</a:t>
            </a:r>
            <a:r>
              <a:rPr lang="ru-RU" sz="1600" dirty="0">
                <a:solidFill>
                  <a:schemeClr val="tx1"/>
                </a:solidFill>
              </a:rPr>
              <a:t> у </a:t>
            </a:r>
            <a:r>
              <a:rPr lang="ru-RU" sz="1600" dirty="0" err="1">
                <a:solidFill>
                  <a:schemeClr val="tx1"/>
                </a:solidFill>
              </a:rPr>
              <a:t>місцевостях</a:t>
            </a:r>
            <a:r>
              <a:rPr lang="ru-RU" sz="1600" dirty="0">
                <a:solidFill>
                  <a:schemeClr val="tx1"/>
                </a:solidFill>
              </a:rPr>
              <a:t> з </a:t>
            </a:r>
            <a:r>
              <a:rPr lang="ru-RU" sz="1600" dirty="0" err="1">
                <a:solidFill>
                  <a:schemeClr val="tx1"/>
                </a:solidFill>
              </a:rPr>
              <a:t>мальовничою</a:t>
            </a:r>
            <a:r>
              <a:rPr lang="ru-RU" sz="1600" dirty="0">
                <a:solidFill>
                  <a:schemeClr val="tx1"/>
                </a:solidFill>
              </a:rPr>
              <a:t> природою </a:t>
            </a:r>
            <a:r>
              <a:rPr lang="ru-RU" sz="1600" dirty="0" err="1">
                <a:solidFill>
                  <a:schemeClr val="tx1"/>
                </a:solidFill>
              </a:rPr>
              <a:t>національних</a:t>
            </a:r>
            <a:r>
              <a:rPr lang="ru-RU" sz="1600" dirty="0">
                <a:solidFill>
                  <a:schemeClr val="tx1"/>
                </a:solidFill>
              </a:rPr>
              <a:t> і </a:t>
            </a:r>
            <a:r>
              <a:rPr lang="ru-RU" sz="1600" dirty="0" err="1">
                <a:solidFill>
                  <a:schemeClr val="tx1"/>
                </a:solidFill>
              </a:rPr>
              <a:t>реґіональних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ландшафтних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парків</a:t>
            </a:r>
            <a:r>
              <a:rPr lang="ru-RU" sz="1600" dirty="0">
                <a:solidFill>
                  <a:schemeClr val="tx1"/>
                </a:solidFill>
              </a:rPr>
              <a:t>. У </a:t>
            </a:r>
            <a:r>
              <a:rPr lang="ru-RU" sz="1600" dirty="0" err="1">
                <a:solidFill>
                  <a:schemeClr val="tx1"/>
                </a:solidFill>
              </a:rPr>
              <a:t>Франції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діє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спеціальна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інвестиційна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програма</a:t>
            </a:r>
            <a:r>
              <a:rPr lang="ru-RU" sz="1600" dirty="0">
                <a:solidFill>
                  <a:schemeClr val="tx1"/>
                </a:solidFill>
              </a:rPr>
              <a:t> "</a:t>
            </a:r>
            <a:r>
              <a:rPr lang="en-US" sz="1600" dirty="0" err="1">
                <a:solidFill>
                  <a:schemeClr val="tx1"/>
                </a:solidFill>
              </a:rPr>
              <a:t>Gotes</a:t>
            </a:r>
            <a:r>
              <a:rPr lang="en-US" sz="1600" dirty="0">
                <a:solidFill>
                  <a:schemeClr val="tx1"/>
                </a:solidFill>
              </a:rPr>
              <a:t> de France </a:t>
            </a:r>
            <a:r>
              <a:rPr lang="en-US" sz="1600" dirty="0" err="1">
                <a:solidFill>
                  <a:schemeClr val="tx1"/>
                </a:solidFill>
              </a:rPr>
              <a:t>programme</a:t>
            </a:r>
            <a:r>
              <a:rPr lang="en-US" sz="1600" dirty="0">
                <a:solidFill>
                  <a:schemeClr val="tx1"/>
                </a:solidFill>
              </a:rPr>
              <a:t>, chalets-</a:t>
            </a:r>
            <a:r>
              <a:rPr lang="en-US" sz="1600" dirty="0" err="1">
                <a:solidFill>
                  <a:schemeClr val="tx1"/>
                </a:solidFill>
              </a:rPr>
              <a:t>loisirs</a:t>
            </a:r>
            <a:r>
              <a:rPr lang="en-US" sz="1600" dirty="0">
                <a:solidFill>
                  <a:schemeClr val="tx1"/>
                </a:solidFill>
              </a:rPr>
              <a:t>" </a:t>
            </a:r>
            <a:r>
              <a:rPr lang="ru-RU" sz="1600" dirty="0" err="1">
                <a:solidFill>
                  <a:schemeClr val="tx1"/>
                </a:solidFill>
              </a:rPr>
              <a:t>розбудови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інфраструктури</a:t>
            </a:r>
            <a:r>
              <a:rPr lang="ru-RU" sz="1600" dirty="0">
                <a:solidFill>
                  <a:schemeClr val="tx1"/>
                </a:solidFill>
              </a:rPr>
              <a:t> "</a:t>
            </a:r>
            <a:r>
              <a:rPr lang="ru-RU" sz="1600" dirty="0" err="1">
                <a:solidFill>
                  <a:schemeClr val="tx1"/>
                </a:solidFill>
              </a:rPr>
              <a:t>курортних</a:t>
            </a:r>
            <a:r>
              <a:rPr lang="ru-RU" sz="1600" dirty="0">
                <a:solidFill>
                  <a:schemeClr val="tx1"/>
                </a:solidFill>
              </a:rPr>
              <a:t> селищ", </a:t>
            </a:r>
            <a:r>
              <a:rPr lang="ru-RU" sz="1600" dirty="0" err="1">
                <a:solidFill>
                  <a:schemeClr val="tx1"/>
                </a:solidFill>
              </a:rPr>
              <a:t>які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складаються</a:t>
            </a:r>
            <a:r>
              <a:rPr lang="ru-RU" sz="1600" dirty="0">
                <a:solidFill>
                  <a:schemeClr val="tx1"/>
                </a:solidFill>
              </a:rPr>
              <a:t> з 3-25 </a:t>
            </a:r>
            <a:r>
              <a:rPr lang="ru-RU" sz="1600" dirty="0" err="1">
                <a:solidFill>
                  <a:schemeClr val="tx1"/>
                </a:solidFill>
              </a:rPr>
              <a:t>дерев'яних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будиночків</a:t>
            </a:r>
            <a:r>
              <a:rPr lang="ru-RU" sz="1600" dirty="0">
                <a:solidFill>
                  <a:schemeClr val="tx1"/>
                </a:solidFill>
              </a:rPr>
              <a:t>-шале, </a:t>
            </a:r>
            <a:r>
              <a:rPr lang="ru-RU" sz="1600" dirty="0" err="1">
                <a:solidFill>
                  <a:schemeClr val="tx1"/>
                </a:solidFill>
              </a:rPr>
              <a:t>розрахованих</a:t>
            </a:r>
            <a:r>
              <a:rPr lang="ru-RU" sz="1600" dirty="0">
                <a:solidFill>
                  <a:schemeClr val="tx1"/>
                </a:solidFill>
              </a:rPr>
              <a:t> на 4-6 гостей </a:t>
            </a:r>
            <a:r>
              <a:rPr lang="ru-RU" sz="1600" dirty="0" err="1">
                <a:solidFill>
                  <a:schemeClr val="tx1"/>
                </a:solidFill>
              </a:rPr>
              <a:t>кожен</a:t>
            </a:r>
            <a:r>
              <a:rPr lang="ru-RU" sz="1600" dirty="0">
                <a:solidFill>
                  <a:schemeClr val="tx1"/>
                </a:solidFill>
              </a:rPr>
              <a:t>. </a:t>
            </a:r>
            <a:r>
              <a:rPr lang="ru-RU" sz="1600" dirty="0" err="1">
                <a:solidFill>
                  <a:schemeClr val="tx1"/>
                </a:solidFill>
              </a:rPr>
              <a:t>Крім</a:t>
            </a:r>
            <a:r>
              <a:rPr lang="ru-RU" sz="1600" dirty="0">
                <a:solidFill>
                  <a:schemeClr val="tx1"/>
                </a:solidFill>
              </a:rPr>
              <a:t> того, з метою </a:t>
            </a:r>
            <a:r>
              <a:rPr lang="ru-RU" sz="1600" dirty="0" err="1">
                <a:solidFill>
                  <a:schemeClr val="tx1"/>
                </a:solidFill>
              </a:rPr>
              <a:t>популяризації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агроекотуризму</a:t>
            </a:r>
            <a:r>
              <a:rPr lang="ru-RU" sz="1600" dirty="0">
                <a:solidFill>
                  <a:schemeClr val="tx1"/>
                </a:solidFill>
              </a:rPr>
              <a:t>, у </a:t>
            </a:r>
            <a:r>
              <a:rPr lang="ru-RU" sz="1600" dirty="0" err="1">
                <a:solidFill>
                  <a:schemeClr val="tx1"/>
                </a:solidFill>
              </a:rPr>
              <a:t>національних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природних</a:t>
            </a:r>
            <a:r>
              <a:rPr lang="ru-RU" sz="1600" dirty="0">
                <a:solidFill>
                  <a:schemeClr val="tx1"/>
                </a:solidFill>
              </a:rPr>
              <a:t> парках </a:t>
            </a:r>
            <a:r>
              <a:rPr lang="ru-RU" sz="1600" dirty="0" err="1">
                <a:solidFill>
                  <a:schemeClr val="tx1"/>
                </a:solidFill>
              </a:rPr>
              <a:t>Франції</a:t>
            </a:r>
            <a:r>
              <a:rPr lang="ru-RU" sz="1600" dirty="0">
                <a:solidFill>
                  <a:schemeClr val="tx1"/>
                </a:solidFill>
              </a:rPr>
              <a:t> створено мережу т. </a:t>
            </a:r>
            <a:r>
              <a:rPr lang="ru-RU" sz="1600" dirty="0" err="1">
                <a:solidFill>
                  <a:schemeClr val="tx1"/>
                </a:solidFill>
              </a:rPr>
              <a:t>зв</a:t>
            </a:r>
            <a:r>
              <a:rPr lang="ru-RU" sz="1600" dirty="0">
                <a:solidFill>
                  <a:schemeClr val="tx1"/>
                </a:solidFill>
              </a:rPr>
              <a:t>. панда-</a:t>
            </a:r>
            <a:r>
              <a:rPr lang="ru-RU" sz="1600" dirty="0" err="1">
                <a:solidFill>
                  <a:schemeClr val="tx1"/>
                </a:solidFill>
              </a:rPr>
              <a:t>готельчиків</a:t>
            </a:r>
            <a:r>
              <a:rPr lang="ru-RU" sz="1600" dirty="0">
                <a:solidFill>
                  <a:schemeClr val="tx1"/>
                </a:solidFill>
              </a:rPr>
              <a:t> (</a:t>
            </a:r>
            <a:r>
              <a:rPr lang="en-US" sz="1600" dirty="0">
                <a:solidFill>
                  <a:schemeClr val="tx1"/>
                </a:solidFill>
              </a:rPr>
              <a:t>Panda-</a:t>
            </a:r>
            <a:r>
              <a:rPr lang="en-US" sz="1600" dirty="0" err="1">
                <a:solidFill>
                  <a:schemeClr val="tx1"/>
                </a:solidFill>
              </a:rPr>
              <a:t>Gotes</a:t>
            </a:r>
            <a:r>
              <a:rPr lang="en-US" sz="1600" dirty="0">
                <a:solidFill>
                  <a:schemeClr val="tx1"/>
                </a:solidFill>
              </a:rPr>
              <a:t>), </a:t>
            </a:r>
            <a:r>
              <a:rPr lang="ru-RU" sz="1600" dirty="0" err="1">
                <a:solidFill>
                  <a:schemeClr val="tx1"/>
                </a:solidFill>
              </a:rPr>
              <a:t>сертифікованих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en-US" sz="1600" dirty="0">
                <a:solidFill>
                  <a:schemeClr val="tx1"/>
                </a:solidFill>
              </a:rPr>
              <a:t>WWF, </a:t>
            </a:r>
            <a:r>
              <a:rPr lang="ru-RU" sz="1600" dirty="0" err="1">
                <a:solidFill>
                  <a:schemeClr val="tx1"/>
                </a:solidFill>
              </a:rPr>
              <a:t>що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відповідають</a:t>
            </a:r>
            <a:r>
              <a:rPr lang="ru-RU" sz="1600" dirty="0">
                <a:solidFill>
                  <a:schemeClr val="tx1"/>
                </a:solidFill>
              </a:rPr>
              <a:t> таким </a:t>
            </a:r>
            <a:r>
              <a:rPr lang="ru-RU" sz="1600" dirty="0" err="1">
                <a:solidFill>
                  <a:schemeClr val="tx1"/>
                </a:solidFill>
              </a:rPr>
              <a:t>вимогам</a:t>
            </a:r>
            <a:r>
              <a:rPr lang="ru-RU" sz="1600" dirty="0">
                <a:solidFill>
                  <a:schemeClr val="tx1"/>
                </a:solidFill>
              </a:rPr>
              <a:t>:</a:t>
            </a:r>
          </a:p>
          <a:p>
            <a:pPr>
              <a:spcBef>
                <a:spcPts val="0"/>
              </a:spcBef>
            </a:pPr>
            <a:endParaRPr lang="ru-RU" sz="16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r>
              <a:rPr lang="ru-RU" sz="1600" dirty="0">
                <a:solidFill>
                  <a:schemeClr val="tx1"/>
                </a:solidFill>
              </a:rPr>
              <a:t>"</a:t>
            </a:r>
            <a:r>
              <a:rPr lang="ru-RU" sz="1600" dirty="0" err="1">
                <a:solidFill>
                  <a:schemeClr val="tx1"/>
                </a:solidFill>
              </a:rPr>
              <a:t>вписуються</a:t>
            </a:r>
            <a:r>
              <a:rPr lang="ru-RU" sz="1600" dirty="0">
                <a:solidFill>
                  <a:schemeClr val="tx1"/>
                </a:solidFill>
              </a:rPr>
              <a:t>" у </a:t>
            </a:r>
            <a:r>
              <a:rPr lang="ru-RU" sz="1600" dirty="0" err="1">
                <a:solidFill>
                  <a:schemeClr val="tx1"/>
                </a:solidFill>
              </a:rPr>
              <a:t>природний</a:t>
            </a:r>
            <a:r>
              <a:rPr lang="ru-RU" sz="1600" dirty="0">
                <a:solidFill>
                  <a:schemeClr val="tx1"/>
                </a:solidFill>
              </a:rPr>
              <a:t> ландшафт і </a:t>
            </a:r>
            <a:r>
              <a:rPr lang="ru-RU" sz="1600" dirty="0" err="1">
                <a:solidFill>
                  <a:schemeClr val="tx1"/>
                </a:solidFill>
              </a:rPr>
              <a:t>мають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помірний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рівень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сервісу</a:t>
            </a:r>
            <a:r>
              <a:rPr lang="ru-RU" sz="1600" dirty="0">
                <a:solidFill>
                  <a:schemeClr val="tx1"/>
                </a:solidFill>
              </a:rPr>
              <a:t>, </a:t>
            </a:r>
            <a:r>
              <a:rPr lang="ru-RU" sz="1600" dirty="0" err="1">
                <a:solidFill>
                  <a:schemeClr val="tx1"/>
                </a:solidFill>
              </a:rPr>
              <a:t>що</a:t>
            </a:r>
            <a:r>
              <a:rPr lang="ru-RU" sz="1600" dirty="0">
                <a:solidFill>
                  <a:schemeClr val="tx1"/>
                </a:solidFill>
              </a:rPr>
              <a:t> не </a:t>
            </a:r>
            <a:r>
              <a:rPr lang="ru-RU" sz="1600" dirty="0" err="1">
                <a:solidFill>
                  <a:schemeClr val="tx1"/>
                </a:solidFill>
              </a:rPr>
              <a:t>вимагає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значних</a:t>
            </a:r>
            <a:r>
              <a:rPr lang="ru-RU" sz="1600" dirty="0">
                <a:solidFill>
                  <a:schemeClr val="tx1"/>
                </a:solidFill>
              </a:rPr>
              <a:t> затрат </a:t>
            </a:r>
            <a:r>
              <a:rPr lang="ru-RU" sz="1600" dirty="0" err="1">
                <a:solidFill>
                  <a:schemeClr val="tx1"/>
                </a:solidFill>
              </a:rPr>
              <a:t>ресурсів</a:t>
            </a:r>
            <a:r>
              <a:rPr lang="ru-RU" sz="1600" dirty="0">
                <a:solidFill>
                  <a:schemeClr val="tx1"/>
                </a:solidFill>
              </a:rPr>
              <a:t>;</a:t>
            </a:r>
          </a:p>
          <a:p>
            <a:pPr>
              <a:spcBef>
                <a:spcPts val="0"/>
              </a:spcBef>
            </a:pPr>
            <a:endParaRPr lang="ru-RU" sz="16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r>
              <a:rPr lang="ru-RU" sz="1600" dirty="0" err="1">
                <a:solidFill>
                  <a:schemeClr val="tx1"/>
                </a:solidFill>
              </a:rPr>
              <a:t>дотримуються</a:t>
            </a:r>
            <a:r>
              <a:rPr lang="ru-RU" sz="1600" dirty="0">
                <a:solidFill>
                  <a:schemeClr val="tx1"/>
                </a:solidFill>
              </a:rPr>
              <a:t> умов </a:t>
            </a:r>
            <a:r>
              <a:rPr lang="ru-RU" sz="1600" dirty="0" err="1">
                <a:solidFill>
                  <a:schemeClr val="tx1"/>
                </a:solidFill>
              </a:rPr>
              <a:t>захисту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навколишнього</a:t>
            </a:r>
            <a:r>
              <a:rPr lang="ru-RU" sz="1600" dirty="0">
                <a:solidFill>
                  <a:schemeClr val="tx1"/>
                </a:solidFill>
              </a:rPr>
              <a:t> природного </a:t>
            </a:r>
            <a:r>
              <a:rPr lang="ru-RU" sz="1600" dirty="0" err="1">
                <a:solidFill>
                  <a:schemeClr val="tx1"/>
                </a:solidFill>
              </a:rPr>
              <a:t>середовища</a:t>
            </a:r>
            <a:r>
              <a:rPr lang="ru-RU" sz="1600" dirty="0">
                <a:solidFill>
                  <a:schemeClr val="tx1"/>
                </a:solidFill>
              </a:rPr>
              <a:t> (</a:t>
            </a:r>
            <a:r>
              <a:rPr lang="ru-RU" sz="1600" dirty="0" err="1">
                <a:solidFill>
                  <a:schemeClr val="tx1"/>
                </a:solidFill>
              </a:rPr>
              <a:t>використання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екотехнологій</a:t>
            </a:r>
            <a:r>
              <a:rPr lang="ru-RU" sz="1600" dirty="0">
                <a:solidFill>
                  <a:schemeClr val="tx1"/>
                </a:solidFill>
              </a:rPr>
              <a:t>);</a:t>
            </a:r>
          </a:p>
          <a:p>
            <a:pPr>
              <a:spcBef>
                <a:spcPts val="0"/>
              </a:spcBef>
            </a:pPr>
            <a:endParaRPr lang="ru-RU" sz="16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r>
              <a:rPr lang="ru-RU" sz="1600" dirty="0" err="1">
                <a:solidFill>
                  <a:schemeClr val="tx1"/>
                </a:solidFill>
              </a:rPr>
              <a:t>пропонують</a:t>
            </a:r>
            <a:r>
              <a:rPr lang="ru-RU" sz="1600" dirty="0">
                <a:solidFill>
                  <a:schemeClr val="tx1"/>
                </a:solidFill>
              </a:rPr>
              <a:t> гостям </a:t>
            </a:r>
            <a:r>
              <a:rPr lang="ru-RU" sz="1600" dirty="0" err="1">
                <a:solidFill>
                  <a:schemeClr val="tx1"/>
                </a:solidFill>
              </a:rPr>
              <a:t>програми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екотуристичного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супроводу</a:t>
            </a:r>
            <a:r>
              <a:rPr lang="ru-RU" sz="1600" dirty="0">
                <a:solidFill>
                  <a:schemeClr val="tx1"/>
                </a:solidFill>
              </a:rPr>
              <a:t>, </a:t>
            </a:r>
            <a:r>
              <a:rPr lang="ru-RU" sz="1600" dirty="0" err="1">
                <a:solidFill>
                  <a:schemeClr val="tx1"/>
                </a:solidFill>
              </a:rPr>
              <a:t>оренду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біноклів</a:t>
            </a:r>
            <a:r>
              <a:rPr lang="ru-RU" sz="1600" dirty="0">
                <a:solidFill>
                  <a:schemeClr val="tx1"/>
                </a:solidFill>
              </a:rPr>
              <a:t>, </a:t>
            </a:r>
            <a:r>
              <a:rPr lang="ru-RU" sz="1600" dirty="0" err="1">
                <a:solidFill>
                  <a:schemeClr val="tx1"/>
                </a:solidFill>
              </a:rPr>
              <a:t>довідники-ідентифікатори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фауни</a:t>
            </a:r>
            <a:r>
              <a:rPr lang="ru-RU" sz="1600" dirty="0">
                <a:solidFill>
                  <a:schemeClr val="tx1"/>
                </a:solidFill>
              </a:rPr>
              <a:t>, </a:t>
            </a:r>
            <a:r>
              <a:rPr lang="ru-RU" sz="1600" dirty="0" err="1">
                <a:solidFill>
                  <a:schemeClr val="tx1"/>
                </a:solidFill>
              </a:rPr>
              <a:t>топокарти</a:t>
            </a:r>
            <a:r>
              <a:rPr lang="ru-RU" sz="1600" dirty="0">
                <a:solidFill>
                  <a:schemeClr val="tx1"/>
                </a:solidFill>
              </a:rPr>
              <a:t> з </a:t>
            </a:r>
            <a:r>
              <a:rPr lang="ru-RU" sz="1600" dirty="0" err="1">
                <a:solidFill>
                  <a:schemeClr val="tx1"/>
                </a:solidFill>
              </a:rPr>
              <a:t>нанесеними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екотуристичними</a:t>
            </a:r>
            <a:r>
              <a:rPr lang="ru-RU" sz="1600" dirty="0">
                <a:solidFill>
                  <a:schemeClr val="tx1"/>
                </a:solidFill>
              </a:rPr>
              <a:t> маршрутами, </a:t>
            </a:r>
            <a:r>
              <a:rPr lang="ru-RU" sz="1600" dirty="0" err="1">
                <a:solidFill>
                  <a:schemeClr val="tx1"/>
                </a:solidFill>
              </a:rPr>
              <a:t>екотуристичні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брошури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тощо</a:t>
            </a:r>
            <a:r>
              <a:rPr lang="ru-RU" sz="1600" dirty="0">
                <a:solidFill>
                  <a:schemeClr val="tx1"/>
                </a:solidFill>
              </a:rPr>
              <a:t>.</a:t>
            </a:r>
          </a:p>
          <a:p>
            <a:pPr>
              <a:spcBef>
                <a:spcPts val="0"/>
              </a:spcBef>
            </a:pPr>
            <a:endParaRPr lang="ru-RU" sz="16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r>
              <a:rPr lang="ru-RU" sz="1600" dirty="0" err="1">
                <a:solidFill>
                  <a:schemeClr val="tx1"/>
                </a:solidFill>
              </a:rPr>
              <a:t>Відповідно</a:t>
            </a:r>
            <a:r>
              <a:rPr lang="ru-RU" sz="1600" dirty="0">
                <a:solidFill>
                  <a:schemeClr val="tx1"/>
                </a:solidFill>
              </a:rPr>
              <a:t> до угоди </a:t>
            </a:r>
            <a:r>
              <a:rPr lang="ru-RU" sz="1600" dirty="0" err="1">
                <a:solidFill>
                  <a:schemeClr val="tx1"/>
                </a:solidFill>
              </a:rPr>
              <a:t>між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власниками</a:t>
            </a:r>
            <a:r>
              <a:rPr lang="ru-RU" sz="1600" dirty="0">
                <a:solidFill>
                  <a:schemeClr val="tx1"/>
                </a:solidFill>
              </a:rPr>
              <a:t> "панда-</a:t>
            </a:r>
            <a:r>
              <a:rPr lang="ru-RU" sz="1600" dirty="0" err="1">
                <a:solidFill>
                  <a:schemeClr val="tx1"/>
                </a:solidFill>
              </a:rPr>
              <a:t>готельчиків</a:t>
            </a:r>
            <a:r>
              <a:rPr lang="ru-RU" sz="1600" dirty="0">
                <a:solidFill>
                  <a:schemeClr val="tx1"/>
                </a:solidFill>
              </a:rPr>
              <a:t>" і </a:t>
            </a:r>
            <a:r>
              <a:rPr lang="en-US" sz="1600" dirty="0">
                <a:solidFill>
                  <a:schemeClr val="tx1"/>
                </a:solidFill>
              </a:rPr>
              <a:t>WWF </a:t>
            </a:r>
            <a:r>
              <a:rPr lang="ru-RU" sz="1600" dirty="0" err="1">
                <a:solidFill>
                  <a:schemeClr val="tx1"/>
                </a:solidFill>
              </a:rPr>
              <a:t>Франції</a:t>
            </a:r>
            <a:r>
              <a:rPr lang="ru-RU" sz="1600" dirty="0">
                <a:solidFill>
                  <a:schemeClr val="tx1"/>
                </a:solidFill>
              </a:rPr>
              <a:t>, </a:t>
            </a:r>
            <a:r>
              <a:rPr lang="ru-RU" sz="1600" dirty="0" err="1">
                <a:solidFill>
                  <a:schemeClr val="tx1"/>
                </a:solidFill>
              </a:rPr>
              <a:t>вчені-експерти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цієї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організації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здійснюють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регулярні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перевірки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цієї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категорії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нічліжних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закладів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щодо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дотримання</a:t>
            </a:r>
            <a:r>
              <a:rPr lang="ru-RU" sz="1600" dirty="0">
                <a:solidFill>
                  <a:schemeClr val="tx1"/>
                </a:solidFill>
              </a:rPr>
              <a:t> ними правил </a:t>
            </a:r>
            <a:r>
              <a:rPr lang="ru-RU" sz="1600" dirty="0" err="1">
                <a:solidFill>
                  <a:schemeClr val="tx1"/>
                </a:solidFill>
              </a:rPr>
              <a:t>природоохоронного</a:t>
            </a:r>
            <a:r>
              <a:rPr lang="ru-RU" sz="1600" dirty="0">
                <a:solidFill>
                  <a:schemeClr val="tx1"/>
                </a:solidFill>
              </a:rPr>
              <a:t> режиму.</a:t>
            </a:r>
          </a:p>
          <a:p>
            <a:pPr>
              <a:spcBef>
                <a:spcPts val="0"/>
              </a:spcBef>
            </a:pPr>
            <a:endParaRPr lang="ru-RU" sz="16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r>
              <a:rPr lang="ru-RU" sz="1600" dirty="0" err="1">
                <a:solidFill>
                  <a:schemeClr val="tx1"/>
                </a:solidFill>
              </a:rPr>
              <a:t>Надзвичайно</a:t>
            </a:r>
            <a:r>
              <a:rPr lang="ru-RU" sz="1600" dirty="0">
                <a:solidFill>
                  <a:schemeClr val="tx1"/>
                </a:solidFill>
              </a:rPr>
              <a:t> великою </a:t>
            </a:r>
            <a:r>
              <a:rPr lang="ru-RU" sz="1600" dirty="0" err="1">
                <a:solidFill>
                  <a:schemeClr val="tx1"/>
                </a:solidFill>
              </a:rPr>
              <a:t>популярністю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серед</a:t>
            </a:r>
            <a:r>
              <a:rPr lang="ru-RU" sz="1600" dirty="0">
                <a:solidFill>
                  <a:schemeClr val="tx1"/>
                </a:solidFill>
              </a:rPr>
              <a:t> самих </a:t>
            </a:r>
            <a:r>
              <a:rPr lang="ru-RU" sz="1600" dirty="0" err="1">
                <a:solidFill>
                  <a:schemeClr val="tx1"/>
                </a:solidFill>
              </a:rPr>
              <a:t>французів</a:t>
            </a:r>
            <a:r>
              <a:rPr lang="ru-RU" sz="1600" dirty="0">
                <a:solidFill>
                  <a:schemeClr val="tx1"/>
                </a:solidFill>
              </a:rPr>
              <a:t> та </a:t>
            </a:r>
            <a:r>
              <a:rPr lang="ru-RU" sz="1600" dirty="0" err="1">
                <a:solidFill>
                  <a:schemeClr val="tx1"/>
                </a:solidFill>
              </a:rPr>
              <a:t>іноземних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туристів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користуються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відпочинкові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програми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проживання</a:t>
            </a:r>
            <a:r>
              <a:rPr lang="ru-RU" sz="1600" dirty="0">
                <a:solidFill>
                  <a:schemeClr val="tx1"/>
                </a:solidFill>
              </a:rPr>
              <a:t> в замках, </a:t>
            </a:r>
            <a:r>
              <a:rPr lang="ru-RU" sz="1600" dirty="0" err="1">
                <a:solidFill>
                  <a:schemeClr val="tx1"/>
                </a:solidFill>
              </a:rPr>
              <a:t>розташованих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посеред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мальовничих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агроландшафтів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рівнинної</a:t>
            </a:r>
            <a:r>
              <a:rPr lang="ru-RU" sz="1600" dirty="0">
                <a:solidFill>
                  <a:schemeClr val="tx1"/>
                </a:solidFill>
              </a:rPr>
              <a:t> та </a:t>
            </a:r>
            <a:r>
              <a:rPr lang="ru-RU" sz="1600" dirty="0" err="1">
                <a:solidFill>
                  <a:schemeClr val="tx1"/>
                </a:solidFill>
              </a:rPr>
              <a:t>передгірної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Франції</a:t>
            </a:r>
            <a:r>
              <a:rPr lang="ru-RU" sz="1600" dirty="0">
                <a:solidFill>
                  <a:schemeClr val="tx1"/>
                </a:solidFill>
              </a:rPr>
              <a:t>. </a:t>
            </a:r>
            <a:r>
              <a:rPr lang="ru-RU" sz="1600" dirty="0" err="1">
                <a:solidFill>
                  <a:schemeClr val="tx1"/>
                </a:solidFill>
              </a:rPr>
              <a:t>Такі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родові</a:t>
            </a:r>
            <a:r>
              <a:rPr lang="ru-RU" sz="1600" dirty="0">
                <a:solidFill>
                  <a:schemeClr val="tx1"/>
                </a:solidFill>
              </a:rPr>
              <a:t> замки-</a:t>
            </a:r>
            <a:r>
              <a:rPr lang="ru-RU" sz="1600" dirty="0" err="1">
                <a:solidFill>
                  <a:schemeClr val="tx1"/>
                </a:solidFill>
              </a:rPr>
              <a:t>помістя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пропонують</a:t>
            </a:r>
            <a:r>
              <a:rPr lang="ru-RU" sz="1600" dirty="0">
                <a:solidFill>
                  <a:schemeClr val="tx1"/>
                </a:solidFill>
              </a:rPr>
              <a:t> туристам </a:t>
            </a:r>
            <a:r>
              <a:rPr lang="ru-RU" sz="1600" dirty="0" err="1">
                <a:solidFill>
                  <a:schemeClr val="tx1"/>
                </a:solidFill>
              </a:rPr>
              <a:t>від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однієї-кількох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гостьових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кімнат</a:t>
            </a:r>
            <a:r>
              <a:rPr lang="ru-RU" sz="1600" dirty="0">
                <a:solidFill>
                  <a:schemeClr val="tx1"/>
                </a:solidFill>
              </a:rPr>
              <a:t> до </a:t>
            </a:r>
            <a:r>
              <a:rPr lang="ru-RU" sz="1600" dirty="0" err="1">
                <a:solidFill>
                  <a:schemeClr val="tx1"/>
                </a:solidFill>
              </a:rPr>
              <a:t>апартаментів</a:t>
            </a:r>
            <a:r>
              <a:rPr lang="ru-RU" sz="1600" dirty="0">
                <a:solidFill>
                  <a:schemeClr val="tx1"/>
                </a:solidFill>
              </a:rPr>
              <a:t> з </a:t>
            </a:r>
            <a:r>
              <a:rPr lang="ru-RU" sz="1600" dirty="0" err="1">
                <a:solidFill>
                  <a:schemeClr val="tx1"/>
                </a:solidFill>
              </a:rPr>
              <a:t>витонченим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аристократичним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сервісом</a:t>
            </a:r>
            <a:r>
              <a:rPr lang="ru-RU" sz="1600" dirty="0">
                <a:solidFill>
                  <a:schemeClr val="tx1"/>
                </a:solidFill>
              </a:rPr>
              <a:t>.</a:t>
            </a:r>
          </a:p>
          <a:p>
            <a:pPr>
              <a:spcBef>
                <a:spcPts val="0"/>
              </a:spcBef>
            </a:pPr>
            <a:endParaRPr lang="ru-RU" sz="16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r>
              <a:rPr lang="ru-RU" sz="1600" dirty="0">
                <a:solidFill>
                  <a:schemeClr val="tx1"/>
                </a:solidFill>
              </a:rPr>
              <a:t>У </a:t>
            </a:r>
            <a:r>
              <a:rPr lang="ru-RU" sz="1600" dirty="0" err="1">
                <a:solidFill>
                  <a:schemeClr val="tx1"/>
                </a:solidFill>
              </a:rPr>
              <a:t>Франції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налічується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понад</a:t>
            </a:r>
            <a:r>
              <a:rPr lang="ru-RU" sz="1600" dirty="0">
                <a:solidFill>
                  <a:schemeClr val="tx1"/>
                </a:solidFill>
              </a:rPr>
              <a:t> 700 </a:t>
            </a:r>
            <a:r>
              <a:rPr lang="ru-RU" sz="1600" dirty="0" err="1">
                <a:solidFill>
                  <a:schemeClr val="tx1"/>
                </a:solidFill>
              </a:rPr>
              <a:t>замків</a:t>
            </a:r>
            <a:r>
              <a:rPr lang="ru-RU" sz="1600" dirty="0">
                <a:solidFill>
                  <a:schemeClr val="tx1"/>
                </a:solidFill>
              </a:rPr>
              <a:t> і </a:t>
            </a:r>
            <a:r>
              <a:rPr lang="ru-RU" sz="1600" dirty="0" err="1">
                <a:solidFill>
                  <a:schemeClr val="tx1"/>
                </a:solidFill>
              </a:rPr>
              <a:t>палаців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вишуканих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архітектурних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стилів</a:t>
            </a:r>
            <a:r>
              <a:rPr lang="ru-RU" sz="1600" dirty="0">
                <a:solidFill>
                  <a:schemeClr val="tx1"/>
                </a:solidFill>
              </a:rPr>
              <a:t>, </a:t>
            </a:r>
            <a:r>
              <a:rPr lang="ru-RU" sz="1600" dirty="0" err="1">
                <a:solidFill>
                  <a:schemeClr val="tx1"/>
                </a:solidFill>
              </a:rPr>
              <a:t>сертифікованих</a:t>
            </a:r>
            <a:r>
              <a:rPr lang="ru-RU" sz="1600" dirty="0">
                <a:solidFill>
                  <a:schemeClr val="tx1"/>
                </a:solidFill>
              </a:rPr>
              <a:t> для </a:t>
            </a:r>
            <a:r>
              <a:rPr lang="ru-RU" sz="1600" dirty="0" err="1">
                <a:solidFill>
                  <a:schemeClr val="tx1"/>
                </a:solidFill>
              </a:rPr>
              <a:t>прийому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агротуристів</a:t>
            </a:r>
            <a:r>
              <a:rPr lang="ru-RU" sz="1600" dirty="0">
                <a:solidFill>
                  <a:schemeClr val="tx1"/>
                </a:solidFill>
              </a:rPr>
              <a:t>. </a:t>
            </a:r>
            <a:r>
              <a:rPr lang="ru-RU" sz="1600" dirty="0" err="1">
                <a:solidFill>
                  <a:schemeClr val="tx1"/>
                </a:solidFill>
              </a:rPr>
              <a:t>їхні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інтер'єри</a:t>
            </a:r>
            <a:r>
              <a:rPr lang="ru-RU" sz="1600" dirty="0">
                <a:solidFill>
                  <a:schemeClr val="tx1"/>
                </a:solidFill>
              </a:rPr>
              <a:t>, </a:t>
            </a:r>
            <a:r>
              <a:rPr lang="ru-RU" sz="1600" dirty="0" err="1">
                <a:solidFill>
                  <a:schemeClr val="tx1"/>
                </a:solidFill>
              </a:rPr>
              <a:t>залежно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від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заможностігосподарів</a:t>
            </a:r>
            <a:r>
              <a:rPr lang="ru-RU" sz="1600" dirty="0">
                <a:solidFill>
                  <a:schemeClr val="tx1"/>
                </a:solidFill>
              </a:rPr>
              <a:t>, </a:t>
            </a:r>
            <a:r>
              <a:rPr lang="ru-RU" sz="1600" dirty="0" err="1">
                <a:solidFill>
                  <a:schemeClr val="tx1"/>
                </a:solidFill>
              </a:rPr>
              <a:t>прикрашені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багатьма</a:t>
            </a:r>
            <a:r>
              <a:rPr lang="ru-RU" sz="1600" dirty="0">
                <a:solidFill>
                  <a:schemeClr val="tx1"/>
                </a:solidFill>
              </a:rPr>
              <a:t> картинами, скульптурами, </a:t>
            </a:r>
            <a:r>
              <a:rPr lang="ru-RU" sz="1600" dirty="0" err="1">
                <a:solidFill>
                  <a:schemeClr val="tx1"/>
                </a:solidFill>
              </a:rPr>
              <a:t>керамікою</a:t>
            </a:r>
            <a:r>
              <a:rPr lang="ru-RU" sz="1600" dirty="0">
                <a:solidFill>
                  <a:schemeClr val="tx1"/>
                </a:solidFill>
              </a:rPr>
              <a:t>, </a:t>
            </a:r>
            <a:r>
              <a:rPr lang="ru-RU" sz="1600" dirty="0" err="1">
                <a:solidFill>
                  <a:schemeClr val="tx1"/>
                </a:solidFill>
              </a:rPr>
              <a:t>антикварними</a:t>
            </a:r>
            <a:r>
              <a:rPr lang="ru-RU" sz="1600" dirty="0">
                <a:solidFill>
                  <a:schemeClr val="tx1"/>
                </a:solidFill>
              </a:rPr>
              <a:t> та </a:t>
            </a:r>
            <a:r>
              <a:rPr lang="ru-RU" sz="1600" dirty="0" err="1">
                <a:solidFill>
                  <a:schemeClr val="tx1"/>
                </a:solidFill>
              </a:rPr>
              <a:t>сучасними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меблями</a:t>
            </a:r>
            <a:endParaRPr 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8198232"/>
      </p:ext>
    </p:extLst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ІСПАНІЯ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850" y="1680633"/>
            <a:ext cx="11525250" cy="4929717"/>
          </a:xfrm>
          <a:solidFill>
            <a:schemeClr val="accent4"/>
          </a:solidFill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sz="1600" dirty="0" err="1">
                <a:solidFill>
                  <a:schemeClr val="tx1"/>
                </a:solidFill>
              </a:rPr>
              <a:t>Серйозну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конкуренцію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Франції</a:t>
            </a:r>
            <a:r>
              <a:rPr lang="ru-RU" sz="1600" dirty="0">
                <a:solidFill>
                  <a:schemeClr val="tx1"/>
                </a:solidFill>
              </a:rPr>
              <a:t> на ринку </a:t>
            </a:r>
            <a:r>
              <a:rPr lang="ru-RU" sz="1600" dirty="0" err="1">
                <a:solidFill>
                  <a:schemeClr val="tx1"/>
                </a:solidFill>
              </a:rPr>
              <a:t>агротуристичних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послуг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Західної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Європи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віднедавна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складає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Іспанія</a:t>
            </a:r>
            <a:r>
              <a:rPr lang="ru-RU" sz="1600" dirty="0">
                <a:solidFill>
                  <a:schemeClr val="tx1"/>
                </a:solidFill>
              </a:rPr>
              <a:t>.</a:t>
            </a:r>
          </a:p>
          <a:p>
            <a:pPr>
              <a:spcBef>
                <a:spcPts val="0"/>
              </a:spcBef>
            </a:pPr>
            <a:endParaRPr lang="ru-RU" sz="16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r>
              <a:rPr lang="ru-RU" sz="1600" dirty="0">
                <a:solidFill>
                  <a:schemeClr val="tx1"/>
                </a:solidFill>
              </a:rPr>
              <a:t>+"</a:t>
            </a:r>
            <a:r>
              <a:rPr lang="en-US" sz="1600" dirty="0" err="1">
                <a:solidFill>
                  <a:schemeClr val="tx1"/>
                </a:solidFill>
              </a:rPr>
              <a:t>Turismo</a:t>
            </a:r>
            <a:r>
              <a:rPr lang="en-US" sz="1600" dirty="0">
                <a:solidFill>
                  <a:schemeClr val="tx1"/>
                </a:solidFill>
              </a:rPr>
              <a:t> rural" </a:t>
            </a:r>
            <a:r>
              <a:rPr lang="ru-RU" sz="1600" dirty="0">
                <a:solidFill>
                  <a:schemeClr val="tx1"/>
                </a:solidFill>
              </a:rPr>
              <a:t>в </a:t>
            </a:r>
            <a:r>
              <a:rPr lang="ru-RU" sz="1600" dirty="0" err="1">
                <a:solidFill>
                  <a:schemeClr val="tx1"/>
                </a:solidFill>
              </a:rPr>
              <a:t>Іспанії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нині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перебуває</a:t>
            </a:r>
            <a:r>
              <a:rPr lang="ru-RU" sz="1600" dirty="0">
                <a:solidFill>
                  <a:schemeClr val="tx1"/>
                </a:solidFill>
              </a:rPr>
              <a:t> у </a:t>
            </a:r>
            <a:r>
              <a:rPr lang="ru-RU" sz="1600" dirty="0" err="1">
                <a:solidFill>
                  <a:schemeClr val="tx1"/>
                </a:solidFill>
              </a:rPr>
              <a:t>тій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стадії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розвитку</a:t>
            </a:r>
            <a:r>
              <a:rPr lang="ru-RU" sz="1600" dirty="0">
                <a:solidFill>
                  <a:schemeClr val="tx1"/>
                </a:solidFill>
              </a:rPr>
              <a:t>, коли </a:t>
            </a:r>
            <a:r>
              <a:rPr lang="ru-RU" sz="1600" dirty="0" err="1">
                <a:solidFill>
                  <a:schemeClr val="tx1"/>
                </a:solidFill>
              </a:rPr>
              <a:t>кількість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іноземних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відвідувачів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сільських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агроосель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країни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зрівнялася</a:t>
            </a:r>
            <a:r>
              <a:rPr lang="ru-RU" sz="1600" dirty="0">
                <a:solidFill>
                  <a:schemeClr val="tx1"/>
                </a:solidFill>
              </a:rPr>
              <a:t> і </a:t>
            </a:r>
            <a:r>
              <a:rPr lang="ru-RU" sz="1600" dirty="0" err="1">
                <a:solidFill>
                  <a:schemeClr val="tx1"/>
                </a:solidFill>
              </a:rPr>
              <a:t>навіть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перевищує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внутрішні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агротуристичні</a:t>
            </a:r>
            <a:r>
              <a:rPr lang="ru-RU" sz="1600" dirty="0">
                <a:solidFill>
                  <a:schemeClr val="tx1"/>
                </a:solidFill>
              </a:rPr>
              <a:t> потоки.</a:t>
            </a:r>
          </a:p>
          <a:p>
            <a:pPr>
              <a:spcBef>
                <a:spcPts val="0"/>
              </a:spcBef>
            </a:pPr>
            <a:endParaRPr lang="ru-RU" sz="16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r>
              <a:rPr lang="ru-RU" sz="1600" dirty="0" err="1">
                <a:solidFill>
                  <a:schemeClr val="tx1"/>
                </a:solidFill>
              </a:rPr>
              <a:t>Власники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агроосель</a:t>
            </a:r>
            <a:r>
              <a:rPr lang="ru-RU" sz="1600" dirty="0">
                <a:solidFill>
                  <a:schemeClr val="tx1"/>
                </a:solidFill>
              </a:rPr>
              <a:t> в </a:t>
            </a:r>
            <a:r>
              <a:rPr lang="ru-RU" sz="1600" dirty="0" err="1">
                <a:solidFill>
                  <a:schemeClr val="tx1"/>
                </a:solidFill>
              </a:rPr>
              <a:t>Іспанії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об'єднані</a:t>
            </a:r>
            <a:r>
              <a:rPr lang="ru-RU" sz="1600" dirty="0">
                <a:solidFill>
                  <a:schemeClr val="tx1"/>
                </a:solidFill>
              </a:rPr>
              <a:t> в </a:t>
            </a:r>
            <a:r>
              <a:rPr lang="ru-RU" sz="1600" dirty="0" err="1">
                <a:solidFill>
                  <a:schemeClr val="tx1"/>
                </a:solidFill>
              </a:rPr>
              <a:t>асоціації</a:t>
            </a:r>
            <a:r>
              <a:rPr lang="ru-RU" sz="1600" dirty="0">
                <a:solidFill>
                  <a:schemeClr val="tx1"/>
                </a:solidFill>
              </a:rPr>
              <a:t>, </a:t>
            </a:r>
            <a:r>
              <a:rPr lang="ru-RU" sz="1600" dirty="0" err="1">
                <a:solidFill>
                  <a:schemeClr val="tx1"/>
                </a:solidFill>
              </a:rPr>
              <a:t>основне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завдання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яких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полягає</a:t>
            </a:r>
            <a:r>
              <a:rPr lang="ru-RU" sz="1600" dirty="0">
                <a:solidFill>
                  <a:schemeClr val="tx1"/>
                </a:solidFill>
              </a:rPr>
              <a:t> в тому, </a:t>
            </a:r>
            <a:r>
              <a:rPr lang="ru-RU" sz="1600" dirty="0" err="1">
                <a:solidFill>
                  <a:schemeClr val="tx1"/>
                </a:solidFill>
              </a:rPr>
              <a:t>щоб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здійснювати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категоризацію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сільських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осель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залежно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від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рівня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наданих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послуг</a:t>
            </a:r>
            <a:r>
              <a:rPr lang="ru-RU" sz="1600" dirty="0">
                <a:solidFill>
                  <a:schemeClr val="tx1"/>
                </a:solidFill>
              </a:rPr>
              <a:t> і </a:t>
            </a:r>
            <a:r>
              <a:rPr lang="ru-RU" sz="1600" dirty="0" err="1">
                <a:solidFill>
                  <a:schemeClr val="tx1"/>
                </a:solidFill>
              </a:rPr>
              <a:t>контролювати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їхню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відповідність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вимогам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асоціацій</a:t>
            </a:r>
            <a:r>
              <a:rPr lang="ru-RU" sz="1600" dirty="0">
                <a:solidFill>
                  <a:schemeClr val="tx1"/>
                </a:solidFill>
              </a:rPr>
              <a:t>.</a:t>
            </a:r>
          </a:p>
          <a:p>
            <a:pPr>
              <a:spcBef>
                <a:spcPts val="0"/>
              </a:spcBef>
            </a:pPr>
            <a:endParaRPr lang="ru-RU" sz="16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r>
              <a:rPr lang="ru-RU" sz="1600" dirty="0">
                <a:solidFill>
                  <a:schemeClr val="tx1"/>
                </a:solidFill>
              </a:rPr>
              <a:t>В </a:t>
            </a:r>
            <a:r>
              <a:rPr lang="ru-RU" sz="1600" dirty="0" err="1">
                <a:solidFill>
                  <a:schemeClr val="tx1"/>
                </a:solidFill>
              </a:rPr>
              <a:t>Іспанії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існує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поділ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нічліжних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закладів</a:t>
            </a:r>
            <a:r>
              <a:rPr lang="ru-RU" sz="1600" dirty="0">
                <a:solidFill>
                  <a:schemeClr val="tx1"/>
                </a:solidFill>
              </a:rPr>
              <a:t>, </a:t>
            </a:r>
            <a:r>
              <a:rPr lang="ru-RU" sz="1600" dirty="0" err="1">
                <a:solidFill>
                  <a:schemeClr val="tx1"/>
                </a:solidFill>
              </a:rPr>
              <a:t>розташованих</a:t>
            </a:r>
            <a:r>
              <a:rPr lang="ru-RU" sz="1600" dirty="0">
                <a:solidFill>
                  <a:schemeClr val="tx1"/>
                </a:solidFill>
              </a:rPr>
              <a:t> у </a:t>
            </a:r>
            <a:r>
              <a:rPr lang="ru-RU" sz="1600" dirty="0" err="1">
                <a:solidFill>
                  <a:schemeClr val="tx1"/>
                </a:solidFill>
              </a:rPr>
              <a:t>сільській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місцевості</a:t>
            </a:r>
            <a:r>
              <a:rPr lang="ru-RU" sz="1600" dirty="0">
                <a:solidFill>
                  <a:schemeClr val="tx1"/>
                </a:solidFill>
              </a:rPr>
              <a:t>, </a:t>
            </a:r>
            <a:r>
              <a:rPr lang="ru-RU" sz="1600" dirty="0" err="1">
                <a:solidFill>
                  <a:schemeClr val="tx1"/>
                </a:solidFill>
              </a:rPr>
              <a:t>які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підлягають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оподаткуванню</a:t>
            </a:r>
            <a:r>
              <a:rPr lang="ru-RU" sz="1600" dirty="0">
                <a:solidFill>
                  <a:schemeClr val="tx1"/>
                </a:solidFill>
              </a:rPr>
              <a:t> як </a:t>
            </a:r>
            <a:r>
              <a:rPr lang="ru-RU" sz="1600" dirty="0" err="1">
                <a:solidFill>
                  <a:schemeClr val="tx1"/>
                </a:solidFill>
              </a:rPr>
              <a:t>суб'єкти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агротуристичного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підприємництва</a:t>
            </a:r>
            <a:r>
              <a:rPr lang="ru-RU" sz="1600" dirty="0">
                <a:solidFill>
                  <a:schemeClr val="tx1"/>
                </a:solidFill>
              </a:rPr>
              <a:t>, на </a:t>
            </a:r>
            <a:r>
              <a:rPr lang="ru-RU" sz="1600" dirty="0" err="1">
                <a:solidFill>
                  <a:schemeClr val="tx1"/>
                </a:solidFill>
              </a:rPr>
              <a:t>такі</a:t>
            </a:r>
            <a:r>
              <a:rPr lang="ru-RU" sz="1600" dirty="0">
                <a:solidFill>
                  <a:schemeClr val="tx1"/>
                </a:solidFill>
              </a:rPr>
              <a:t> три </a:t>
            </a:r>
            <a:r>
              <a:rPr lang="ru-RU" sz="1600" dirty="0" err="1">
                <a:solidFill>
                  <a:schemeClr val="tx1"/>
                </a:solidFill>
              </a:rPr>
              <a:t>класи</a:t>
            </a:r>
            <a:r>
              <a:rPr lang="ru-RU" sz="1600" dirty="0">
                <a:solidFill>
                  <a:schemeClr val="tx1"/>
                </a:solidFill>
              </a:rPr>
              <a:t>:</a:t>
            </a:r>
          </a:p>
          <a:p>
            <a:pPr>
              <a:spcBef>
                <a:spcPts val="0"/>
              </a:spcBef>
            </a:pPr>
            <a:endParaRPr lang="ru-RU" sz="16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r>
              <a:rPr lang="en-US" sz="1600" dirty="0">
                <a:solidFill>
                  <a:schemeClr val="tx1"/>
                </a:solidFill>
              </a:rPr>
              <a:t>HR (hotel rural) — </a:t>
            </a:r>
            <a:r>
              <a:rPr lang="ru-RU" sz="1600" dirty="0" err="1">
                <a:solidFill>
                  <a:schemeClr val="tx1"/>
                </a:solidFill>
              </a:rPr>
              <a:t>сільський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готель</a:t>
            </a:r>
            <a:r>
              <a:rPr lang="ru-RU" sz="1600" dirty="0">
                <a:solidFill>
                  <a:schemeClr val="tx1"/>
                </a:solidFill>
              </a:rPr>
              <a:t>.</a:t>
            </a:r>
          </a:p>
          <a:p>
            <a:pPr>
              <a:spcBef>
                <a:spcPts val="0"/>
              </a:spcBef>
            </a:pPr>
            <a:endParaRPr lang="ru-RU" sz="16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r>
              <a:rPr lang="ru-RU" sz="1600" dirty="0">
                <a:solidFill>
                  <a:schemeClr val="tx1"/>
                </a:solidFill>
              </a:rPr>
              <a:t>СА (</a:t>
            </a:r>
            <a:r>
              <a:rPr lang="en-US" sz="1600" dirty="0" err="1">
                <a:solidFill>
                  <a:schemeClr val="tx1"/>
                </a:solidFill>
              </a:rPr>
              <a:t>castillo</a:t>
            </a:r>
            <a:r>
              <a:rPr lang="en-US" sz="1600" dirty="0">
                <a:solidFill>
                  <a:schemeClr val="tx1"/>
                </a:solidFill>
              </a:rPr>
              <a:t>) — </a:t>
            </a:r>
            <a:r>
              <a:rPr lang="ru-RU" sz="1600" dirty="0">
                <a:solidFill>
                  <a:schemeClr val="tx1"/>
                </a:solidFill>
              </a:rPr>
              <a:t>замок, </a:t>
            </a:r>
            <a:r>
              <a:rPr lang="ru-RU" sz="1600" dirty="0" err="1">
                <a:solidFill>
                  <a:schemeClr val="tx1"/>
                </a:solidFill>
              </a:rPr>
              <a:t>історичне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помістя</a:t>
            </a:r>
            <a:r>
              <a:rPr lang="ru-RU" sz="1600" dirty="0">
                <a:solidFill>
                  <a:schemeClr val="tx1"/>
                </a:solidFill>
              </a:rPr>
              <a:t>.</a:t>
            </a:r>
          </a:p>
          <a:p>
            <a:pPr>
              <a:spcBef>
                <a:spcPts val="0"/>
              </a:spcBef>
            </a:pPr>
            <a:endParaRPr lang="ru-RU" sz="16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r>
              <a:rPr lang="en-US" sz="1600" dirty="0">
                <a:solidFill>
                  <a:schemeClr val="tx1"/>
                </a:solidFill>
              </a:rPr>
              <a:t>CR (casa rural) — </a:t>
            </a:r>
            <a:r>
              <a:rPr lang="ru-RU" sz="1600" dirty="0" err="1">
                <a:solidFill>
                  <a:schemeClr val="tx1"/>
                </a:solidFill>
              </a:rPr>
              <a:t>сільський</a:t>
            </a:r>
            <a:r>
              <a:rPr lang="ru-RU" sz="1600" dirty="0">
                <a:solidFill>
                  <a:schemeClr val="tx1"/>
                </a:solidFill>
              </a:rPr>
              <a:t> </a:t>
            </a:r>
            <a:r>
              <a:rPr lang="ru-RU" sz="1600" dirty="0" err="1">
                <a:solidFill>
                  <a:schemeClr val="tx1"/>
                </a:solidFill>
              </a:rPr>
              <a:t>будинок</a:t>
            </a:r>
            <a:r>
              <a:rPr lang="ru-RU" sz="1600" dirty="0">
                <a:solidFill>
                  <a:schemeClr val="tx1"/>
                </a:solidFill>
              </a:rPr>
              <a:t>.</a:t>
            </a:r>
            <a:endParaRPr 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9398002"/>
      </p:ext>
    </p:extLst>
  </p:cSld>
  <p:clrMapOvr>
    <a:masterClrMapping/>
  </p:clrMapOvr>
  <p:transition spd="slow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381000"/>
            <a:ext cx="11830050" cy="5638800"/>
          </a:xfrm>
          <a:solidFill>
            <a:schemeClr val="accent4"/>
          </a:solidFill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dirty="0" err="1">
                <a:solidFill>
                  <a:schemeClr val="tx1"/>
                </a:solidFill>
              </a:rPr>
              <a:t>Аналогічну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класифікацію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доцільно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офіційно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затвердити</a:t>
            </a:r>
            <a:r>
              <a:rPr lang="ru-RU" dirty="0">
                <a:solidFill>
                  <a:schemeClr val="tx1"/>
                </a:solidFill>
              </a:rPr>
              <a:t> і в </a:t>
            </a:r>
            <a:r>
              <a:rPr lang="ru-RU" dirty="0" err="1">
                <a:solidFill>
                  <a:schemeClr val="tx1"/>
                </a:solidFill>
              </a:rPr>
              <a:t>Україні</a:t>
            </a:r>
            <a:r>
              <a:rPr lang="ru-RU" dirty="0">
                <a:solidFill>
                  <a:schemeClr val="tx1"/>
                </a:solidFill>
              </a:rPr>
              <a:t>, де </a:t>
            </a:r>
            <a:r>
              <a:rPr lang="ru-RU" dirty="0" err="1">
                <a:solidFill>
                  <a:schemeClr val="tx1"/>
                </a:solidFill>
              </a:rPr>
              <a:t>поряд</a:t>
            </a:r>
            <a:r>
              <a:rPr lang="ru-RU" dirty="0">
                <a:solidFill>
                  <a:schemeClr val="tx1"/>
                </a:solidFill>
              </a:rPr>
              <a:t> з </a:t>
            </a:r>
            <a:r>
              <a:rPr lang="ru-RU" dirty="0" err="1">
                <a:solidFill>
                  <a:schemeClr val="tx1"/>
                </a:solidFill>
              </a:rPr>
              <a:t>агрооселями</a:t>
            </a:r>
            <a:r>
              <a:rPr lang="ru-RU" dirty="0">
                <a:solidFill>
                  <a:schemeClr val="tx1"/>
                </a:solidFill>
              </a:rPr>
              <a:t> у курортно-</a:t>
            </a:r>
            <a:r>
              <a:rPr lang="ru-RU" dirty="0" err="1">
                <a:solidFill>
                  <a:schemeClr val="tx1"/>
                </a:solidFill>
              </a:rPr>
              <a:t>рекреаційних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місцевостях</a:t>
            </a:r>
            <a:r>
              <a:rPr lang="ru-RU" dirty="0">
                <a:solidFill>
                  <a:schemeClr val="tx1"/>
                </a:solidFill>
              </a:rPr>
              <a:t> (</a:t>
            </a:r>
            <a:r>
              <a:rPr lang="ru-RU" dirty="0" err="1">
                <a:solidFill>
                  <a:schemeClr val="tx1"/>
                </a:solidFill>
              </a:rPr>
              <a:t>Крим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ru-RU" dirty="0" err="1">
                <a:solidFill>
                  <a:schemeClr val="tx1"/>
                </a:solidFill>
              </a:rPr>
              <a:t>Карпати</a:t>
            </a:r>
            <a:r>
              <a:rPr lang="ru-RU" dirty="0">
                <a:solidFill>
                  <a:schemeClr val="tx1"/>
                </a:solidFill>
              </a:rPr>
              <a:t>) </a:t>
            </a:r>
            <a:r>
              <a:rPr lang="ru-RU" dirty="0" err="1">
                <a:solidFill>
                  <a:schemeClr val="tx1"/>
                </a:solidFill>
              </a:rPr>
              <a:t>існують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затишні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агрокотеджі</a:t>
            </a:r>
            <a:r>
              <a:rPr lang="ru-RU" dirty="0">
                <a:solidFill>
                  <a:schemeClr val="tx1"/>
                </a:solidFill>
              </a:rPr>
              <a:t> та </a:t>
            </a:r>
            <a:r>
              <a:rPr lang="ru-RU" dirty="0" err="1">
                <a:solidFill>
                  <a:schemeClr val="tx1"/>
                </a:solidFill>
              </a:rPr>
              <a:t>пансіони</a:t>
            </a:r>
            <a:r>
              <a:rPr lang="ru-RU" dirty="0">
                <a:solidFill>
                  <a:schemeClr val="tx1"/>
                </a:solidFill>
              </a:rPr>
              <a:t>, а </a:t>
            </a:r>
            <a:r>
              <a:rPr lang="ru-RU" dirty="0" err="1">
                <a:solidFill>
                  <a:schemeClr val="tx1"/>
                </a:solidFill>
              </a:rPr>
              <a:t>також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налічується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понад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півтисячі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законсервованих</a:t>
            </a:r>
            <a:r>
              <a:rPr lang="ru-RU" dirty="0">
                <a:solidFill>
                  <a:schemeClr val="tx1"/>
                </a:solidFill>
              </a:rPr>
              <a:t> у </a:t>
            </a:r>
            <a:r>
              <a:rPr lang="ru-RU" dirty="0" err="1">
                <a:solidFill>
                  <a:schemeClr val="tx1"/>
                </a:solidFill>
              </a:rPr>
              <a:t>напівзруйнованому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стані</a:t>
            </a:r>
            <a:r>
              <a:rPr lang="ru-RU" dirty="0">
                <a:solidFill>
                  <a:schemeClr val="tx1"/>
                </a:solidFill>
              </a:rPr>
              <a:t> (а </a:t>
            </a:r>
            <a:r>
              <a:rPr lang="ru-RU" dirty="0" err="1">
                <a:solidFill>
                  <a:schemeClr val="tx1"/>
                </a:solidFill>
              </a:rPr>
              <a:t>об'єктивно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кажучи</a:t>
            </a:r>
            <a:r>
              <a:rPr lang="ru-RU" dirty="0">
                <a:solidFill>
                  <a:schemeClr val="tx1"/>
                </a:solidFill>
              </a:rPr>
              <a:t> — просто </a:t>
            </a:r>
            <a:r>
              <a:rPr lang="ru-RU" dirty="0" err="1">
                <a:solidFill>
                  <a:schemeClr val="tx1"/>
                </a:solidFill>
              </a:rPr>
              <a:t>занедбаних</a:t>
            </a:r>
            <a:r>
              <a:rPr lang="ru-RU" dirty="0">
                <a:solidFill>
                  <a:schemeClr val="tx1"/>
                </a:solidFill>
              </a:rPr>
              <a:t>) </a:t>
            </a:r>
            <a:r>
              <a:rPr lang="ru-RU" dirty="0" err="1">
                <a:solidFill>
                  <a:schemeClr val="tx1"/>
                </a:solidFill>
              </a:rPr>
              <a:t>замків</a:t>
            </a:r>
            <a:r>
              <a:rPr lang="ru-RU" dirty="0">
                <a:solidFill>
                  <a:schemeClr val="tx1"/>
                </a:solidFill>
              </a:rPr>
              <a:t> і </a:t>
            </a:r>
            <a:r>
              <a:rPr lang="ru-RU" dirty="0" err="1">
                <a:solidFill>
                  <a:schemeClr val="tx1"/>
                </a:solidFill>
              </a:rPr>
              <a:t>поміщицьких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палаців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pPr>
              <a:spcBef>
                <a:spcPts val="0"/>
              </a:spcBef>
            </a:pPr>
            <a:endParaRPr lang="ru-RU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r>
              <a:rPr lang="ru-RU" dirty="0" err="1">
                <a:solidFill>
                  <a:schemeClr val="tx1"/>
                </a:solidFill>
              </a:rPr>
              <a:t>Асоціації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сільського</a:t>
            </a:r>
            <a:r>
              <a:rPr lang="ru-RU" dirty="0">
                <a:solidFill>
                  <a:schemeClr val="tx1"/>
                </a:solidFill>
              </a:rPr>
              <a:t> туризму </a:t>
            </a:r>
            <a:r>
              <a:rPr lang="ru-RU" dirty="0" err="1">
                <a:solidFill>
                  <a:schemeClr val="tx1"/>
                </a:solidFill>
              </a:rPr>
              <a:t>Іспанії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пропонують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такі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основні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типи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розміщення</a:t>
            </a:r>
            <a:r>
              <a:rPr lang="ru-RU" dirty="0">
                <a:solidFill>
                  <a:schemeClr val="tx1"/>
                </a:solidFill>
              </a:rPr>
              <a:t>:</a:t>
            </a:r>
          </a:p>
          <a:p>
            <a:pPr>
              <a:spcBef>
                <a:spcPts val="0"/>
              </a:spcBef>
            </a:pPr>
            <a:endParaRPr lang="ru-RU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r>
              <a:rPr lang="ru-RU" dirty="0" err="1">
                <a:solidFill>
                  <a:schemeClr val="tx1"/>
                </a:solidFill>
              </a:rPr>
              <a:t>Розміщення</a:t>
            </a:r>
            <a:r>
              <a:rPr lang="ru-RU" dirty="0">
                <a:solidFill>
                  <a:schemeClr val="tx1"/>
                </a:solidFill>
              </a:rPr>
              <a:t> на фермах і в </a:t>
            </a:r>
            <a:r>
              <a:rPr lang="ru-RU" dirty="0" err="1">
                <a:solidFill>
                  <a:schemeClr val="tx1"/>
                </a:solidFill>
              </a:rPr>
              <a:t>садибах</a:t>
            </a:r>
            <a:r>
              <a:rPr lang="ru-RU" dirty="0">
                <a:solidFill>
                  <a:schemeClr val="tx1"/>
                </a:solidFill>
              </a:rPr>
              <a:t> в одному </a:t>
            </a:r>
            <a:r>
              <a:rPr lang="ru-RU" dirty="0" err="1">
                <a:solidFill>
                  <a:schemeClr val="tx1"/>
                </a:solidFill>
              </a:rPr>
              <a:t>будинку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чи</a:t>
            </a:r>
            <a:r>
              <a:rPr lang="ru-RU" dirty="0">
                <a:solidFill>
                  <a:schemeClr val="tx1"/>
                </a:solidFill>
              </a:rPr>
              <a:t> на </a:t>
            </a:r>
            <a:r>
              <a:rPr lang="ru-RU" dirty="0" err="1">
                <a:solidFill>
                  <a:schemeClr val="tx1"/>
                </a:solidFill>
              </a:rPr>
              <a:t>одній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території</a:t>
            </a:r>
            <a:r>
              <a:rPr lang="ru-RU" dirty="0">
                <a:solidFill>
                  <a:schemeClr val="tx1"/>
                </a:solidFill>
              </a:rPr>
              <a:t> з </a:t>
            </a:r>
            <a:r>
              <a:rPr lang="ru-RU" dirty="0" err="1">
                <a:solidFill>
                  <a:schemeClr val="tx1"/>
                </a:solidFill>
              </a:rPr>
              <a:t>власниками</a:t>
            </a:r>
            <a:r>
              <a:rPr lang="ru-RU" dirty="0">
                <a:solidFill>
                  <a:schemeClr val="tx1"/>
                </a:solidFill>
              </a:rPr>
              <a:t>, в </a:t>
            </a:r>
            <a:r>
              <a:rPr lang="ru-RU" dirty="0" err="1">
                <a:solidFill>
                  <a:schemeClr val="tx1"/>
                </a:solidFill>
              </a:rPr>
              <a:t>окремих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кімнатах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ru-RU" dirty="0" err="1">
                <a:solidFill>
                  <a:schemeClr val="tx1"/>
                </a:solidFill>
              </a:rPr>
              <a:t>спеціально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обладнаних</a:t>
            </a:r>
            <a:r>
              <a:rPr lang="ru-RU" dirty="0">
                <a:solidFill>
                  <a:schemeClr val="tx1"/>
                </a:solidFill>
              </a:rPr>
              <a:t> для </a:t>
            </a:r>
            <a:r>
              <a:rPr lang="ru-RU" dirty="0" err="1">
                <a:solidFill>
                  <a:schemeClr val="tx1"/>
                </a:solidFill>
              </a:rPr>
              <a:t>прийому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туристів</a:t>
            </a:r>
            <a:r>
              <a:rPr lang="ru-RU" dirty="0">
                <a:solidFill>
                  <a:schemeClr val="tx1"/>
                </a:solidFill>
              </a:rPr>
              <a:t>. </a:t>
            </a:r>
            <a:r>
              <a:rPr lang="ru-RU" dirty="0" err="1">
                <a:solidFill>
                  <a:schemeClr val="tx1"/>
                </a:solidFill>
              </a:rPr>
              <a:t>Спокій</a:t>
            </a:r>
            <a:r>
              <a:rPr lang="ru-RU" dirty="0">
                <a:solidFill>
                  <a:schemeClr val="tx1"/>
                </a:solidFill>
              </a:rPr>
              <a:t> і </a:t>
            </a:r>
            <a:r>
              <a:rPr lang="ru-RU" dirty="0" err="1">
                <a:solidFill>
                  <a:schemeClr val="tx1"/>
                </a:solidFill>
              </a:rPr>
              <a:t>невтручання</a:t>
            </a:r>
            <a:r>
              <a:rPr lang="ru-RU" dirty="0">
                <a:solidFill>
                  <a:schemeClr val="tx1"/>
                </a:solidFill>
              </a:rPr>
              <a:t> в </a:t>
            </a:r>
            <a:r>
              <a:rPr lang="ru-RU" dirty="0" err="1">
                <a:solidFill>
                  <a:schemeClr val="tx1"/>
                </a:solidFill>
              </a:rPr>
              <a:t>особисте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життя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туристів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гарантуються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pPr>
              <a:spcBef>
                <a:spcPts val="0"/>
              </a:spcBef>
            </a:pPr>
            <a:endParaRPr lang="ru-RU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r>
              <a:rPr lang="ru-RU" dirty="0" err="1">
                <a:solidFill>
                  <a:schemeClr val="tx1"/>
                </a:solidFill>
              </a:rPr>
              <a:t>Розміщення</a:t>
            </a:r>
            <a:r>
              <a:rPr lang="ru-RU" dirty="0">
                <a:solidFill>
                  <a:schemeClr val="tx1"/>
                </a:solidFill>
              </a:rPr>
              <a:t> в номерах </a:t>
            </a:r>
            <a:r>
              <a:rPr lang="ru-RU" dirty="0" err="1">
                <a:solidFill>
                  <a:schemeClr val="tx1"/>
                </a:solidFill>
              </a:rPr>
              <a:t>сільських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готелів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ru-RU" dirty="0" err="1">
                <a:solidFill>
                  <a:schemeClr val="tx1"/>
                </a:solidFill>
              </a:rPr>
              <a:t>спеціально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обладнаних</a:t>
            </a:r>
            <a:r>
              <a:rPr lang="ru-RU" dirty="0">
                <a:solidFill>
                  <a:schemeClr val="tx1"/>
                </a:solidFill>
              </a:rPr>
              <a:t> для </a:t>
            </a:r>
            <a:r>
              <a:rPr lang="ru-RU" dirty="0" err="1">
                <a:solidFill>
                  <a:schemeClr val="tx1"/>
                </a:solidFill>
              </a:rPr>
              <a:t>прийому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туристів</a:t>
            </a:r>
            <a:r>
              <a:rPr lang="ru-RU" dirty="0">
                <a:solidFill>
                  <a:schemeClr val="tx1"/>
                </a:solidFill>
              </a:rPr>
              <a:t> (</a:t>
            </a:r>
            <a:r>
              <a:rPr lang="en-US" dirty="0">
                <a:solidFill>
                  <a:schemeClr val="tx1"/>
                </a:solidFill>
              </a:rPr>
              <a:t>HR).</a:t>
            </a:r>
          </a:p>
          <a:p>
            <a:pPr>
              <a:spcBef>
                <a:spcPts val="0"/>
              </a:spcBef>
            </a:pPr>
            <a:endParaRPr lang="en-US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r>
              <a:rPr lang="ru-RU" dirty="0" err="1">
                <a:solidFill>
                  <a:schemeClr val="tx1"/>
                </a:solidFill>
              </a:rPr>
              <a:t>Розміщення</a:t>
            </a:r>
            <a:r>
              <a:rPr lang="ru-RU" dirty="0">
                <a:solidFill>
                  <a:schemeClr val="tx1"/>
                </a:solidFill>
              </a:rPr>
              <a:t> в </a:t>
            </a:r>
            <a:r>
              <a:rPr lang="ru-RU" dirty="0" err="1">
                <a:solidFill>
                  <a:schemeClr val="tx1"/>
                </a:solidFill>
              </a:rPr>
              <a:t>історичних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будинках</a:t>
            </a:r>
            <a:r>
              <a:rPr lang="ru-RU" dirty="0">
                <a:solidFill>
                  <a:schemeClr val="tx1"/>
                </a:solidFill>
              </a:rPr>
              <a:t> (замках, палацах, </a:t>
            </a:r>
            <a:r>
              <a:rPr lang="ru-RU" dirty="0" err="1">
                <a:solidFill>
                  <a:schemeClr val="tx1"/>
                </a:solidFill>
              </a:rPr>
              <a:t>монастирях</a:t>
            </a:r>
            <a:r>
              <a:rPr lang="ru-RU" dirty="0">
                <a:solidFill>
                  <a:schemeClr val="tx1"/>
                </a:solidFill>
              </a:rPr>
              <a:t>), </a:t>
            </a:r>
            <a:r>
              <a:rPr lang="ru-RU" dirty="0" err="1">
                <a:solidFill>
                  <a:schemeClr val="tx1"/>
                </a:solidFill>
              </a:rPr>
              <a:t>розташованих</a:t>
            </a:r>
            <a:r>
              <a:rPr lang="ru-RU" dirty="0">
                <a:solidFill>
                  <a:schemeClr val="tx1"/>
                </a:solidFill>
              </a:rPr>
              <a:t> у </a:t>
            </a:r>
            <a:r>
              <a:rPr lang="ru-RU" dirty="0" err="1">
                <a:solidFill>
                  <a:schemeClr val="tx1"/>
                </a:solidFill>
              </a:rPr>
              <a:t>сільській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місцевості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чи</a:t>
            </a:r>
            <a:r>
              <a:rPr lang="ru-RU" dirty="0">
                <a:solidFill>
                  <a:schemeClr val="tx1"/>
                </a:solidFill>
              </a:rPr>
              <a:t> невеликих </a:t>
            </a:r>
            <a:r>
              <a:rPr lang="ru-RU" dirty="0" err="1">
                <a:solidFill>
                  <a:schemeClr val="tx1"/>
                </a:solidFill>
              </a:rPr>
              <a:t>містечках</a:t>
            </a:r>
            <a:r>
              <a:rPr lang="ru-RU" dirty="0">
                <a:solidFill>
                  <a:schemeClr val="tx1"/>
                </a:solidFill>
              </a:rPr>
              <a:t> (СА).</a:t>
            </a:r>
          </a:p>
          <a:p>
            <a:pPr>
              <a:spcBef>
                <a:spcPts val="0"/>
              </a:spcBef>
            </a:pPr>
            <a:endParaRPr lang="ru-RU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r>
              <a:rPr lang="ru-RU" dirty="0" err="1">
                <a:solidFill>
                  <a:schemeClr val="tx1"/>
                </a:solidFill>
              </a:rPr>
              <a:t>Оренда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цілого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будинку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однією</a:t>
            </a:r>
            <a:r>
              <a:rPr lang="ru-RU" dirty="0">
                <a:solidFill>
                  <a:schemeClr val="tx1"/>
                </a:solidFill>
              </a:rPr>
              <a:t> родиною </a:t>
            </a:r>
            <a:r>
              <a:rPr lang="ru-RU" dirty="0" err="1">
                <a:solidFill>
                  <a:schemeClr val="tx1"/>
                </a:solidFill>
              </a:rPr>
              <a:t>чи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групою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туристів</a:t>
            </a:r>
            <a:r>
              <a:rPr lang="ru-RU" dirty="0">
                <a:solidFill>
                  <a:schemeClr val="tx1"/>
                </a:solidFill>
              </a:rPr>
              <a:t> (</a:t>
            </a:r>
            <a:r>
              <a:rPr lang="en-US" dirty="0">
                <a:solidFill>
                  <a:schemeClr val="tx1"/>
                </a:solidFill>
              </a:rPr>
              <a:t>CR).</a:t>
            </a:r>
          </a:p>
        </p:txBody>
      </p:sp>
    </p:spTree>
    <p:extLst>
      <p:ext uri="{BB962C8B-B14F-4D97-AF65-F5344CB8AC3E}">
        <p14:creationId xmlns:p14="http://schemas.microsoft.com/office/powerpoint/2010/main" val="2995450683"/>
      </p:ext>
    </p:extLst>
  </p:cSld>
  <p:clrMapOvr>
    <a:masterClrMapping/>
  </p:clrMapOvr>
  <p:transition spd="slow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264695" y="685800"/>
            <a:ext cx="11789945" cy="5334000"/>
          </a:xfrm>
          <a:solidFill>
            <a:schemeClr val="accent4"/>
          </a:solidFill>
        </p:spPr>
        <p:txBody>
          <a:bodyPr/>
          <a:lstStyle/>
          <a:p>
            <a:r>
              <a:rPr lang="ru-RU" dirty="0" err="1">
                <a:solidFill>
                  <a:schemeClr val="tx1"/>
                </a:solidFill>
              </a:rPr>
              <a:t>Загалом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Іспанія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має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понад</a:t>
            </a:r>
            <a:r>
              <a:rPr lang="ru-RU" dirty="0">
                <a:solidFill>
                  <a:schemeClr val="tx1"/>
                </a:solidFill>
              </a:rPr>
              <a:t> 5 тис. </a:t>
            </a:r>
            <a:r>
              <a:rPr lang="ru-RU" dirty="0" err="1">
                <a:solidFill>
                  <a:schemeClr val="tx1"/>
                </a:solidFill>
              </a:rPr>
              <a:t>варіантів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відпочинку</a:t>
            </a:r>
            <a:r>
              <a:rPr lang="ru-RU" dirty="0">
                <a:solidFill>
                  <a:schemeClr val="tx1"/>
                </a:solidFill>
              </a:rPr>
              <a:t> в </a:t>
            </a:r>
            <a:r>
              <a:rPr lang="ru-RU" dirty="0" err="1">
                <a:solidFill>
                  <a:schemeClr val="tx1"/>
                </a:solidFill>
              </a:rPr>
              <a:t>сільській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місцевості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сумарною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місткістю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близько</a:t>
            </a:r>
            <a:r>
              <a:rPr lang="ru-RU" dirty="0">
                <a:solidFill>
                  <a:schemeClr val="tx1"/>
                </a:solidFill>
              </a:rPr>
              <a:t> 27 000 </a:t>
            </a:r>
            <a:r>
              <a:rPr lang="ru-RU" dirty="0" err="1">
                <a:solidFill>
                  <a:schemeClr val="tx1"/>
                </a:solidFill>
              </a:rPr>
              <a:t>ліжко-місць</a:t>
            </a:r>
            <a:r>
              <a:rPr lang="ru-RU" dirty="0">
                <a:solidFill>
                  <a:schemeClr val="tx1"/>
                </a:solidFill>
              </a:rPr>
              <a:t>. </a:t>
            </a:r>
            <a:r>
              <a:rPr lang="ru-RU" dirty="0" err="1">
                <a:solidFill>
                  <a:schemeClr val="tx1"/>
                </a:solidFill>
              </a:rPr>
              <a:t>Існує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категоризація</a:t>
            </a:r>
            <a:r>
              <a:rPr lang="ru-RU" dirty="0">
                <a:solidFill>
                  <a:schemeClr val="tx1"/>
                </a:solidFill>
              </a:rPr>
              <a:t> 750 </a:t>
            </a:r>
            <a:r>
              <a:rPr lang="ru-RU" dirty="0" err="1">
                <a:solidFill>
                  <a:schemeClr val="tx1"/>
                </a:solidFill>
              </a:rPr>
              <a:t>сільських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готелів</a:t>
            </a:r>
            <a:r>
              <a:rPr lang="ru-RU" dirty="0">
                <a:solidFill>
                  <a:schemeClr val="tx1"/>
                </a:solidFill>
              </a:rPr>
              <a:t> за системою "</a:t>
            </a:r>
            <a:r>
              <a:rPr lang="en-US" dirty="0">
                <a:solidFill>
                  <a:schemeClr val="tx1"/>
                </a:solidFill>
              </a:rPr>
              <a:t>INNS OF SPAIN", </a:t>
            </a:r>
            <a:r>
              <a:rPr lang="ru-RU" dirty="0" err="1">
                <a:solidFill>
                  <a:schemeClr val="tx1"/>
                </a:solidFill>
              </a:rPr>
              <a:t>їм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присвоюється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від</a:t>
            </a:r>
            <a:r>
              <a:rPr lang="ru-RU" dirty="0">
                <a:solidFill>
                  <a:schemeClr val="tx1"/>
                </a:solidFill>
              </a:rPr>
              <a:t> 1 до 4 </a:t>
            </a:r>
            <a:r>
              <a:rPr lang="ru-RU" dirty="0" err="1">
                <a:solidFill>
                  <a:schemeClr val="tx1"/>
                </a:solidFill>
              </a:rPr>
              <a:t>тюльпанів</a:t>
            </a:r>
            <a:r>
              <a:rPr lang="ru-RU" dirty="0">
                <a:solidFill>
                  <a:schemeClr val="tx1"/>
                </a:solidFill>
              </a:rPr>
              <a:t>. </a:t>
            </a:r>
            <a:r>
              <a:rPr lang="ru-RU" dirty="0" err="1">
                <a:solidFill>
                  <a:schemeClr val="tx1"/>
                </a:solidFill>
              </a:rPr>
              <a:t>Частина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цих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сільських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готелів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існує</a:t>
            </a:r>
            <a:r>
              <a:rPr lang="ru-RU" dirty="0">
                <a:solidFill>
                  <a:schemeClr val="tx1"/>
                </a:solidFill>
              </a:rPr>
              <a:t> у </a:t>
            </a:r>
            <a:r>
              <a:rPr lang="ru-RU" dirty="0" err="1">
                <a:solidFill>
                  <a:schemeClr val="tx1"/>
                </a:solidFill>
              </a:rPr>
              <a:t>відповідно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переобладнаних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монастирях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ru-RU" dirty="0" err="1">
                <a:solidFill>
                  <a:schemeClr val="tx1"/>
                </a:solidFill>
              </a:rPr>
              <a:t>помістях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ru-RU" dirty="0" err="1">
                <a:solidFill>
                  <a:schemeClr val="tx1"/>
                </a:solidFill>
              </a:rPr>
              <a:t>історичних</a:t>
            </a:r>
            <a:r>
              <a:rPr lang="ru-RU" dirty="0">
                <a:solidFill>
                  <a:schemeClr val="tx1"/>
                </a:solidFill>
              </a:rPr>
              <a:t> замках, </a:t>
            </a:r>
            <a:r>
              <a:rPr lang="ru-RU" dirty="0" err="1">
                <a:solidFill>
                  <a:schemeClr val="tx1"/>
                </a:solidFill>
              </a:rPr>
              <a:t>андалуських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постоялих</a:t>
            </a:r>
            <a:r>
              <a:rPr lang="ru-RU" dirty="0">
                <a:solidFill>
                  <a:schemeClr val="tx1"/>
                </a:solidFill>
              </a:rPr>
              <a:t> дворах, </a:t>
            </a:r>
            <a:r>
              <a:rPr lang="ru-RU" dirty="0" err="1">
                <a:solidFill>
                  <a:schemeClr val="tx1"/>
                </a:solidFill>
              </a:rPr>
              <a:t>чимало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готелів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відкриті</a:t>
            </a:r>
            <a:r>
              <a:rPr lang="ru-RU" dirty="0">
                <a:solidFill>
                  <a:schemeClr val="tx1"/>
                </a:solidFill>
              </a:rPr>
              <a:t> на </a:t>
            </a:r>
            <a:r>
              <a:rPr lang="ru-RU" dirty="0" err="1">
                <a:solidFill>
                  <a:schemeClr val="tx1"/>
                </a:solidFill>
              </a:rPr>
              <a:t>Канарських</a:t>
            </a:r>
            <a:r>
              <a:rPr lang="ru-RU" dirty="0">
                <a:solidFill>
                  <a:schemeClr val="tx1"/>
                </a:solidFill>
              </a:rPr>
              <a:t> і </a:t>
            </a:r>
            <a:r>
              <a:rPr lang="ru-RU" dirty="0" err="1">
                <a:solidFill>
                  <a:schemeClr val="tx1"/>
                </a:solidFill>
              </a:rPr>
              <a:t>Балеарських</a:t>
            </a:r>
            <a:r>
              <a:rPr lang="ru-RU" dirty="0">
                <a:solidFill>
                  <a:schemeClr val="tx1"/>
                </a:solidFill>
              </a:rPr>
              <a:t> островах. </a:t>
            </a:r>
            <a:r>
              <a:rPr lang="ru-RU" dirty="0" err="1">
                <a:solidFill>
                  <a:schemeClr val="tx1"/>
                </a:solidFill>
              </a:rPr>
              <a:t>Орієнтовна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вартість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проживання</a:t>
            </a:r>
            <a:r>
              <a:rPr lang="ru-RU" dirty="0">
                <a:solidFill>
                  <a:schemeClr val="tx1"/>
                </a:solidFill>
              </a:rPr>
              <a:t> в </a:t>
            </a:r>
            <a:r>
              <a:rPr lang="ru-RU" dirty="0" err="1">
                <a:solidFill>
                  <a:schemeClr val="tx1"/>
                </a:solidFill>
              </a:rPr>
              <a:t>агро-туристичному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секторі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Іспанії</a:t>
            </a:r>
            <a:r>
              <a:rPr lang="ru-RU" dirty="0">
                <a:solidFill>
                  <a:schemeClr val="tx1"/>
                </a:solidFill>
              </a:rPr>
              <a:t> становить 25-120 </a:t>
            </a:r>
            <a:r>
              <a:rPr lang="ru-RU" dirty="0" err="1">
                <a:solidFill>
                  <a:schemeClr val="tx1"/>
                </a:solidFill>
              </a:rPr>
              <a:t>доларів</a:t>
            </a:r>
            <a:r>
              <a:rPr lang="ru-RU" dirty="0">
                <a:solidFill>
                  <a:schemeClr val="tx1"/>
                </a:solidFill>
              </a:rPr>
              <a:t> з особи за </a:t>
            </a:r>
            <a:r>
              <a:rPr lang="ru-RU" dirty="0" err="1">
                <a:solidFill>
                  <a:schemeClr val="tx1"/>
                </a:solidFill>
              </a:rPr>
              <a:t>добу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r>
              <a:rPr lang="ru-RU" dirty="0">
                <a:solidFill>
                  <a:schemeClr val="tx1"/>
                </a:solidFill>
              </a:rPr>
              <a:t>В </a:t>
            </a:r>
            <a:r>
              <a:rPr lang="ru-RU" dirty="0" err="1">
                <a:solidFill>
                  <a:schemeClr val="tx1"/>
                </a:solidFill>
              </a:rPr>
              <a:t>офісах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асоціацій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агротуризму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чи</a:t>
            </a:r>
            <a:r>
              <a:rPr lang="ru-RU" dirty="0">
                <a:solidFill>
                  <a:schemeClr val="tx1"/>
                </a:solidFill>
              </a:rPr>
              <a:t> на </a:t>
            </a:r>
            <a:r>
              <a:rPr lang="ru-RU" dirty="0" err="1">
                <a:solidFill>
                  <a:schemeClr val="tx1"/>
                </a:solidFill>
              </a:rPr>
              <a:t>офіційному</a:t>
            </a:r>
            <a:r>
              <a:rPr lang="ru-RU" dirty="0">
                <a:solidFill>
                  <a:schemeClr val="tx1"/>
                </a:solidFill>
              </a:rPr>
              <a:t> веб-</a:t>
            </a:r>
            <a:r>
              <a:rPr lang="ru-RU" dirty="0" err="1">
                <a:solidFill>
                  <a:schemeClr val="tx1"/>
                </a:solidFill>
              </a:rPr>
              <a:t>сайті</a:t>
            </a:r>
            <a:r>
              <a:rPr lang="ru-RU" dirty="0">
                <a:solidFill>
                  <a:schemeClr val="tx1"/>
                </a:solidFill>
              </a:rPr>
              <a:t> нескладно </a:t>
            </a:r>
            <a:r>
              <a:rPr lang="ru-RU" dirty="0" err="1">
                <a:solidFill>
                  <a:schemeClr val="tx1"/>
                </a:solidFill>
              </a:rPr>
              <a:t>переглянути</a:t>
            </a:r>
            <a:r>
              <a:rPr lang="ru-RU" dirty="0">
                <a:solidFill>
                  <a:schemeClr val="tx1"/>
                </a:solidFill>
              </a:rPr>
              <a:t> каталоги </a:t>
            </a:r>
            <a:r>
              <a:rPr lang="ru-RU" dirty="0" err="1">
                <a:solidFill>
                  <a:schemeClr val="tx1"/>
                </a:solidFill>
              </a:rPr>
              <a:t>сільських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осель</a:t>
            </a:r>
            <a:r>
              <a:rPr lang="ru-RU" dirty="0">
                <a:solidFill>
                  <a:schemeClr val="tx1"/>
                </a:solidFill>
              </a:rPr>
              <a:t> і </a:t>
            </a:r>
            <a:r>
              <a:rPr lang="ru-RU" dirty="0" err="1">
                <a:solidFill>
                  <a:schemeClr val="tx1"/>
                </a:solidFill>
              </a:rPr>
              <a:t>вибрати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щось</a:t>
            </a:r>
            <a:r>
              <a:rPr lang="ru-RU" dirty="0">
                <a:solidFill>
                  <a:schemeClr val="tx1"/>
                </a:solidFill>
              </a:rPr>
              <a:t> для </a:t>
            </a:r>
            <a:r>
              <a:rPr lang="ru-RU" dirty="0" err="1">
                <a:solidFill>
                  <a:schemeClr val="tx1"/>
                </a:solidFill>
              </a:rPr>
              <a:t>свого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відпочинку</a:t>
            </a:r>
            <a:r>
              <a:rPr lang="ru-RU" dirty="0">
                <a:solidFill>
                  <a:schemeClr val="tx1"/>
                </a:solidFill>
              </a:rPr>
              <a:t> в будь-</a:t>
            </a:r>
            <a:r>
              <a:rPr lang="ru-RU" dirty="0" err="1">
                <a:solidFill>
                  <a:schemeClr val="tx1"/>
                </a:solidFill>
              </a:rPr>
              <a:t>якому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куточку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Іспанії</a:t>
            </a:r>
            <a:r>
              <a:rPr lang="ru-RU" dirty="0">
                <a:solidFill>
                  <a:schemeClr val="tx1"/>
                </a:solidFill>
              </a:rPr>
              <a:t>. </a:t>
            </a:r>
            <a:r>
              <a:rPr lang="ru-RU" dirty="0" err="1">
                <a:solidFill>
                  <a:schemeClr val="tx1"/>
                </a:solidFill>
              </a:rPr>
              <a:t>Крім</a:t>
            </a:r>
            <a:r>
              <a:rPr lang="ru-RU" dirty="0">
                <a:solidFill>
                  <a:schemeClr val="tx1"/>
                </a:solidFill>
              </a:rPr>
              <a:t> того, </a:t>
            </a:r>
            <a:r>
              <a:rPr lang="ru-RU" dirty="0" err="1">
                <a:solidFill>
                  <a:schemeClr val="tx1"/>
                </a:solidFill>
              </a:rPr>
              <a:t>працівники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агротуристичних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офісів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країни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займаються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бронюванням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авіаквитків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ru-RU" dirty="0" err="1">
                <a:solidFill>
                  <a:schemeClr val="tx1"/>
                </a:solidFill>
              </a:rPr>
              <a:t>оформленням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віз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ru-RU" dirty="0" err="1">
                <a:solidFill>
                  <a:schemeClr val="tx1"/>
                </a:solidFill>
              </a:rPr>
              <a:t>орендою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автомобілів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тощо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r>
              <a:rPr lang="ru-RU" dirty="0" err="1">
                <a:solidFill>
                  <a:schemeClr val="tx1"/>
                </a:solidFill>
              </a:rPr>
              <a:t>Іспанія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утримує</a:t>
            </a:r>
            <a:r>
              <a:rPr lang="ru-RU" dirty="0">
                <a:solidFill>
                  <a:schemeClr val="tx1"/>
                </a:solidFill>
              </a:rPr>
              <a:t> "пальму </a:t>
            </a:r>
            <a:r>
              <a:rPr lang="ru-RU" dirty="0" err="1">
                <a:solidFill>
                  <a:schemeClr val="tx1"/>
                </a:solidFill>
              </a:rPr>
              <a:t>першості</a:t>
            </a:r>
            <a:r>
              <a:rPr lang="ru-RU" dirty="0">
                <a:solidFill>
                  <a:schemeClr val="tx1"/>
                </a:solidFill>
              </a:rPr>
              <a:t>" </a:t>
            </a:r>
            <a:r>
              <a:rPr lang="ru-RU" dirty="0" err="1">
                <a:solidFill>
                  <a:schemeClr val="tx1"/>
                </a:solidFill>
              </a:rPr>
              <a:t>щодо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промоційності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сільського</a:t>
            </a:r>
            <a:r>
              <a:rPr lang="ru-RU" dirty="0">
                <a:solidFill>
                  <a:schemeClr val="tx1"/>
                </a:solidFill>
              </a:rPr>
              <a:t> зеленого туризму </a:t>
            </a:r>
            <a:r>
              <a:rPr lang="ru-RU" dirty="0" err="1">
                <a:solidFill>
                  <a:schemeClr val="tx1"/>
                </a:solidFill>
              </a:rPr>
              <a:t>серед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країн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Європи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883355"/>
      </p:ext>
    </p:extLst>
  </p:cSld>
  <p:clrMapOvr>
    <a:masterClrMapping/>
  </p:clrMapOvr>
  <p:transition spd="slow"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Заголовок 1"/>
          <p:cNvSpPr>
            <a:spLocks noGrp="1"/>
          </p:cNvSpPr>
          <p:nvPr>
            <p:ph type="title"/>
          </p:nvPr>
        </p:nvSpPr>
        <p:spPr>
          <a:xfrm>
            <a:off x="1155700" y="973138"/>
            <a:ext cx="8824913" cy="708025"/>
          </a:xfrm>
        </p:spPr>
        <p:txBody>
          <a:bodyPr/>
          <a:lstStyle/>
          <a:p>
            <a:pPr algn="ctr" defTabSz="457200" eaLnBrk="1" hangingPunct="1"/>
            <a:r>
              <a:rPr lang="uk-UA" b="1" smtClean="0"/>
              <a:t>ПОРТУГАЛІЯ</a:t>
            </a:r>
            <a:endParaRPr lang="ru-RU" b="1" smtClean="0"/>
          </a:p>
        </p:txBody>
      </p:sp>
      <p:sp>
        <p:nvSpPr>
          <p:cNvPr id="40962" name="Объект 2"/>
          <p:cNvSpPr>
            <a:spLocks noGrp="1"/>
          </p:cNvSpPr>
          <p:nvPr>
            <p:ph idx="1"/>
          </p:nvPr>
        </p:nvSpPr>
        <p:spPr>
          <a:xfrm>
            <a:off x="528638" y="2498725"/>
            <a:ext cx="10856912" cy="4030663"/>
          </a:xfrm>
        </p:spPr>
        <p:txBody>
          <a:bodyPr/>
          <a:lstStyle/>
          <a:p>
            <a:pPr marL="0" indent="0" algn="ctr" defTabSz="457200" eaLnBrk="1" hangingPunct="1">
              <a:buFont typeface="Wingdings 3" pitchFamily="18" charset="2"/>
              <a:buNone/>
            </a:pPr>
            <a:r>
              <a:rPr lang="ru-RU" smtClean="0"/>
              <a:t>	У Португалії - країні небагатій і сільськогосподарській, - даний напрямок туризму почав розвиватися досить рано: перші господарства, що пропонують постояльцям можливість пожити життям португальського фермера, з'явилися на півночі країни ще в середині 1980-х років.</a:t>
            </a:r>
          </a:p>
          <a:p>
            <a:pPr marL="0" indent="0" algn="ctr" defTabSz="457200" eaLnBrk="1" hangingPunct="1">
              <a:buFont typeface="Wingdings 3" pitchFamily="18" charset="2"/>
              <a:buNone/>
            </a:pPr>
            <a:r>
              <a:rPr lang="ru-RU" smtClean="0"/>
              <a:t>	Популярним воно не стало, і в 1996 році тільки 0,5% господарств були зареєстровані як "ферми для агротуризму".</a:t>
            </a:r>
          </a:p>
          <a:p>
            <a:pPr marL="0" indent="0" algn="ctr" defTabSz="457200" eaLnBrk="1" hangingPunct="1">
              <a:buFont typeface="Wingdings 3" pitchFamily="18" charset="2"/>
              <a:buNone/>
            </a:pPr>
            <a:r>
              <a:rPr lang="ru-RU" smtClean="0"/>
              <a:t>	Пояснювалося це досить просто: для самих португальців, у яких в більшості своїй був власний (або сімейний) клаптик землі, чужі ферми були не дуже цікаві, а тодішнім іноземним туристам було складно оцінити цінність подібного відпочинку.</a:t>
            </a:r>
          </a:p>
          <a:p>
            <a:pPr marL="0" indent="0" algn="ctr" defTabSz="457200" eaLnBrk="1" hangingPunct="1">
              <a:buFont typeface="Wingdings 3" pitchFamily="18" charset="2"/>
              <a:buNone/>
            </a:pPr>
            <a:r>
              <a:rPr lang="ru-RU" smtClean="0"/>
              <a:t>	Ситуація кардинально змінилася в 2000-х, з поширенням "зелених" рухів і популяризацією ідей натурального господарства: сільський туризм увійшов в моду.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50545" y="192858"/>
            <a:ext cx="4556125" cy="34163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14889" y="336550"/>
            <a:ext cx="6399212" cy="428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7497" y="3958727"/>
            <a:ext cx="6115050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1338" y="2317750"/>
            <a:ext cx="11010900" cy="4405313"/>
          </a:xfrm>
        </p:spPr>
        <p:txBody>
          <a:bodyPr rtlCol="0">
            <a:normAutofit lnSpcReduction="10000"/>
          </a:bodyPr>
          <a:lstStyle/>
          <a:p>
            <a:pPr marL="0" indent="0" defTabSz="457200" eaLnBrk="1" fontAlgn="auto" hangingPunct="1">
              <a:spcAft>
                <a:spcPts val="0"/>
              </a:spcAft>
              <a:buFont typeface="Wingdings 3" charset="2"/>
              <a:buNone/>
              <a:defRPr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ru-RU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Генеральна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дирекція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з туризму (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Direcção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Geral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deTurismo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Hotelaria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ввела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таку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класифікацію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для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житла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придатного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для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сільського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туризму (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TER -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Turismo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no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Espaço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Rural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):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 defTabSz="457200"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TR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-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старі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класичні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будинки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 defTabSz="457200"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-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об'єкти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для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агротуризму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діючі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господарства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і ферми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 defTabSz="457200"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- "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туристичне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житло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":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старі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маєтки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XVI-XVII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століть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приватні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готелі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і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навіть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невеликі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замки,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розташовані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в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сільській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місцевості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 defTabSz="457200" eaLnBrk="1" fontAlgn="auto" hangingPunct="1">
              <a:spcAft>
                <a:spcPts val="0"/>
              </a:spcAft>
              <a:buFont typeface="Wingdings 3" charset="2"/>
              <a:buChar char=""/>
              <a:defRPr/>
            </a:pPr>
            <a:r>
              <a:rPr lang="en-US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CC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-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класичні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приватні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будинки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в селах і селах,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які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здаються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в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оренду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defTabSz="457200" eaLnBrk="1" fontAlgn="auto" hangingPunct="1">
              <a:spcAft>
                <a:spcPts val="0"/>
              </a:spcAft>
              <a:buFont typeface="Wingdings 3" charset="2"/>
              <a:buNone/>
              <a:defRPr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ru-RU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Кожне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акредитоване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господарство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/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готель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/ ферма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повинні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вішати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на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вході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знаки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TER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і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DGT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defTabSz="457200" eaLnBrk="1" fontAlgn="auto" hangingPunct="1">
              <a:spcAft>
                <a:spcPts val="0"/>
              </a:spcAft>
              <a:buFont typeface="Wingdings 3" charset="2"/>
              <a:buNone/>
              <a:defRPr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ru-RU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Усередині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кожної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категорії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також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існує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поділ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на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групи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A, B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і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в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залежності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від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стандартів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пропонованих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послуг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розташування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і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рівня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обслуговування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іноді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вам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може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попастися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місце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4 * з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джакузі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і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супутниковим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телебаченням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а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іноді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-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сільський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мінімалізм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з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муканням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корів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за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вікном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і криками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півнів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о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п'ятій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ранку.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ъект 2"/>
          <p:cNvSpPr>
            <a:spLocks noGrp="1"/>
          </p:cNvSpPr>
          <p:nvPr>
            <p:ph idx="1"/>
          </p:nvPr>
        </p:nvSpPr>
        <p:spPr>
          <a:xfrm>
            <a:off x="431074" y="2616200"/>
            <a:ext cx="10438539" cy="3668713"/>
          </a:xfrm>
        </p:spPr>
        <p:txBody>
          <a:bodyPr/>
          <a:lstStyle/>
          <a:p>
            <a:pPr marL="0" indent="0" algn="ctr" eaLnBrk="1" hangingPunct="1">
              <a:buFont typeface="Wingdings 3" pitchFamily="18" charset="2"/>
              <a:buNone/>
            </a:pPr>
            <a:r>
              <a:rPr lang="ru-RU" sz="2000" dirty="0" smtClean="0"/>
              <a:t>	</a:t>
            </a:r>
            <a:r>
              <a:rPr lang="ru-RU" sz="2000" dirty="0" err="1" smtClean="0"/>
              <a:t>Масовий</a:t>
            </a:r>
            <a:r>
              <a:rPr lang="ru-RU" sz="2000" dirty="0" smtClean="0"/>
              <a:t> туризм </a:t>
            </a:r>
            <a:r>
              <a:rPr lang="ru-RU" sz="2000" dirty="0" err="1" smtClean="0"/>
              <a:t>поступово</a:t>
            </a:r>
            <a:r>
              <a:rPr lang="ru-RU" sz="2000" dirty="0" smtClean="0"/>
              <a:t> </a:t>
            </a:r>
            <a:r>
              <a:rPr lang="ru-RU" sz="2000" dirty="0" err="1" smtClean="0"/>
              <a:t>починає</a:t>
            </a:r>
            <a:r>
              <a:rPr lang="ru-RU" sz="2000" dirty="0" smtClean="0"/>
              <a:t> </a:t>
            </a:r>
            <a:r>
              <a:rPr lang="ru-RU" sz="2000" dirty="0" err="1" smtClean="0"/>
              <a:t>витиснятися</a:t>
            </a:r>
            <a:r>
              <a:rPr lang="ru-RU" sz="2000" dirty="0" smtClean="0"/>
              <a:t> </a:t>
            </a:r>
            <a:r>
              <a:rPr lang="ru-RU" sz="2000" dirty="0" err="1" smtClean="0"/>
              <a:t>груповим</a:t>
            </a:r>
            <a:r>
              <a:rPr lang="ru-RU" sz="2000" dirty="0" smtClean="0"/>
              <a:t> та </a:t>
            </a:r>
            <a:r>
              <a:rPr lang="ru-RU" sz="2000" dirty="0" err="1" smtClean="0"/>
              <a:t>індивідуальним</a:t>
            </a:r>
            <a:r>
              <a:rPr lang="ru-RU" sz="2000" dirty="0" smtClean="0"/>
              <a:t>, </a:t>
            </a:r>
            <a:r>
              <a:rPr lang="ru-RU" sz="2000" dirty="0" err="1" smtClean="0"/>
              <a:t>адже</a:t>
            </a:r>
            <a:r>
              <a:rPr lang="ru-RU" sz="2000" dirty="0" smtClean="0"/>
              <a:t> </a:t>
            </a:r>
            <a:r>
              <a:rPr lang="ru-RU" sz="2000" dirty="0" err="1" smtClean="0"/>
              <a:t>переваги</a:t>
            </a:r>
            <a:r>
              <a:rPr lang="ru-RU" sz="2000" dirty="0" smtClean="0"/>
              <a:t> й </a:t>
            </a:r>
            <a:r>
              <a:rPr lang="ru-RU" sz="2000" dirty="0" err="1" smtClean="0"/>
              <a:t>сподівання</a:t>
            </a:r>
            <a:r>
              <a:rPr lang="ru-RU" sz="2000" dirty="0" smtClean="0"/>
              <a:t> </a:t>
            </a:r>
            <a:r>
              <a:rPr lang="ru-RU" sz="2000" dirty="0" err="1" smtClean="0"/>
              <a:t>туристів</a:t>
            </a:r>
            <a:r>
              <a:rPr lang="ru-RU" sz="2000" dirty="0" smtClean="0"/>
              <a:t> </a:t>
            </a:r>
            <a:r>
              <a:rPr lang="ru-RU" sz="2000" dirty="0" err="1" smtClean="0"/>
              <a:t>можуть</a:t>
            </a:r>
            <a:r>
              <a:rPr lang="ru-RU" sz="2000" dirty="0" smtClean="0"/>
              <a:t> бути </a:t>
            </a:r>
            <a:r>
              <a:rPr lang="ru-RU" sz="2000" dirty="0" err="1" smtClean="0"/>
              <a:t>задоволені</a:t>
            </a:r>
            <a:r>
              <a:rPr lang="ru-RU" sz="2000" dirty="0" smtClean="0"/>
              <a:t> </a:t>
            </a:r>
            <a:r>
              <a:rPr lang="ru-RU" sz="2000" dirty="0" err="1" smtClean="0"/>
              <a:t>різноманітними</a:t>
            </a:r>
            <a:r>
              <a:rPr lang="ru-RU" sz="2000" dirty="0" smtClean="0"/>
              <a:t> видами туризму на </a:t>
            </a:r>
            <a:r>
              <a:rPr lang="ru-RU" sz="2000" dirty="0" err="1" smtClean="0"/>
              <a:t>сільських</a:t>
            </a:r>
            <a:r>
              <a:rPr lang="ru-RU" sz="2000" dirty="0" smtClean="0"/>
              <a:t> </a:t>
            </a:r>
            <a:r>
              <a:rPr lang="ru-RU" sz="2000" dirty="0" err="1" smtClean="0"/>
              <a:t>територіях</a:t>
            </a:r>
            <a:r>
              <a:rPr lang="ru-RU" sz="2000" dirty="0" smtClean="0"/>
              <a:t>. </a:t>
            </a:r>
            <a:r>
              <a:rPr lang="ru-RU" sz="2000" dirty="0" err="1" smtClean="0"/>
              <a:t>Комісія</a:t>
            </a:r>
            <a:r>
              <a:rPr lang="ru-RU" sz="2000" dirty="0" smtClean="0"/>
              <a:t> </a:t>
            </a:r>
            <a:r>
              <a:rPr lang="ru-RU" sz="2000" dirty="0" err="1" smtClean="0"/>
              <a:t>Європейського</a:t>
            </a:r>
            <a:r>
              <a:rPr lang="ru-RU" sz="2000" dirty="0" smtClean="0"/>
              <a:t> Союзу </a:t>
            </a:r>
            <a:r>
              <a:rPr lang="ru-RU" sz="2000" dirty="0" err="1" smtClean="0"/>
              <a:t>підтвердила</a:t>
            </a:r>
            <a:r>
              <a:rPr lang="ru-RU" sz="2000" dirty="0" smtClean="0"/>
              <a:t>, </a:t>
            </a:r>
            <a:r>
              <a:rPr lang="ru-RU" sz="2000" dirty="0" err="1" smtClean="0"/>
              <a:t>що</a:t>
            </a:r>
            <a:r>
              <a:rPr lang="ru-RU" sz="2000" dirty="0" smtClean="0"/>
              <a:t> 23% </a:t>
            </a:r>
            <a:r>
              <a:rPr lang="ru-RU" sz="2000" dirty="0" err="1" smtClean="0"/>
              <a:t>туристів</a:t>
            </a:r>
            <a:r>
              <a:rPr lang="ru-RU" sz="2000" dirty="0" smtClean="0"/>
              <a:t> кожного року </a:t>
            </a:r>
            <a:r>
              <a:rPr lang="ru-RU" sz="2000" dirty="0" err="1" smtClean="0"/>
              <a:t>проводять</a:t>
            </a:r>
            <a:r>
              <a:rPr lang="ru-RU" sz="2000" dirty="0" smtClean="0"/>
              <a:t> свою </a:t>
            </a:r>
            <a:r>
              <a:rPr lang="ru-RU" sz="2000" dirty="0" err="1" smtClean="0"/>
              <a:t>відпустку</a:t>
            </a:r>
            <a:r>
              <a:rPr lang="ru-RU" sz="2000" dirty="0" smtClean="0"/>
              <a:t> на </a:t>
            </a:r>
            <a:r>
              <a:rPr lang="ru-RU" sz="2000" dirty="0" err="1" smtClean="0"/>
              <a:t>селі</a:t>
            </a:r>
            <a:r>
              <a:rPr lang="ru-RU" sz="2000" dirty="0" smtClean="0"/>
              <a:t>, а </a:t>
            </a:r>
            <a:r>
              <a:rPr lang="ru-RU" sz="2000" dirty="0" err="1" smtClean="0"/>
              <a:t>сільський</a:t>
            </a:r>
            <a:r>
              <a:rPr lang="ru-RU" sz="2000" dirty="0" smtClean="0"/>
              <a:t> туризм становить 10-30% </a:t>
            </a:r>
            <a:r>
              <a:rPr lang="ru-RU" sz="2000" dirty="0" err="1" smtClean="0"/>
              <a:t>усієї</a:t>
            </a:r>
            <a:r>
              <a:rPr lang="ru-RU" sz="2000" dirty="0" smtClean="0"/>
              <a:t> </a:t>
            </a:r>
            <a:r>
              <a:rPr lang="ru-RU" sz="2000" dirty="0" err="1" smtClean="0"/>
              <a:t>людської</a:t>
            </a:r>
            <a:r>
              <a:rPr lang="ru-RU" sz="2000" dirty="0" smtClean="0"/>
              <a:t> </a:t>
            </a:r>
            <a:r>
              <a:rPr lang="ru-RU" sz="2000" dirty="0" err="1" smtClean="0"/>
              <a:t>активності</a:t>
            </a:r>
            <a:r>
              <a:rPr lang="ru-RU" sz="2000" dirty="0" smtClean="0"/>
              <a:t> у </a:t>
            </a:r>
            <a:r>
              <a:rPr lang="ru-RU" sz="2000" dirty="0" err="1" smtClean="0"/>
              <a:t>цій</a:t>
            </a:r>
            <a:r>
              <a:rPr lang="ru-RU" sz="2000" dirty="0" smtClean="0"/>
              <a:t> </a:t>
            </a:r>
            <a:r>
              <a:rPr lang="ru-RU" sz="2000" dirty="0" err="1" smtClean="0"/>
              <a:t>сфері</a:t>
            </a:r>
            <a:r>
              <a:rPr lang="ru-RU" sz="2000" dirty="0" smtClean="0"/>
              <a:t> . </a:t>
            </a:r>
            <a:r>
              <a:rPr lang="ru-RU" sz="2000" dirty="0" err="1" smtClean="0"/>
              <a:t>Інші</a:t>
            </a:r>
            <a:r>
              <a:rPr lang="ru-RU" sz="2000" dirty="0" smtClean="0"/>
              <a:t> </a:t>
            </a:r>
            <a:r>
              <a:rPr lang="ru-RU" sz="2000" dirty="0" err="1" smtClean="0"/>
              <a:t>дослідження</a:t>
            </a:r>
            <a:r>
              <a:rPr lang="ru-RU" sz="2000" dirty="0" smtClean="0"/>
              <a:t> показали, </a:t>
            </a:r>
            <a:r>
              <a:rPr lang="ru-RU" sz="2000" dirty="0" err="1" smtClean="0"/>
              <a:t>що</a:t>
            </a:r>
            <a:r>
              <a:rPr lang="ru-RU" sz="2000" dirty="0" smtClean="0"/>
              <a:t> </a:t>
            </a:r>
            <a:r>
              <a:rPr lang="ru-RU" sz="2000" dirty="0" err="1" smtClean="0"/>
              <a:t>приблизно</a:t>
            </a:r>
            <a:r>
              <a:rPr lang="ru-RU" sz="2000" dirty="0" smtClean="0"/>
              <a:t> 25% </a:t>
            </a:r>
            <a:r>
              <a:rPr lang="ru-RU" sz="2000" dirty="0" err="1" smtClean="0"/>
              <a:t>усіх</a:t>
            </a:r>
            <a:r>
              <a:rPr lang="ru-RU" sz="2000" dirty="0" smtClean="0"/>
              <a:t> форм </a:t>
            </a:r>
            <a:r>
              <a:rPr lang="ru-RU" sz="2000" dirty="0" err="1" smtClean="0"/>
              <a:t>відпочинку</a:t>
            </a:r>
            <a:r>
              <a:rPr lang="ru-RU" sz="2000" dirty="0" smtClean="0"/>
              <a:t> </a:t>
            </a:r>
            <a:r>
              <a:rPr lang="ru-RU" sz="2000" dirty="0" err="1" smtClean="0"/>
              <a:t>становлять</a:t>
            </a:r>
            <a:r>
              <a:rPr lang="ru-RU" sz="2000" dirty="0" smtClean="0"/>
              <a:t> </a:t>
            </a:r>
            <a:r>
              <a:rPr lang="ru-RU" sz="2000" dirty="0" err="1" smtClean="0"/>
              <a:t>вихідні</a:t>
            </a:r>
            <a:r>
              <a:rPr lang="ru-RU" sz="2000" dirty="0" smtClean="0"/>
              <a:t> й </a:t>
            </a:r>
            <a:r>
              <a:rPr lang="ru-RU" sz="2000" dirty="0" err="1" smtClean="0"/>
              <a:t>святкові</a:t>
            </a:r>
            <a:r>
              <a:rPr lang="ru-RU" sz="2000" dirty="0" smtClean="0"/>
              <a:t> </a:t>
            </a:r>
            <a:r>
              <a:rPr lang="ru-RU" sz="2000" dirty="0" err="1" smtClean="0"/>
              <a:t>дні</a:t>
            </a:r>
            <a:r>
              <a:rPr lang="ru-RU" sz="2000" dirty="0" smtClean="0"/>
              <a:t> на </a:t>
            </a:r>
            <a:r>
              <a:rPr lang="ru-RU" sz="2000" dirty="0" err="1" smtClean="0"/>
              <a:t>сільських</a:t>
            </a:r>
            <a:r>
              <a:rPr lang="ru-RU" sz="2000" dirty="0" smtClean="0"/>
              <a:t> </a:t>
            </a:r>
            <a:r>
              <a:rPr lang="ru-RU" sz="2000" dirty="0" err="1" smtClean="0"/>
              <a:t>територіях</a:t>
            </a:r>
            <a:r>
              <a:rPr lang="ru-RU" sz="2000" dirty="0" smtClean="0"/>
              <a:t>. </a:t>
            </a:r>
            <a:r>
              <a:rPr lang="ru-RU" sz="2000" dirty="0" err="1" smtClean="0"/>
              <a:t>Щодо</a:t>
            </a:r>
            <a:r>
              <a:rPr lang="ru-RU" sz="2000" dirty="0" smtClean="0"/>
              <a:t> </a:t>
            </a:r>
            <a:r>
              <a:rPr lang="ru-RU" sz="2000" dirty="0" err="1" smtClean="0"/>
              <a:t>окремих</a:t>
            </a:r>
            <a:r>
              <a:rPr lang="ru-RU" sz="2000" dirty="0" smtClean="0"/>
              <a:t>, </a:t>
            </a:r>
            <a:r>
              <a:rPr lang="ru-RU" sz="2000" dirty="0" err="1" smtClean="0"/>
              <a:t>залежно</a:t>
            </a:r>
            <a:r>
              <a:rPr lang="ru-RU" sz="2000" dirty="0" smtClean="0"/>
              <a:t> </a:t>
            </a:r>
            <a:r>
              <a:rPr lang="ru-RU" sz="2000" dirty="0" err="1" smtClean="0"/>
              <a:t>від</a:t>
            </a:r>
            <a:r>
              <a:rPr lang="ru-RU" sz="2000" dirty="0" smtClean="0"/>
              <a:t> </a:t>
            </a:r>
            <a:r>
              <a:rPr lang="ru-RU" sz="2000" dirty="0" err="1" smtClean="0"/>
              <a:t>природної</a:t>
            </a:r>
            <a:r>
              <a:rPr lang="ru-RU" sz="2000" dirty="0" smtClean="0"/>
              <a:t> </a:t>
            </a:r>
            <a:r>
              <a:rPr lang="ru-RU" sz="2000" dirty="0" err="1" smtClean="0"/>
              <a:t>привабливості</a:t>
            </a:r>
            <a:r>
              <a:rPr lang="ru-RU" sz="2000" dirty="0" smtClean="0"/>
              <a:t> </a:t>
            </a:r>
            <a:r>
              <a:rPr lang="ru-RU" sz="2000" dirty="0" err="1" smtClean="0"/>
              <a:t>територій</a:t>
            </a:r>
            <a:r>
              <a:rPr lang="ru-RU" sz="2000" dirty="0" smtClean="0"/>
              <a:t>, </a:t>
            </a:r>
            <a:r>
              <a:rPr lang="ru-RU" sz="2000" dirty="0" err="1" smtClean="0"/>
              <a:t>відсоток</a:t>
            </a:r>
            <a:r>
              <a:rPr lang="ru-RU" sz="2000" dirty="0" smtClean="0"/>
              <a:t> </a:t>
            </a:r>
            <a:r>
              <a:rPr lang="ru-RU" sz="2000" dirty="0" err="1" smtClean="0"/>
              <a:t>відпочивальників</a:t>
            </a:r>
            <a:r>
              <a:rPr lang="ru-RU" sz="2000" dirty="0" smtClean="0"/>
              <a:t> у </a:t>
            </a:r>
            <a:r>
              <a:rPr lang="ru-RU" sz="2000" dirty="0" err="1" smtClean="0"/>
              <a:t>сільській</a:t>
            </a:r>
            <a:r>
              <a:rPr lang="ru-RU" sz="2000" dirty="0" smtClean="0"/>
              <a:t> </a:t>
            </a:r>
            <a:r>
              <a:rPr lang="ru-RU" sz="2000" dirty="0" err="1" smtClean="0"/>
              <a:t>місцевості</a:t>
            </a:r>
            <a:r>
              <a:rPr lang="ru-RU" sz="2000" dirty="0" smtClean="0"/>
              <a:t> становив: у </a:t>
            </a:r>
            <a:r>
              <a:rPr lang="ru-RU" sz="2000" dirty="0" err="1" smtClean="0"/>
              <a:t>Бельгії</a:t>
            </a:r>
            <a:r>
              <a:rPr lang="ru-RU" sz="2000" dirty="0" smtClean="0"/>
              <a:t> — 25%, </a:t>
            </a:r>
            <a:r>
              <a:rPr lang="ru-RU" sz="2000" dirty="0" err="1" smtClean="0"/>
              <a:t>Данії</a:t>
            </a:r>
            <a:r>
              <a:rPr lang="ru-RU" sz="2000" dirty="0" smtClean="0"/>
              <a:t> — 35%, </a:t>
            </a:r>
            <a:r>
              <a:rPr lang="ru-RU" sz="2000" dirty="0" err="1" smtClean="0"/>
              <a:t>Німеччині</a:t>
            </a:r>
            <a:r>
              <a:rPr lang="ru-RU" sz="2000" dirty="0" smtClean="0"/>
              <a:t> — 43%, </a:t>
            </a:r>
            <a:r>
              <a:rPr lang="ru-RU" sz="2000" dirty="0" err="1" smtClean="0"/>
              <a:t>Іспанії</a:t>
            </a:r>
            <a:r>
              <a:rPr lang="ru-RU" sz="2000" dirty="0" smtClean="0"/>
              <a:t> — 27%, у </a:t>
            </a:r>
            <a:r>
              <a:rPr lang="ru-RU" sz="2000" dirty="0" err="1" smtClean="0"/>
              <a:t>Франції</a:t>
            </a:r>
            <a:r>
              <a:rPr lang="ru-RU" sz="2000" dirty="0" smtClean="0"/>
              <a:t> — 29%, </a:t>
            </a:r>
            <a:r>
              <a:rPr lang="ru-RU" sz="2000" dirty="0" err="1" smtClean="0"/>
              <a:t>Ірландії</a:t>
            </a:r>
            <a:r>
              <a:rPr lang="ru-RU" sz="2000" dirty="0" smtClean="0"/>
              <a:t> — 27%, </a:t>
            </a:r>
            <a:r>
              <a:rPr lang="ru-RU" sz="2000" dirty="0" err="1" smtClean="0"/>
              <a:t>Італії</a:t>
            </a:r>
            <a:r>
              <a:rPr lang="ru-RU" sz="2000" dirty="0" smtClean="0"/>
              <a:t> — 11%, </a:t>
            </a:r>
            <a:r>
              <a:rPr lang="ru-RU" sz="2000" dirty="0" err="1" smtClean="0"/>
              <a:t>Голландії</a:t>
            </a:r>
            <a:r>
              <a:rPr lang="ru-RU" sz="2000" dirty="0" smtClean="0"/>
              <a:t> — 39%, </a:t>
            </a:r>
            <a:r>
              <a:rPr lang="ru-RU" sz="2000" dirty="0" err="1" smtClean="0"/>
              <a:t>Англії</a:t>
            </a:r>
            <a:r>
              <a:rPr lang="ru-RU" sz="2000" dirty="0" smtClean="0"/>
              <a:t> — 28%.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ъект 2"/>
          <p:cNvSpPr>
            <a:spLocks noGrp="1"/>
          </p:cNvSpPr>
          <p:nvPr>
            <p:ph idx="1"/>
          </p:nvPr>
        </p:nvSpPr>
        <p:spPr>
          <a:xfrm>
            <a:off x="317500" y="2409825"/>
            <a:ext cx="6843713" cy="4132263"/>
          </a:xfrm>
        </p:spPr>
        <p:txBody>
          <a:bodyPr/>
          <a:lstStyle/>
          <a:p>
            <a:pPr marL="0" indent="0" algn="ctr" defTabSz="457200" eaLnBrk="1" hangingPunct="1">
              <a:buFont typeface="Wingdings 3" pitchFamily="18" charset="2"/>
              <a:buNone/>
            </a:pPr>
            <a:r>
              <a:rPr lang="ru-RU" smtClean="0"/>
              <a:t>	Село Ліндос (</a:t>
            </a:r>
            <a:r>
              <a:rPr lang="en-US" smtClean="0"/>
              <a:t>Lindoso), </a:t>
            </a:r>
            <a:r>
              <a:rPr lang="ru-RU" smtClean="0"/>
              <a:t>розташована на півночі Португалії, у водосховища в 25 кілометрах від Понте да Барка (</a:t>
            </a:r>
            <a:r>
              <a:rPr lang="en-US" smtClean="0"/>
              <a:t>Ponte da Barca), </a:t>
            </a:r>
            <a:r>
              <a:rPr lang="ru-RU" smtClean="0"/>
              <a:t>нараховує всього 1300 жителів, більша частина яких займається сільським господарством. Вона невелика, тиха і дивно затишна.</a:t>
            </a:r>
          </a:p>
          <a:p>
            <a:pPr marL="0" indent="0" algn="ctr" defTabSz="457200" eaLnBrk="1" hangingPunct="1">
              <a:buFont typeface="Wingdings 3" pitchFamily="18" charset="2"/>
              <a:buNone/>
            </a:pPr>
            <a:r>
              <a:rPr lang="ru-RU" smtClean="0"/>
              <a:t>	Тим часом, в ній знаходиться пам'ятник національного значення - однойменний замок </a:t>
            </a:r>
            <a:r>
              <a:rPr lang="en-US" smtClean="0"/>
              <a:t>XIII-</a:t>
            </a:r>
            <a:r>
              <a:rPr lang="ru-RU" smtClean="0"/>
              <a:t>го століття, який свого часу зіграв важливу роль в обороні кордону країни.</a:t>
            </a:r>
          </a:p>
          <a:p>
            <a:pPr marL="0" indent="0" algn="ctr" defTabSz="457200" eaLnBrk="1" hangingPunct="1">
              <a:buFont typeface="Wingdings 3" pitchFamily="18" charset="2"/>
              <a:buNone/>
            </a:pPr>
            <a:r>
              <a:rPr lang="ru-RU" smtClean="0"/>
              <a:t>	Також цікавими будуть традиційні гранітні комори, що стоять на палях, які португальці називають </a:t>
            </a:r>
            <a:r>
              <a:rPr lang="en-US" smtClean="0"/>
              <a:t>espigueiros: </a:t>
            </a:r>
            <a:r>
              <a:rPr lang="ru-RU" smtClean="0"/>
              <a:t>в селі їх близько півсотні, що датуються </a:t>
            </a:r>
            <a:r>
              <a:rPr lang="en-US" smtClean="0"/>
              <a:t>XVII-XVIII </a:t>
            </a:r>
            <a:r>
              <a:rPr lang="ru-RU" smtClean="0"/>
              <a:t>століттями.</a:t>
            </a:r>
          </a:p>
        </p:txBody>
      </p:sp>
      <p:pic>
        <p:nvPicPr>
          <p:cNvPr id="44035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91388" y="2409825"/>
            <a:ext cx="4670425" cy="350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Объект 2"/>
          <p:cNvSpPr>
            <a:spLocks noGrp="1"/>
          </p:cNvSpPr>
          <p:nvPr>
            <p:ph idx="1"/>
          </p:nvPr>
        </p:nvSpPr>
        <p:spPr>
          <a:xfrm>
            <a:off x="642166" y="3231561"/>
            <a:ext cx="4910138" cy="3006725"/>
          </a:xfrm>
        </p:spPr>
        <p:txBody>
          <a:bodyPr/>
          <a:lstStyle/>
          <a:p>
            <a:pPr marL="0" indent="0" algn="ctr" defTabSz="457200" eaLnBrk="1" hangingPunct="1">
              <a:buFont typeface="Wingdings 3" pitchFamily="18" charset="2"/>
              <a:buNone/>
            </a:pPr>
            <a:r>
              <a:rPr lang="ru-RU" dirty="0" smtClean="0"/>
              <a:t>	</a:t>
            </a:r>
            <a:r>
              <a:rPr lang="ru-RU" dirty="0" err="1" smtClean="0"/>
              <a:t>Одесейше</a:t>
            </a:r>
            <a:r>
              <a:rPr lang="ru-RU" dirty="0" smtClean="0"/>
              <a:t> (</a:t>
            </a:r>
            <a:r>
              <a:rPr lang="en-US" dirty="0" err="1" smtClean="0"/>
              <a:t>Odeceixe</a:t>
            </a:r>
            <a:r>
              <a:rPr lang="en-US" dirty="0" smtClean="0"/>
              <a:t>) </a:t>
            </a:r>
            <a:r>
              <a:rPr lang="ru-RU" dirty="0" smtClean="0"/>
              <a:t>в </a:t>
            </a:r>
            <a:r>
              <a:rPr lang="ru-RU" dirty="0" err="1" smtClean="0"/>
              <a:t>окрузі</a:t>
            </a:r>
            <a:r>
              <a:rPr lang="ru-RU" dirty="0" smtClean="0"/>
              <a:t> Фару - </a:t>
            </a:r>
            <a:r>
              <a:rPr lang="ru-RU" dirty="0" err="1" smtClean="0"/>
              <a:t>маленьке</a:t>
            </a:r>
            <a:r>
              <a:rPr lang="ru-RU" dirty="0" smtClean="0"/>
              <a:t> селище, в </a:t>
            </a:r>
            <a:r>
              <a:rPr lang="ru-RU" dirty="0" err="1" smtClean="0"/>
              <a:t>якому</a:t>
            </a:r>
            <a:r>
              <a:rPr lang="ru-RU" dirty="0" smtClean="0"/>
              <a:t> </a:t>
            </a:r>
            <a:r>
              <a:rPr lang="ru-RU" dirty="0" err="1" smtClean="0"/>
              <a:t>живуть</a:t>
            </a:r>
            <a:r>
              <a:rPr lang="ru-RU" dirty="0" smtClean="0"/>
              <a:t> </a:t>
            </a:r>
            <a:r>
              <a:rPr lang="ru-RU" dirty="0" err="1" smtClean="0"/>
              <a:t>трохи</a:t>
            </a:r>
            <a:r>
              <a:rPr lang="ru-RU" dirty="0" smtClean="0"/>
              <a:t> </a:t>
            </a:r>
            <a:r>
              <a:rPr lang="ru-RU" dirty="0" err="1" smtClean="0"/>
              <a:t>більше</a:t>
            </a:r>
            <a:r>
              <a:rPr lang="ru-RU" dirty="0" smtClean="0"/>
              <a:t> 1000 </a:t>
            </a:r>
            <a:r>
              <a:rPr lang="ru-RU" dirty="0" err="1" smtClean="0"/>
              <a:t>чоловік</a:t>
            </a:r>
            <a:r>
              <a:rPr lang="ru-RU" dirty="0" smtClean="0"/>
              <a:t>, з </a:t>
            </a:r>
            <a:r>
              <a:rPr lang="ru-RU" dirty="0" err="1" smtClean="0"/>
              <a:t>м'яким</a:t>
            </a:r>
            <a:r>
              <a:rPr lang="ru-RU" dirty="0" smtClean="0"/>
              <a:t> </a:t>
            </a:r>
            <a:r>
              <a:rPr lang="ru-RU" dirty="0" err="1" smtClean="0"/>
              <a:t>кліматом</a:t>
            </a:r>
            <a:r>
              <a:rPr lang="ru-RU" dirty="0" smtClean="0"/>
              <a:t> і </a:t>
            </a:r>
            <a:r>
              <a:rPr lang="ru-RU" dirty="0" err="1" smtClean="0"/>
              <a:t>піщаними</a:t>
            </a:r>
            <a:r>
              <a:rPr lang="ru-RU" dirty="0" smtClean="0"/>
              <a:t> пляжами, </a:t>
            </a:r>
            <a:r>
              <a:rPr lang="ru-RU" dirty="0" err="1" smtClean="0"/>
              <a:t>відмінний</a:t>
            </a:r>
            <a:r>
              <a:rPr lang="ru-RU" dirty="0" smtClean="0"/>
              <a:t> </a:t>
            </a:r>
            <a:r>
              <a:rPr lang="ru-RU" dirty="0" err="1" smtClean="0"/>
              <a:t>варіант</a:t>
            </a:r>
            <a:r>
              <a:rPr lang="ru-RU" dirty="0" smtClean="0"/>
              <a:t> </a:t>
            </a:r>
            <a:r>
              <a:rPr lang="ru-RU" dirty="0" err="1" smtClean="0"/>
              <a:t>поєднати</a:t>
            </a:r>
            <a:r>
              <a:rPr lang="ru-RU" dirty="0" smtClean="0"/>
              <a:t> "</a:t>
            </a:r>
            <a:r>
              <a:rPr lang="ru-RU" dirty="0" err="1" smtClean="0"/>
              <a:t>зелений</a:t>
            </a:r>
            <a:r>
              <a:rPr lang="ru-RU" dirty="0" smtClean="0"/>
              <a:t> туризм" і </a:t>
            </a:r>
            <a:r>
              <a:rPr lang="ru-RU" dirty="0" err="1" smtClean="0"/>
              <a:t>пляжний</a:t>
            </a:r>
            <a:r>
              <a:rPr lang="ru-RU" dirty="0" smtClean="0"/>
              <a:t> </a:t>
            </a:r>
            <a:r>
              <a:rPr lang="ru-RU" dirty="0" err="1" smtClean="0"/>
              <a:t>відпочинок</a:t>
            </a:r>
            <a:r>
              <a:rPr lang="ru-RU" dirty="0" smtClean="0"/>
              <a:t>.</a:t>
            </a:r>
          </a:p>
          <a:p>
            <a:pPr marL="0" indent="0" algn="ctr" defTabSz="457200" eaLnBrk="1" hangingPunct="1">
              <a:buFont typeface="Wingdings 3" pitchFamily="18" charset="2"/>
              <a:buNone/>
            </a:pPr>
            <a:r>
              <a:rPr lang="ru-RU" dirty="0" smtClean="0"/>
              <a:t>	І нехай </a:t>
            </a:r>
            <a:r>
              <a:rPr lang="ru-RU" dirty="0" err="1" smtClean="0"/>
              <a:t>пам'яток</a:t>
            </a:r>
            <a:r>
              <a:rPr lang="ru-RU" dirty="0" smtClean="0"/>
              <a:t> в </a:t>
            </a:r>
            <a:r>
              <a:rPr lang="ru-RU" dirty="0" err="1" smtClean="0"/>
              <a:t>окрузі</a:t>
            </a:r>
            <a:r>
              <a:rPr lang="ru-RU" dirty="0" smtClean="0"/>
              <a:t> не так </a:t>
            </a:r>
            <a:r>
              <a:rPr lang="ru-RU" dirty="0" err="1" smtClean="0"/>
              <a:t>багато</a:t>
            </a:r>
            <a:r>
              <a:rPr lang="ru-RU" dirty="0" smtClean="0"/>
              <a:t>, </a:t>
            </a:r>
            <a:r>
              <a:rPr lang="ru-RU" dirty="0" err="1" smtClean="0"/>
              <a:t>це</a:t>
            </a:r>
            <a:r>
              <a:rPr lang="ru-RU" dirty="0" smtClean="0"/>
              <a:t> </a:t>
            </a:r>
            <a:r>
              <a:rPr lang="ru-RU" dirty="0" err="1" smtClean="0"/>
              <a:t>повною</a:t>
            </a:r>
            <a:r>
              <a:rPr lang="ru-RU" dirty="0" smtClean="0"/>
              <a:t> </a:t>
            </a:r>
            <a:r>
              <a:rPr lang="ru-RU" dirty="0" err="1" smtClean="0"/>
              <a:t>мірою</a:t>
            </a:r>
            <a:r>
              <a:rPr lang="ru-RU" dirty="0" smtClean="0"/>
              <a:t> </a:t>
            </a:r>
            <a:r>
              <a:rPr lang="ru-RU" dirty="0" err="1" smtClean="0"/>
              <a:t>компенсується</a:t>
            </a:r>
            <a:r>
              <a:rPr lang="ru-RU" dirty="0" smtClean="0"/>
              <a:t> красивою природою і </a:t>
            </a:r>
            <a:r>
              <a:rPr lang="ru-RU" dirty="0" err="1" smtClean="0"/>
              <a:t>чудовою</a:t>
            </a:r>
            <a:r>
              <a:rPr lang="ru-RU" dirty="0" smtClean="0"/>
              <a:t> </a:t>
            </a:r>
            <a:r>
              <a:rPr lang="ru-RU" dirty="0" err="1" smtClean="0"/>
              <a:t>кухнею</a:t>
            </a:r>
            <a:r>
              <a:rPr lang="ru-RU" dirty="0" smtClean="0"/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83827" y="-623570"/>
            <a:ext cx="4271478" cy="320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39624" y="3554820"/>
            <a:ext cx="3845479" cy="2937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166" y="-339635"/>
            <a:ext cx="4406598" cy="3304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6375" y="2905125"/>
            <a:ext cx="8826500" cy="708025"/>
          </a:xfrm>
        </p:spPr>
        <p:txBody>
          <a:bodyPr rtlCol="0">
            <a:noAutofit/>
          </a:bodyPr>
          <a:lstStyle/>
          <a:p>
            <a:pPr algn="ctr" defTabSz="457200" eaLnBrk="1" fontAlgn="auto" hangingPunct="1">
              <a:spcAft>
                <a:spcPts val="0"/>
              </a:spcAft>
              <a:defRPr/>
            </a:pPr>
            <a:r>
              <a:rPr lang="uk-UA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ДЯКУЮ ЗА УВАГУ!</a:t>
            </a:r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9788" y="411163"/>
            <a:ext cx="4449762" cy="333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4025" y="377825"/>
            <a:ext cx="4195763" cy="314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4025" y="2835275"/>
            <a:ext cx="633412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88150" y="2949575"/>
            <a:ext cx="4930775" cy="369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078788" y="412750"/>
            <a:ext cx="3640137" cy="269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>
          <a:xfrm>
            <a:off x="1155700" y="973138"/>
            <a:ext cx="8824913" cy="708025"/>
          </a:xfrm>
        </p:spPr>
        <p:txBody>
          <a:bodyPr/>
          <a:lstStyle/>
          <a:p>
            <a:pPr algn="ctr" defTabSz="457200" eaLnBrk="1" hangingPunct="1"/>
            <a:r>
              <a:rPr lang="uk-UA" b="1" smtClean="0"/>
              <a:t>АВСТРІЯ</a:t>
            </a:r>
            <a:endParaRPr lang="ru-RU" b="1" smtClean="0"/>
          </a:p>
        </p:txBody>
      </p:sp>
      <p:sp>
        <p:nvSpPr>
          <p:cNvPr id="23554" name="Объект 2"/>
          <p:cNvSpPr>
            <a:spLocks noGrp="1"/>
          </p:cNvSpPr>
          <p:nvPr>
            <p:ph idx="1"/>
          </p:nvPr>
        </p:nvSpPr>
        <p:spPr>
          <a:xfrm>
            <a:off x="846138" y="2344738"/>
            <a:ext cx="4833937" cy="4106862"/>
          </a:xfrm>
        </p:spPr>
        <p:txBody>
          <a:bodyPr/>
          <a:lstStyle/>
          <a:p>
            <a:pPr marL="0" indent="0" algn="ctr" defTabSz="457200" eaLnBrk="1" hangingPunct="1">
              <a:buFont typeface="Wingdings 3" pitchFamily="18" charset="2"/>
              <a:buNone/>
            </a:pPr>
            <a:r>
              <a:rPr lang="ru-RU" sz="2000" smtClean="0"/>
              <a:t>Сільський туризм у Австрії динамічно розвивається у невеликих сільських громадах, що охоплюють до 2000 жителів. Приблизно 80% селянських господарств, що пропонують послуги сільського туризму, розташована у гірській місцевості, при цьому найбільша частка їх припадає на Тироль, де близько 30% селян займаються цією діяльністю.</a:t>
            </a:r>
          </a:p>
        </p:txBody>
      </p:sp>
      <p:pic>
        <p:nvPicPr>
          <p:cNvPr id="23555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19850" y="2344738"/>
            <a:ext cx="5289550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>
          <a:xfrm>
            <a:off x="1155700" y="973138"/>
            <a:ext cx="8824913" cy="708025"/>
          </a:xfrm>
        </p:spPr>
        <p:txBody>
          <a:bodyPr/>
          <a:lstStyle/>
          <a:p>
            <a:pPr defTabSz="457200" eaLnBrk="1" hangingPunct="1"/>
            <a:endParaRPr lang="ru-RU" smtClean="0"/>
          </a:p>
        </p:txBody>
      </p:sp>
      <p:pic>
        <p:nvPicPr>
          <p:cNvPr id="24578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25500" y="803275"/>
            <a:ext cx="10147300" cy="5664200"/>
          </a:xfr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ъект 2"/>
          <p:cNvSpPr>
            <a:spLocks noGrp="1"/>
          </p:cNvSpPr>
          <p:nvPr>
            <p:ph idx="1"/>
          </p:nvPr>
        </p:nvSpPr>
        <p:spPr>
          <a:xfrm>
            <a:off x="457200" y="1645921"/>
            <a:ext cx="11044238" cy="4805680"/>
          </a:xfrm>
          <a:solidFill>
            <a:schemeClr val="bg1"/>
          </a:solidFill>
        </p:spPr>
        <p:txBody>
          <a:bodyPr/>
          <a:lstStyle/>
          <a:p>
            <a:pPr marL="0" indent="0" defTabSz="457200" eaLnBrk="1" hangingPunct="1">
              <a:buFont typeface="Wingdings 3" pitchFamily="18" charset="2"/>
              <a:buNone/>
            </a:pPr>
            <a:r>
              <a:rPr lang="ru-RU" sz="2400" dirty="0" smtClean="0"/>
              <a:t>	</a:t>
            </a:r>
            <a:r>
              <a:rPr lang="ru-RU" sz="2400" i="1" dirty="0" err="1" smtClean="0">
                <a:solidFill>
                  <a:schemeClr val="tx1"/>
                </a:solidFill>
              </a:rPr>
              <a:t>Австрійський</a:t>
            </a:r>
            <a:r>
              <a:rPr lang="ru-RU" sz="2400" i="1" dirty="0" smtClean="0">
                <a:solidFill>
                  <a:schemeClr val="tx1"/>
                </a:solidFill>
              </a:rPr>
              <a:t> </a:t>
            </a:r>
            <a:r>
              <a:rPr lang="ru-RU" sz="2400" i="1" dirty="0" err="1" smtClean="0">
                <a:solidFill>
                  <a:schemeClr val="tx1"/>
                </a:solidFill>
              </a:rPr>
              <a:t>досвід</a:t>
            </a:r>
            <a:r>
              <a:rPr lang="ru-RU" sz="2400" i="1" dirty="0" smtClean="0">
                <a:solidFill>
                  <a:schemeClr val="tx1"/>
                </a:solidFill>
              </a:rPr>
              <a:t> </a:t>
            </a:r>
            <a:r>
              <a:rPr lang="ru-RU" sz="2400" i="1" dirty="0" err="1" smtClean="0">
                <a:solidFill>
                  <a:schemeClr val="tx1"/>
                </a:solidFill>
              </a:rPr>
              <a:t>розвитку</a:t>
            </a:r>
            <a:r>
              <a:rPr lang="ru-RU" sz="2400" i="1" dirty="0" smtClean="0">
                <a:solidFill>
                  <a:schemeClr val="tx1"/>
                </a:solidFill>
              </a:rPr>
              <a:t> </a:t>
            </a:r>
            <a:r>
              <a:rPr lang="ru-RU" sz="2400" i="1" dirty="0" err="1" smtClean="0">
                <a:solidFill>
                  <a:schemeClr val="tx1"/>
                </a:solidFill>
              </a:rPr>
              <a:t>сільського</a:t>
            </a:r>
            <a:r>
              <a:rPr lang="ru-RU" sz="2400" i="1" dirty="0" smtClean="0">
                <a:solidFill>
                  <a:schemeClr val="tx1"/>
                </a:solidFill>
              </a:rPr>
              <a:t> туризму </a:t>
            </a:r>
            <a:r>
              <a:rPr lang="ru-RU" sz="2400" i="1" dirty="0" err="1" smtClean="0">
                <a:solidFill>
                  <a:schemeClr val="tx1"/>
                </a:solidFill>
              </a:rPr>
              <a:t>може</a:t>
            </a:r>
            <a:r>
              <a:rPr lang="ru-RU" sz="2400" i="1" dirty="0" smtClean="0">
                <a:solidFill>
                  <a:schemeClr val="tx1"/>
                </a:solidFill>
              </a:rPr>
              <a:t> бути </a:t>
            </a:r>
            <a:r>
              <a:rPr lang="ru-RU" sz="2400" i="1" dirty="0" err="1" smtClean="0">
                <a:solidFill>
                  <a:schemeClr val="tx1"/>
                </a:solidFill>
              </a:rPr>
              <a:t>корисним</a:t>
            </a:r>
            <a:r>
              <a:rPr lang="ru-RU" sz="2400" i="1" dirty="0" smtClean="0">
                <a:solidFill>
                  <a:schemeClr val="tx1"/>
                </a:solidFill>
              </a:rPr>
              <a:t> для </a:t>
            </a:r>
            <a:r>
              <a:rPr lang="ru-RU" sz="2400" i="1" dirty="0" err="1" smtClean="0">
                <a:solidFill>
                  <a:schemeClr val="tx1"/>
                </a:solidFill>
              </a:rPr>
              <a:t>України</a:t>
            </a:r>
            <a:r>
              <a:rPr lang="ru-RU" sz="2400" i="1" dirty="0" smtClean="0">
                <a:solidFill>
                  <a:schemeClr val="tx1"/>
                </a:solidFill>
              </a:rPr>
              <a:t>, </a:t>
            </a:r>
            <a:r>
              <a:rPr lang="ru-RU" sz="2400" i="1" dirty="0" err="1" smtClean="0">
                <a:solidFill>
                  <a:schemeClr val="tx1"/>
                </a:solidFill>
              </a:rPr>
              <a:t>позаяк</a:t>
            </a:r>
            <a:r>
              <a:rPr lang="ru-RU" sz="2400" i="1" dirty="0" smtClean="0">
                <a:solidFill>
                  <a:schemeClr val="tx1"/>
                </a:solidFill>
              </a:rPr>
              <a:t> </a:t>
            </a:r>
            <a:r>
              <a:rPr lang="ru-RU" sz="2400" i="1" dirty="0" err="1" smtClean="0">
                <a:solidFill>
                  <a:schemeClr val="tx1"/>
                </a:solidFill>
              </a:rPr>
              <a:t>обидві</a:t>
            </a:r>
            <a:r>
              <a:rPr lang="ru-RU" sz="2400" i="1" dirty="0" smtClean="0">
                <a:solidFill>
                  <a:schemeClr val="tx1"/>
                </a:solidFill>
              </a:rPr>
              <a:t> </a:t>
            </a:r>
            <a:r>
              <a:rPr lang="ru-RU" sz="2400" i="1" dirty="0" err="1" smtClean="0">
                <a:solidFill>
                  <a:schemeClr val="tx1"/>
                </a:solidFill>
              </a:rPr>
              <a:t>країни</a:t>
            </a:r>
            <a:r>
              <a:rPr lang="ru-RU" sz="2400" i="1" dirty="0" smtClean="0">
                <a:solidFill>
                  <a:schemeClr val="tx1"/>
                </a:solidFill>
              </a:rPr>
              <a:t> </a:t>
            </a:r>
            <a:r>
              <a:rPr lang="ru-RU" sz="2400" i="1" dirty="0" err="1" smtClean="0">
                <a:solidFill>
                  <a:schemeClr val="tx1"/>
                </a:solidFill>
              </a:rPr>
              <a:t>мають</a:t>
            </a:r>
            <a:r>
              <a:rPr lang="ru-RU" sz="2400" i="1" dirty="0" smtClean="0">
                <a:solidFill>
                  <a:schemeClr val="tx1"/>
                </a:solidFill>
              </a:rPr>
              <a:t> </a:t>
            </a:r>
            <a:r>
              <a:rPr lang="ru-RU" sz="2400" i="1" dirty="0" err="1" smtClean="0">
                <a:solidFill>
                  <a:schemeClr val="tx1"/>
                </a:solidFill>
              </a:rPr>
              <a:t>достатньо</a:t>
            </a:r>
            <a:r>
              <a:rPr lang="ru-RU" sz="2400" i="1" dirty="0" smtClean="0">
                <a:solidFill>
                  <a:schemeClr val="tx1"/>
                </a:solidFill>
              </a:rPr>
              <a:t> схожих </a:t>
            </a:r>
            <a:r>
              <a:rPr lang="ru-RU" sz="2400" i="1" dirty="0" err="1" smtClean="0">
                <a:solidFill>
                  <a:schemeClr val="tx1"/>
                </a:solidFill>
              </a:rPr>
              <a:t>ознак</a:t>
            </a:r>
            <a:r>
              <a:rPr lang="ru-RU" sz="2400" i="1" dirty="0" smtClean="0">
                <a:solidFill>
                  <a:schemeClr val="tx1"/>
                </a:solidFill>
              </a:rPr>
              <a:t> у </a:t>
            </a:r>
            <a:r>
              <a:rPr lang="ru-RU" sz="2400" i="1" dirty="0" err="1" smtClean="0">
                <a:solidFill>
                  <a:schemeClr val="tx1"/>
                </a:solidFill>
              </a:rPr>
              <a:t>аграрній</a:t>
            </a:r>
            <a:r>
              <a:rPr lang="ru-RU" sz="2400" i="1" dirty="0" smtClean="0">
                <a:solidFill>
                  <a:schemeClr val="tx1"/>
                </a:solidFill>
              </a:rPr>
              <a:t> </a:t>
            </a:r>
            <a:r>
              <a:rPr lang="ru-RU" sz="2400" i="1" dirty="0" err="1" smtClean="0">
                <a:solidFill>
                  <a:schemeClr val="tx1"/>
                </a:solidFill>
              </a:rPr>
              <a:t>структурі</a:t>
            </a:r>
            <a:r>
              <a:rPr lang="ru-RU" sz="2400" i="1" dirty="0" smtClean="0">
                <a:solidFill>
                  <a:schemeClr val="tx1"/>
                </a:solidFill>
              </a:rPr>
              <a:t>, а </a:t>
            </a:r>
            <a:r>
              <a:rPr lang="ru-RU" sz="2400" i="1" dirty="0" err="1" smtClean="0">
                <a:solidFill>
                  <a:schemeClr val="tx1"/>
                </a:solidFill>
              </a:rPr>
              <a:t>саме</a:t>
            </a:r>
            <a:r>
              <a:rPr lang="ru-RU" sz="2400" i="1" dirty="0" smtClean="0">
                <a:solidFill>
                  <a:schemeClr val="tx1"/>
                </a:solidFill>
              </a:rPr>
              <a:t>:</a:t>
            </a:r>
          </a:p>
          <a:p>
            <a:pPr marL="0" indent="0" defTabSz="457200" eaLnBrk="1" hangingPunct="1">
              <a:buFont typeface="Wingdings 3" pitchFamily="18" charset="2"/>
              <a:buNone/>
            </a:pPr>
            <a:r>
              <a:rPr lang="ru-RU" sz="2400" dirty="0" smtClean="0"/>
              <a:t>- 50% селян </a:t>
            </a:r>
            <a:r>
              <a:rPr lang="ru-RU" sz="2400" dirty="0" err="1" smtClean="0"/>
              <a:t>працюють</a:t>
            </a:r>
            <a:r>
              <a:rPr lang="ru-RU" sz="2400" dirty="0" smtClean="0"/>
              <a:t> сезонно (</a:t>
            </a:r>
            <a:r>
              <a:rPr lang="ru-RU" sz="2400" dirty="0" err="1" smtClean="0"/>
              <a:t>вільні</a:t>
            </a:r>
            <a:r>
              <a:rPr lang="ru-RU" sz="2400" dirty="0" smtClean="0"/>
              <a:t> </a:t>
            </a:r>
            <a:r>
              <a:rPr lang="ru-RU" sz="2400" dirty="0" err="1" smtClean="0"/>
              <a:t>засоби</a:t>
            </a:r>
            <a:r>
              <a:rPr lang="ru-RU" sz="2400" dirty="0" smtClean="0"/>
              <a:t> </a:t>
            </a:r>
            <a:r>
              <a:rPr lang="ru-RU" sz="2400" dirty="0" err="1" smtClean="0"/>
              <a:t>робочої</a:t>
            </a:r>
            <a:r>
              <a:rPr lang="ru-RU" sz="2400" dirty="0" smtClean="0"/>
              <a:t> </a:t>
            </a:r>
            <a:r>
              <a:rPr lang="ru-RU" sz="2400" dirty="0" err="1" smtClean="0"/>
              <a:t>сили</a:t>
            </a:r>
            <a:r>
              <a:rPr lang="ru-RU" sz="2400" dirty="0" smtClean="0"/>
              <a:t>);</a:t>
            </a:r>
          </a:p>
          <a:p>
            <a:pPr marL="0" indent="0" defTabSz="457200" eaLnBrk="1" hangingPunct="1">
              <a:buFont typeface="Wingdings 3" pitchFamily="18" charset="2"/>
              <a:buNone/>
            </a:pPr>
            <a:r>
              <a:rPr lang="ru-RU" sz="2400" dirty="0" smtClean="0"/>
              <a:t>- </a:t>
            </a:r>
            <a:r>
              <a:rPr lang="ru-RU" sz="2400" dirty="0" err="1" smtClean="0"/>
              <a:t>близько</a:t>
            </a:r>
            <a:r>
              <a:rPr lang="ru-RU" sz="2400" dirty="0" smtClean="0"/>
              <a:t> 50% </a:t>
            </a:r>
            <a:r>
              <a:rPr lang="ru-RU" sz="2400" dirty="0" err="1" smtClean="0"/>
              <a:t>селянських</a:t>
            </a:r>
            <a:r>
              <a:rPr lang="ru-RU" sz="2400" dirty="0" smtClean="0"/>
              <a:t> </a:t>
            </a:r>
            <a:r>
              <a:rPr lang="ru-RU" sz="2400" dirty="0" err="1" smtClean="0"/>
              <a:t>господарств</a:t>
            </a:r>
            <a:r>
              <a:rPr lang="ru-RU" sz="2400" dirty="0" smtClean="0"/>
              <a:t> за </a:t>
            </a:r>
            <a:r>
              <a:rPr lang="ru-RU" sz="2400" dirty="0" err="1" smtClean="0"/>
              <a:t>площею</a:t>
            </a:r>
            <a:r>
              <a:rPr lang="ru-RU" sz="2400" dirty="0" smtClean="0"/>
              <a:t> </a:t>
            </a:r>
            <a:r>
              <a:rPr lang="ru-RU" sz="2400" dirty="0" err="1" smtClean="0"/>
              <a:t>менше</a:t>
            </a:r>
            <a:r>
              <a:rPr lang="ru-RU" sz="2400" dirty="0" smtClean="0"/>
              <a:t> 5 га;</a:t>
            </a:r>
          </a:p>
          <a:p>
            <a:pPr marL="0" indent="0" defTabSz="457200" eaLnBrk="1" hangingPunct="1">
              <a:buFont typeface="Wingdings 3" pitchFamily="18" charset="2"/>
              <a:buNone/>
            </a:pPr>
            <a:r>
              <a:rPr lang="ru-RU" sz="2400" dirty="0" smtClean="0"/>
              <a:t>- </a:t>
            </a:r>
            <a:r>
              <a:rPr lang="ru-RU" sz="2400" dirty="0" err="1" smtClean="0"/>
              <a:t>сільськогосподарська</a:t>
            </a:r>
            <a:r>
              <a:rPr lang="ru-RU" sz="2400" dirty="0" smtClean="0"/>
              <a:t> </a:t>
            </a:r>
            <a:r>
              <a:rPr lang="ru-RU" sz="2400" dirty="0" err="1" smtClean="0"/>
              <a:t>продукція</a:t>
            </a:r>
            <a:r>
              <a:rPr lang="ru-RU" sz="2400" dirty="0" smtClean="0"/>
              <a:t> у </a:t>
            </a:r>
            <a:r>
              <a:rPr lang="ru-RU" sz="2400" dirty="0" err="1" smtClean="0"/>
              <a:t>цих</a:t>
            </a:r>
            <a:r>
              <a:rPr lang="ru-RU" sz="2400" dirty="0" smtClean="0"/>
              <a:t> </a:t>
            </a:r>
            <a:r>
              <a:rPr lang="ru-RU" sz="2400" dirty="0" err="1" smtClean="0"/>
              <a:t>господарствах</a:t>
            </a:r>
            <a:r>
              <a:rPr lang="ru-RU" sz="2400" dirty="0" smtClean="0"/>
              <a:t> </a:t>
            </a:r>
            <a:r>
              <a:rPr lang="ru-RU" sz="2400" dirty="0" err="1" smtClean="0"/>
              <a:t>призначена</a:t>
            </a:r>
            <a:r>
              <a:rPr lang="ru-RU" sz="2400" dirty="0" smtClean="0"/>
              <a:t> в основному для </a:t>
            </a:r>
            <a:r>
              <a:rPr lang="ru-RU" sz="2400" dirty="0" err="1" smtClean="0"/>
              <a:t>власного</a:t>
            </a:r>
            <a:r>
              <a:rPr lang="ru-RU" sz="2400" dirty="0" smtClean="0"/>
              <a:t> </a:t>
            </a:r>
            <a:r>
              <a:rPr lang="ru-RU" sz="2400" dirty="0" err="1" smtClean="0"/>
              <a:t>споживання</a:t>
            </a:r>
            <a:r>
              <a:rPr lang="ru-RU" sz="2400" dirty="0" smtClean="0"/>
              <a:t> і </a:t>
            </a:r>
            <a:r>
              <a:rPr lang="ru-RU" sz="2400" dirty="0" err="1" smtClean="0"/>
              <a:t>прямих</a:t>
            </a:r>
            <a:r>
              <a:rPr lang="ru-RU" sz="2400" dirty="0" smtClean="0"/>
              <a:t> продаж;</a:t>
            </a:r>
          </a:p>
          <a:p>
            <a:pPr marL="0" indent="0" defTabSz="457200" eaLnBrk="1" hangingPunct="1">
              <a:buFont typeface="Wingdings 3" pitchFamily="18" charset="2"/>
              <a:buNone/>
            </a:pPr>
            <a:r>
              <a:rPr lang="ru-RU" sz="2400" dirty="0" smtClean="0"/>
              <a:t>- доходи </a:t>
            </a:r>
            <a:r>
              <a:rPr lang="ru-RU" sz="2400" dirty="0" err="1" smtClean="0"/>
              <a:t>від</a:t>
            </a:r>
            <a:r>
              <a:rPr lang="ru-RU" sz="2400" dirty="0" smtClean="0"/>
              <a:t> </a:t>
            </a:r>
            <a:r>
              <a:rPr lang="ru-RU" sz="2400" dirty="0" err="1" smtClean="0"/>
              <a:t>ведення</a:t>
            </a:r>
            <a:r>
              <a:rPr lang="ru-RU" sz="2400" dirty="0" smtClean="0"/>
              <a:t> </a:t>
            </a:r>
            <a:r>
              <a:rPr lang="ru-RU" sz="2400" dirty="0" err="1" smtClean="0"/>
              <a:t>селянського</a:t>
            </a:r>
            <a:r>
              <a:rPr lang="ru-RU" sz="2400" dirty="0" smtClean="0"/>
              <a:t> </a:t>
            </a:r>
            <a:r>
              <a:rPr lang="ru-RU" sz="2400" dirty="0" err="1" smtClean="0"/>
              <a:t>господарства</a:t>
            </a:r>
            <a:r>
              <a:rPr lang="ru-RU" sz="2400" dirty="0" smtClean="0"/>
              <a:t> є </a:t>
            </a:r>
            <a:r>
              <a:rPr lang="ru-RU" sz="2400" dirty="0" err="1" smtClean="0"/>
              <a:t>низькими</a:t>
            </a:r>
            <a:r>
              <a:rPr lang="ru-RU" sz="2400" dirty="0" smtClean="0"/>
              <a:t>, а </a:t>
            </a:r>
            <a:r>
              <a:rPr lang="ru-RU" sz="2400" dirty="0" err="1" smtClean="0"/>
              <a:t>готівкові</a:t>
            </a:r>
            <a:r>
              <a:rPr lang="ru-RU" sz="2400" dirty="0" smtClean="0"/>
              <a:t> </a:t>
            </a:r>
            <a:r>
              <a:rPr lang="ru-RU" sz="2400" dirty="0" err="1" smtClean="0"/>
              <a:t>засоби</a:t>
            </a:r>
            <a:r>
              <a:rPr lang="ru-RU" sz="2400" dirty="0" smtClean="0"/>
              <a:t> — </a:t>
            </a:r>
            <a:r>
              <a:rPr lang="ru-RU" sz="2400" dirty="0" err="1" smtClean="0"/>
              <a:t>важкодоступні</a:t>
            </a:r>
            <a:r>
              <a:rPr lang="ru-RU" sz="2400" dirty="0" smtClean="0"/>
              <a:t>;</a:t>
            </a:r>
          </a:p>
          <a:p>
            <a:pPr marL="0" indent="0" defTabSz="457200" eaLnBrk="1" hangingPunct="1">
              <a:buFont typeface="Wingdings 3" pitchFamily="18" charset="2"/>
              <a:buNone/>
            </a:pPr>
            <a:r>
              <a:rPr lang="ru-RU" sz="2400" dirty="0" smtClean="0"/>
              <a:t>- </a:t>
            </a:r>
            <a:r>
              <a:rPr lang="ru-RU" sz="2400" dirty="0" err="1" smtClean="0"/>
              <a:t>існує</a:t>
            </a:r>
            <a:r>
              <a:rPr lang="ru-RU" sz="2400" dirty="0" smtClean="0"/>
              <a:t> </a:t>
            </a:r>
            <a:r>
              <a:rPr lang="ru-RU" sz="2400" dirty="0" err="1" smtClean="0"/>
              <a:t>необхідність</a:t>
            </a:r>
            <a:r>
              <a:rPr lang="ru-RU" sz="2400" dirty="0" smtClean="0"/>
              <a:t> </a:t>
            </a:r>
            <a:r>
              <a:rPr lang="ru-RU" sz="2400" dirty="0" err="1" smtClean="0"/>
              <a:t>пошуку</a:t>
            </a:r>
            <a:r>
              <a:rPr lang="ru-RU" sz="2400" dirty="0" smtClean="0"/>
              <a:t> </a:t>
            </a:r>
            <a:r>
              <a:rPr lang="ru-RU" sz="2400" dirty="0" err="1" smtClean="0"/>
              <a:t>додаткових</a:t>
            </a:r>
            <a:r>
              <a:rPr lang="ru-RU" sz="2400" dirty="0" smtClean="0"/>
              <a:t> </a:t>
            </a:r>
            <a:r>
              <a:rPr lang="ru-RU" sz="2400" dirty="0" err="1" smtClean="0"/>
              <a:t>джерел</a:t>
            </a:r>
            <a:r>
              <a:rPr lang="ru-RU" sz="2400" dirty="0" smtClean="0"/>
              <a:t> доходу.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>
          <a:xfrm>
            <a:off x="1155700" y="973138"/>
            <a:ext cx="8824913" cy="708025"/>
          </a:xfrm>
        </p:spPr>
        <p:txBody>
          <a:bodyPr/>
          <a:lstStyle/>
          <a:p>
            <a:pPr defTabSz="457200" eaLnBrk="1" hangingPunct="1"/>
            <a:endParaRPr lang="ru-RU" smtClean="0"/>
          </a:p>
        </p:txBody>
      </p:sp>
      <p:sp>
        <p:nvSpPr>
          <p:cNvPr id="26626" name="Объект 2"/>
          <p:cNvSpPr>
            <a:spLocks noGrp="1"/>
          </p:cNvSpPr>
          <p:nvPr>
            <p:ph idx="1"/>
          </p:nvPr>
        </p:nvSpPr>
        <p:spPr>
          <a:xfrm>
            <a:off x="617538" y="2254250"/>
            <a:ext cx="10947400" cy="4224338"/>
          </a:xfrm>
        </p:spPr>
        <p:txBody>
          <a:bodyPr/>
          <a:lstStyle/>
          <a:p>
            <a:pPr marL="0" indent="0" algn="ctr" defTabSz="457200" eaLnBrk="1" hangingPunct="1">
              <a:buFont typeface="Wingdings 3" pitchFamily="18" charset="2"/>
              <a:buNone/>
            </a:pPr>
            <a:r>
              <a:rPr lang="ru-RU" smtClean="0"/>
              <a:t>	Держава надає значної підтримки агротуристичним селянським господарствам. Вони можуть скористатися з низьковідсоткових кредитів, які скеровуються на обладнання й оснащення гостьових кімнат, їдальні, покращення санітарних умов. У кожній адміністративній одиниці Австрії функціонують провінційні агротуристичні організації </a:t>
            </a:r>
            <a:r>
              <a:rPr lang="ru-RU" i="1" smtClean="0"/>
              <a:t>"мережа гостинних ферм"</a:t>
            </a:r>
            <a:r>
              <a:rPr lang="ru-RU" smtClean="0"/>
              <a:t>, які об'єднують приватних квартиродавців. Вони займаються переважно маркетинговою діяльністю, передусім популяризацією сільського відпочинку, слідкують за якістю пропонованого продукту, проводять навчання та створюють базу даних для бронювання засобів розміщення. </a:t>
            </a:r>
            <a:r>
              <a:rPr lang="ru-RU" i="1" smtClean="0"/>
              <a:t>Австрійська агротуристична спілка (</a:t>
            </a:r>
            <a:r>
              <a:rPr lang="en-US" i="1" smtClean="0"/>
              <a:t>Bundesverband für Urlaub am Bauerhof in Österreich) </a:t>
            </a:r>
            <a:r>
              <a:rPr lang="ru-RU" smtClean="0"/>
              <a:t>створена у квітні 1991 </a:t>
            </a:r>
            <a:r>
              <a:rPr lang="en-US" smtClean="0"/>
              <a:t>p. </a:t>
            </a:r>
            <a:r>
              <a:rPr lang="ru-RU" smtClean="0"/>
              <a:t>як інтеграційний і координаційний центр вісьмох провінційних організацій. її головний офіс спочатку знаходився у Відні, але у 1998 р. його було перенесено до Зальцбурга, тобто в Центральну Австрію, задля можливості ближчого контакту з провінційними спілками та їх членами. Характерною ознакою організації сільського туризму в Австрії є те, що регіональні спілки розташовані неподалік регіональних палат селян. Директор регіональної агротуристичної спілки зазвичай є консультантом у справах сільського туризму і для селянської палати.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4500" y="427038"/>
            <a:ext cx="11369675" cy="605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2625" y="2317750"/>
            <a:ext cx="10599738" cy="4264025"/>
          </a:xfrm>
        </p:spPr>
        <p:txBody>
          <a:bodyPr rtlCol="0">
            <a:normAutofit fontScale="92500"/>
          </a:bodyPr>
          <a:lstStyle/>
          <a:p>
            <a:pPr marL="0" indent="0" defTabSz="457200" eaLnBrk="1" fontAlgn="auto" hangingPunct="1">
              <a:spcAft>
                <a:spcPts val="0"/>
              </a:spcAft>
              <a:buFont typeface="Wingdings 3" charset="2"/>
              <a:buNone/>
              <a:defRPr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У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Австрії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чітко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визначені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стандарти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у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сфері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надання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агротуристичних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послуг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Кожний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господар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що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зареєстрований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у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агротуристичному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каталозі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має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дотримуватися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основних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вимог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стандарту,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які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стосуються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винаймання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кімнат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й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апартаментів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та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встановлені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агентством з туризму, палатами селян і "мережею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гостинних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ферм", а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саме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: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defTabSz="457200" eaLnBrk="1" fontAlgn="auto" hangingPunct="1">
              <a:spcAft>
                <a:spcPts val="0"/>
              </a:spcAft>
              <a:buFont typeface="Wingdings 3" charset="2"/>
              <a:buNone/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можливість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доїзду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в зимовий </a:t>
            </a:r>
            <a:r>
              <a:rPr lang="ru-RU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період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defTabSz="457200" eaLnBrk="1" fontAlgn="auto" hangingPunct="1">
              <a:spcAft>
                <a:spcPts val="0"/>
              </a:spcAft>
              <a:buFont typeface="Wingdings 3" charset="2"/>
              <a:buNone/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затишна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околиця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defTabSz="457200" eaLnBrk="1" fontAlgn="auto" hangingPunct="1">
              <a:spcAft>
                <a:spcPts val="0"/>
              </a:spcAft>
              <a:buFont typeface="Wingdings 3" charset="2"/>
              <a:buNone/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достатній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простір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навколо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будинку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defTabSz="457200" eaLnBrk="1" fontAlgn="auto" hangingPunct="1">
              <a:spcAft>
                <a:spcPts val="0"/>
              </a:spcAft>
              <a:buFont typeface="Wingdings 3" charset="2"/>
              <a:buNone/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- 10 — 30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місць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для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розміщення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defTabSz="457200" eaLnBrk="1" fontAlgn="auto" hangingPunct="1">
              <a:spcAft>
                <a:spcPts val="0"/>
              </a:spcAft>
              <a:buFont typeface="Wingdings 3" charset="2"/>
              <a:buNone/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 ванна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кімната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і тепла вода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defTabSz="457200" eaLnBrk="1" fontAlgn="auto" hangingPunct="1">
              <a:spcAft>
                <a:spcPts val="0"/>
              </a:spcAft>
              <a:buFont typeface="Wingdings 3" charset="2"/>
              <a:buNone/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центральне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опалення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будинку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defTabSz="457200" eaLnBrk="1" fontAlgn="auto" hangingPunct="1">
              <a:spcAft>
                <a:spcPts val="0"/>
              </a:spcAft>
              <a:buFont typeface="Wingdings 3" charset="2"/>
              <a:buNone/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облаштування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кімнат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у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регіональному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стилі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defTabSz="457200" eaLnBrk="1" fontAlgn="auto" hangingPunct="1">
              <a:spcAft>
                <a:spcPts val="0"/>
              </a:spcAft>
              <a:buFont typeface="Wingdings 3" charset="2"/>
              <a:buNone/>
              <a:defRPr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сільський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сніданок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8287" y="-306388"/>
            <a:ext cx="3963988" cy="263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81925" y="-306388"/>
            <a:ext cx="4783138" cy="262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54988" y="3895725"/>
            <a:ext cx="4037012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вет директоров">
  <a:themeElements>
    <a:clrScheme name="Ion Boardroom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 Boardroom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EC7F02AD-9687-440F-A9DF-FAA6F22270D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453</TotalTime>
  <Words>1302</Words>
  <Application>Microsoft Office PowerPoint</Application>
  <PresentationFormat>Широкоэкранный</PresentationFormat>
  <Paragraphs>124</Paragraphs>
  <Slides>32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7" baseType="lpstr">
      <vt:lpstr>Arial</vt:lpstr>
      <vt:lpstr>Century Gothic</vt:lpstr>
      <vt:lpstr>Times New Roman</vt:lpstr>
      <vt:lpstr>Wingdings 3</vt:lpstr>
      <vt:lpstr>Совет директоров</vt:lpstr>
      <vt:lpstr>Тема 8: Досвід розвитку сільського зеленого туризму європейських країн </vt:lpstr>
      <vt:lpstr> Особливості сільського туризму в країнах Європейського Союзу </vt:lpstr>
      <vt:lpstr>Презентация PowerPoint</vt:lpstr>
      <vt:lpstr>Презентация PowerPoint</vt:lpstr>
      <vt:lpstr>АВСТРІЯ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ФРАНЦІЯ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ІСПАНІЯ</vt:lpstr>
      <vt:lpstr>Презентация PowerPoint</vt:lpstr>
      <vt:lpstr>Презентация PowerPoint</vt:lpstr>
      <vt:lpstr>ПОРТУГАЛІЯ</vt:lpstr>
      <vt:lpstr>Презентация PowerPoint</vt:lpstr>
      <vt:lpstr>Презентация PowerPoint</vt:lpstr>
      <vt:lpstr>Презентация PowerPoint</vt:lpstr>
      <vt:lpstr>Презентация PowerPoint</vt:lpstr>
      <vt:lpstr>ДЯКУЮ ЗА УВАГУ!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Сільський туризм у деяких країнах Європейського Союзу та ближнього зарубіжжя</dc:title>
  <dc:creator>Asus</dc:creator>
  <cp:lastModifiedBy>Пользователь Windows</cp:lastModifiedBy>
  <cp:revision>33</cp:revision>
  <dcterms:created xsi:type="dcterms:W3CDTF">2017-11-07T16:20:24Z</dcterms:created>
  <dcterms:modified xsi:type="dcterms:W3CDTF">2021-11-09T08:54:26Z</dcterms:modified>
</cp:coreProperties>
</file>