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64" r:id="rId1"/>
  </p:sldMasterIdLst>
  <p:notesMasterIdLst>
    <p:notesMasterId r:id="rId7"/>
  </p:notesMasterIdLst>
  <p:sldIdLst>
    <p:sldId id="357" r:id="rId2"/>
    <p:sldId id="358" r:id="rId3"/>
    <p:sldId id="362" r:id="rId4"/>
    <p:sldId id="364" r:id="rId5"/>
    <p:sldId id="3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66FF66"/>
    <a:srgbClr val="B44BD5"/>
    <a:srgbClr val="F15D2F"/>
    <a:srgbClr val="ABDB77"/>
    <a:srgbClr val="D0E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996A0-8C87-42C5-B86A-E906EA0E696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76627-EFD1-464C-B05B-6DA0D1D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9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67544" y="404664"/>
            <a:ext cx="7632848" cy="1800200"/>
          </a:xfrm>
          <a:prstGeom prst="roundRect">
            <a:avLst/>
          </a:prstGeom>
          <a:solidFill>
            <a:srgbClr val="66FF33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ПРАВО,КОНСТИТУЦІЯ ТА ВРЯДУВАННЯ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223447"/>
            <a:ext cx="763284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6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-34876" y="0"/>
            <a:ext cx="8208912" cy="3789040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uk-UA" sz="2000" b="1" dirty="0"/>
              <a:t>Для стабільного розвитку суспільства та ефективного розвитку держави необхідно забезпечити баланс загальнодержавних інтересів з інтересами населення і територіальних громад. Має бути досягнуто оптимальне співвідношення децентралізації і централізації влади, забезпечено збалансованість соціально-економічного розвитку. Означені завдання досягаються лише при подальшій розбудові демократичної, соціальної і правової держави, що призводить до підвищення ролі права у функціонуванні органів державної влади та органів місцевого самоврядування.</a:t>
            </a:r>
            <a:endParaRPr lang="ru-RU" sz="2000" b="1" dirty="0">
              <a:solidFill>
                <a:srgbClr val="2F2B2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1188" y="3789040"/>
            <a:ext cx="7632848" cy="3088550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/>
              <a:t>У </a:t>
            </a:r>
            <a:r>
              <a:rPr lang="ru-RU" sz="2000" b="1" dirty="0" err="1"/>
              <a:t>процесі</a:t>
            </a:r>
            <a:r>
              <a:rPr lang="ru-RU" sz="2000" b="1" dirty="0"/>
              <a:t> </a:t>
            </a:r>
            <a:r>
              <a:rPr lang="ru-RU" sz="2000" b="1" dirty="0" err="1"/>
              <a:t>викладання</a:t>
            </a:r>
            <a:r>
              <a:rPr lang="ru-RU" sz="2000" b="1" dirty="0"/>
              <a:t> </a:t>
            </a:r>
            <a:r>
              <a:rPr lang="ru-RU" sz="2000" b="1" dirty="0" err="1"/>
              <a:t>навчальної</a:t>
            </a:r>
            <a:r>
              <a:rPr lang="ru-RU" sz="2000" b="1" dirty="0"/>
              <a:t> </a:t>
            </a:r>
            <a:r>
              <a:rPr lang="ru-RU" sz="2000" b="1" dirty="0" err="1"/>
              <a:t>дисципліни</a:t>
            </a:r>
            <a:r>
              <a:rPr lang="ru-RU" sz="2000" b="1" dirty="0"/>
              <a:t> </a:t>
            </a:r>
            <a:r>
              <a:rPr lang="ru-RU" sz="2000" b="1" dirty="0" err="1"/>
              <a:t>основна</a:t>
            </a:r>
            <a:r>
              <a:rPr lang="ru-RU" sz="2000" b="1" dirty="0"/>
              <a:t> </a:t>
            </a:r>
            <a:r>
              <a:rPr lang="ru-RU" sz="2000" b="1" dirty="0" err="1"/>
              <a:t>увага</a:t>
            </a:r>
            <a:r>
              <a:rPr lang="ru-RU" sz="2000" b="1" dirty="0"/>
              <a:t> </a:t>
            </a:r>
            <a:r>
              <a:rPr lang="ru-RU" sz="2000" b="1" dirty="0" err="1"/>
              <a:t>приділяється</a:t>
            </a:r>
            <a:r>
              <a:rPr lang="ru-RU" sz="2000" b="1" dirty="0"/>
              <a:t> </a:t>
            </a:r>
            <a:r>
              <a:rPr lang="ru-RU" sz="2000" b="1" dirty="0" err="1"/>
              <a:t>оволодінню</a:t>
            </a:r>
            <a:r>
              <a:rPr lang="ru-RU" sz="2000" b="1" dirty="0"/>
              <a:t> студентами </a:t>
            </a:r>
            <a:r>
              <a:rPr lang="ru-RU" sz="2000" b="1" dirty="0" err="1"/>
              <a:t>професійними</a:t>
            </a:r>
            <a:r>
              <a:rPr lang="ru-RU" sz="2000" b="1" dirty="0"/>
              <a:t> </a:t>
            </a:r>
            <a:r>
              <a:rPr lang="ru-RU" sz="2000" b="1" dirty="0" smtClean="0"/>
              <a:t>компетентностями: </a:t>
            </a:r>
            <a:r>
              <a:rPr lang="ru-RU" sz="2000" b="1" dirty="0" err="1" smtClean="0"/>
              <a:t>здатність</a:t>
            </a:r>
            <a:r>
              <a:rPr lang="ru-RU" sz="2000" b="1" dirty="0" smtClean="0"/>
              <a:t> </a:t>
            </a:r>
            <a:r>
              <a:rPr lang="ru-RU" sz="2000" b="1" dirty="0" err="1"/>
              <a:t>застосовувати</a:t>
            </a:r>
            <a:r>
              <a:rPr lang="ru-RU" sz="2000" b="1" dirty="0"/>
              <a:t> </a:t>
            </a:r>
            <a:r>
              <a:rPr lang="ru-RU" sz="2000" b="1" dirty="0" err="1"/>
              <a:t>джерела</a:t>
            </a:r>
            <a:r>
              <a:rPr lang="ru-RU" sz="2000" b="1" dirty="0"/>
              <a:t> </a:t>
            </a:r>
            <a:r>
              <a:rPr lang="ru-RU" sz="2000" b="1" dirty="0" err="1"/>
              <a:t>регулювання</a:t>
            </a:r>
            <a:r>
              <a:rPr lang="ru-RU" sz="2000" b="1" dirty="0"/>
              <a:t> </a:t>
            </a:r>
            <a:r>
              <a:rPr lang="ru-RU" sz="2000" b="1" dirty="0" err="1"/>
              <a:t>наявного</a:t>
            </a:r>
            <a:r>
              <a:rPr lang="ru-RU" sz="2000" b="1" dirty="0"/>
              <a:t> державного устрою </a:t>
            </a:r>
            <a:r>
              <a:rPr lang="ru-RU" sz="2000" b="1" dirty="0" err="1"/>
              <a:t>країни</a:t>
            </a:r>
            <a:r>
              <a:rPr lang="ru-RU" sz="2000" b="1" dirty="0"/>
              <a:t> та </a:t>
            </a:r>
            <a:r>
              <a:rPr lang="ru-RU" sz="2000" b="1" dirty="0" err="1"/>
              <a:t>її</a:t>
            </a:r>
            <a:r>
              <a:rPr lang="ru-RU" sz="2000" b="1" dirty="0"/>
              <a:t> </a:t>
            </a:r>
            <a:r>
              <a:rPr lang="ru-RU" sz="2000" b="1" dirty="0" err="1"/>
              <a:t>територіальних</a:t>
            </a:r>
            <a:r>
              <a:rPr lang="ru-RU" sz="2000" b="1" dirty="0"/>
              <a:t> </a:t>
            </a:r>
            <a:r>
              <a:rPr lang="ru-RU" sz="2000" b="1" dirty="0" err="1"/>
              <a:t>одиниць</a:t>
            </a:r>
            <a:r>
              <a:rPr lang="ru-RU" sz="2000" b="1" dirty="0"/>
              <a:t>; </a:t>
            </a:r>
            <a:r>
              <a:rPr lang="ru-RU" sz="2000" b="1" dirty="0" err="1"/>
              <a:t>здатність</a:t>
            </a:r>
            <a:r>
              <a:rPr lang="ru-RU" sz="2000" b="1" dirty="0"/>
              <a:t> </a:t>
            </a:r>
            <a:r>
              <a:rPr lang="ru-RU" sz="2000" b="1" dirty="0" err="1"/>
              <a:t>обґрунтовувати</a:t>
            </a:r>
            <a:r>
              <a:rPr lang="ru-RU" sz="2000" b="1" dirty="0"/>
              <a:t> </a:t>
            </a:r>
            <a:r>
              <a:rPr lang="ru-RU" sz="2000" b="1" dirty="0" err="1"/>
              <a:t>напрями</a:t>
            </a:r>
            <a:r>
              <a:rPr lang="ru-RU" sz="2000" b="1" dirty="0"/>
              <a:t> </a:t>
            </a:r>
            <a:r>
              <a:rPr lang="ru-RU" sz="2000" b="1" dirty="0" err="1"/>
              <a:t>належного</a:t>
            </a:r>
            <a:r>
              <a:rPr lang="ru-RU" sz="2000" b="1" dirty="0"/>
              <a:t> </a:t>
            </a:r>
            <a:r>
              <a:rPr lang="ru-RU" sz="2000" b="1" dirty="0" err="1"/>
              <a:t>врядування</a:t>
            </a:r>
            <a:r>
              <a:rPr lang="ru-RU" sz="2000" b="1" dirty="0"/>
              <a:t> для </a:t>
            </a:r>
            <a:r>
              <a:rPr lang="ru-RU" sz="2000" b="1" dirty="0" err="1"/>
              <a:t>організаційного</a:t>
            </a:r>
            <a:r>
              <a:rPr lang="ru-RU" sz="2000" b="1" dirty="0"/>
              <a:t> </a:t>
            </a:r>
            <a:r>
              <a:rPr lang="ru-RU" sz="2000" b="1" dirty="0" err="1"/>
              <a:t>розвитку</a:t>
            </a:r>
            <a:r>
              <a:rPr lang="ru-RU" sz="2000" b="1" dirty="0"/>
              <a:t> </a:t>
            </a:r>
            <a:r>
              <a:rPr lang="ru-RU" sz="2000" b="1" dirty="0" err="1"/>
              <a:t>органів</a:t>
            </a:r>
            <a:r>
              <a:rPr lang="ru-RU" sz="2000" b="1" dirty="0"/>
              <a:t> </a:t>
            </a:r>
            <a:r>
              <a:rPr lang="ru-RU" sz="2000" b="1" dirty="0" err="1"/>
              <a:t>публічної</a:t>
            </a:r>
            <a:r>
              <a:rPr lang="ru-RU" sz="2000" b="1" dirty="0"/>
              <a:t> </a:t>
            </a:r>
            <a:r>
              <a:rPr lang="ru-RU" sz="2000" b="1" dirty="0" err="1"/>
              <a:t>влади</a:t>
            </a:r>
            <a:r>
              <a:rPr lang="ru-RU" sz="2000" b="1" dirty="0"/>
              <a:t>.</a:t>
            </a:r>
            <a:endParaRPr lang="ru-RU" sz="2000" b="1" dirty="0"/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8174036" y="1565970"/>
            <a:ext cx="969964" cy="3015158"/>
          </a:xfrm>
          <a:prstGeom prst="curvedLef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5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476672"/>
            <a:ext cx="7778500" cy="936104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/>
              <a:t>Місце дисципліни в навчальному процесі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808820"/>
            <a:ext cx="7778500" cy="450050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/>
              <a:t>Одержані</a:t>
            </a:r>
            <a:r>
              <a:rPr lang="ru-RU" sz="2800" b="1" dirty="0"/>
              <a:t> </a:t>
            </a:r>
            <a:r>
              <a:rPr lang="ru-RU" sz="2800" b="1" dirty="0" err="1"/>
              <a:t>під</a:t>
            </a:r>
            <a:r>
              <a:rPr lang="ru-RU" sz="2800" b="1" dirty="0"/>
              <a:t> час </a:t>
            </a:r>
            <a:r>
              <a:rPr lang="ru-RU" sz="2800" b="1" dirty="0" err="1"/>
              <a:t>вивчення</a:t>
            </a:r>
            <a:r>
              <a:rPr lang="ru-RU" sz="2800" b="1" dirty="0"/>
              <a:t> </a:t>
            </a:r>
            <a:r>
              <a:rPr lang="ru-RU" sz="2800" b="1" dirty="0" smtClean="0"/>
              <a:t> </a:t>
            </a:r>
            <a:r>
              <a:rPr lang="ru-RU" sz="2800" b="1" dirty="0" err="1"/>
              <a:t>знання</a:t>
            </a:r>
            <a:r>
              <a:rPr lang="ru-RU" sz="2800" b="1" dirty="0"/>
              <a:t> </a:t>
            </a:r>
            <a:r>
              <a:rPr lang="ru-RU" sz="2800" b="1" dirty="0" err="1"/>
              <a:t>дадуть</a:t>
            </a:r>
            <a:r>
              <a:rPr lang="ru-RU" sz="2800" b="1" dirty="0"/>
              <a:t> </a:t>
            </a:r>
            <a:r>
              <a:rPr lang="ru-RU" sz="2800" b="1" dirty="0" err="1" smtClean="0"/>
              <a:t>змогу</a:t>
            </a:r>
            <a:r>
              <a:rPr lang="ru-RU" sz="2800" b="1" dirty="0"/>
              <a:t>, </a:t>
            </a:r>
            <a:r>
              <a:rPr lang="ru-RU" sz="2800" b="1" dirty="0" smtClean="0"/>
              <a:t> </a:t>
            </a:r>
            <a:r>
              <a:rPr lang="ru-RU" sz="2800" b="1" dirty="0" err="1"/>
              <a:t>визначати</a:t>
            </a:r>
            <a:r>
              <a:rPr lang="ru-RU" sz="2800" b="1" dirty="0"/>
              <a:t> і грамотно </a:t>
            </a:r>
            <a:r>
              <a:rPr lang="ru-RU" sz="2800" b="1" dirty="0" err="1"/>
              <a:t>співставляти</a:t>
            </a:r>
            <a:r>
              <a:rPr lang="ru-RU" sz="2800" b="1" dirty="0"/>
              <a:t> структуру </a:t>
            </a:r>
            <a:r>
              <a:rPr lang="ru-RU" sz="2800" b="1" dirty="0" err="1"/>
              <a:t>норми</a:t>
            </a:r>
            <a:r>
              <a:rPr lang="ru-RU" sz="2800" b="1" dirty="0"/>
              <a:t> права та структуру нормативно- правового акту. </a:t>
            </a:r>
            <a:r>
              <a:rPr lang="ru-RU" sz="2800" b="1" dirty="0" err="1"/>
              <a:t>Ефективно</a:t>
            </a:r>
            <a:r>
              <a:rPr lang="ru-RU" sz="2800" b="1" dirty="0"/>
              <a:t> </a:t>
            </a:r>
            <a:r>
              <a:rPr lang="ru-RU" sz="2800" b="1" dirty="0" err="1"/>
              <a:t>визначати</a:t>
            </a:r>
            <a:r>
              <a:rPr lang="ru-RU" sz="2800" b="1" dirty="0"/>
              <a:t> </a:t>
            </a:r>
            <a:r>
              <a:rPr lang="ru-RU" sz="2800" b="1" dirty="0" err="1"/>
              <a:t>норми</a:t>
            </a:r>
            <a:r>
              <a:rPr lang="ru-RU" sz="2800" b="1" dirty="0"/>
              <a:t> права та  </a:t>
            </a:r>
            <a:r>
              <a:rPr lang="ru-RU" sz="2800" b="1" dirty="0" err="1"/>
              <a:t>здійснювати</a:t>
            </a:r>
            <a:r>
              <a:rPr lang="ru-RU" sz="2800" b="1" dirty="0"/>
              <a:t> </a:t>
            </a:r>
            <a:r>
              <a:rPr lang="ru-RU" sz="2800" b="1" dirty="0" err="1"/>
              <a:t>правомірне</a:t>
            </a:r>
            <a:r>
              <a:rPr lang="ru-RU" sz="2800" b="1" dirty="0"/>
              <a:t> </a:t>
            </a:r>
            <a:r>
              <a:rPr lang="ru-RU" sz="2800" b="1" dirty="0" err="1"/>
              <a:t>їх</a:t>
            </a:r>
            <a:r>
              <a:rPr lang="ru-RU" sz="2800" b="1" dirty="0"/>
              <a:t> </a:t>
            </a:r>
            <a:r>
              <a:rPr lang="ru-RU" sz="2800" b="1" dirty="0" err="1"/>
              <a:t>використання</a:t>
            </a:r>
            <a:r>
              <a:rPr lang="ru-RU" sz="2800" b="1" dirty="0"/>
              <a:t> </a:t>
            </a:r>
            <a:r>
              <a:rPr lang="ru-RU" sz="2800" b="1" dirty="0" err="1"/>
              <a:t>розширяти</a:t>
            </a:r>
            <a:r>
              <a:rPr lang="ru-RU" sz="2800" b="1" dirty="0"/>
              <a:t> </a:t>
            </a:r>
            <a:r>
              <a:rPr lang="ru-RU" sz="2800" b="1" dirty="0" err="1"/>
              <a:t>професійний</a:t>
            </a:r>
            <a:r>
              <a:rPr lang="ru-RU" sz="2800" b="1" dirty="0"/>
              <a:t> і </a:t>
            </a:r>
            <a:r>
              <a:rPr lang="ru-RU" sz="2800" b="1" dirty="0" err="1"/>
              <a:t>загальний</a:t>
            </a:r>
            <a:r>
              <a:rPr lang="ru-RU" sz="2800" b="1" dirty="0"/>
              <a:t> </a:t>
            </a:r>
            <a:r>
              <a:rPr lang="ru-RU" sz="2800" b="1" dirty="0" err="1"/>
              <a:t>кругозір</a:t>
            </a:r>
            <a:endParaRPr lang="ru-RU" sz="2800" b="1" dirty="0"/>
          </a:p>
        </p:txBody>
      </p:sp>
      <p:sp>
        <p:nvSpPr>
          <p:cNvPr id="2" name="Стрелка вниз 1"/>
          <p:cNvSpPr/>
          <p:nvPr/>
        </p:nvSpPr>
        <p:spPr>
          <a:xfrm>
            <a:off x="3564706" y="1412776"/>
            <a:ext cx="1296144" cy="396044"/>
          </a:xfrm>
          <a:prstGeom prst="down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428725"/>
            <a:ext cx="3456384" cy="1272083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i="1" dirty="0"/>
              <a:t>Мета навчальної 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2115" y="1988840"/>
            <a:ext cx="7632848" cy="4608512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sz="2400" b="1" dirty="0"/>
              <a:t>Метою навчальної дисципліни </a:t>
            </a:r>
            <a:r>
              <a:rPr lang="uk-UA" sz="2400" b="1" dirty="0" smtClean="0"/>
              <a:t>«Право, Конституція </a:t>
            </a:r>
            <a:r>
              <a:rPr lang="uk-UA" sz="2400" b="1" dirty="0"/>
              <a:t>та врядування» є засвоєння систематизованих наукових знань та формування </a:t>
            </a:r>
            <a:r>
              <a:rPr lang="uk-UA" sz="2400" b="1" dirty="0" smtClean="0"/>
              <a:t>професійних </a:t>
            </a:r>
            <a:r>
              <a:rPr lang="uk-UA" sz="2400" b="1" dirty="0"/>
              <a:t>компетентностей щодо механізму створення та застосування юридичних норм на державному та загальноєвропейському рівні, відповідальності у публічному адмініструванні.</a:t>
            </a:r>
            <a:endParaRPr lang="ru-RU" sz="2400" b="1" dirty="0"/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55976" y="260648"/>
            <a:ext cx="1008112" cy="2448272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8137" y="260649"/>
            <a:ext cx="3456384" cy="141734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/>
              <a:t>Завдання</a:t>
            </a:r>
            <a:r>
              <a:rPr lang="ru-RU" sz="2800" b="1" i="1" dirty="0"/>
              <a:t> </a:t>
            </a:r>
            <a:r>
              <a:rPr lang="uk-UA" sz="2800" b="1" i="1" dirty="0" smtClean="0"/>
              <a:t>навчальної </a:t>
            </a:r>
            <a:r>
              <a:rPr lang="uk-UA" sz="2800" b="1" i="1" dirty="0"/>
              <a:t>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504" y="1677989"/>
            <a:ext cx="7896324" cy="5423419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b="1" dirty="0"/>
              <a:t>ознайомити студентів особливостями конституційного устрою країни та сформувати здатність означати пріоритети розвитку суспільства за допомогою інструментів державного регулювання при дотриманні стандартів європейського права;</a:t>
            </a:r>
            <a:endParaRPr lang="ru-RU" b="1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b="1" dirty="0"/>
              <a:t>навчитися аналізувати, раціонально і критично оцінювати систему конституційного права, ефективно застосовувати інструменти конституційно-правової відповідальності;</a:t>
            </a:r>
            <a:endParaRPr lang="ru-RU" b="1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b="1" dirty="0"/>
              <a:t>сформувати здатність визначати фактори, що впливають на систему якості у державному управлінні;</a:t>
            </a:r>
            <a:endParaRPr lang="ru-RU" b="1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b="1" dirty="0"/>
              <a:t>сформувати компетентність щодо планування, формування, здійснення оцінки ефективності заходів державної кадрової політики з метою підвищення якості надання адміністративних послуг;</a:t>
            </a:r>
            <a:endParaRPr lang="ru-RU" b="1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b="1" dirty="0"/>
              <a:t>навчитися використовувати переваги інноваційних інструментів належного врядування при здійсненні ефективного управління місцевими фінансами</a:t>
            </a:r>
            <a:r>
              <a:rPr lang="uk-UA" b="1" dirty="0" smtClean="0"/>
              <a:t>;</a:t>
            </a:r>
            <a:endParaRPr lang="ru-RU" b="1" dirty="0"/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67384" y="249240"/>
            <a:ext cx="697263" cy="2160240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46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628</TotalTime>
  <Words>280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Times New Roman</vt:lpstr>
      <vt:lpstr>Wingdings</vt:lpstr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Андрей</cp:lastModifiedBy>
  <cp:revision>181</cp:revision>
  <dcterms:created xsi:type="dcterms:W3CDTF">2014-10-23T16:33:01Z</dcterms:created>
  <dcterms:modified xsi:type="dcterms:W3CDTF">2019-03-04T17:40:19Z</dcterms:modified>
</cp:coreProperties>
</file>