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64" r:id="rId1"/>
  </p:sldMasterIdLst>
  <p:notesMasterIdLst>
    <p:notesMasterId r:id="rId11"/>
  </p:notesMasterIdLst>
  <p:sldIdLst>
    <p:sldId id="357" r:id="rId2"/>
    <p:sldId id="358" r:id="rId3"/>
    <p:sldId id="359" r:id="rId4"/>
    <p:sldId id="361" r:id="rId5"/>
    <p:sldId id="362" r:id="rId6"/>
    <p:sldId id="363" r:id="rId7"/>
    <p:sldId id="364" r:id="rId8"/>
    <p:sldId id="365" r:id="rId9"/>
    <p:sldId id="3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66FF66"/>
    <a:srgbClr val="B44BD5"/>
    <a:srgbClr val="F15D2F"/>
    <a:srgbClr val="ABDB77"/>
    <a:srgbClr val="D0E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996A0-8C87-42C5-B86A-E906EA0E6960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76627-EFD1-464C-B05B-6DA0D1D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69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36C5-F5DC-44E8-899F-38B8ACD56551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F2430B0-916C-4DBC-AB86-027E91A418E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BF636C5-F5DC-44E8-899F-38B8ACD56551}" type="datetimeFigureOut">
              <a:rPr lang="ru-RU" smtClean="0"/>
              <a:t>19.02.2019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467544" y="404664"/>
            <a:ext cx="7632848" cy="1800200"/>
          </a:xfrm>
          <a:prstGeom prst="roundRect">
            <a:avLst/>
          </a:prstGeom>
          <a:solidFill>
            <a:srgbClr val="66FF33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ПРАВОВА СТАТИСТИКА</a:t>
            </a:r>
            <a:endParaRPr lang="ru-RU" sz="3600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14584" t="24502" r="52403" b="35327"/>
          <a:stretch/>
        </p:blipFill>
        <p:spPr bwMode="auto">
          <a:xfrm>
            <a:off x="683568" y="2204864"/>
            <a:ext cx="7200800" cy="3888432"/>
          </a:xfrm>
          <a:prstGeom prst="rect">
            <a:avLst/>
          </a:prstGeom>
          <a:solidFill>
            <a:srgbClr val="66FF33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3756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-34876" y="0"/>
            <a:ext cx="8208912" cy="3400425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>
                <a:cs typeface="Times New Roman" panose="02020603050405020304" pitchFamily="18" charset="0"/>
              </a:rPr>
              <a:t>Компетентність юриста означає наявність правових та інших спеціальних знань, навичок та вмінь, професійного досвіду, які набуваються внаслідок професійної підготовки та здійснення професійної діяльності. Компетентне ведення юридичної справи складається з розслідування і аналізу фактичної інформації, правових елементів проблеми, застосування необхідних методів і процедур, адекватної підготовки, що відповідають стандартам професійної діяльності.</a:t>
            </a:r>
            <a:endParaRPr lang="ru-RU" sz="2000" b="1" dirty="0"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1188" y="3568225"/>
            <a:ext cx="7632848" cy="3312368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Навчальна</a:t>
            </a:r>
            <a:r>
              <a:rPr lang="ru-RU" sz="2000" b="1" dirty="0"/>
              <a:t> </a:t>
            </a:r>
            <a:r>
              <a:rPr lang="ru-RU" sz="2000" b="1" dirty="0" err="1"/>
              <a:t>дисципліна</a:t>
            </a:r>
            <a:r>
              <a:rPr lang="ru-RU" sz="2000" b="1" dirty="0"/>
              <a:t> «</a:t>
            </a:r>
            <a:r>
              <a:rPr lang="ru-RU" sz="2000" b="1" dirty="0" err="1"/>
              <a:t>Правова</a:t>
            </a:r>
            <a:r>
              <a:rPr lang="ru-RU" sz="2000" b="1" dirty="0"/>
              <a:t> статистика» є </a:t>
            </a:r>
            <a:r>
              <a:rPr lang="ru-RU" sz="2000" b="1" dirty="0" err="1"/>
              <a:t>обов’язковою</a:t>
            </a:r>
            <a:r>
              <a:rPr lang="ru-RU" sz="2000" b="1" dirty="0"/>
              <a:t> </a:t>
            </a:r>
            <a:r>
              <a:rPr lang="ru-RU" sz="2000" b="1" dirty="0" err="1"/>
              <a:t>науковою</a:t>
            </a:r>
            <a:r>
              <a:rPr lang="ru-RU" sz="2000" b="1" dirty="0"/>
              <a:t> </a:t>
            </a:r>
            <a:r>
              <a:rPr lang="ru-RU" sz="2000" b="1" dirty="0" err="1"/>
              <a:t>складовою</a:t>
            </a:r>
            <a:r>
              <a:rPr lang="ru-RU" sz="2000" b="1" dirty="0"/>
              <a:t> </a:t>
            </a:r>
            <a:r>
              <a:rPr lang="ru-RU" sz="2000" b="1" dirty="0" err="1" smtClean="0"/>
              <a:t>підготовки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фахівців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юридичного</a:t>
            </a:r>
            <a:r>
              <a:rPr lang="ru-RU" sz="2000" b="1" dirty="0" smtClean="0"/>
              <a:t> </a:t>
            </a:r>
            <a:r>
              <a:rPr lang="ru-RU" sz="2000" b="1" dirty="0" err="1"/>
              <a:t>профілю</a:t>
            </a:r>
            <a:r>
              <a:rPr lang="ru-RU" sz="2000" b="1" dirty="0"/>
              <a:t>. Для </a:t>
            </a:r>
            <a:r>
              <a:rPr lang="ru-RU" sz="2000" b="1" dirty="0" err="1" smtClean="0"/>
              <a:t>осмислення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різноманітних</a:t>
            </a:r>
            <a:r>
              <a:rPr lang="ru-RU" sz="2000" b="1" dirty="0" smtClean="0"/>
              <a:t> </a:t>
            </a:r>
            <a:r>
              <a:rPr lang="ru-RU" sz="2000" b="1" dirty="0" err="1"/>
              <a:t>протиправних</a:t>
            </a:r>
            <a:r>
              <a:rPr lang="ru-RU" sz="2000" b="1" dirty="0"/>
              <a:t>  </a:t>
            </a:r>
            <a:r>
              <a:rPr lang="ru-RU" sz="2000" b="1" dirty="0" err="1"/>
              <a:t>проявів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відбуваються</a:t>
            </a:r>
            <a:r>
              <a:rPr lang="ru-RU" sz="2000" b="1" dirty="0"/>
              <a:t> у </a:t>
            </a:r>
            <a:r>
              <a:rPr lang="ru-RU" sz="2000" b="1" dirty="0" err="1"/>
              <a:t>суспільстві</a:t>
            </a:r>
            <a:r>
              <a:rPr lang="ru-RU" sz="2000" b="1" dirty="0"/>
              <a:t>, </a:t>
            </a:r>
            <a:r>
              <a:rPr lang="ru-RU" sz="2000" b="1" dirty="0" err="1"/>
              <a:t>необхідно</a:t>
            </a:r>
            <a:r>
              <a:rPr lang="ru-RU" sz="2000" b="1" dirty="0"/>
              <a:t> </a:t>
            </a:r>
            <a:r>
              <a:rPr lang="ru-RU" sz="2000" b="1" dirty="0" err="1"/>
              <a:t>мати</a:t>
            </a:r>
            <a:r>
              <a:rPr lang="ru-RU" sz="2000" b="1" dirty="0"/>
              <a:t> </a:t>
            </a:r>
            <a:r>
              <a:rPr lang="ru-RU" sz="2000" b="1" dirty="0" err="1"/>
              <a:t>якісну</a:t>
            </a:r>
            <a:r>
              <a:rPr lang="ru-RU" sz="2000" b="1" dirty="0"/>
              <a:t> </a:t>
            </a:r>
            <a:r>
              <a:rPr lang="ru-RU" sz="2000" b="1" dirty="0" err="1"/>
              <a:t>статистичну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. </a:t>
            </a:r>
            <a:r>
              <a:rPr lang="ru-RU" sz="2000" b="1" dirty="0" err="1"/>
              <a:t>Її</a:t>
            </a:r>
            <a:r>
              <a:rPr lang="ru-RU" sz="2000" b="1" dirty="0"/>
              <a:t> </a:t>
            </a:r>
            <a:r>
              <a:rPr lang="ru-RU" sz="2000" b="1" dirty="0" err="1"/>
              <a:t>науково</a:t>
            </a:r>
            <a:r>
              <a:rPr lang="ru-RU" sz="2000" b="1" dirty="0"/>
              <a:t> </a:t>
            </a:r>
            <a:r>
              <a:rPr lang="ru-RU" sz="2000" b="1" dirty="0" err="1"/>
              <a:t>обґрунтований</a:t>
            </a:r>
            <a:r>
              <a:rPr lang="ru-RU" sz="2000" b="1" dirty="0"/>
              <a:t> </a:t>
            </a:r>
            <a:r>
              <a:rPr lang="ru-RU" sz="2000" b="1" dirty="0" err="1"/>
              <a:t>аналіз</a:t>
            </a:r>
            <a:r>
              <a:rPr lang="ru-RU" sz="2000" b="1" dirty="0"/>
              <a:t> </a:t>
            </a:r>
            <a:r>
              <a:rPr lang="ru-RU" sz="2000" b="1" dirty="0" err="1"/>
              <a:t>дає</a:t>
            </a:r>
            <a:r>
              <a:rPr lang="ru-RU" sz="2000" b="1" dirty="0"/>
              <a:t> </a:t>
            </a:r>
            <a:r>
              <a:rPr lang="ru-RU" sz="2000" b="1" dirty="0" err="1"/>
              <a:t>змогу</a:t>
            </a:r>
            <a:r>
              <a:rPr lang="ru-RU" sz="2000" b="1" dirty="0"/>
              <a:t> </a:t>
            </a:r>
            <a:r>
              <a:rPr lang="ru-RU" sz="2000" b="1" dirty="0" err="1"/>
              <a:t>виявляти</a:t>
            </a:r>
            <a:r>
              <a:rPr lang="ru-RU" sz="2000" b="1" dirty="0"/>
              <a:t> </a:t>
            </a:r>
            <a:r>
              <a:rPr lang="ru-RU" sz="2000" b="1" dirty="0" err="1"/>
              <a:t>чинники</a:t>
            </a:r>
            <a:r>
              <a:rPr lang="ru-RU" sz="2000" b="1" dirty="0"/>
              <a:t>, </a:t>
            </a:r>
            <a:r>
              <a:rPr lang="ru-RU" sz="2000" b="1" dirty="0" err="1" smtClean="0"/>
              <a:t>що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впливають</a:t>
            </a:r>
            <a:r>
              <a:rPr lang="ru-RU" sz="2000" b="1" dirty="0" smtClean="0"/>
              <a:t> </a:t>
            </a:r>
            <a:r>
              <a:rPr lang="ru-RU" sz="2000" b="1" dirty="0"/>
              <a:t>на </a:t>
            </a:r>
            <a:r>
              <a:rPr lang="ru-RU" sz="2000" b="1" dirty="0" err="1"/>
              <a:t>правопорушення</a:t>
            </a:r>
            <a:r>
              <a:rPr lang="ru-RU" sz="2000" b="1" dirty="0"/>
              <a:t>, та </a:t>
            </a:r>
            <a:r>
              <a:rPr lang="ru-RU" sz="2000" b="1" dirty="0" err="1"/>
              <a:t>прогнозувати</a:t>
            </a:r>
            <a:r>
              <a:rPr lang="ru-RU" sz="2000" b="1" dirty="0"/>
              <a:t> </a:t>
            </a:r>
            <a:r>
              <a:rPr lang="ru-RU" sz="2000" b="1" dirty="0" err="1"/>
              <a:t>їх</a:t>
            </a:r>
            <a:r>
              <a:rPr lang="ru-RU" sz="2000" b="1" dirty="0"/>
              <a:t> </a:t>
            </a:r>
            <a:r>
              <a:rPr lang="ru-RU" sz="2000" b="1" dirty="0" err="1"/>
              <a:t>розвиток</a:t>
            </a:r>
            <a:r>
              <a:rPr lang="ru-RU" sz="2000" b="1" dirty="0"/>
              <a:t>  </a:t>
            </a:r>
            <a:r>
              <a:rPr lang="ru-RU" sz="2000" b="1" dirty="0" err="1"/>
              <a:t>учасі</a:t>
            </a:r>
            <a:r>
              <a:rPr lang="ru-RU" sz="2000" b="1" dirty="0"/>
              <a:t>. </a:t>
            </a:r>
            <a:r>
              <a:rPr lang="ru-RU" sz="2000" b="1" dirty="0" err="1"/>
              <a:t>Одержані</a:t>
            </a:r>
            <a:r>
              <a:rPr lang="ru-RU" sz="2000" b="1" dirty="0"/>
              <a:t>  </a:t>
            </a:r>
            <a:r>
              <a:rPr lang="ru-RU" sz="2000" b="1" dirty="0" err="1" smtClean="0"/>
              <a:t>дані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дозволяють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розробляти</a:t>
            </a:r>
            <a:r>
              <a:rPr lang="ru-RU" sz="2000" b="1" dirty="0" smtClean="0"/>
              <a:t>  </a:t>
            </a:r>
            <a:r>
              <a:rPr lang="ru-RU" sz="2000" b="1" dirty="0"/>
              <a:t>заходи для </a:t>
            </a:r>
            <a:r>
              <a:rPr lang="ru-RU" sz="2000" b="1" dirty="0" err="1"/>
              <a:t>усунення</a:t>
            </a:r>
            <a:r>
              <a:rPr lang="ru-RU" sz="2000" b="1" dirty="0"/>
              <a:t>  </a:t>
            </a:r>
            <a:r>
              <a:rPr lang="ru-RU" sz="2000" b="1" dirty="0" err="1"/>
              <a:t>негативних</a:t>
            </a:r>
            <a:r>
              <a:rPr lang="ru-RU" sz="2000" b="1" dirty="0"/>
              <a:t>  </a:t>
            </a:r>
            <a:r>
              <a:rPr lang="ru-RU" sz="2000" b="1" dirty="0" err="1"/>
              <a:t>факторів</a:t>
            </a:r>
            <a:r>
              <a:rPr lang="ru-RU" sz="2000" b="1" dirty="0"/>
              <a:t> </a:t>
            </a:r>
            <a:r>
              <a:rPr lang="ru-RU" sz="2000" b="1" dirty="0" err="1"/>
              <a:t>впливу</a:t>
            </a:r>
            <a:r>
              <a:rPr lang="ru-RU" sz="2000" b="1" dirty="0"/>
              <a:t>  на  </a:t>
            </a:r>
            <a:r>
              <a:rPr lang="ru-RU" sz="2000" b="1" dirty="0" err="1"/>
              <a:t>такі</a:t>
            </a:r>
            <a:r>
              <a:rPr lang="ru-RU" sz="2000" b="1" dirty="0"/>
              <a:t>  </a:t>
            </a:r>
            <a:r>
              <a:rPr lang="ru-RU" sz="2000" b="1" dirty="0" err="1"/>
              <a:t>явища</a:t>
            </a:r>
            <a:r>
              <a:rPr lang="ru-RU" sz="2000" b="1" dirty="0"/>
              <a:t> та </a:t>
            </a:r>
            <a:r>
              <a:rPr lang="ru-RU" sz="2000" b="1" dirty="0" err="1" smtClean="0"/>
              <a:t>розвивати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позитивні</a:t>
            </a:r>
            <a:r>
              <a:rPr lang="ru-RU" sz="2000" b="1" dirty="0" smtClean="0"/>
              <a:t>  </a:t>
            </a:r>
            <a:r>
              <a:rPr lang="ru-RU" sz="2000" b="1" dirty="0" err="1"/>
              <a:t>чинники</a:t>
            </a:r>
            <a:r>
              <a:rPr lang="ru-RU" sz="2000" b="1" dirty="0"/>
              <a:t>. </a:t>
            </a: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8174036" y="1565970"/>
            <a:ext cx="969964" cy="3015158"/>
          </a:xfrm>
          <a:prstGeom prst="curvedLef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5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7504" y="476671"/>
            <a:ext cx="7957392" cy="2880319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/>
              <a:t>Правова статистика своїми показниками завжди характеризує тенденції зміни законодавчої, правоохоронної та правозастовної діяльності державних органів та має значну роль при вивченні та попередженні злочинності.</a:t>
            </a:r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5576" y="3933056"/>
            <a:ext cx="7632848" cy="2563713"/>
          </a:xfrm>
          <a:prstGeom prst="roundRect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З</a:t>
            </a:r>
            <a:r>
              <a:rPr lang="ru-RU" sz="2000" b="1" dirty="0" err="1" smtClean="0"/>
              <a:t>бирання</a:t>
            </a:r>
            <a:r>
              <a:rPr lang="ru-RU" sz="2000" b="1" dirty="0" smtClean="0"/>
              <a:t> </a:t>
            </a:r>
            <a:r>
              <a:rPr lang="ru-RU" sz="2000" b="1" dirty="0" err="1"/>
              <a:t>різних</a:t>
            </a:r>
            <a:r>
              <a:rPr lang="ru-RU" sz="2000" b="1" dirty="0"/>
              <a:t> </a:t>
            </a:r>
            <a:r>
              <a:rPr lang="ru-RU" sz="2000" b="1" dirty="0" err="1"/>
              <a:t>статистичних</a:t>
            </a:r>
            <a:r>
              <a:rPr lang="ru-RU" sz="2000" b="1" dirty="0"/>
              <a:t> </a:t>
            </a:r>
            <a:r>
              <a:rPr lang="ru-RU" sz="2000" b="1" dirty="0" err="1"/>
              <a:t>даних</a:t>
            </a:r>
            <a:r>
              <a:rPr lang="ru-RU" sz="2000" b="1" dirty="0"/>
              <a:t> носить </a:t>
            </a:r>
            <a:r>
              <a:rPr lang="ru-RU" sz="2000" b="1" dirty="0" err="1"/>
              <a:t>систематичний</a:t>
            </a:r>
            <a:r>
              <a:rPr lang="ru-RU" sz="2000" b="1" dirty="0"/>
              <a:t> та </a:t>
            </a:r>
            <a:r>
              <a:rPr lang="ru-RU" sz="2000" b="1" dirty="0" err="1"/>
              <a:t>упорядкований</a:t>
            </a:r>
            <a:r>
              <a:rPr lang="ru-RU" sz="2000" b="1" dirty="0"/>
              <a:t> характер, таким чином, </a:t>
            </a:r>
            <a:r>
              <a:rPr lang="ru-RU" sz="2000" b="1" dirty="0" err="1"/>
              <a:t>з’явилась</a:t>
            </a:r>
            <a:r>
              <a:rPr lang="ru-RU" sz="2000" b="1" dirty="0"/>
              <a:t> </a:t>
            </a:r>
            <a:r>
              <a:rPr lang="ru-RU" sz="2000" b="1" dirty="0" err="1"/>
              <a:t>можливість</a:t>
            </a:r>
            <a:r>
              <a:rPr lang="ru-RU" sz="2000" b="1" dirty="0"/>
              <a:t> </a:t>
            </a:r>
            <a:r>
              <a:rPr lang="ru-RU" sz="2000" b="1" dirty="0" err="1"/>
              <a:t>використовуючи</a:t>
            </a:r>
            <a:r>
              <a:rPr lang="ru-RU" sz="2000" b="1" dirty="0"/>
              <a:t> </a:t>
            </a:r>
            <a:r>
              <a:rPr lang="ru-RU" sz="2000" b="1" dirty="0" err="1"/>
              <a:t>статистичні</a:t>
            </a:r>
            <a:r>
              <a:rPr lang="ru-RU" sz="2000" b="1" dirty="0"/>
              <a:t> </a:t>
            </a:r>
            <a:r>
              <a:rPr lang="ru-RU" sz="2000" b="1" dirty="0" err="1"/>
              <a:t>показники</a:t>
            </a:r>
            <a:r>
              <a:rPr lang="ru-RU" sz="2000" b="1" dirty="0"/>
              <a:t> за </a:t>
            </a:r>
            <a:r>
              <a:rPr lang="ru-RU" sz="2000" b="1" dirty="0" err="1"/>
              <a:t>тривалий</a:t>
            </a:r>
            <a:r>
              <a:rPr lang="ru-RU" sz="2000" b="1" dirty="0"/>
              <a:t> </a:t>
            </a:r>
            <a:r>
              <a:rPr lang="ru-RU" sz="2000" b="1" dirty="0" err="1"/>
              <a:t>проміжок</a:t>
            </a:r>
            <a:r>
              <a:rPr lang="ru-RU" sz="2000" b="1" dirty="0"/>
              <a:t> часу, </a:t>
            </a:r>
            <a:r>
              <a:rPr lang="ru-RU" sz="2000" b="1" dirty="0" err="1"/>
              <a:t>аналізувати</a:t>
            </a:r>
            <a:r>
              <a:rPr lang="ru-RU" sz="2000" b="1" dirty="0"/>
              <a:t> </a:t>
            </a:r>
            <a:r>
              <a:rPr lang="ru-RU" sz="2000" b="1" dirty="0" err="1"/>
              <a:t>тенденції</a:t>
            </a:r>
            <a:r>
              <a:rPr lang="ru-RU" sz="2000" b="1" dirty="0"/>
              <a:t> </a:t>
            </a:r>
            <a:r>
              <a:rPr lang="ru-RU" sz="2000" b="1" dirty="0" err="1"/>
              <a:t>зміни</a:t>
            </a:r>
            <a:r>
              <a:rPr lang="ru-RU" sz="2000" b="1" dirty="0"/>
              <a:t> </a:t>
            </a:r>
            <a:r>
              <a:rPr lang="ru-RU" sz="2000" b="1" dirty="0" err="1"/>
              <a:t>явищ</a:t>
            </a:r>
            <a:r>
              <a:rPr lang="ru-RU" sz="2000" b="1" dirty="0"/>
              <a:t>, </a:t>
            </a:r>
            <a:r>
              <a:rPr lang="ru-RU" sz="2000" b="1" dirty="0" err="1" smtClean="0"/>
              <a:t>незалежно</a:t>
            </a:r>
            <a:r>
              <a:rPr lang="ru-RU" sz="2000" b="1" dirty="0" smtClean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</a:t>
            </a:r>
            <a:r>
              <a:rPr lang="ru-RU" sz="2000" b="1" dirty="0" err="1"/>
              <a:t>прорахунків</a:t>
            </a:r>
            <a:r>
              <a:rPr lang="ru-RU" sz="2000" b="1" dirty="0"/>
              <a:t> у </a:t>
            </a:r>
            <a:r>
              <a:rPr lang="ru-RU" sz="2000" b="1" dirty="0" err="1"/>
              <a:t>формуванні</a:t>
            </a:r>
            <a:r>
              <a:rPr lang="ru-RU" sz="2000" b="1" dirty="0"/>
              <a:t> </a:t>
            </a:r>
            <a:r>
              <a:rPr lang="ru-RU" sz="2000" b="1" dirty="0" err="1"/>
              <a:t>цих</a:t>
            </a:r>
            <a:r>
              <a:rPr lang="ru-RU" sz="2000" b="1" dirty="0"/>
              <a:t> </a:t>
            </a:r>
            <a:r>
              <a:rPr lang="ru-RU" sz="2000" b="1" dirty="0" err="1"/>
              <a:t>показників</a:t>
            </a:r>
            <a:r>
              <a:rPr lang="ru-RU" sz="2000" b="1" dirty="0"/>
              <a:t>, </a:t>
            </a:r>
            <a:r>
              <a:rPr lang="ru-RU" sz="2000" b="1" dirty="0" err="1"/>
              <a:t>оскільки</a:t>
            </a:r>
            <a:r>
              <a:rPr lang="ru-RU" sz="2000" b="1" dirty="0"/>
              <a:t> </a:t>
            </a:r>
            <a:r>
              <a:rPr lang="ru-RU" sz="2000" b="1" dirty="0" err="1"/>
              <a:t>правозастосовна</a:t>
            </a:r>
            <a:r>
              <a:rPr lang="ru-RU" sz="2000" b="1" dirty="0"/>
              <a:t> практика, як правило, </a:t>
            </a:r>
            <a:r>
              <a:rPr lang="ru-RU" sz="2000" b="1" dirty="0" err="1"/>
              <a:t>істотно</a:t>
            </a:r>
            <a:r>
              <a:rPr lang="ru-RU" sz="2000" b="1" dirty="0"/>
              <a:t> не </a:t>
            </a:r>
            <a:r>
              <a:rPr lang="ru-RU" sz="2000" b="1" dirty="0" err="1"/>
              <a:t>змінюється</a:t>
            </a:r>
            <a:r>
              <a:rPr lang="ru-RU" sz="2000" b="1" dirty="0"/>
              <a:t>, </a:t>
            </a:r>
            <a:r>
              <a:rPr lang="ru-RU" sz="2000" b="1" dirty="0" err="1"/>
              <a:t>якщо</a:t>
            </a:r>
            <a:r>
              <a:rPr lang="ru-RU" sz="2000" b="1" dirty="0"/>
              <a:t> в </a:t>
            </a:r>
            <a:r>
              <a:rPr lang="ru-RU" sz="2000" b="1" dirty="0" err="1"/>
              <a:t>державі</a:t>
            </a:r>
            <a:r>
              <a:rPr lang="ru-RU" sz="2000" b="1" dirty="0"/>
              <a:t> не сталось </a:t>
            </a:r>
            <a:r>
              <a:rPr lang="ru-RU" sz="2000" b="1" dirty="0" err="1"/>
              <a:t>якихось</a:t>
            </a:r>
            <a:r>
              <a:rPr lang="ru-RU" sz="2000" b="1" dirty="0"/>
              <a:t> </a:t>
            </a:r>
            <a:r>
              <a:rPr lang="ru-RU" sz="2000" b="1" dirty="0" err="1"/>
              <a:t>суттєвих</a:t>
            </a:r>
            <a:r>
              <a:rPr lang="ru-RU" sz="2000" b="1" dirty="0"/>
              <a:t> </a:t>
            </a:r>
            <a:r>
              <a:rPr lang="ru-RU" sz="2000" b="1" dirty="0" err="1"/>
              <a:t>соціальних</a:t>
            </a:r>
            <a:r>
              <a:rPr lang="ru-RU" sz="2000" b="1" dirty="0"/>
              <a:t> </a:t>
            </a:r>
            <a:r>
              <a:rPr lang="ru-RU" sz="2000" b="1" dirty="0" err="1"/>
              <a:t>змін</a:t>
            </a:r>
            <a:r>
              <a:rPr lang="ru-RU" sz="2000" b="1" dirty="0"/>
              <a:t>.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3707904" y="3392995"/>
            <a:ext cx="1152128" cy="504056"/>
          </a:xfrm>
          <a:prstGeom prst="down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96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0"/>
            <a:ext cx="8208912" cy="558924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Правова</a:t>
            </a:r>
            <a:r>
              <a:rPr lang="ru-RU" sz="2000" b="1" dirty="0"/>
              <a:t> статистика </a:t>
            </a:r>
            <a:r>
              <a:rPr lang="ru-RU" sz="2000" b="1" dirty="0" err="1"/>
              <a:t>має</a:t>
            </a:r>
            <a:r>
              <a:rPr lang="ru-RU" sz="2000" b="1" dirty="0"/>
              <a:t> </a:t>
            </a:r>
            <a:r>
              <a:rPr lang="ru-RU" sz="2000" b="1" dirty="0" err="1"/>
              <a:t>важливе</a:t>
            </a:r>
            <a:r>
              <a:rPr lang="ru-RU" sz="2000" b="1" dirty="0"/>
              <a:t> </a:t>
            </a:r>
            <a:r>
              <a:rPr lang="ru-RU" sz="2000" b="1" dirty="0" err="1"/>
              <a:t>значення</a:t>
            </a:r>
            <a:r>
              <a:rPr lang="ru-RU" sz="2000" b="1" dirty="0"/>
              <a:t> для </a:t>
            </a:r>
            <a:r>
              <a:rPr lang="ru-RU" sz="2000" b="1" dirty="0" err="1"/>
              <a:t>розвитку</a:t>
            </a:r>
            <a:r>
              <a:rPr lang="ru-RU" sz="2000" b="1" dirty="0"/>
              <a:t> </a:t>
            </a:r>
            <a:r>
              <a:rPr lang="ru-RU" sz="2000" b="1" dirty="0" err="1"/>
              <a:t>окремих</a:t>
            </a:r>
            <a:r>
              <a:rPr lang="ru-RU" sz="2000" b="1" dirty="0"/>
              <a:t> </a:t>
            </a:r>
            <a:r>
              <a:rPr lang="ru-RU" sz="2000" b="1" dirty="0" err="1"/>
              <a:t>галузей</a:t>
            </a:r>
            <a:r>
              <a:rPr lang="ru-RU" sz="2000" b="1" dirty="0"/>
              <a:t> права (</a:t>
            </a:r>
            <a:r>
              <a:rPr lang="ru-RU" sz="2000" b="1" dirty="0" err="1"/>
              <a:t>кримінального</a:t>
            </a:r>
            <a:r>
              <a:rPr lang="ru-RU" sz="2000" b="1" dirty="0"/>
              <a:t>, </a:t>
            </a:r>
            <a:r>
              <a:rPr lang="ru-RU" sz="2000" b="1" dirty="0" err="1"/>
              <a:t>цивільного</a:t>
            </a:r>
            <a:r>
              <a:rPr lang="ru-RU" sz="2000" b="1" dirty="0"/>
              <a:t>, </a:t>
            </a:r>
            <a:r>
              <a:rPr lang="ru-RU" sz="2000" b="1" dirty="0" err="1"/>
              <a:t>адміністративного</a:t>
            </a:r>
            <a:r>
              <a:rPr lang="ru-RU" sz="2000" b="1" dirty="0"/>
              <a:t> й </a:t>
            </a:r>
            <a:r>
              <a:rPr lang="ru-RU" sz="2000" b="1" dirty="0" err="1"/>
              <a:t>ін</a:t>
            </a:r>
            <a:r>
              <a:rPr lang="ru-RU" sz="2000" b="1" dirty="0"/>
              <a:t>.) та </a:t>
            </a:r>
            <a:r>
              <a:rPr lang="ru-RU" sz="2000" b="1" dirty="0" err="1"/>
              <a:t>кримінології</a:t>
            </a:r>
            <a:r>
              <a:rPr lang="ru-RU" sz="2000" b="1" dirty="0"/>
              <a:t>. </a:t>
            </a:r>
            <a:r>
              <a:rPr lang="ru-RU" sz="2000" b="1" dirty="0" err="1"/>
              <a:t>Жодна</a:t>
            </a:r>
            <a:r>
              <a:rPr lang="ru-RU" sz="2000" b="1" dirty="0"/>
              <a:t> </a:t>
            </a:r>
            <a:r>
              <a:rPr lang="ru-RU" sz="2000" b="1" dirty="0" err="1"/>
              <a:t>із</a:t>
            </a:r>
            <a:r>
              <a:rPr lang="ru-RU" sz="2000" b="1" dirty="0"/>
              <a:t> </a:t>
            </a:r>
            <a:r>
              <a:rPr lang="ru-RU" sz="2000" b="1" dirty="0" err="1"/>
              <a:t>зазначених</a:t>
            </a:r>
            <a:r>
              <a:rPr lang="ru-RU" sz="2000" b="1" dirty="0"/>
              <a:t> наук не </a:t>
            </a:r>
            <a:r>
              <a:rPr lang="ru-RU" sz="2000" b="1" dirty="0" err="1"/>
              <a:t>може</a:t>
            </a:r>
            <a:r>
              <a:rPr lang="ru-RU" sz="2000" b="1" dirty="0"/>
              <a:t> </a:t>
            </a:r>
            <a:r>
              <a:rPr lang="ru-RU" sz="2000" b="1" dirty="0" err="1"/>
              <a:t>обійтися</a:t>
            </a:r>
            <a:r>
              <a:rPr lang="ru-RU" sz="2000" b="1" dirty="0"/>
              <a:t> без </a:t>
            </a:r>
            <a:r>
              <a:rPr lang="ru-RU" sz="2000" b="1" dirty="0" err="1" smtClean="0"/>
              <a:t>статистичних</a:t>
            </a:r>
            <a:r>
              <a:rPr lang="ru-RU" sz="2000" b="1" dirty="0" smtClean="0"/>
              <a:t> </a:t>
            </a:r>
            <a:r>
              <a:rPr lang="ru-RU" sz="2000" b="1" dirty="0" err="1"/>
              <a:t>даних</a:t>
            </a:r>
            <a:r>
              <a:rPr lang="ru-RU" sz="2000" b="1" dirty="0"/>
              <a:t> про </a:t>
            </a:r>
            <a:r>
              <a:rPr lang="ru-RU" sz="2000" b="1" dirty="0" err="1"/>
              <a:t>суспільно-правові</a:t>
            </a:r>
            <a:r>
              <a:rPr lang="ru-RU" sz="2000" b="1" dirty="0"/>
              <a:t> </a:t>
            </a:r>
            <a:r>
              <a:rPr lang="ru-RU" sz="2000" b="1" dirty="0" err="1"/>
              <a:t>явища</a:t>
            </a:r>
            <a:r>
              <a:rPr lang="ru-RU" sz="2000" b="1" dirty="0"/>
              <a:t> і </a:t>
            </a:r>
            <a:r>
              <a:rPr lang="ru-RU" sz="2000" b="1" dirty="0" err="1"/>
              <a:t>процеси</a:t>
            </a:r>
            <a:r>
              <a:rPr lang="ru-RU" sz="2000" b="1" dirty="0"/>
              <a:t>, без </a:t>
            </a:r>
            <a:r>
              <a:rPr lang="ru-RU" sz="2000" b="1" dirty="0" err="1"/>
              <a:t>кількісного</a:t>
            </a:r>
            <a:r>
              <a:rPr lang="ru-RU" sz="2000" b="1" dirty="0"/>
              <a:t> </a:t>
            </a:r>
            <a:r>
              <a:rPr lang="ru-RU" sz="2000" b="1" dirty="0" err="1"/>
              <a:t>оцінювання</a:t>
            </a:r>
            <a:r>
              <a:rPr lang="ru-RU" sz="2000" b="1" dirty="0"/>
              <a:t> тих понять і </a:t>
            </a:r>
            <a:r>
              <a:rPr lang="ru-RU" sz="2000" b="1" dirty="0" err="1"/>
              <a:t>категорій</a:t>
            </a:r>
            <a:r>
              <a:rPr lang="ru-RU" sz="2000" b="1" dirty="0"/>
              <a:t>, </a:t>
            </a:r>
            <a:r>
              <a:rPr lang="ru-RU" sz="2000" b="1" dirty="0" err="1"/>
              <a:t>які</a:t>
            </a:r>
            <a:r>
              <a:rPr lang="ru-RU" sz="2000" b="1" dirty="0"/>
              <a:t> </a:t>
            </a:r>
            <a:r>
              <a:rPr lang="ru-RU" sz="2000" b="1" dirty="0" err="1"/>
              <a:t>розробляються</a:t>
            </a:r>
            <a:r>
              <a:rPr lang="ru-RU" sz="2000" b="1" dirty="0"/>
              <a:t> та </a:t>
            </a:r>
            <a:r>
              <a:rPr lang="ru-RU" sz="2000" b="1" dirty="0" err="1" smtClean="0"/>
              <a:t>висвітлюються</a:t>
            </a:r>
            <a:r>
              <a:rPr lang="ru-RU" sz="2000" b="1" dirty="0" smtClean="0"/>
              <a:t> </a:t>
            </a:r>
            <a:r>
              <a:rPr lang="ru-RU" sz="2000" b="1" dirty="0"/>
              <a:t>ними. Без </a:t>
            </a:r>
            <a:r>
              <a:rPr lang="ru-RU" sz="2000" b="1" dirty="0" err="1"/>
              <a:t>використання</a:t>
            </a:r>
            <a:r>
              <a:rPr lang="ru-RU" sz="2000" b="1" dirty="0"/>
              <a:t> </a:t>
            </a:r>
            <a:r>
              <a:rPr lang="ru-RU" sz="2000" b="1" dirty="0" err="1"/>
              <a:t>даних</a:t>
            </a:r>
            <a:r>
              <a:rPr lang="ru-RU" sz="2000" b="1" dirty="0"/>
              <a:t> </a:t>
            </a:r>
            <a:r>
              <a:rPr lang="ru-RU" sz="2000" b="1" dirty="0" err="1"/>
              <a:t>правової</a:t>
            </a:r>
            <a:r>
              <a:rPr lang="ru-RU" sz="2000" b="1" dirty="0"/>
              <a:t> статистики </a:t>
            </a:r>
            <a:r>
              <a:rPr lang="ru-RU" sz="2000" b="1" dirty="0" err="1"/>
              <a:t>неможливо</a:t>
            </a:r>
            <a:r>
              <a:rPr lang="ru-RU" sz="2000" b="1" dirty="0"/>
              <a:t> </a:t>
            </a:r>
            <a:r>
              <a:rPr lang="ru-RU" sz="2000" b="1" dirty="0" err="1"/>
              <a:t>оцінювати</a:t>
            </a:r>
            <a:r>
              <a:rPr lang="ru-RU" sz="2000" b="1" dirty="0"/>
              <a:t> та </a:t>
            </a:r>
            <a:r>
              <a:rPr lang="ru-RU" sz="2000" b="1" dirty="0" err="1"/>
              <a:t>вдосконалювати</a:t>
            </a:r>
            <a:r>
              <a:rPr lang="ru-RU" sz="2000" b="1" dirty="0"/>
              <a:t> </a:t>
            </a:r>
            <a:r>
              <a:rPr lang="ru-RU" sz="2000" b="1" dirty="0" err="1"/>
              <a:t>діяльність</a:t>
            </a:r>
            <a:r>
              <a:rPr lang="ru-RU" sz="2000" b="1" dirty="0"/>
              <a:t> </a:t>
            </a:r>
            <a:r>
              <a:rPr lang="ru-RU" sz="2000" b="1" dirty="0" err="1"/>
              <a:t>правоохоронних</a:t>
            </a:r>
            <a:r>
              <a:rPr lang="ru-RU" sz="2000" b="1" dirty="0"/>
              <a:t> </a:t>
            </a:r>
            <a:r>
              <a:rPr lang="ru-RU" sz="2000" b="1" dirty="0" err="1"/>
              <a:t>органів</a:t>
            </a:r>
            <a:r>
              <a:rPr lang="ru-RU" sz="2000" b="1" dirty="0"/>
              <a:t> і </a:t>
            </a:r>
            <a:r>
              <a:rPr lang="ru-RU" sz="2000" b="1" dirty="0" err="1"/>
              <a:t>виконувати</a:t>
            </a:r>
            <a:r>
              <a:rPr lang="ru-RU" sz="2000" b="1" dirty="0"/>
              <a:t> </a:t>
            </a:r>
            <a:r>
              <a:rPr lang="ru-RU" sz="2000" b="1" dirty="0" err="1"/>
              <a:t>законотворчу</a:t>
            </a:r>
            <a:r>
              <a:rPr lang="ru-RU" sz="2000" b="1" dirty="0"/>
              <a:t> роботу.</a:t>
            </a:r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476672"/>
            <a:ext cx="7778500" cy="936104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/>
              <a:t>Місце дисципліни в навчальному процесі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808820"/>
            <a:ext cx="7778500" cy="450050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/>
              <a:t>Одержані</a:t>
            </a:r>
            <a:r>
              <a:rPr lang="ru-RU" sz="2800" b="1" dirty="0"/>
              <a:t> </a:t>
            </a:r>
            <a:r>
              <a:rPr lang="ru-RU" sz="2800" b="1" dirty="0" err="1"/>
              <a:t>під</a:t>
            </a:r>
            <a:r>
              <a:rPr lang="ru-RU" sz="2800" b="1" dirty="0"/>
              <a:t> час </a:t>
            </a:r>
            <a:r>
              <a:rPr lang="ru-RU" sz="2800" b="1" dirty="0" err="1"/>
              <a:t>вивчення</a:t>
            </a:r>
            <a:r>
              <a:rPr lang="ru-RU" sz="2800" b="1" dirty="0"/>
              <a:t> </a:t>
            </a:r>
            <a:r>
              <a:rPr lang="ru-RU" sz="2800" b="1" dirty="0" err="1"/>
              <a:t>правової</a:t>
            </a:r>
            <a:r>
              <a:rPr lang="ru-RU" sz="2800" b="1" dirty="0"/>
              <a:t> статистики </a:t>
            </a:r>
            <a:r>
              <a:rPr lang="ru-RU" sz="2800" b="1" dirty="0" err="1"/>
              <a:t>знання</a:t>
            </a:r>
            <a:r>
              <a:rPr lang="ru-RU" sz="2800" b="1" dirty="0"/>
              <a:t> </a:t>
            </a:r>
            <a:r>
              <a:rPr lang="ru-RU" sz="2800" b="1" dirty="0" err="1"/>
              <a:t>дадуть</a:t>
            </a:r>
            <a:r>
              <a:rPr lang="ru-RU" sz="2800" b="1" dirty="0"/>
              <a:t> </a:t>
            </a:r>
            <a:r>
              <a:rPr lang="ru-RU" sz="2800" b="1" dirty="0" err="1"/>
              <a:t>змогу</a:t>
            </a:r>
            <a:r>
              <a:rPr lang="ru-RU" sz="2800" b="1" dirty="0"/>
              <a:t> </a:t>
            </a:r>
            <a:r>
              <a:rPr lang="ru-RU" sz="2800" b="1" dirty="0" err="1"/>
              <a:t>практикуючому</a:t>
            </a:r>
            <a:r>
              <a:rPr lang="ru-RU" sz="2800" b="1" dirty="0"/>
              <a:t> юристу </a:t>
            </a:r>
            <a:r>
              <a:rPr lang="ru-RU" sz="2800" b="1" dirty="0" err="1"/>
              <a:t>виконувати</a:t>
            </a:r>
            <a:r>
              <a:rPr lang="ru-RU" sz="2800" b="1" dirty="0"/>
              <a:t> </a:t>
            </a:r>
            <a:r>
              <a:rPr lang="ru-RU" sz="2800" b="1" dirty="0" err="1"/>
              <a:t>свої</a:t>
            </a:r>
            <a:r>
              <a:rPr lang="ru-RU" sz="2800" b="1" dirty="0"/>
              <a:t> </a:t>
            </a:r>
            <a:r>
              <a:rPr lang="ru-RU" sz="2800" b="1" dirty="0" err="1"/>
              <a:t>функції</a:t>
            </a:r>
            <a:r>
              <a:rPr lang="ru-RU" sz="2800" b="1" dirty="0"/>
              <a:t> </a:t>
            </a:r>
            <a:r>
              <a:rPr lang="ru-RU" sz="2800" b="1" dirty="0" err="1"/>
              <a:t>більш</a:t>
            </a:r>
            <a:r>
              <a:rPr lang="ru-RU" sz="2800" b="1" dirty="0"/>
              <a:t> </a:t>
            </a:r>
            <a:r>
              <a:rPr lang="ru-RU" sz="2800" b="1" dirty="0" err="1" smtClean="0"/>
              <a:t>кваліфіковано</a:t>
            </a:r>
            <a:r>
              <a:rPr lang="ru-RU" sz="2800" b="1" dirty="0"/>
              <a:t>, на </a:t>
            </a:r>
            <a:r>
              <a:rPr lang="ru-RU" sz="2800" b="1" dirty="0" err="1"/>
              <a:t>сучасній</a:t>
            </a:r>
            <a:r>
              <a:rPr lang="ru-RU" sz="2800" b="1" dirty="0"/>
              <a:t> </a:t>
            </a:r>
            <a:r>
              <a:rPr lang="ru-RU" sz="2800" b="1" dirty="0" err="1"/>
              <a:t>науковій</a:t>
            </a:r>
            <a:r>
              <a:rPr lang="ru-RU" sz="2800" b="1" dirty="0"/>
              <a:t> </a:t>
            </a:r>
            <a:r>
              <a:rPr lang="ru-RU" sz="2800" b="1" dirty="0" err="1"/>
              <a:t>основі</a:t>
            </a:r>
            <a:r>
              <a:rPr lang="ru-RU" sz="2800" b="1" dirty="0"/>
              <a:t> в будь-</a:t>
            </a:r>
            <a:r>
              <a:rPr lang="ru-RU" sz="2800" b="1" dirty="0" err="1"/>
              <a:t>якому</a:t>
            </a:r>
            <a:r>
              <a:rPr lang="ru-RU" sz="2800" b="1" dirty="0"/>
              <a:t> </a:t>
            </a:r>
            <a:r>
              <a:rPr lang="ru-RU" sz="2800" b="1" dirty="0" err="1"/>
              <a:t>напрямку</a:t>
            </a:r>
            <a:r>
              <a:rPr lang="ru-RU" sz="2800" b="1" dirty="0"/>
              <a:t> </a:t>
            </a:r>
            <a:r>
              <a:rPr lang="ru-RU" sz="2800" b="1" dirty="0" err="1"/>
              <a:t>юридичної</a:t>
            </a:r>
            <a:r>
              <a:rPr lang="ru-RU" sz="2800" b="1" dirty="0"/>
              <a:t> </a:t>
            </a:r>
            <a:r>
              <a:rPr lang="ru-RU" sz="2800" b="1" dirty="0" err="1"/>
              <a:t>діяльності</a:t>
            </a:r>
            <a:r>
              <a:rPr lang="ru-RU" sz="2800" b="1" dirty="0"/>
              <a:t>, </a:t>
            </a:r>
            <a:r>
              <a:rPr lang="ru-RU" sz="2800" b="1" dirty="0" err="1"/>
              <a:t>розширяти</a:t>
            </a:r>
            <a:r>
              <a:rPr lang="ru-RU" sz="2800" b="1" dirty="0"/>
              <a:t> </a:t>
            </a:r>
            <a:r>
              <a:rPr lang="ru-RU" sz="2800" b="1" dirty="0" err="1"/>
              <a:t>професійний</a:t>
            </a:r>
            <a:r>
              <a:rPr lang="ru-RU" sz="2800" b="1" dirty="0"/>
              <a:t> і </a:t>
            </a:r>
            <a:r>
              <a:rPr lang="ru-RU" sz="2800" b="1" dirty="0" err="1"/>
              <a:t>загальний</a:t>
            </a:r>
            <a:r>
              <a:rPr lang="ru-RU" sz="2800" b="1" dirty="0"/>
              <a:t> </a:t>
            </a:r>
            <a:r>
              <a:rPr lang="ru-RU" sz="2800" b="1" dirty="0" err="1"/>
              <a:t>кругозір</a:t>
            </a:r>
            <a:endParaRPr lang="ru-RU" sz="2800" b="1" dirty="0"/>
          </a:p>
        </p:txBody>
      </p:sp>
      <p:sp>
        <p:nvSpPr>
          <p:cNvPr id="2" name="Стрелка вниз 1"/>
          <p:cNvSpPr/>
          <p:nvPr/>
        </p:nvSpPr>
        <p:spPr>
          <a:xfrm>
            <a:off x="3564706" y="1412776"/>
            <a:ext cx="1296144" cy="396044"/>
          </a:xfrm>
          <a:prstGeom prst="down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467544" y="92785"/>
            <a:ext cx="7942802" cy="5625879"/>
            <a:chOff x="0" y="-383255"/>
            <a:chExt cx="8258175" cy="4413547"/>
          </a:xfrm>
          <a:solidFill>
            <a:srgbClr val="66FF33"/>
          </a:solidFill>
        </p:grpSpPr>
        <p:sp>
          <p:nvSpPr>
            <p:cNvPr id="8" name="Поле 4"/>
            <p:cNvSpPr txBox="1"/>
            <p:nvPr/>
          </p:nvSpPr>
          <p:spPr>
            <a:xfrm>
              <a:off x="1876425" y="2710877"/>
              <a:ext cx="5095875" cy="576262"/>
            </a:xfrm>
            <a:prstGeom prst="rect">
              <a:avLst/>
            </a:prstGeom>
            <a:grpFill/>
            <a:ln w="6350">
              <a:solidFill>
                <a:prstClr val="black"/>
              </a:solidFill>
            </a:ln>
            <a:effectLst/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2000" b="1" dirty="0">
                  <a:effectLst/>
                  <a:latin typeface="Times New Roman"/>
                  <a:ea typeface="Times New Roman"/>
                </a:rPr>
                <a:t> </a:t>
              </a:r>
              <a:r>
                <a:rPr lang="uk-UA" sz="2000" b="1" dirty="0" smtClean="0">
                  <a:latin typeface="Times New Roman"/>
                  <a:ea typeface="Times New Roman"/>
                </a:rPr>
                <a:t>ПРАВОВА СТАТИСТИКА</a:t>
              </a:r>
              <a:endParaRPr lang="ru-RU" sz="2000" b="1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 flipH="1">
              <a:off x="3260799" y="3275288"/>
              <a:ext cx="949250" cy="167092"/>
            </a:xfrm>
            <a:prstGeom prst="straightConnector1">
              <a:avLst/>
            </a:prstGeom>
            <a:grpFill/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Поле 3"/>
            <p:cNvSpPr txBox="1"/>
            <p:nvPr/>
          </p:nvSpPr>
          <p:spPr>
            <a:xfrm>
              <a:off x="5781675" y="885825"/>
              <a:ext cx="2476500" cy="352425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600" b="1" dirty="0" smtClean="0">
                  <a:ln w="5271" cap="flat" cmpd="sng" algn="ctr">
                    <a:solidFill>
                      <a:srgbClr val="4579B8"/>
                    </a:solidFill>
                    <a:prstDash val="solid"/>
                    <a:round/>
                  </a:ln>
                  <a:solidFill>
                    <a:schemeClr val="tx1"/>
                  </a:solidFill>
                  <a:latin typeface="Times New Roman"/>
                  <a:ea typeface="Times New Roman"/>
                </a:rPr>
                <a:t>Напрями застосування</a:t>
              </a:r>
              <a:r>
                <a:rPr lang="uk-UA" sz="1600" b="1" dirty="0" smtClean="0">
                  <a:ln w="5271" cap="flat" cmpd="sng" algn="ctr">
                    <a:solidFill>
                      <a:srgbClr val="4579B8"/>
                    </a:solidFill>
                    <a:prstDash val="solid"/>
                    <a:round/>
                  </a:ln>
                  <a:solidFill>
                    <a:schemeClr val="tx1"/>
                  </a:solidFill>
                  <a:effectLst/>
                  <a:latin typeface="Times New Roman"/>
                  <a:ea typeface="Times New Roman"/>
                </a:rPr>
                <a:t> </a:t>
              </a:r>
              <a:endParaRPr lang="ru-RU" sz="1600" b="1" dirty="0">
                <a:solidFill>
                  <a:schemeClr val="tx1"/>
                </a:solidFill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3" name="Прямая со стрелкой 12"/>
            <p:cNvCxnSpPr/>
            <p:nvPr/>
          </p:nvCxnSpPr>
          <p:spPr>
            <a:xfrm>
              <a:off x="4181475" y="3245050"/>
              <a:ext cx="376026" cy="191986"/>
            </a:xfrm>
            <a:prstGeom prst="straightConnector1">
              <a:avLst/>
            </a:prstGeom>
            <a:grpFill/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Поле 5"/>
            <p:cNvSpPr txBox="1"/>
            <p:nvPr/>
          </p:nvSpPr>
          <p:spPr>
            <a:xfrm>
              <a:off x="1203399" y="3349117"/>
              <a:ext cx="2057400" cy="279907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600" b="1" dirty="0" smtClean="0">
                  <a:solidFill>
                    <a:srgbClr val="7030A0"/>
                  </a:solidFill>
                  <a:effectLst>
                    <a:outerShdw blurRad="69850" dist="43180" dir="5400000" sx="0" sy="0">
                      <a:srgbClr val="000000">
                        <a:alpha val="65000"/>
                      </a:srgbClr>
                    </a:outerShdw>
                  </a:effectLst>
                  <a:latin typeface="Times New Roman"/>
                  <a:ea typeface="Times New Roman"/>
                </a:rPr>
                <a:t>Теоретичні основи</a:t>
              </a:r>
              <a:r>
                <a:rPr lang="uk-UA" sz="1600" b="1" dirty="0" smtClean="0">
                  <a:ln>
                    <a:noFill/>
                  </a:ln>
                  <a:solidFill>
                    <a:srgbClr val="7030A0"/>
                  </a:solidFill>
                  <a:effectLst>
                    <a:outerShdw blurRad="69850" dist="43180" dir="5400000" sx="0" sy="0">
                      <a:srgbClr val="000000">
                        <a:alpha val="65000"/>
                      </a:srgbClr>
                    </a:outerShdw>
                  </a:effectLst>
                  <a:latin typeface="Times New Roman"/>
                  <a:ea typeface="Times New Roman"/>
                </a:rPr>
                <a:t> </a:t>
              </a:r>
              <a:endParaRPr lang="ru-RU" sz="1600" b="1" dirty="0">
                <a:solidFill>
                  <a:srgbClr val="7030A0"/>
                </a:solidFill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5" name="Поле 6"/>
            <p:cNvSpPr txBox="1"/>
            <p:nvPr/>
          </p:nvSpPr>
          <p:spPr>
            <a:xfrm>
              <a:off x="4492027" y="3771900"/>
              <a:ext cx="3766148" cy="258392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600" b="1" dirty="0" smtClean="0">
                  <a:solidFill>
                    <a:srgbClr val="7030A0"/>
                  </a:solidFill>
                  <a:effectLst/>
                  <a:latin typeface="Times New Roman"/>
                  <a:ea typeface="Times New Roman"/>
                </a:rPr>
                <a:t>Адміністративно-правова</a:t>
              </a:r>
              <a:endParaRPr lang="ru-RU" sz="1600" b="1" dirty="0">
                <a:solidFill>
                  <a:srgbClr val="7030A0"/>
                </a:solidFill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6" name="Поле 1"/>
            <p:cNvSpPr txBox="1"/>
            <p:nvPr/>
          </p:nvSpPr>
          <p:spPr>
            <a:xfrm>
              <a:off x="0" y="395200"/>
              <a:ext cx="2844950" cy="391801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2000" b="1" dirty="0" smtClean="0">
                  <a:effectLst/>
                  <a:latin typeface="Times New Roman"/>
                  <a:ea typeface="Times New Roman"/>
                </a:rPr>
                <a:t>Задачі</a:t>
              </a:r>
              <a:endParaRPr lang="ru-RU" sz="2000" b="1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" name="Поле 2"/>
            <p:cNvSpPr txBox="1"/>
            <p:nvPr/>
          </p:nvSpPr>
          <p:spPr>
            <a:xfrm>
              <a:off x="3028950" y="-383255"/>
              <a:ext cx="2362199" cy="432480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>
                <a:spcAft>
                  <a:spcPts val="0"/>
                </a:spcAft>
              </a:pPr>
              <a:r>
                <a:rPr lang="uk-UA" sz="2000" b="1" dirty="0" smtClean="0">
                  <a:ln w="5271" cap="flat" cmpd="sng" algn="ctr">
                    <a:solidFill>
                      <a:srgbClr val="4579B8"/>
                    </a:solidFill>
                    <a:prstDash val="solid"/>
                    <a:round/>
                  </a:ln>
                  <a:solidFill>
                    <a:schemeClr val="tx1"/>
                  </a:solidFill>
                  <a:latin typeface="Times New Roman"/>
                  <a:ea typeface="Times New Roman"/>
                </a:rPr>
                <a:t>Предмет</a:t>
              </a:r>
              <a:r>
                <a:rPr lang="uk-UA" sz="2000" b="1" dirty="0" smtClean="0">
                  <a:ln w="5271" cap="flat" cmpd="sng" algn="ctr">
                    <a:solidFill>
                      <a:srgbClr val="4579B8"/>
                    </a:solidFill>
                    <a:prstDash val="solid"/>
                    <a:round/>
                  </a:ln>
                  <a:solidFill>
                    <a:schemeClr val="tx1"/>
                  </a:solidFill>
                  <a:effectLst/>
                  <a:latin typeface="Times New Roman"/>
                  <a:ea typeface="Times New Roman"/>
                </a:rPr>
                <a:t> </a:t>
              </a:r>
              <a:endParaRPr lang="ru-RU" sz="2000" b="1" dirty="0">
                <a:solidFill>
                  <a:schemeClr val="tx1"/>
                </a:solidFill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" name="Поле 7"/>
            <p:cNvSpPr txBox="1"/>
            <p:nvPr/>
          </p:nvSpPr>
          <p:spPr>
            <a:xfrm>
              <a:off x="304800" y="-383255"/>
              <a:ext cx="2362199" cy="661506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600" b="1" dirty="0" smtClean="0">
                  <a:ln w="5271" cap="flat" cmpd="sng" algn="ctr">
                    <a:solidFill>
                      <a:srgbClr val="4579B8"/>
                    </a:solidFill>
                    <a:prstDash val="solid"/>
                    <a:round/>
                  </a:ln>
                  <a:solidFill>
                    <a:schemeClr val="tx1"/>
                  </a:solidFill>
                  <a:latin typeface="Times New Roman"/>
                  <a:ea typeface="Times New Roman"/>
                </a:rPr>
                <a:t>Наслідки діяльності правоохоронних органів</a:t>
              </a:r>
              <a:r>
                <a:rPr lang="uk-UA" sz="1600" b="1" dirty="0" smtClean="0">
                  <a:ln w="5271" cap="flat" cmpd="sng" algn="ctr">
                    <a:solidFill>
                      <a:srgbClr val="4579B8"/>
                    </a:solidFill>
                    <a:prstDash val="solid"/>
                    <a:round/>
                  </a:ln>
                  <a:solidFill>
                    <a:schemeClr val="tx1"/>
                  </a:solidFill>
                  <a:effectLst/>
                  <a:latin typeface="Times New Roman"/>
                  <a:ea typeface="Times New Roman"/>
                </a:rPr>
                <a:t> </a:t>
              </a:r>
              <a:endParaRPr lang="ru-RU" sz="1600" b="1" dirty="0">
                <a:solidFill>
                  <a:schemeClr val="tx1"/>
                </a:solidFill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9" name="Поле 10"/>
            <p:cNvSpPr txBox="1"/>
            <p:nvPr/>
          </p:nvSpPr>
          <p:spPr>
            <a:xfrm>
              <a:off x="5781675" y="0"/>
              <a:ext cx="2362199" cy="619986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600" b="1" dirty="0" smtClean="0">
                  <a:effectLst/>
                  <a:latin typeface="Times New Roman"/>
                  <a:ea typeface="Times New Roman"/>
                </a:rPr>
                <a:t>Кількісні показники протиправних явищ і процесів</a:t>
              </a:r>
              <a:endParaRPr lang="ru-RU" sz="1600" b="1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>
              <a:off x="6810375" y="885825"/>
              <a:ext cx="1" cy="0"/>
            </a:xfrm>
            <a:prstGeom prst="lin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endCxn id="19" idx="2"/>
            </p:cNvCxnSpPr>
            <p:nvPr/>
          </p:nvCxnSpPr>
          <p:spPr>
            <a:xfrm>
              <a:off x="6934199" y="619125"/>
              <a:ext cx="28576" cy="861"/>
            </a:xfrm>
            <a:prstGeom prst="straightConnector1">
              <a:avLst/>
            </a:prstGeom>
            <a:grpFill/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Стрелка вниз 2"/>
          <p:cNvSpPr/>
          <p:nvPr/>
        </p:nvSpPr>
        <p:spPr>
          <a:xfrm flipH="1">
            <a:off x="2267744" y="5224233"/>
            <a:ext cx="288032" cy="1159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356246"/>
            <a:ext cx="2880320" cy="521024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Загальні теоретичні положення статистики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5888074"/>
            <a:ext cx="2880320" cy="438860"/>
          </a:xfrm>
          <a:prstGeom prst="rect">
            <a:avLst/>
          </a:prstGeom>
          <a:solidFill>
            <a:srgbClr val="66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Основні методи статистики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6326934"/>
            <a:ext cx="2880320" cy="486442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Сукупність юридичних наук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634974" y="4790540"/>
            <a:ext cx="1525551" cy="334164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Галузі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572000" y="5877270"/>
            <a:ext cx="3622322" cy="360042"/>
          </a:xfrm>
          <a:prstGeom prst="rect">
            <a:avLst/>
          </a:prstGeom>
          <a:solidFill>
            <a:srgbClr val="66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Цивільно-правова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72000" y="6326934"/>
            <a:ext cx="3622322" cy="414434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Кримінально-правова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5436786" y="5124704"/>
            <a:ext cx="143326" cy="2315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652120" y="2335466"/>
            <a:ext cx="2542202" cy="500682"/>
          </a:xfrm>
          <a:prstGeom prst="rect">
            <a:avLst/>
          </a:prstGeom>
          <a:solidFill>
            <a:srgbClr val="66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Засіб керівництва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652120" y="2836148"/>
            <a:ext cx="2542202" cy="448112"/>
          </a:xfrm>
          <a:prstGeom prst="rect">
            <a:avLst/>
          </a:prstGeom>
          <a:solidFill>
            <a:srgbClr val="66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Координація діяльності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652120" y="3303422"/>
            <a:ext cx="2542202" cy="621326"/>
          </a:xfrm>
          <a:prstGeom prst="rect">
            <a:avLst/>
          </a:prstGeom>
          <a:solidFill>
            <a:srgbClr val="66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Сфера</a:t>
            </a:r>
            <a:r>
              <a:rPr lang="uk-UA" dirty="0" smtClean="0"/>
              <a:t> </a:t>
            </a:r>
            <a:r>
              <a:rPr lang="uk-UA" b="1" dirty="0" smtClean="0">
                <a:solidFill>
                  <a:schemeClr val="tx1"/>
                </a:solidFill>
              </a:rPr>
              <a:t>законотворчості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5" name="Стрелка вниз 34"/>
          <p:cNvSpPr/>
          <p:nvPr/>
        </p:nvSpPr>
        <p:spPr>
          <a:xfrm>
            <a:off x="6804248" y="2192742"/>
            <a:ext cx="369330" cy="1427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40277" y="1829176"/>
            <a:ext cx="3516549" cy="545604"/>
          </a:xfrm>
          <a:prstGeom prst="rect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Збір, облік, аналіз статистичної інформації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40278" y="2374781"/>
            <a:ext cx="3516548" cy="480561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Розроблення і впровадження наукових </a:t>
            </a:r>
            <a:r>
              <a:rPr lang="uk-UA" b="1" dirty="0" err="1" smtClean="0">
                <a:solidFill>
                  <a:schemeClr val="tx1"/>
                </a:solidFill>
              </a:rPr>
              <a:t>методик</a:t>
            </a:r>
            <a:r>
              <a:rPr lang="uk-UA" b="1" dirty="0" smtClean="0">
                <a:solidFill>
                  <a:schemeClr val="tx1"/>
                </a:solidFill>
              </a:rPr>
              <a:t> обліку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40276" y="2862378"/>
            <a:ext cx="3516549" cy="472309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Достовірність оперативність статистичних </a:t>
            </a:r>
            <a:r>
              <a:rPr lang="uk-UA" b="1" dirty="0" err="1" smtClean="0">
                <a:solidFill>
                  <a:schemeClr val="tx1"/>
                </a:solidFill>
              </a:rPr>
              <a:t>данних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 flipH="1">
            <a:off x="240276" y="3341723"/>
            <a:ext cx="3516548" cy="670579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Доступність зведених статистичних даних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6" name="Стрелка вниз 55"/>
          <p:cNvSpPr/>
          <p:nvPr/>
        </p:nvSpPr>
        <p:spPr>
          <a:xfrm>
            <a:off x="1768827" y="1584493"/>
            <a:ext cx="517615" cy="2376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275856" y="935996"/>
            <a:ext cx="2752566" cy="848008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Взаємозв'язок соціальних процесів та протиправних явищ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1" name="Стрелка вниз 60"/>
          <p:cNvSpPr/>
          <p:nvPr/>
        </p:nvSpPr>
        <p:spPr>
          <a:xfrm>
            <a:off x="4139952" y="644060"/>
            <a:ext cx="266928" cy="2919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право 61"/>
          <p:cNvSpPr/>
          <p:nvPr/>
        </p:nvSpPr>
        <p:spPr>
          <a:xfrm>
            <a:off x="5652120" y="619536"/>
            <a:ext cx="376302" cy="1831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лево 62"/>
          <p:cNvSpPr/>
          <p:nvPr/>
        </p:nvSpPr>
        <p:spPr>
          <a:xfrm>
            <a:off x="3032693" y="188640"/>
            <a:ext cx="34812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8" name="Прямая со стрелкой 67"/>
          <p:cNvCxnSpPr/>
          <p:nvPr/>
        </p:nvCxnSpPr>
        <p:spPr>
          <a:xfrm flipV="1">
            <a:off x="4273416" y="1829176"/>
            <a:ext cx="1755006" cy="21647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428725"/>
            <a:ext cx="3456384" cy="1272083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i="1" dirty="0"/>
              <a:t>Мета навчальної дисципліни</a:t>
            </a:r>
            <a:endParaRPr lang="ru-RU" sz="28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2115" y="1988840"/>
            <a:ext cx="7632848" cy="4608512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dirty="0" err="1" smtClean="0"/>
              <a:t>Засвоєння</a:t>
            </a:r>
            <a:r>
              <a:rPr lang="ru-RU" sz="2400" b="1" dirty="0" smtClean="0"/>
              <a:t> </a:t>
            </a:r>
            <a:r>
              <a:rPr lang="ru-RU" sz="2400" b="1" dirty="0" err="1"/>
              <a:t>статистичних</a:t>
            </a:r>
            <a:r>
              <a:rPr lang="ru-RU" sz="2400" b="1" dirty="0"/>
              <a:t> </a:t>
            </a:r>
            <a:r>
              <a:rPr lang="ru-RU" sz="2400" b="1" dirty="0" err="1"/>
              <a:t>методів</a:t>
            </a:r>
            <a:r>
              <a:rPr lang="ru-RU" sz="2400" b="1" dirty="0"/>
              <a:t> </a:t>
            </a:r>
            <a:r>
              <a:rPr lang="ru-RU" sz="2400" b="1" dirty="0" err="1"/>
              <a:t>дослідження</a:t>
            </a:r>
            <a:r>
              <a:rPr lang="ru-RU" sz="2400" b="1" dirty="0"/>
              <a:t> </a:t>
            </a:r>
            <a:r>
              <a:rPr lang="ru-RU" sz="2400" b="1" dirty="0" err="1"/>
              <a:t>соціально-правових</a:t>
            </a:r>
            <a:r>
              <a:rPr lang="ru-RU" sz="2400" b="1" dirty="0"/>
              <a:t> </a:t>
            </a:r>
            <a:r>
              <a:rPr lang="ru-RU" sz="2400" b="1" dirty="0" err="1"/>
              <a:t>явищ</a:t>
            </a:r>
            <a:r>
              <a:rPr lang="ru-RU" sz="2400" b="1" dirty="0"/>
              <a:t> і </a:t>
            </a:r>
            <a:r>
              <a:rPr lang="ru-RU" sz="2400" b="1" dirty="0" err="1"/>
              <a:t>прогнозування</a:t>
            </a:r>
            <a:r>
              <a:rPr lang="ru-RU" sz="2400" b="1" dirty="0"/>
              <a:t> </a:t>
            </a:r>
            <a:r>
              <a:rPr lang="ru-RU" sz="2400" b="1" dirty="0" err="1"/>
              <a:t>тенденцій</a:t>
            </a:r>
            <a:r>
              <a:rPr lang="ru-RU" sz="2400" b="1" dirty="0"/>
              <a:t> </a:t>
            </a:r>
            <a:r>
              <a:rPr lang="ru-RU" sz="2400" b="1" dirty="0" err="1"/>
              <a:t>їх</a:t>
            </a:r>
            <a:r>
              <a:rPr lang="ru-RU" sz="2400" b="1" dirty="0"/>
              <a:t> </a:t>
            </a:r>
            <a:r>
              <a:rPr lang="ru-RU" sz="2400" b="1" dirty="0" err="1"/>
              <a:t>розвитку</a:t>
            </a:r>
            <a:r>
              <a:rPr lang="ru-RU" sz="2400" b="1" dirty="0"/>
              <a:t>. </a:t>
            </a:r>
            <a:r>
              <a:rPr lang="ru-RU" sz="2400" b="1" dirty="0" err="1"/>
              <a:t>Використання</a:t>
            </a:r>
            <a:r>
              <a:rPr lang="ru-RU" sz="2400" b="1" dirty="0"/>
              <a:t> </a:t>
            </a:r>
            <a:r>
              <a:rPr lang="ru-RU" sz="2400" b="1" dirty="0" err="1"/>
              <a:t>статистичних</a:t>
            </a:r>
            <a:r>
              <a:rPr lang="ru-RU" sz="2400" b="1" dirty="0"/>
              <a:t> </a:t>
            </a:r>
            <a:r>
              <a:rPr lang="ru-RU" sz="2400" b="1" dirty="0" err="1"/>
              <a:t>методів</a:t>
            </a:r>
            <a:r>
              <a:rPr lang="ru-RU" sz="2400" b="1" dirty="0"/>
              <a:t> </a:t>
            </a:r>
            <a:r>
              <a:rPr lang="ru-RU" sz="2400" b="1" dirty="0" err="1"/>
              <a:t>дослідження</a:t>
            </a:r>
            <a:r>
              <a:rPr lang="ru-RU" sz="2400" b="1" dirty="0"/>
              <a:t> </a:t>
            </a:r>
            <a:r>
              <a:rPr lang="ru-RU" sz="2400" b="1" dirty="0" err="1"/>
              <a:t>допомагає</a:t>
            </a:r>
            <a:r>
              <a:rPr lang="ru-RU" sz="2400" b="1" dirty="0"/>
              <a:t> студентам </a:t>
            </a:r>
            <a:r>
              <a:rPr lang="ru-RU" sz="2400" b="1" dirty="0" err="1"/>
              <a:t>краще</a:t>
            </a:r>
            <a:r>
              <a:rPr lang="ru-RU" sz="2400" b="1" dirty="0"/>
              <a:t> </a:t>
            </a:r>
            <a:r>
              <a:rPr lang="ru-RU" sz="2400" b="1" dirty="0" err="1"/>
              <a:t>розібратися</a:t>
            </a:r>
            <a:r>
              <a:rPr lang="ru-RU" sz="2400" b="1" dirty="0"/>
              <a:t> в </a:t>
            </a:r>
            <a:r>
              <a:rPr lang="ru-RU" sz="2400" b="1" dirty="0" err="1"/>
              <a:t>особливостях</a:t>
            </a:r>
            <a:r>
              <a:rPr lang="ru-RU" sz="2400" b="1" dirty="0"/>
              <a:t> </a:t>
            </a:r>
            <a:r>
              <a:rPr lang="ru-RU" sz="2400" b="1" dirty="0" err="1"/>
              <a:t>соціально-економічного</a:t>
            </a:r>
            <a:r>
              <a:rPr lang="ru-RU" sz="2400" b="1" dirty="0"/>
              <a:t> </a:t>
            </a:r>
            <a:r>
              <a:rPr lang="ru-RU" sz="2400" b="1" dirty="0" err="1"/>
              <a:t>розвитку</a:t>
            </a:r>
            <a:r>
              <a:rPr lang="ru-RU" sz="2400" b="1" dirty="0"/>
              <a:t> держав, </a:t>
            </a:r>
            <a:r>
              <a:rPr lang="ru-RU" sz="2400" b="1" dirty="0" err="1"/>
              <a:t>оцінювати</a:t>
            </a:r>
            <a:r>
              <a:rPr lang="ru-RU" sz="2400" b="1" dirty="0"/>
              <a:t> </a:t>
            </a:r>
            <a:r>
              <a:rPr lang="ru-RU" sz="2400" b="1" dirty="0" err="1"/>
              <a:t>ефективність</a:t>
            </a:r>
            <a:r>
              <a:rPr lang="ru-RU" sz="2400" b="1" dirty="0"/>
              <a:t> </a:t>
            </a:r>
            <a:r>
              <a:rPr lang="ru-RU" sz="2400" b="1" dirty="0" err="1"/>
              <a:t>діяльності</a:t>
            </a:r>
            <a:r>
              <a:rPr lang="ru-RU" sz="2400" b="1" dirty="0"/>
              <a:t> </a:t>
            </a:r>
            <a:r>
              <a:rPr lang="ru-RU" sz="2400" b="1" dirty="0" err="1"/>
              <a:t>їх</a:t>
            </a:r>
            <a:r>
              <a:rPr lang="ru-RU" sz="2400" b="1" dirty="0"/>
              <a:t> </a:t>
            </a:r>
            <a:r>
              <a:rPr lang="ru-RU" sz="2400" b="1" dirty="0" err="1"/>
              <a:t>правоохоронних</a:t>
            </a:r>
            <a:r>
              <a:rPr lang="ru-RU" sz="2400" b="1" dirty="0"/>
              <a:t> </a:t>
            </a:r>
            <a:r>
              <a:rPr lang="ru-RU" sz="2400" b="1" dirty="0" err="1"/>
              <a:t>органів</a:t>
            </a:r>
            <a:r>
              <a:rPr lang="ru-RU" sz="2400" b="1" dirty="0"/>
              <a:t>. </a:t>
            </a:r>
            <a:endParaRPr lang="ru-RU" sz="2400" b="1" i="1" dirty="0"/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4355976" y="260648"/>
            <a:ext cx="1008112" cy="2448272"/>
          </a:xfrm>
          <a:prstGeom prst="ben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8137" y="260649"/>
            <a:ext cx="3456384" cy="141734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/>
              <a:t>Завдання</a:t>
            </a:r>
            <a:r>
              <a:rPr lang="ru-RU" sz="2800" b="1" i="1" dirty="0"/>
              <a:t> </a:t>
            </a:r>
            <a:r>
              <a:rPr lang="uk-UA" sz="2800" b="1" i="1" dirty="0" smtClean="0"/>
              <a:t>навчальної </a:t>
            </a:r>
            <a:r>
              <a:rPr lang="uk-UA" sz="2800" b="1" i="1" dirty="0"/>
              <a:t>дисципліни</a:t>
            </a:r>
            <a:endParaRPr lang="ru-RU" sz="28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0092" y="1677989"/>
            <a:ext cx="7896324" cy="5180010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err="1"/>
              <a:t>формування</a:t>
            </a:r>
            <a:r>
              <a:rPr lang="ru-RU" b="1" dirty="0"/>
              <a:t> </a:t>
            </a:r>
            <a:r>
              <a:rPr lang="ru-RU" b="1" dirty="0" err="1"/>
              <a:t>правової</a:t>
            </a:r>
            <a:r>
              <a:rPr lang="ru-RU" b="1" dirty="0"/>
              <a:t> </a:t>
            </a:r>
            <a:r>
              <a:rPr lang="ru-RU" b="1" dirty="0" err="1"/>
              <a:t>культури</a:t>
            </a:r>
            <a:r>
              <a:rPr lang="ru-RU" b="1" dirty="0"/>
              <a:t>, </a:t>
            </a:r>
            <a:r>
              <a:rPr lang="ru-RU" b="1" dirty="0" err="1"/>
              <a:t>розвиток</a:t>
            </a:r>
            <a:r>
              <a:rPr lang="ru-RU" b="1" dirty="0"/>
              <a:t> </a:t>
            </a:r>
            <a:r>
              <a:rPr lang="ru-RU" b="1" dirty="0" err="1"/>
              <a:t>духовності</a:t>
            </a:r>
            <a:r>
              <a:rPr lang="ru-RU" b="1" dirty="0"/>
              <a:t>, </a:t>
            </a:r>
            <a:r>
              <a:rPr lang="ru-RU" b="1" dirty="0" err="1"/>
              <a:t>соціальної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юристів</a:t>
            </a:r>
            <a:r>
              <a:rPr lang="ru-RU" b="1" dirty="0"/>
              <a:t>, </a:t>
            </a:r>
            <a:r>
              <a:rPr lang="ru-RU" b="1" dirty="0" err="1"/>
              <a:t>усвідомлення</a:t>
            </a:r>
            <a:r>
              <a:rPr lang="ru-RU" b="1" dirty="0"/>
              <a:t> ними </a:t>
            </a:r>
            <a:r>
              <a:rPr lang="ru-RU" b="1" dirty="0" err="1"/>
              <a:t>творчого</a:t>
            </a:r>
            <a:r>
              <a:rPr lang="ru-RU" b="1" dirty="0"/>
              <a:t> та </a:t>
            </a:r>
            <a:r>
              <a:rPr lang="ru-RU" b="1" dirty="0" err="1"/>
              <a:t>інноваційного</a:t>
            </a:r>
            <a:r>
              <a:rPr lang="ru-RU" b="1" dirty="0"/>
              <a:t> характеру </a:t>
            </a:r>
            <a:r>
              <a:rPr lang="ru-RU" b="1" dirty="0" err="1"/>
              <a:t>правової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 smtClean="0"/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smtClean="0"/>
              <a:t> </a:t>
            </a:r>
            <a:r>
              <a:rPr lang="ru-RU" b="1" dirty="0" err="1" smtClean="0"/>
              <a:t>вміння</a:t>
            </a:r>
            <a:r>
              <a:rPr lang="ru-RU" b="1" dirty="0" smtClean="0"/>
              <a:t> </a:t>
            </a:r>
            <a:r>
              <a:rPr lang="ru-RU" b="1" dirty="0" err="1"/>
              <a:t>розвивати</a:t>
            </a:r>
            <a:r>
              <a:rPr lang="ru-RU" b="1" dirty="0"/>
              <a:t> </a:t>
            </a:r>
            <a:r>
              <a:rPr lang="ru-RU" b="1" dirty="0" err="1"/>
              <a:t>творчий</a:t>
            </a:r>
            <a:r>
              <a:rPr lang="ru-RU" b="1" dirty="0"/>
              <a:t> </a:t>
            </a:r>
            <a:r>
              <a:rPr lang="ru-RU" b="1" dirty="0" err="1"/>
              <a:t>потенціал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спрямований</a:t>
            </a:r>
            <a:r>
              <a:rPr lang="ru-RU" b="1" dirty="0"/>
              <a:t> на </a:t>
            </a:r>
            <a:r>
              <a:rPr lang="ru-RU" b="1" dirty="0" err="1"/>
              <a:t>досягнення</a:t>
            </a:r>
            <a:r>
              <a:rPr lang="ru-RU" b="1" dirty="0"/>
              <a:t> </a:t>
            </a:r>
            <a:r>
              <a:rPr lang="ru-RU" b="1" dirty="0" err="1"/>
              <a:t>успіху</a:t>
            </a:r>
            <a:r>
              <a:rPr lang="ru-RU" b="1" dirty="0"/>
              <a:t> у </a:t>
            </a:r>
            <a:r>
              <a:rPr lang="ru-RU" b="1" dirty="0" err="1"/>
              <a:t>професійній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, </a:t>
            </a:r>
            <a:r>
              <a:rPr lang="ru-RU" b="1" dirty="0" err="1"/>
              <a:t>підтримувати</a:t>
            </a:r>
            <a:r>
              <a:rPr lang="ru-RU" b="1" dirty="0"/>
              <a:t> </a:t>
            </a:r>
            <a:r>
              <a:rPr lang="ru-RU" b="1" dirty="0" err="1"/>
              <a:t>прагнення</a:t>
            </a:r>
            <a:r>
              <a:rPr lang="ru-RU" b="1" dirty="0"/>
              <a:t> до </a:t>
            </a:r>
            <a:r>
              <a:rPr lang="ru-RU" b="1" dirty="0" err="1"/>
              <a:t>самовдосконалення</a:t>
            </a:r>
            <a:r>
              <a:rPr lang="ru-RU" b="1" dirty="0"/>
              <a:t> та </a:t>
            </a:r>
            <a:r>
              <a:rPr lang="ru-RU" b="1" dirty="0" err="1"/>
              <a:t>найвищої</a:t>
            </a:r>
            <a:r>
              <a:rPr lang="ru-RU" b="1" dirty="0"/>
              <a:t> </a:t>
            </a:r>
            <a:r>
              <a:rPr lang="ru-RU" b="1" dirty="0" err="1"/>
              <a:t>професійної</a:t>
            </a:r>
            <a:r>
              <a:rPr lang="ru-RU" b="1" dirty="0"/>
              <a:t> </a:t>
            </a:r>
            <a:r>
              <a:rPr lang="ru-RU" b="1" dirty="0" err="1" smtClean="0"/>
              <a:t>майстерності</a:t>
            </a:r>
            <a:r>
              <a:rPr lang="ru-RU" b="1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err="1" smtClean="0"/>
              <a:t>навчити</a:t>
            </a:r>
            <a:r>
              <a:rPr lang="ru-RU" b="1" dirty="0" smtClean="0"/>
              <a:t> </a:t>
            </a:r>
            <a:r>
              <a:rPr lang="ru-RU" b="1" dirty="0" err="1"/>
              <a:t>аналізувати</a:t>
            </a:r>
            <a:r>
              <a:rPr lang="ru-RU" b="1" dirty="0"/>
              <a:t> </a:t>
            </a:r>
            <a:r>
              <a:rPr lang="ru-RU" b="1" dirty="0" err="1"/>
              <a:t>статистичні</a:t>
            </a:r>
            <a:r>
              <a:rPr lang="ru-RU" b="1" dirty="0"/>
              <a:t> </a:t>
            </a:r>
            <a:r>
              <a:rPr lang="ru-RU" b="1" dirty="0" err="1"/>
              <a:t>данні</a:t>
            </a:r>
            <a:r>
              <a:rPr lang="ru-RU" b="1" dirty="0"/>
              <a:t> про </a:t>
            </a:r>
            <a:r>
              <a:rPr lang="ru-RU" b="1" dirty="0" err="1"/>
              <a:t>правопорушення</a:t>
            </a:r>
            <a:r>
              <a:rPr lang="ru-RU" b="1" dirty="0"/>
              <a:t> та </a:t>
            </a:r>
            <a:r>
              <a:rPr lang="ru-RU" b="1" dirty="0" err="1"/>
              <a:t>формулювати</a:t>
            </a:r>
            <a:r>
              <a:rPr lang="ru-RU" b="1" dirty="0"/>
              <a:t> </a:t>
            </a:r>
            <a:r>
              <a:rPr lang="ru-RU" b="1" dirty="0" err="1"/>
              <a:t>висновки</a:t>
            </a:r>
            <a:r>
              <a:rPr lang="ru-RU" b="1" dirty="0"/>
              <a:t> та </a:t>
            </a:r>
            <a:r>
              <a:rPr lang="ru-RU" b="1" dirty="0" err="1"/>
              <a:t>припущення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витікають</a:t>
            </a:r>
            <a:r>
              <a:rPr lang="ru-RU" b="1" dirty="0"/>
              <a:t> з </a:t>
            </a:r>
            <a:r>
              <a:rPr lang="ru-RU" b="1" dirty="0" err="1"/>
              <a:t>аналізу</a:t>
            </a:r>
            <a:r>
              <a:rPr lang="ru-RU" b="1" dirty="0"/>
              <a:t> </a:t>
            </a:r>
            <a:r>
              <a:rPr lang="ru-RU" b="1" dirty="0" err="1"/>
              <a:t>даних</a:t>
            </a:r>
            <a:r>
              <a:rPr lang="ru-RU" b="1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err="1" smtClean="0"/>
              <a:t>здатність</a:t>
            </a:r>
            <a:r>
              <a:rPr lang="ru-RU" b="1" dirty="0" smtClean="0"/>
              <a:t> </a:t>
            </a:r>
            <a:r>
              <a:rPr lang="ru-RU" b="1" dirty="0"/>
              <a:t>до </a:t>
            </a:r>
            <a:r>
              <a:rPr lang="ru-RU" b="1" dirty="0" err="1"/>
              <a:t>ефективного</a:t>
            </a:r>
            <a:r>
              <a:rPr lang="ru-RU" b="1" dirty="0"/>
              <a:t> </a:t>
            </a:r>
            <a:r>
              <a:rPr lang="ru-RU" b="1" dirty="0" err="1"/>
              <a:t>використання</a:t>
            </a:r>
            <a:r>
              <a:rPr lang="ru-RU" b="1" dirty="0"/>
              <a:t> </a:t>
            </a:r>
            <a:r>
              <a:rPr lang="ru-RU" b="1" dirty="0" err="1"/>
              <a:t>положень</a:t>
            </a:r>
            <a:r>
              <a:rPr lang="ru-RU" b="1" dirty="0"/>
              <a:t> закону про </a:t>
            </a:r>
            <a:r>
              <a:rPr lang="ru-RU" b="1" dirty="0" err="1"/>
              <a:t>державну</a:t>
            </a:r>
            <a:r>
              <a:rPr lang="ru-RU" b="1" dirty="0"/>
              <a:t> статистику та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нормативних</a:t>
            </a:r>
            <a:r>
              <a:rPr lang="ru-RU" b="1" dirty="0"/>
              <a:t> </a:t>
            </a:r>
            <a:r>
              <a:rPr lang="ru-RU" b="1" dirty="0" err="1"/>
              <a:t>документів</a:t>
            </a:r>
            <a:r>
              <a:rPr lang="ru-RU" b="1" dirty="0"/>
              <a:t> при </a:t>
            </a:r>
            <a:r>
              <a:rPr lang="ru-RU" b="1" dirty="0" err="1"/>
              <a:t>заповненні</a:t>
            </a:r>
            <a:r>
              <a:rPr lang="ru-RU" b="1" dirty="0"/>
              <a:t> </a:t>
            </a:r>
            <a:r>
              <a:rPr lang="ru-RU" b="1" dirty="0" err="1"/>
              <a:t>документів</a:t>
            </a:r>
            <a:r>
              <a:rPr lang="ru-RU" b="1" dirty="0"/>
              <a:t> </a:t>
            </a:r>
            <a:r>
              <a:rPr lang="ru-RU" b="1" dirty="0" err="1"/>
              <a:t>статистичної</a:t>
            </a:r>
            <a:r>
              <a:rPr lang="ru-RU" b="1" dirty="0"/>
              <a:t> </a:t>
            </a:r>
            <a:r>
              <a:rPr lang="ru-RU" b="1" dirty="0" err="1"/>
              <a:t>звітності</a:t>
            </a:r>
            <a:r>
              <a:rPr lang="ru-RU" b="1" dirty="0"/>
              <a:t>; </a:t>
            </a:r>
            <a:endParaRPr lang="ru-RU" b="1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err="1" smtClean="0"/>
              <a:t>володіння</a:t>
            </a:r>
            <a:r>
              <a:rPr lang="ru-RU" b="1" dirty="0" smtClean="0"/>
              <a:t> </a:t>
            </a:r>
            <a:r>
              <a:rPr lang="ru-RU" b="1" dirty="0" err="1"/>
              <a:t>основними</a:t>
            </a:r>
            <a:r>
              <a:rPr lang="ru-RU" b="1" dirty="0"/>
              <a:t> </a:t>
            </a:r>
            <a:r>
              <a:rPr lang="ru-RU" b="1" dirty="0" err="1"/>
              <a:t>навичками</a:t>
            </a:r>
            <a:r>
              <a:rPr lang="ru-RU" b="1" dirty="0"/>
              <a:t> </a:t>
            </a:r>
            <a:r>
              <a:rPr lang="ru-RU" b="1" dirty="0" err="1"/>
              <a:t>проведення</a:t>
            </a:r>
            <a:r>
              <a:rPr lang="ru-RU" b="1" dirty="0"/>
              <a:t> </a:t>
            </a:r>
            <a:r>
              <a:rPr lang="ru-RU" b="1" dirty="0" err="1"/>
              <a:t>статистичних</a:t>
            </a:r>
            <a:r>
              <a:rPr lang="ru-RU" b="1" dirty="0"/>
              <a:t> </a:t>
            </a:r>
            <a:r>
              <a:rPr lang="ru-RU" b="1" dirty="0" err="1"/>
              <a:t>досліджень</a:t>
            </a:r>
            <a:r>
              <a:rPr lang="ru-RU" b="1" dirty="0"/>
              <a:t>. </a:t>
            </a:r>
            <a:endParaRPr lang="ru-RU" b="1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err="1" smtClean="0"/>
              <a:t>здатність</a:t>
            </a:r>
            <a:r>
              <a:rPr lang="ru-RU" b="1" dirty="0" smtClean="0"/>
              <a:t> </a:t>
            </a:r>
            <a:r>
              <a:rPr lang="ru-RU" b="1" dirty="0" err="1"/>
              <a:t>орієнтуватися</a:t>
            </a:r>
            <a:r>
              <a:rPr lang="ru-RU" b="1" dirty="0"/>
              <a:t> в </a:t>
            </a:r>
            <a:r>
              <a:rPr lang="ru-RU" b="1" dirty="0" err="1"/>
              <a:t>основних</a:t>
            </a:r>
            <a:r>
              <a:rPr lang="ru-RU" b="1" dirty="0"/>
              <a:t> методах </a:t>
            </a:r>
            <a:r>
              <a:rPr lang="ru-RU" b="1" dirty="0" err="1"/>
              <a:t>правової</a:t>
            </a:r>
            <a:r>
              <a:rPr lang="ru-RU" b="1" dirty="0"/>
              <a:t> статистики</a:t>
            </a:r>
            <a:r>
              <a:rPr lang="ru-RU" b="1" dirty="0" smtClean="0"/>
              <a:t>,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err="1" smtClean="0"/>
              <a:t>обґрунтовано</a:t>
            </a:r>
            <a:r>
              <a:rPr lang="ru-RU" b="1" dirty="0" smtClean="0"/>
              <a:t> </a:t>
            </a:r>
            <a:r>
              <a:rPr lang="ru-RU" b="1" dirty="0" err="1"/>
              <a:t>обирати</a:t>
            </a:r>
            <a:r>
              <a:rPr lang="ru-RU" b="1" dirty="0"/>
              <a:t> </a:t>
            </a:r>
            <a:r>
              <a:rPr lang="ru-RU" b="1" dirty="0" err="1"/>
              <a:t>найефективніші</a:t>
            </a:r>
            <a:r>
              <a:rPr lang="ru-RU" b="1" dirty="0"/>
              <a:t> </a:t>
            </a:r>
            <a:r>
              <a:rPr lang="ru-RU" b="1" dirty="0" err="1"/>
              <a:t>системи</a:t>
            </a:r>
            <a:r>
              <a:rPr lang="ru-RU" b="1" dirty="0"/>
              <a:t> та </a:t>
            </a:r>
            <a:r>
              <a:rPr lang="ru-RU" b="1" dirty="0" err="1"/>
              <a:t>способи</a:t>
            </a:r>
            <a:r>
              <a:rPr lang="ru-RU" b="1" dirty="0"/>
              <a:t> </a:t>
            </a:r>
            <a:r>
              <a:rPr lang="ru-RU" b="1" dirty="0" err="1"/>
              <a:t>правозастосування</a:t>
            </a:r>
            <a:r>
              <a:rPr lang="ru-RU" b="1" dirty="0"/>
              <a:t>.</a:t>
            </a:r>
            <a:endParaRPr lang="ru-RU" sz="2800" b="1" i="1" dirty="0"/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4367384" y="249240"/>
            <a:ext cx="697263" cy="2160240"/>
          </a:xfrm>
          <a:prstGeom prst="bentArrow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46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67544" y="2780928"/>
            <a:ext cx="7632848" cy="3371799"/>
          </a:xfrm>
          <a:prstGeom prst="roundRect">
            <a:avLst/>
          </a:prstGeom>
          <a:solidFill>
            <a:srgbClr val="66FF33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/>
              <a:t>Вивчення   дисципліни   «Правова   статистика»   передбачає засвоєння  теоретичних  положень,  напрацювання  практичних навичок  і  вмінь,  а  тому  дисципліну  побудовано  на  основі поєднання  ґрунтовного  засвоєння  теоретичних  знань  з  їх практичним  опрацюванням  і  закріпленням  під  час  самостійної роботи.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44625"/>
            <a:ext cx="6192687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1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569</TotalTime>
  <Words>564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Wingdings</vt:lpstr>
      <vt:lpstr>Соседство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Андрей</cp:lastModifiedBy>
  <cp:revision>170</cp:revision>
  <dcterms:created xsi:type="dcterms:W3CDTF">2014-10-23T16:33:01Z</dcterms:created>
  <dcterms:modified xsi:type="dcterms:W3CDTF">2019-02-19T18:51:26Z</dcterms:modified>
</cp:coreProperties>
</file>