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notesMasterIdLst>
    <p:notesMasterId r:id="rId7"/>
  </p:notesMasterIdLst>
  <p:sldIdLst>
    <p:sldId id="357" r:id="rId2"/>
    <p:sldId id="358" r:id="rId3"/>
    <p:sldId id="362" r:id="rId4"/>
    <p:sldId id="364" r:id="rId5"/>
    <p:sldId id="3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66"/>
    <a:srgbClr val="B44BD5"/>
    <a:srgbClr val="F15D2F"/>
    <a:srgbClr val="ABDB77"/>
    <a:srgbClr val="D0E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96A0-8C87-42C5-B86A-E906EA0E6960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76627-EFD1-464C-B05B-6DA0D1D4C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9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467544" y="404664"/>
            <a:ext cx="7632848" cy="1800200"/>
          </a:xfrm>
          <a:prstGeom prst="roundRect">
            <a:avLst/>
          </a:prstGeom>
          <a:solidFill>
            <a:srgbClr val="66FF33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ПРАВОЗНАВСТВО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23447"/>
            <a:ext cx="763284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-34876" y="0"/>
            <a:ext cx="8208912" cy="3789040"/>
          </a:xfrm>
          <a:prstGeom prst="roundRect">
            <a:avLst/>
          </a:prstGeom>
          <a:solidFill>
            <a:srgbClr val="66FF33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Сучасний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бухгалтер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займається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не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тільки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веденням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рахунків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,  але  й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здійснює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широку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діяльність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включає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планування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і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прийняття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рішень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, контроль   і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привернення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уваги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керівництва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до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порушень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,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оцінку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огляд</a:t>
            </a:r>
            <a:r>
              <a:rPr lang="ru-RU" sz="2400" b="1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і  аудит. Все,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він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робить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 (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майже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  все),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регламентується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тими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іншими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2F2B20"/>
                </a:solidFill>
                <a:cs typeface="Times New Roman" panose="02020603050405020304" pitchFamily="18" charset="0"/>
              </a:rPr>
              <a:t>нормативними</a:t>
            </a:r>
            <a:r>
              <a:rPr lang="ru-RU" sz="2400" b="1" dirty="0">
                <a:solidFill>
                  <a:srgbClr val="2F2B20"/>
                </a:solidFill>
                <a:cs typeface="Times New Roman" panose="02020603050405020304" pitchFamily="18" charset="0"/>
              </a:rPr>
              <a:t>  документами. </a:t>
            </a:r>
            <a:endParaRPr lang="ru-RU" sz="2400" b="1" dirty="0">
              <a:solidFill>
                <a:srgbClr val="2F2B2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1188" y="3789040"/>
            <a:ext cx="7632848" cy="3088550"/>
          </a:xfrm>
          <a:prstGeom prst="roundRect">
            <a:avLst/>
          </a:prstGeom>
          <a:solidFill>
            <a:srgbClr val="66FF33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err="1" smtClean="0"/>
              <a:t>Правознавство</a:t>
            </a:r>
            <a:r>
              <a:rPr lang="ru-RU" sz="2000" b="1" dirty="0" smtClean="0"/>
              <a:t> є </a:t>
            </a:r>
            <a:r>
              <a:rPr lang="ru-RU" sz="2000" b="1" dirty="0" err="1"/>
              <a:t>першою</a:t>
            </a:r>
            <a:r>
              <a:rPr lang="ru-RU" sz="2000" b="1" dirty="0"/>
              <a:t> </a:t>
            </a:r>
            <a:r>
              <a:rPr lang="ru-RU" sz="2000" b="1" dirty="0" err="1"/>
              <a:t>навчальною</a:t>
            </a:r>
            <a:r>
              <a:rPr lang="ru-RU" sz="2000" b="1" dirty="0"/>
              <a:t> </a:t>
            </a:r>
            <a:r>
              <a:rPr lang="ru-RU" sz="2000" b="1" dirty="0" err="1" smtClean="0"/>
              <a:t>дисципліною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відкриває</a:t>
            </a:r>
            <a:r>
              <a:rPr lang="ru-RU" sz="2000" b="1" dirty="0"/>
              <a:t> </a:t>
            </a:r>
            <a:r>
              <a:rPr lang="ru-RU" sz="2000" b="1" dirty="0" err="1"/>
              <a:t>вивчення</a:t>
            </a:r>
            <a:r>
              <a:rPr lang="ru-RU" sz="2000" b="1" dirty="0"/>
              <a:t> </a:t>
            </a:r>
            <a:r>
              <a:rPr lang="ru-RU" sz="2000" b="1" dirty="0" err="1"/>
              <a:t>галузевих</a:t>
            </a:r>
            <a:r>
              <a:rPr lang="ru-RU" sz="2000" b="1" dirty="0"/>
              <a:t> </a:t>
            </a:r>
            <a:r>
              <a:rPr lang="ru-RU" sz="2000" b="1" dirty="0" err="1"/>
              <a:t>юридичних</a:t>
            </a:r>
            <a:r>
              <a:rPr lang="ru-RU" sz="2000" b="1" dirty="0"/>
              <a:t> наук; </a:t>
            </a:r>
            <a:r>
              <a:rPr lang="ru-RU" sz="2000" b="1" dirty="0" err="1"/>
              <a:t>слугує</a:t>
            </a:r>
            <a:r>
              <a:rPr lang="ru-RU" sz="2000" b="1" dirty="0"/>
              <a:t> основою для </a:t>
            </a:r>
            <a:r>
              <a:rPr lang="ru-RU" sz="2000" b="1" dirty="0" err="1"/>
              <a:t>засвоєння</a:t>
            </a:r>
            <a:r>
              <a:rPr lang="ru-RU" sz="2000" b="1" dirty="0"/>
              <a:t> </a:t>
            </a:r>
            <a:r>
              <a:rPr lang="ru-RU" sz="2000" b="1" dirty="0" err="1"/>
              <a:t>всіх</a:t>
            </a:r>
            <a:r>
              <a:rPr lang="ru-RU" sz="2000" b="1" dirty="0"/>
              <a:t> </a:t>
            </a:r>
            <a:r>
              <a:rPr lang="ru-RU" sz="2000" b="1" dirty="0" err="1"/>
              <a:t>інших</a:t>
            </a:r>
            <a:r>
              <a:rPr lang="ru-RU" sz="2000" b="1" dirty="0"/>
              <a:t> </a:t>
            </a:r>
            <a:r>
              <a:rPr lang="ru-RU" sz="2000" b="1" dirty="0" err="1"/>
              <a:t>галузей</a:t>
            </a:r>
            <a:r>
              <a:rPr lang="ru-RU" sz="2000" b="1" dirty="0"/>
              <a:t> як </a:t>
            </a:r>
            <a:r>
              <a:rPr lang="ru-RU" sz="2000" b="1" dirty="0" err="1"/>
              <a:t>національного</a:t>
            </a:r>
            <a:r>
              <a:rPr lang="ru-RU" sz="2000" b="1" dirty="0"/>
              <a:t>, так і </a:t>
            </a:r>
            <a:r>
              <a:rPr lang="ru-RU" sz="2000" b="1" dirty="0" err="1" smtClean="0"/>
              <a:t>міжнародного</a:t>
            </a:r>
            <a:r>
              <a:rPr lang="ru-RU" sz="2000" b="1" dirty="0" smtClean="0"/>
              <a:t> </a:t>
            </a:r>
            <a:r>
              <a:rPr lang="ru-RU" sz="2000" b="1" dirty="0"/>
              <a:t>права. 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8174036" y="1565970"/>
            <a:ext cx="969964" cy="3015158"/>
          </a:xfrm>
          <a:prstGeom prst="curvedLef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476672"/>
            <a:ext cx="7778500" cy="936104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Місце дисципліни в навчальному процесі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808820"/>
            <a:ext cx="7778500" cy="4500500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Одержані</a:t>
            </a:r>
            <a:r>
              <a:rPr lang="ru-RU" sz="2800" b="1" dirty="0"/>
              <a:t> </a:t>
            </a:r>
            <a:r>
              <a:rPr lang="ru-RU" sz="2800" b="1" dirty="0" err="1"/>
              <a:t>під</a:t>
            </a:r>
            <a:r>
              <a:rPr lang="ru-RU" sz="2800" b="1" dirty="0"/>
              <a:t> час </a:t>
            </a:r>
            <a:r>
              <a:rPr lang="ru-RU" sz="2800" b="1" dirty="0" err="1"/>
              <a:t>вивчення</a:t>
            </a:r>
            <a:r>
              <a:rPr lang="ru-RU" sz="2800" b="1" dirty="0"/>
              <a:t> </a:t>
            </a:r>
            <a:r>
              <a:rPr lang="ru-RU" sz="2800" b="1" dirty="0" err="1" smtClean="0"/>
              <a:t>правознавства</a:t>
            </a:r>
            <a:r>
              <a:rPr lang="ru-RU" sz="2800" b="1" dirty="0" smtClean="0"/>
              <a:t> </a:t>
            </a:r>
            <a:r>
              <a:rPr lang="ru-RU" sz="2800" b="1" dirty="0" err="1"/>
              <a:t>знання</a:t>
            </a:r>
            <a:r>
              <a:rPr lang="ru-RU" sz="2800" b="1" dirty="0"/>
              <a:t> </a:t>
            </a:r>
            <a:r>
              <a:rPr lang="ru-RU" sz="2800" b="1" dirty="0" err="1"/>
              <a:t>дадуть</a:t>
            </a:r>
            <a:r>
              <a:rPr lang="ru-RU" sz="2800" b="1" dirty="0"/>
              <a:t> </a:t>
            </a:r>
            <a:r>
              <a:rPr lang="ru-RU" sz="2800" b="1" dirty="0" err="1" smtClean="0"/>
              <a:t>змогу</a:t>
            </a:r>
            <a:r>
              <a:rPr lang="ru-RU" sz="2800" b="1" dirty="0"/>
              <a:t>, </a:t>
            </a:r>
            <a:r>
              <a:rPr lang="ru-RU" sz="2800" b="1" dirty="0" smtClean="0"/>
              <a:t> </a:t>
            </a:r>
            <a:r>
              <a:rPr lang="ru-RU" sz="2800" b="1" dirty="0" err="1"/>
              <a:t>визначати</a:t>
            </a:r>
            <a:r>
              <a:rPr lang="ru-RU" sz="2800" b="1" dirty="0"/>
              <a:t> і грамотно </a:t>
            </a:r>
            <a:r>
              <a:rPr lang="ru-RU" sz="2800" b="1" dirty="0" err="1"/>
              <a:t>співставляти</a:t>
            </a:r>
            <a:r>
              <a:rPr lang="ru-RU" sz="2800" b="1" dirty="0"/>
              <a:t> структуру </a:t>
            </a:r>
            <a:r>
              <a:rPr lang="ru-RU" sz="2800" b="1" dirty="0" err="1"/>
              <a:t>норми</a:t>
            </a:r>
            <a:r>
              <a:rPr lang="ru-RU" sz="2800" b="1" dirty="0"/>
              <a:t> права та структуру нормативно- правового акту. </a:t>
            </a:r>
            <a:r>
              <a:rPr lang="ru-RU" sz="2800" b="1" dirty="0" err="1"/>
              <a:t>Ефективно</a:t>
            </a:r>
            <a:r>
              <a:rPr lang="ru-RU" sz="2800" b="1" dirty="0"/>
              <a:t> </a:t>
            </a:r>
            <a:r>
              <a:rPr lang="ru-RU" sz="2800" b="1" dirty="0" err="1"/>
              <a:t>визначати</a:t>
            </a:r>
            <a:r>
              <a:rPr lang="ru-RU" sz="2800" b="1" dirty="0"/>
              <a:t> </a:t>
            </a:r>
            <a:r>
              <a:rPr lang="ru-RU" sz="2800" b="1" dirty="0" err="1"/>
              <a:t>норми</a:t>
            </a:r>
            <a:r>
              <a:rPr lang="ru-RU" sz="2800" b="1" dirty="0"/>
              <a:t> права та  </a:t>
            </a:r>
            <a:r>
              <a:rPr lang="ru-RU" sz="2800" b="1" dirty="0" err="1"/>
              <a:t>здійснювати</a:t>
            </a:r>
            <a:r>
              <a:rPr lang="ru-RU" sz="2800" b="1" dirty="0"/>
              <a:t> </a:t>
            </a:r>
            <a:r>
              <a:rPr lang="ru-RU" sz="2800" b="1" dirty="0" err="1"/>
              <a:t>правомірне</a:t>
            </a:r>
            <a:r>
              <a:rPr lang="ru-RU" sz="2800" b="1" dirty="0"/>
              <a:t> </a:t>
            </a:r>
            <a:r>
              <a:rPr lang="ru-RU" sz="2800" b="1" dirty="0" err="1"/>
              <a:t>їх</a:t>
            </a:r>
            <a:r>
              <a:rPr lang="ru-RU" sz="2800" b="1" dirty="0"/>
              <a:t> </a:t>
            </a:r>
            <a:r>
              <a:rPr lang="ru-RU" sz="2800" b="1" dirty="0" err="1"/>
              <a:t>використання</a:t>
            </a:r>
            <a:r>
              <a:rPr lang="ru-RU" sz="2800" b="1" dirty="0"/>
              <a:t> </a:t>
            </a:r>
            <a:r>
              <a:rPr lang="ru-RU" sz="2800" b="1" dirty="0" err="1"/>
              <a:t>розширяти</a:t>
            </a:r>
            <a:r>
              <a:rPr lang="ru-RU" sz="2800" b="1" dirty="0"/>
              <a:t> </a:t>
            </a:r>
            <a:r>
              <a:rPr lang="ru-RU" sz="2800" b="1" dirty="0" err="1"/>
              <a:t>професійний</a:t>
            </a:r>
            <a:r>
              <a:rPr lang="ru-RU" sz="2800" b="1" dirty="0"/>
              <a:t> і </a:t>
            </a:r>
            <a:r>
              <a:rPr lang="ru-RU" sz="2800" b="1" dirty="0" err="1"/>
              <a:t>загальний</a:t>
            </a:r>
            <a:r>
              <a:rPr lang="ru-RU" sz="2800" b="1" dirty="0"/>
              <a:t> </a:t>
            </a:r>
            <a:r>
              <a:rPr lang="ru-RU" sz="2800" b="1" dirty="0" err="1"/>
              <a:t>кругозір</a:t>
            </a:r>
            <a:endParaRPr lang="ru-RU" sz="2800" b="1" dirty="0"/>
          </a:p>
        </p:txBody>
      </p:sp>
      <p:sp>
        <p:nvSpPr>
          <p:cNvPr id="2" name="Стрелка вниз 1"/>
          <p:cNvSpPr/>
          <p:nvPr/>
        </p:nvSpPr>
        <p:spPr>
          <a:xfrm>
            <a:off x="3564706" y="1412776"/>
            <a:ext cx="1296144" cy="396044"/>
          </a:xfrm>
          <a:prstGeom prst="down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428725"/>
            <a:ext cx="3456384" cy="1272083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i="1" dirty="0"/>
              <a:t>Мета навчальної дисципліни</a:t>
            </a:r>
            <a:endParaRPr lang="ru-RU" sz="28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2115" y="1988840"/>
            <a:ext cx="7632848" cy="4608512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b="1" dirty="0" smtClean="0"/>
              <a:t>Основною метою </a:t>
            </a:r>
            <a:r>
              <a:rPr lang="uk-UA" sz="2400" b="1" dirty="0"/>
              <a:t>вивчення, " є вивчення загальних </a:t>
            </a:r>
            <a:r>
              <a:rPr lang="uk-UA" sz="2400" b="1" dirty="0" smtClean="0"/>
              <a:t>закономірностей виникнення, розвитку </a:t>
            </a:r>
            <a:r>
              <a:rPr lang="uk-UA" sz="2400" b="1" dirty="0"/>
              <a:t>і функціонування держави і права, розгляд основних понять юриспруденції. Курс охоплює такі важливі й актуальні питання як законність і правопорядок, правопорушення і юридична відповідальність, правова дисципліна і правова культура.  </a:t>
            </a:r>
            <a:endParaRPr lang="ru-RU" sz="2400" b="1" dirty="0"/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4355976" y="260648"/>
            <a:ext cx="1008112" cy="2448272"/>
          </a:xfrm>
          <a:prstGeom prst="ben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8137" y="260649"/>
            <a:ext cx="3456384" cy="1417340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Завдання</a:t>
            </a:r>
            <a:r>
              <a:rPr lang="ru-RU" sz="2800" b="1" i="1" dirty="0"/>
              <a:t> </a:t>
            </a:r>
            <a:r>
              <a:rPr lang="uk-UA" sz="2800" b="1" i="1" dirty="0" smtClean="0"/>
              <a:t>навчальної </a:t>
            </a:r>
            <a:r>
              <a:rPr lang="uk-UA" sz="2800" b="1" i="1" dirty="0"/>
              <a:t>дисципліни</a:t>
            </a:r>
            <a:endParaRPr lang="ru-RU" sz="28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0092" y="1677988"/>
            <a:ext cx="7896324" cy="5423419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Курс "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Правознавство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спрямований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сформувати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правовий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світогляд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майбутніх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виробити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систему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уявлень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переконань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правомірної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збагатити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уявлення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наука;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й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навчити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правильно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ролей у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як у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наступній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професійній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і в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особистому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житті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4367384" y="249240"/>
            <a:ext cx="697263" cy="2160240"/>
          </a:xfrm>
          <a:prstGeom prst="ben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622</TotalTime>
  <Words>245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Wingdings</vt:lpstr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Андрей</cp:lastModifiedBy>
  <cp:revision>180</cp:revision>
  <dcterms:created xsi:type="dcterms:W3CDTF">2014-10-23T16:33:01Z</dcterms:created>
  <dcterms:modified xsi:type="dcterms:W3CDTF">2019-03-04T17:26:07Z</dcterms:modified>
</cp:coreProperties>
</file>