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7"/>
  </p:notesMasterIdLst>
  <p:sldIdLst>
    <p:sldId id="357" r:id="rId2"/>
    <p:sldId id="358" r:id="rId3"/>
    <p:sldId id="362" r:id="rId4"/>
    <p:sldId id="364" r:id="rId5"/>
    <p:sldId id="3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ПРАВОЗНАВСТВО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223447"/>
            <a:ext cx="763284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789040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Сучасний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бухгалтер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займається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не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тільки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веденням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рахунків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,  але  й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здійснює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широку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діяльність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,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включає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планування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і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прийняття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, контроль   і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привернення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уваги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керівництва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до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порушень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,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оцінку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2F2B20"/>
                </a:solidFill>
                <a:cs typeface="Times New Roman" panose="02020603050405020304" pitchFamily="18" charset="0"/>
              </a:rPr>
              <a:t>огляд</a:t>
            </a:r>
            <a:r>
              <a:rPr lang="ru-RU" sz="2400" b="1" dirty="0" smtClean="0">
                <a:solidFill>
                  <a:srgbClr val="2F2B20"/>
                </a:solidFill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діяльності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і  аудит. Все,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він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робить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 (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майже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  все),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регламентується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тими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іншими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2F2B20"/>
                </a:solidFill>
                <a:cs typeface="Times New Roman" panose="02020603050405020304" pitchFamily="18" charset="0"/>
              </a:rPr>
              <a:t>нормативними</a:t>
            </a:r>
            <a:r>
              <a:rPr lang="ru-RU" sz="2400" b="1" dirty="0">
                <a:solidFill>
                  <a:srgbClr val="2F2B20"/>
                </a:solidFill>
                <a:cs typeface="Times New Roman" panose="02020603050405020304" pitchFamily="18" charset="0"/>
              </a:rPr>
              <a:t>  документами. </a:t>
            </a:r>
            <a:endParaRPr lang="ru-RU" sz="2400" b="1" dirty="0">
              <a:solidFill>
                <a:srgbClr val="2F2B2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789040"/>
            <a:ext cx="7632848" cy="3088550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err="1" smtClean="0"/>
              <a:t>Правознавство</a:t>
            </a:r>
            <a:r>
              <a:rPr lang="ru-RU" sz="2000" b="1" dirty="0" smtClean="0"/>
              <a:t> є </a:t>
            </a:r>
            <a:r>
              <a:rPr lang="ru-RU" sz="2000" b="1" dirty="0" err="1"/>
              <a:t>першою</a:t>
            </a:r>
            <a:r>
              <a:rPr lang="ru-RU" sz="2000" b="1" dirty="0"/>
              <a:t> </a:t>
            </a:r>
            <a:r>
              <a:rPr lang="ru-RU" sz="2000" b="1" dirty="0" err="1"/>
              <a:t>навчальною</a:t>
            </a:r>
            <a:r>
              <a:rPr lang="ru-RU" sz="2000" b="1" dirty="0"/>
              <a:t> </a:t>
            </a:r>
            <a:r>
              <a:rPr lang="ru-RU" sz="2000" b="1" dirty="0" err="1" smtClean="0"/>
              <a:t>дисципліною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відкриває</a:t>
            </a:r>
            <a:r>
              <a:rPr lang="ru-RU" sz="2000" b="1" dirty="0"/>
              <a:t> </a:t>
            </a:r>
            <a:r>
              <a:rPr lang="ru-RU" sz="2000" b="1" dirty="0" err="1"/>
              <a:t>вивчення</a:t>
            </a:r>
            <a:r>
              <a:rPr lang="ru-RU" sz="2000" b="1" dirty="0"/>
              <a:t> </a:t>
            </a:r>
            <a:r>
              <a:rPr lang="ru-RU" sz="2000" b="1" dirty="0" err="1"/>
              <a:t>галузевих</a:t>
            </a:r>
            <a:r>
              <a:rPr lang="ru-RU" sz="2000" b="1" dirty="0"/>
              <a:t> </a:t>
            </a:r>
            <a:r>
              <a:rPr lang="ru-RU" sz="2000" b="1" dirty="0" err="1"/>
              <a:t>юридичних</a:t>
            </a:r>
            <a:r>
              <a:rPr lang="ru-RU" sz="2000" b="1" dirty="0"/>
              <a:t> наук; </a:t>
            </a:r>
            <a:r>
              <a:rPr lang="ru-RU" sz="2000" b="1" dirty="0" err="1"/>
              <a:t>слугує</a:t>
            </a:r>
            <a:r>
              <a:rPr lang="ru-RU" sz="2000" b="1" dirty="0"/>
              <a:t> основою для </a:t>
            </a:r>
            <a:r>
              <a:rPr lang="ru-RU" sz="2000" b="1" dirty="0" err="1"/>
              <a:t>засвоєння</a:t>
            </a:r>
            <a:r>
              <a:rPr lang="ru-RU" sz="2000" b="1" dirty="0"/>
              <a:t> </a:t>
            </a:r>
            <a:r>
              <a:rPr lang="ru-RU" sz="2000" b="1" dirty="0" err="1"/>
              <a:t>всіх</a:t>
            </a:r>
            <a:r>
              <a:rPr lang="ru-RU" sz="2000" b="1" dirty="0"/>
              <a:t> </a:t>
            </a:r>
            <a:r>
              <a:rPr lang="ru-RU" sz="2000" b="1" dirty="0" err="1"/>
              <a:t>інших</a:t>
            </a:r>
            <a:r>
              <a:rPr lang="ru-RU" sz="2000" b="1" dirty="0"/>
              <a:t> </a:t>
            </a:r>
            <a:r>
              <a:rPr lang="ru-RU" sz="2000" b="1" dirty="0" err="1"/>
              <a:t>галузей</a:t>
            </a:r>
            <a:r>
              <a:rPr lang="ru-RU" sz="2000" b="1" dirty="0"/>
              <a:t> як </a:t>
            </a:r>
            <a:r>
              <a:rPr lang="ru-RU" sz="2000" b="1" dirty="0" err="1"/>
              <a:t>національного</a:t>
            </a:r>
            <a:r>
              <a:rPr lang="ru-RU" sz="2000" b="1" dirty="0"/>
              <a:t>, так і </a:t>
            </a:r>
            <a:r>
              <a:rPr lang="ru-RU" sz="2000" b="1" dirty="0" err="1" smtClean="0"/>
              <a:t>міжнародного</a:t>
            </a:r>
            <a:r>
              <a:rPr lang="ru-RU" sz="2000" b="1" dirty="0" smtClean="0"/>
              <a:t> </a:t>
            </a:r>
            <a:r>
              <a:rPr lang="ru-RU" sz="2000" b="1" dirty="0"/>
              <a:t>права. </a:t>
            </a: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err="1" smtClean="0"/>
              <a:t>правознавства</a:t>
            </a:r>
            <a:r>
              <a:rPr lang="ru-RU" sz="2800" b="1" dirty="0" smtClean="0"/>
              <a:t>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 smtClean="0"/>
              <a:t>змогу</a:t>
            </a:r>
            <a:r>
              <a:rPr lang="ru-RU" sz="2800" b="1" dirty="0"/>
              <a:t>, </a:t>
            </a:r>
            <a:r>
              <a:rPr lang="ru-RU" sz="2800" b="1" dirty="0" smtClean="0"/>
              <a:t> </a:t>
            </a:r>
            <a:r>
              <a:rPr lang="ru-RU" sz="2800" b="1" dirty="0" err="1"/>
              <a:t>визначати</a:t>
            </a:r>
            <a:r>
              <a:rPr lang="ru-RU" sz="2800" b="1" dirty="0"/>
              <a:t> і грамотно </a:t>
            </a:r>
            <a:r>
              <a:rPr lang="ru-RU" sz="2800" b="1" dirty="0" err="1"/>
              <a:t>співставляти</a:t>
            </a:r>
            <a:r>
              <a:rPr lang="ru-RU" sz="2800" b="1" dirty="0"/>
              <a:t> структуру </a:t>
            </a:r>
            <a:r>
              <a:rPr lang="ru-RU" sz="2800" b="1" dirty="0" err="1"/>
              <a:t>норми</a:t>
            </a:r>
            <a:r>
              <a:rPr lang="ru-RU" sz="2800" b="1" dirty="0"/>
              <a:t> права та структуру нормативно- правового акту. </a:t>
            </a:r>
            <a:r>
              <a:rPr lang="ru-RU" sz="2800" b="1" dirty="0" err="1"/>
              <a:t>Ефективно</a:t>
            </a:r>
            <a:r>
              <a:rPr lang="ru-RU" sz="2800" b="1" dirty="0"/>
              <a:t> </a:t>
            </a:r>
            <a:r>
              <a:rPr lang="ru-RU" sz="2800" b="1" dirty="0" err="1"/>
              <a:t>визначати</a:t>
            </a:r>
            <a:r>
              <a:rPr lang="ru-RU" sz="2800" b="1" dirty="0"/>
              <a:t> </a:t>
            </a:r>
            <a:r>
              <a:rPr lang="ru-RU" sz="2800" b="1" dirty="0" err="1"/>
              <a:t>норми</a:t>
            </a:r>
            <a:r>
              <a:rPr lang="ru-RU" sz="2800" b="1" dirty="0"/>
              <a:t> права та  </a:t>
            </a:r>
            <a:r>
              <a:rPr lang="ru-RU" sz="2800" b="1" dirty="0" err="1"/>
              <a:t>здійснювати</a:t>
            </a:r>
            <a:r>
              <a:rPr lang="ru-RU" sz="2800" b="1" dirty="0"/>
              <a:t> </a:t>
            </a:r>
            <a:r>
              <a:rPr lang="ru-RU" sz="2800" b="1" dirty="0" err="1"/>
              <a:t>правомірне</a:t>
            </a:r>
            <a:r>
              <a:rPr lang="ru-RU" sz="2800" b="1" dirty="0"/>
              <a:t> </a:t>
            </a:r>
            <a:r>
              <a:rPr lang="ru-RU" sz="2800" b="1" dirty="0" err="1"/>
              <a:t>їх</a:t>
            </a:r>
            <a:r>
              <a:rPr lang="ru-RU" sz="2800" b="1" dirty="0"/>
              <a:t> </a:t>
            </a:r>
            <a:r>
              <a:rPr lang="ru-RU" sz="2800" b="1" dirty="0" err="1"/>
              <a:t>використання</a:t>
            </a:r>
            <a:r>
              <a:rPr lang="ru-RU" sz="2800" b="1" dirty="0"/>
              <a:t>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b="1" dirty="0" smtClean="0"/>
              <a:t>Основною метою </a:t>
            </a:r>
            <a:r>
              <a:rPr lang="uk-UA" sz="2400" b="1" dirty="0"/>
              <a:t>вивчення, " є вивчення загальних </a:t>
            </a:r>
            <a:r>
              <a:rPr lang="uk-UA" sz="2400" b="1" dirty="0" smtClean="0"/>
              <a:t>закономірностей виникнення, розвитку </a:t>
            </a:r>
            <a:r>
              <a:rPr lang="uk-UA" sz="2400" b="1" dirty="0"/>
              <a:t>і функціонування держави і права, розгляд основних понять юриспруденції. Курс охоплює такі важливі й актуальні питання як законність і правопорядок, правопорушення і юридична відповідальність, правова дисципліна і правова культура.  </a:t>
            </a:r>
            <a:endParaRPr lang="ru-RU" sz="2400" b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092" y="1677988"/>
            <a:ext cx="7896324" cy="5423419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Курс "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Правознавство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спрямований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сформувати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правовий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світогляд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майбутніх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фахівців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виробити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систему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правових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уявлень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переконань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навичок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правомірної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збагатити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уявлення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поняття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категорії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використовує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правова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наука;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й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навчити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правильно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норми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виконанні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відповідних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ролей у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суспільстві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як у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наступній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професійній</a:t>
            </a: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так і в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особистому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житті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622</TotalTime>
  <Words>245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180</cp:revision>
  <dcterms:created xsi:type="dcterms:W3CDTF">2014-10-23T16:33:01Z</dcterms:created>
  <dcterms:modified xsi:type="dcterms:W3CDTF">2019-03-04T17:26:07Z</dcterms:modified>
</cp:coreProperties>
</file>