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7"/>
  </p:notesMasterIdLst>
  <p:sldIdLst>
    <p:sldId id="357" r:id="rId2"/>
    <p:sldId id="358" r:id="rId3"/>
    <p:sldId id="362" r:id="rId4"/>
    <p:sldId id="364" r:id="rId5"/>
    <p:sldId id="3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ВИБОРЧЕ ПРАВО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11987"/>
            <a:ext cx="7632848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400425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err="1">
                <a:cs typeface="Times New Roman" panose="02020603050405020304" pitchFamily="18" charset="0"/>
              </a:rPr>
              <a:t>Компетентність</a:t>
            </a:r>
            <a:r>
              <a:rPr lang="ru-RU" sz="2800" b="1" dirty="0">
                <a:cs typeface="Times New Roman" panose="02020603050405020304" pitchFamily="18" charset="0"/>
              </a:rPr>
              <a:t> юриста </a:t>
            </a:r>
            <a:r>
              <a:rPr lang="ru-RU" sz="2800" b="1" dirty="0" err="1">
                <a:cs typeface="Times New Roman" panose="02020603050405020304" pitchFamily="18" charset="0"/>
              </a:rPr>
              <a:t>означає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наявність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правових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інших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спеціальних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навичок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вмінь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професійного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досвіду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які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набуваються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внаслідок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підготовки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здійснення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568225"/>
            <a:ext cx="7632848" cy="3312368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err="1"/>
              <a:t>Навчальна</a:t>
            </a:r>
            <a:r>
              <a:rPr lang="ru-RU" sz="2000" b="1" dirty="0"/>
              <a:t> </a:t>
            </a:r>
            <a:r>
              <a:rPr lang="ru-RU" sz="2000" b="1" dirty="0" err="1"/>
              <a:t>дисципліна</a:t>
            </a:r>
            <a:r>
              <a:rPr lang="ru-RU" sz="2000" b="1" dirty="0"/>
              <a:t> </a:t>
            </a:r>
            <a:r>
              <a:rPr lang="ru-RU" sz="2000" b="1" dirty="0" smtClean="0"/>
              <a:t>«</a:t>
            </a:r>
            <a:r>
              <a:rPr lang="ru-RU" sz="2000" b="1" dirty="0" err="1" smtClean="0"/>
              <a:t>Виборче</a:t>
            </a:r>
            <a:r>
              <a:rPr lang="ru-RU" sz="2000" b="1" dirty="0" smtClean="0"/>
              <a:t> право» </a:t>
            </a:r>
            <a:r>
              <a:rPr lang="ru-RU" sz="2000" b="1" dirty="0"/>
              <a:t>є </a:t>
            </a:r>
            <a:r>
              <a:rPr lang="ru-RU" sz="2000" b="1" dirty="0" err="1"/>
              <a:t>обов’язковою</a:t>
            </a:r>
            <a:r>
              <a:rPr lang="ru-RU" sz="2000" b="1" dirty="0"/>
              <a:t> </a:t>
            </a:r>
            <a:r>
              <a:rPr lang="ru-RU" sz="2000" b="1" dirty="0" err="1"/>
              <a:t>науковою</a:t>
            </a:r>
            <a:r>
              <a:rPr lang="ru-RU" sz="2000" b="1" dirty="0"/>
              <a:t> </a:t>
            </a:r>
            <a:r>
              <a:rPr lang="ru-RU" sz="2000" b="1" dirty="0" err="1"/>
              <a:t>складовою</a:t>
            </a:r>
            <a:r>
              <a:rPr lang="ru-RU" sz="2000" b="1" dirty="0"/>
              <a:t> </a:t>
            </a:r>
            <a:r>
              <a:rPr lang="ru-RU" sz="2000" b="1" dirty="0" err="1" smtClean="0"/>
              <a:t>підготовки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фахівців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юридичного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профілю</a:t>
            </a:r>
            <a:r>
              <a:rPr lang="ru-RU" sz="2000" b="1" dirty="0" smtClean="0"/>
              <a:t>. </a:t>
            </a:r>
            <a:r>
              <a:rPr lang="ru-RU" sz="2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</a:t>
            </a: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виборчого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права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нерозривно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пов'язана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загальносвітовою</a:t>
            </a: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тенденцією</a:t>
            </a: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щодо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поглиблення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демократичних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процесів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у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зв'язку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чим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виникло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нагальне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щодо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правового порядку та способу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представницьких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органів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публічної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безпосередньо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народом. </a:t>
            </a:r>
            <a:endParaRPr lang="ru-RU" sz="2000" b="1" dirty="0"/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err="1" smtClean="0"/>
              <a:t>виборчого</a:t>
            </a:r>
            <a:r>
              <a:rPr lang="ru-RU" sz="2800" b="1" dirty="0" smtClean="0"/>
              <a:t> права</a:t>
            </a:r>
            <a:r>
              <a:rPr lang="ru-RU" sz="2800" b="1" dirty="0" smtClean="0"/>
              <a:t>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/>
              <a:t>змогу</a:t>
            </a:r>
            <a:r>
              <a:rPr lang="ru-RU" sz="2800" b="1" dirty="0"/>
              <a:t> </a:t>
            </a:r>
            <a:r>
              <a:rPr lang="ru-RU" sz="2800" b="1" dirty="0" err="1"/>
              <a:t>практикуючому</a:t>
            </a:r>
            <a:r>
              <a:rPr lang="ru-RU" sz="2800" b="1" dirty="0"/>
              <a:t> юристу </a:t>
            </a:r>
            <a:r>
              <a:rPr lang="ru-RU" sz="2800" b="1" dirty="0" err="1"/>
              <a:t>виконувати</a:t>
            </a:r>
            <a:r>
              <a:rPr lang="ru-RU" sz="2800" b="1" dirty="0"/>
              <a:t> </a:t>
            </a:r>
            <a:r>
              <a:rPr lang="ru-RU" sz="2800" b="1" dirty="0" err="1"/>
              <a:t>свої</a:t>
            </a:r>
            <a:r>
              <a:rPr lang="ru-RU" sz="2800" b="1" dirty="0"/>
              <a:t> </a:t>
            </a:r>
            <a:r>
              <a:rPr lang="ru-RU" sz="2800" b="1" dirty="0" err="1"/>
              <a:t>функції</a:t>
            </a:r>
            <a:r>
              <a:rPr lang="ru-RU" sz="2800" b="1" dirty="0"/>
              <a:t> </a:t>
            </a:r>
            <a:r>
              <a:rPr lang="ru-RU" sz="2800" b="1" dirty="0" err="1"/>
              <a:t>більш</a:t>
            </a:r>
            <a:r>
              <a:rPr lang="ru-RU" sz="2800" b="1" dirty="0"/>
              <a:t> </a:t>
            </a:r>
            <a:r>
              <a:rPr lang="ru-RU" sz="2800" b="1" dirty="0" err="1" smtClean="0"/>
              <a:t>кваліфіковано</a:t>
            </a:r>
            <a:r>
              <a:rPr lang="ru-RU" sz="2800" b="1" dirty="0"/>
              <a:t>, на </a:t>
            </a:r>
            <a:r>
              <a:rPr lang="ru-RU" sz="2800" b="1" dirty="0" err="1"/>
              <a:t>сучасній</a:t>
            </a:r>
            <a:r>
              <a:rPr lang="ru-RU" sz="2800" b="1" dirty="0"/>
              <a:t> </a:t>
            </a:r>
            <a:r>
              <a:rPr lang="ru-RU" sz="2800" b="1" dirty="0" err="1"/>
              <a:t>науковій</a:t>
            </a:r>
            <a:r>
              <a:rPr lang="ru-RU" sz="2800" b="1" dirty="0"/>
              <a:t> </a:t>
            </a:r>
            <a:r>
              <a:rPr lang="ru-RU" sz="2800" b="1" dirty="0" err="1"/>
              <a:t>основі</a:t>
            </a:r>
            <a:r>
              <a:rPr lang="ru-RU" sz="2800" b="1" dirty="0"/>
              <a:t> в будь-</a:t>
            </a:r>
            <a:r>
              <a:rPr lang="ru-RU" sz="2800" b="1" dirty="0" err="1"/>
              <a:t>якому</a:t>
            </a:r>
            <a:r>
              <a:rPr lang="ru-RU" sz="2800" b="1" dirty="0"/>
              <a:t> </a:t>
            </a:r>
            <a:r>
              <a:rPr lang="ru-RU" sz="2800" b="1" dirty="0" err="1"/>
              <a:t>напрямку</a:t>
            </a:r>
            <a:r>
              <a:rPr lang="ru-RU" sz="2800" b="1" dirty="0"/>
              <a:t> </a:t>
            </a:r>
            <a:r>
              <a:rPr lang="ru-RU" sz="2800" b="1" dirty="0" err="1"/>
              <a:t>юридичної</a:t>
            </a:r>
            <a:r>
              <a:rPr lang="ru-RU" sz="2800" b="1" dirty="0"/>
              <a:t> </a:t>
            </a:r>
            <a:r>
              <a:rPr lang="ru-RU" sz="2800" b="1" dirty="0" err="1"/>
              <a:t>діяльності</a:t>
            </a:r>
            <a:r>
              <a:rPr lang="ru-RU" sz="2800" b="1" dirty="0"/>
              <a:t>,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i="1" dirty="0" err="1" smtClean="0"/>
              <a:t>Аналіз</a:t>
            </a:r>
            <a:r>
              <a:rPr lang="ru-RU" sz="2800" b="1" i="1" dirty="0" smtClean="0"/>
              <a:t> </a:t>
            </a:r>
            <a:r>
              <a:rPr lang="ru-RU" sz="2800" b="1" i="1" dirty="0" err="1"/>
              <a:t>сутності</a:t>
            </a:r>
            <a:r>
              <a:rPr lang="ru-RU" sz="2800" b="1" i="1" dirty="0"/>
              <a:t> </a:t>
            </a:r>
            <a:r>
              <a:rPr lang="ru-RU" sz="2800" b="1" i="1" dirty="0" err="1"/>
              <a:t>демократичних</a:t>
            </a:r>
            <a:r>
              <a:rPr lang="ru-RU" sz="2800" b="1" i="1" dirty="0"/>
              <a:t> </a:t>
            </a:r>
            <a:r>
              <a:rPr lang="ru-RU" sz="2800" b="1" i="1" dirty="0" err="1"/>
              <a:t>виборів</a:t>
            </a:r>
            <a:r>
              <a:rPr lang="ru-RU" sz="2800" b="1" i="1" dirty="0"/>
              <a:t>, </a:t>
            </a:r>
            <a:r>
              <a:rPr lang="ru-RU" sz="2800" b="1" i="1" dirty="0" err="1"/>
              <a:t>типів</a:t>
            </a:r>
            <a:r>
              <a:rPr lang="ru-RU" sz="2800" b="1" i="1" dirty="0"/>
              <a:t> </a:t>
            </a:r>
            <a:r>
              <a:rPr lang="ru-RU" sz="2800" b="1" i="1" dirty="0" err="1"/>
              <a:t>виборчих</a:t>
            </a:r>
            <a:r>
              <a:rPr lang="ru-RU" sz="2800" b="1" i="1" dirty="0"/>
              <a:t> систем, </a:t>
            </a:r>
            <a:r>
              <a:rPr lang="ru-RU" sz="2800" b="1" i="1" dirty="0" err="1"/>
              <a:t>дослідження</a:t>
            </a:r>
            <a:r>
              <a:rPr lang="ru-RU" sz="2800" b="1" i="1" dirty="0"/>
              <a:t> </a:t>
            </a:r>
            <a:r>
              <a:rPr lang="ru-RU" sz="2800" b="1" i="1" dirty="0" err="1"/>
              <a:t>світового</a:t>
            </a:r>
            <a:r>
              <a:rPr lang="ru-RU" sz="2800" b="1" i="1" dirty="0"/>
              <a:t> </a:t>
            </a:r>
            <a:r>
              <a:rPr lang="ru-RU" sz="2800" b="1" i="1" dirty="0" err="1"/>
              <a:t>досвіду</a:t>
            </a:r>
            <a:r>
              <a:rPr lang="ru-RU" sz="2800" b="1" i="1" dirty="0"/>
              <a:t> </a:t>
            </a:r>
            <a:r>
              <a:rPr lang="ru-RU" sz="2800" b="1" i="1" dirty="0" err="1"/>
              <a:t>формування</a:t>
            </a:r>
            <a:r>
              <a:rPr lang="ru-RU" sz="2800" b="1" i="1" dirty="0"/>
              <a:t> </a:t>
            </a:r>
            <a:r>
              <a:rPr lang="ru-RU" sz="2800" b="1" i="1" dirty="0" err="1"/>
              <a:t>виборчих</a:t>
            </a:r>
            <a:r>
              <a:rPr lang="ru-RU" sz="2800" b="1" i="1" dirty="0"/>
              <a:t> систем на прикладах </a:t>
            </a:r>
            <a:r>
              <a:rPr lang="ru-RU" sz="2800" b="1" i="1" dirty="0" err="1"/>
              <a:t>певних</a:t>
            </a:r>
            <a:r>
              <a:rPr lang="ru-RU" sz="2800" b="1" i="1" dirty="0"/>
              <a:t> </a:t>
            </a:r>
            <a:r>
              <a:rPr lang="ru-RU" sz="2800" b="1" i="1" dirty="0" err="1"/>
              <a:t>країн</a:t>
            </a:r>
            <a:r>
              <a:rPr lang="ru-RU" sz="2800" b="1" i="1" dirty="0"/>
              <a:t>.</a:t>
            </a:r>
            <a:endParaRPr lang="ru-RU" sz="2800" b="1" i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092" y="1677989"/>
            <a:ext cx="7896324" cy="518001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поглиблення знань про такі категорії, як вибори, виборча система, мажоритарна виборча система, пропорційна виборча система, комбіновані виборчі системи, виборчий метр; 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ознайомлення  з особливостями 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виборчих  систем  у  країнах  з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різними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типами політичної культури і традиціями, історичним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досвідом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588</TotalTime>
  <Words>187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173</cp:revision>
  <dcterms:created xsi:type="dcterms:W3CDTF">2014-10-23T16:33:01Z</dcterms:created>
  <dcterms:modified xsi:type="dcterms:W3CDTF">2019-03-04T13:20:17Z</dcterms:modified>
</cp:coreProperties>
</file>