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864" r:id="rId1"/>
  </p:sldMasterIdLst>
  <p:notesMasterIdLst>
    <p:notesMasterId r:id="rId7"/>
  </p:notesMasterIdLst>
  <p:sldIdLst>
    <p:sldId id="357" r:id="rId2"/>
    <p:sldId id="358" r:id="rId3"/>
    <p:sldId id="362" r:id="rId4"/>
    <p:sldId id="364" r:id="rId5"/>
    <p:sldId id="365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FF33"/>
    <a:srgbClr val="66FF66"/>
    <a:srgbClr val="B44BD5"/>
    <a:srgbClr val="F15D2F"/>
    <a:srgbClr val="ABDB77"/>
    <a:srgbClr val="D0EBB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38B1855-1B75-4FBE-930C-398BA8C253C6}" styleName="Стиль из темы 2 - акцент 6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C2FFA5D-87B4-456A-9821-1D502468CF0F}" styleName="Стиль из темы 1 - акцент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69C7853C-536D-4A76-A0AE-DD22124D55A5}" styleName="Стиль из темы 1 - акцент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72833802-FEF1-4C79-8D5D-14CF1EAF98D9}" styleName="Светлый стиль 2 - акцент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DA37D80-6434-44D0-A028-1B22A696006F}" styleName="Светлый стиль 3 - акцент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1674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BD996A0-8C87-42C5-B86A-E906EA0E6960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A976627-EFD1-464C-B05B-6DA0D1D4C08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546910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1F2430B0-916C-4DBC-AB86-027E91A418EB}" type="slidenum">
              <a:rPr lang="ru-RU" smtClean="0"/>
              <a:t>‹#›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1BF636C5-F5DC-44E8-899F-38B8ACD56551}" type="datetimeFigureOut">
              <a:rPr lang="ru-RU" smtClean="0"/>
              <a:t>04.03.2019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65" r:id="rId1"/>
    <p:sldLayoutId id="2147483866" r:id="rId2"/>
    <p:sldLayoutId id="2147483867" r:id="rId3"/>
    <p:sldLayoutId id="2147483868" r:id="rId4"/>
    <p:sldLayoutId id="2147483869" r:id="rId5"/>
    <p:sldLayoutId id="2147483870" r:id="rId6"/>
    <p:sldLayoutId id="2147483871" r:id="rId7"/>
    <p:sldLayoutId id="2147483872" r:id="rId8"/>
    <p:sldLayoutId id="2147483873" r:id="rId9"/>
    <p:sldLayoutId id="2147483874" r:id="rId10"/>
    <p:sldLayoutId id="2147483875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Скругленный прямоугольник 18"/>
          <p:cNvSpPr/>
          <p:nvPr/>
        </p:nvSpPr>
        <p:spPr>
          <a:xfrm>
            <a:off x="467544" y="404664"/>
            <a:ext cx="7632848" cy="1800200"/>
          </a:xfrm>
          <a:prstGeom prst="roundRect">
            <a:avLst/>
          </a:prstGeom>
          <a:solidFill>
            <a:srgbClr val="66FF33"/>
          </a:solidFill>
          <a:ln>
            <a:solidFill>
              <a:schemeClr val="bg1"/>
            </a:solidFill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sz="3600" b="1" dirty="0" smtClean="0"/>
              <a:t>ВИБОРЧЕ ПРАВО</a:t>
            </a:r>
            <a:endParaRPr lang="ru-RU" sz="3600" dirty="0"/>
          </a:p>
        </p:txBody>
      </p:sp>
      <p:pic>
        <p:nvPicPr>
          <p:cNvPr id="2" name="Рисунок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67544" y="2211987"/>
            <a:ext cx="7632848" cy="44100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375640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Скругленный прямоугольник 4"/>
          <p:cNvSpPr/>
          <p:nvPr/>
        </p:nvSpPr>
        <p:spPr>
          <a:xfrm>
            <a:off x="-34876" y="0"/>
            <a:ext cx="8208912" cy="3400425"/>
          </a:xfrm>
          <a:prstGeom prst="roundRect">
            <a:avLst/>
          </a:prstGeom>
          <a:solidFill>
            <a:srgbClr val="66FF33"/>
          </a:solidFill>
          <a:ln>
            <a:solidFill>
              <a:srgbClr val="00B050"/>
            </a:solidFill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2800" b="1" dirty="0" err="1">
                <a:cs typeface="Times New Roman" panose="02020603050405020304" pitchFamily="18" charset="0"/>
              </a:rPr>
              <a:t>Компетентність</a:t>
            </a:r>
            <a:r>
              <a:rPr lang="ru-RU" sz="2800" b="1" dirty="0">
                <a:cs typeface="Times New Roman" panose="02020603050405020304" pitchFamily="18" charset="0"/>
              </a:rPr>
              <a:t> юриста </a:t>
            </a:r>
            <a:r>
              <a:rPr lang="ru-RU" sz="2800" b="1" dirty="0" err="1">
                <a:cs typeface="Times New Roman" panose="02020603050405020304" pitchFamily="18" charset="0"/>
              </a:rPr>
              <a:t>означає</a:t>
            </a:r>
            <a:r>
              <a:rPr lang="ru-RU" sz="2800" b="1" dirty="0"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cs typeface="Times New Roman" panose="02020603050405020304" pitchFamily="18" charset="0"/>
              </a:rPr>
              <a:t>наявність</a:t>
            </a:r>
            <a:r>
              <a:rPr lang="ru-RU" sz="2800" b="1" dirty="0"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cs typeface="Times New Roman" panose="02020603050405020304" pitchFamily="18" charset="0"/>
              </a:rPr>
              <a:t>правових</a:t>
            </a:r>
            <a:r>
              <a:rPr lang="ru-RU" sz="2800" b="1" dirty="0">
                <a:cs typeface="Times New Roman" panose="02020603050405020304" pitchFamily="18" charset="0"/>
              </a:rPr>
              <a:t> та </a:t>
            </a:r>
            <a:r>
              <a:rPr lang="ru-RU" sz="2800" b="1" dirty="0" err="1">
                <a:cs typeface="Times New Roman" panose="02020603050405020304" pitchFamily="18" charset="0"/>
              </a:rPr>
              <a:t>інших</a:t>
            </a:r>
            <a:r>
              <a:rPr lang="ru-RU" sz="2800" b="1" dirty="0"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cs typeface="Times New Roman" panose="02020603050405020304" pitchFamily="18" charset="0"/>
              </a:rPr>
              <a:t>спеціальних</a:t>
            </a:r>
            <a:r>
              <a:rPr lang="ru-RU" sz="2800" b="1" dirty="0"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cs typeface="Times New Roman" panose="02020603050405020304" pitchFamily="18" charset="0"/>
              </a:rPr>
              <a:t>знань</a:t>
            </a:r>
            <a:r>
              <a:rPr lang="ru-RU" sz="2800" b="1" dirty="0">
                <a:cs typeface="Times New Roman" panose="02020603050405020304" pitchFamily="18" charset="0"/>
              </a:rPr>
              <a:t>, </a:t>
            </a:r>
            <a:r>
              <a:rPr lang="ru-RU" sz="2800" b="1" dirty="0" err="1">
                <a:cs typeface="Times New Roman" panose="02020603050405020304" pitchFamily="18" charset="0"/>
              </a:rPr>
              <a:t>навичок</a:t>
            </a:r>
            <a:r>
              <a:rPr lang="ru-RU" sz="2800" b="1" dirty="0">
                <a:cs typeface="Times New Roman" panose="02020603050405020304" pitchFamily="18" charset="0"/>
              </a:rPr>
              <a:t> та </a:t>
            </a:r>
            <a:r>
              <a:rPr lang="ru-RU" sz="2800" b="1" dirty="0" err="1">
                <a:cs typeface="Times New Roman" panose="02020603050405020304" pitchFamily="18" charset="0"/>
              </a:rPr>
              <a:t>вмінь</a:t>
            </a:r>
            <a:r>
              <a:rPr lang="ru-RU" sz="2800" b="1" dirty="0">
                <a:cs typeface="Times New Roman" panose="02020603050405020304" pitchFamily="18" charset="0"/>
              </a:rPr>
              <a:t>, </a:t>
            </a:r>
            <a:r>
              <a:rPr lang="ru-RU" sz="2800" b="1" dirty="0" err="1">
                <a:cs typeface="Times New Roman" panose="02020603050405020304" pitchFamily="18" charset="0"/>
              </a:rPr>
              <a:t>професійного</a:t>
            </a:r>
            <a:r>
              <a:rPr lang="ru-RU" sz="2800" b="1" dirty="0"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cs typeface="Times New Roman" panose="02020603050405020304" pitchFamily="18" charset="0"/>
              </a:rPr>
              <a:t>досвіду</a:t>
            </a:r>
            <a:r>
              <a:rPr lang="ru-RU" sz="2800" b="1" dirty="0">
                <a:cs typeface="Times New Roman" panose="02020603050405020304" pitchFamily="18" charset="0"/>
              </a:rPr>
              <a:t>, </a:t>
            </a:r>
            <a:r>
              <a:rPr lang="ru-RU" sz="2800" b="1" dirty="0" err="1">
                <a:cs typeface="Times New Roman" panose="02020603050405020304" pitchFamily="18" charset="0"/>
              </a:rPr>
              <a:t>які</a:t>
            </a:r>
            <a:r>
              <a:rPr lang="ru-RU" sz="2800" b="1" dirty="0"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cs typeface="Times New Roman" panose="02020603050405020304" pitchFamily="18" charset="0"/>
              </a:rPr>
              <a:t>набуваються</a:t>
            </a:r>
            <a:r>
              <a:rPr lang="ru-RU" sz="2800" b="1" dirty="0"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cs typeface="Times New Roman" panose="02020603050405020304" pitchFamily="18" charset="0"/>
              </a:rPr>
              <a:t>внаслідок</a:t>
            </a:r>
            <a:r>
              <a:rPr lang="ru-RU" sz="2800" b="1" dirty="0"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cs typeface="Times New Roman" panose="02020603050405020304" pitchFamily="18" charset="0"/>
              </a:rPr>
              <a:t>професійної</a:t>
            </a:r>
            <a:r>
              <a:rPr lang="ru-RU" sz="2800" b="1" dirty="0"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cs typeface="Times New Roman" panose="02020603050405020304" pitchFamily="18" charset="0"/>
              </a:rPr>
              <a:t>підготовки</a:t>
            </a:r>
            <a:r>
              <a:rPr lang="ru-RU" sz="2800" b="1" dirty="0">
                <a:cs typeface="Times New Roman" panose="02020603050405020304" pitchFamily="18" charset="0"/>
              </a:rPr>
              <a:t> та </a:t>
            </a:r>
            <a:r>
              <a:rPr lang="ru-RU" sz="2800" b="1" dirty="0" err="1">
                <a:cs typeface="Times New Roman" panose="02020603050405020304" pitchFamily="18" charset="0"/>
              </a:rPr>
              <a:t>здійснення</a:t>
            </a:r>
            <a:r>
              <a:rPr lang="ru-RU" sz="2800" b="1" dirty="0"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cs typeface="Times New Roman" panose="02020603050405020304" pitchFamily="18" charset="0"/>
              </a:rPr>
              <a:t>професійної</a:t>
            </a:r>
            <a:r>
              <a:rPr lang="ru-RU" sz="2800" b="1" dirty="0"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cs typeface="Times New Roman" panose="02020603050405020304" pitchFamily="18" charset="0"/>
              </a:rPr>
              <a:t>діяльності</a:t>
            </a:r>
            <a:r>
              <a:rPr lang="ru-RU" sz="2800" b="1" dirty="0">
                <a:cs typeface="Times New Roman" panose="02020603050405020304" pitchFamily="18" charset="0"/>
              </a:rPr>
              <a:t>. </a:t>
            </a: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541188" y="3568225"/>
            <a:ext cx="7632848" cy="3312368"/>
          </a:xfrm>
          <a:prstGeom prst="roundRect">
            <a:avLst/>
          </a:prstGeom>
          <a:solidFill>
            <a:srgbClr val="66FF33"/>
          </a:solidFill>
          <a:ln>
            <a:solidFill>
              <a:srgbClr val="00B050"/>
            </a:solidFill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2000" b="1" dirty="0" err="1"/>
              <a:t>Навчальна</a:t>
            </a:r>
            <a:r>
              <a:rPr lang="ru-RU" sz="2000" b="1" dirty="0"/>
              <a:t> </a:t>
            </a:r>
            <a:r>
              <a:rPr lang="ru-RU" sz="2000" b="1" dirty="0" err="1"/>
              <a:t>дисципліна</a:t>
            </a:r>
            <a:r>
              <a:rPr lang="ru-RU" sz="2000" b="1" dirty="0"/>
              <a:t> </a:t>
            </a:r>
            <a:r>
              <a:rPr lang="ru-RU" sz="2000" b="1" dirty="0" smtClean="0"/>
              <a:t>«</a:t>
            </a:r>
            <a:r>
              <a:rPr lang="ru-RU" sz="2000" b="1" dirty="0" err="1" smtClean="0"/>
              <a:t>Виборче</a:t>
            </a:r>
            <a:r>
              <a:rPr lang="ru-RU" sz="2000" b="1" dirty="0" smtClean="0"/>
              <a:t> право» </a:t>
            </a:r>
            <a:r>
              <a:rPr lang="ru-RU" sz="2000" b="1" dirty="0"/>
              <a:t>є </a:t>
            </a:r>
            <a:r>
              <a:rPr lang="ru-RU" sz="2000" b="1" dirty="0" err="1"/>
              <a:t>обов’язковою</a:t>
            </a:r>
            <a:r>
              <a:rPr lang="ru-RU" sz="2000" b="1" dirty="0"/>
              <a:t> </a:t>
            </a:r>
            <a:r>
              <a:rPr lang="ru-RU" sz="2000" b="1" dirty="0" err="1"/>
              <a:t>науковою</a:t>
            </a:r>
            <a:r>
              <a:rPr lang="ru-RU" sz="2000" b="1" dirty="0"/>
              <a:t> </a:t>
            </a:r>
            <a:r>
              <a:rPr lang="ru-RU" sz="2000" b="1" dirty="0" err="1"/>
              <a:t>складовою</a:t>
            </a:r>
            <a:r>
              <a:rPr lang="ru-RU" sz="2000" b="1" dirty="0"/>
              <a:t> </a:t>
            </a:r>
            <a:r>
              <a:rPr lang="ru-RU" sz="2000" b="1" dirty="0" err="1" smtClean="0"/>
              <a:t>підготовки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фахівців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юридичного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профілю</a:t>
            </a:r>
            <a:r>
              <a:rPr lang="ru-RU" sz="2000" b="1" dirty="0" smtClean="0"/>
              <a:t>. </a:t>
            </a:r>
            <a:r>
              <a:rPr lang="ru-RU" sz="2000" b="1" dirty="0" err="1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Поява</a:t>
            </a:r>
            <a:r>
              <a:rPr lang="ru-RU" sz="2000" b="1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виборчого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права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нерозривно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пов'язана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sz="2000" b="1" dirty="0" err="1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загальносвітовою</a:t>
            </a:r>
            <a:r>
              <a:rPr lang="ru-RU" sz="2000" b="1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тенденцією</a:t>
            </a:r>
            <a:r>
              <a:rPr lang="ru-RU" sz="2000" b="1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щодо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поглиблення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демократичних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процесів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у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зв'язку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чим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виникло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нагальне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питання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щодо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визначення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правового порядку та способу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формування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представницьких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органів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публічної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влади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безпосередньо</a:t>
            </a: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народом. </a:t>
            </a:r>
            <a:endParaRPr lang="ru-RU" sz="2000" b="1" dirty="0"/>
          </a:p>
        </p:txBody>
      </p:sp>
      <p:sp>
        <p:nvSpPr>
          <p:cNvPr id="7" name="Выгнутая вправо стрелка 6"/>
          <p:cNvSpPr/>
          <p:nvPr/>
        </p:nvSpPr>
        <p:spPr>
          <a:xfrm>
            <a:off x="8174036" y="1565970"/>
            <a:ext cx="969964" cy="3015158"/>
          </a:xfrm>
          <a:prstGeom prst="curvedLeftArrow">
            <a:avLst/>
          </a:prstGeom>
          <a:solidFill>
            <a:srgbClr val="66FF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33533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Скругленный прямоугольник 4"/>
          <p:cNvSpPr/>
          <p:nvPr/>
        </p:nvSpPr>
        <p:spPr>
          <a:xfrm>
            <a:off x="323528" y="476672"/>
            <a:ext cx="7778500" cy="936104"/>
          </a:xfrm>
          <a:prstGeom prst="roundRect">
            <a:avLst/>
          </a:prstGeom>
          <a:solidFill>
            <a:srgbClr val="66FF33"/>
          </a:solidFill>
          <a:ln>
            <a:noFill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sz="2800" b="1" dirty="0"/>
              <a:t>Місце дисципліни в навчальному процесі</a:t>
            </a:r>
            <a:endParaRPr lang="ru-RU" sz="2800" dirty="0"/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323528" y="1808820"/>
            <a:ext cx="7778500" cy="4500500"/>
          </a:xfrm>
          <a:prstGeom prst="roundRect">
            <a:avLst/>
          </a:prstGeom>
          <a:solidFill>
            <a:srgbClr val="66FF33"/>
          </a:solidFill>
          <a:ln>
            <a:noFill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b="1" dirty="0" err="1"/>
              <a:t>Одержані</a:t>
            </a:r>
            <a:r>
              <a:rPr lang="ru-RU" sz="2800" b="1" dirty="0"/>
              <a:t> </a:t>
            </a:r>
            <a:r>
              <a:rPr lang="ru-RU" sz="2800" b="1" dirty="0" err="1"/>
              <a:t>під</a:t>
            </a:r>
            <a:r>
              <a:rPr lang="ru-RU" sz="2800" b="1" dirty="0"/>
              <a:t> час </a:t>
            </a:r>
            <a:r>
              <a:rPr lang="ru-RU" sz="2800" b="1" dirty="0" err="1"/>
              <a:t>вивчення</a:t>
            </a:r>
            <a:r>
              <a:rPr lang="ru-RU" sz="2800" b="1" dirty="0"/>
              <a:t> </a:t>
            </a:r>
            <a:r>
              <a:rPr lang="ru-RU" sz="2800" b="1" dirty="0" err="1" smtClean="0"/>
              <a:t>виборчого</a:t>
            </a:r>
            <a:r>
              <a:rPr lang="ru-RU" sz="2800" b="1" dirty="0" smtClean="0"/>
              <a:t> права</a:t>
            </a:r>
            <a:r>
              <a:rPr lang="ru-RU" sz="2800" b="1" dirty="0" smtClean="0"/>
              <a:t> </a:t>
            </a:r>
            <a:r>
              <a:rPr lang="ru-RU" sz="2800" b="1" dirty="0" err="1"/>
              <a:t>знання</a:t>
            </a:r>
            <a:r>
              <a:rPr lang="ru-RU" sz="2800" b="1" dirty="0"/>
              <a:t> </a:t>
            </a:r>
            <a:r>
              <a:rPr lang="ru-RU" sz="2800" b="1" dirty="0" err="1"/>
              <a:t>дадуть</a:t>
            </a:r>
            <a:r>
              <a:rPr lang="ru-RU" sz="2800" b="1" dirty="0"/>
              <a:t> </a:t>
            </a:r>
            <a:r>
              <a:rPr lang="ru-RU" sz="2800" b="1" dirty="0" err="1"/>
              <a:t>змогу</a:t>
            </a:r>
            <a:r>
              <a:rPr lang="ru-RU" sz="2800" b="1" dirty="0"/>
              <a:t> </a:t>
            </a:r>
            <a:r>
              <a:rPr lang="ru-RU" sz="2800" b="1" dirty="0" err="1"/>
              <a:t>практикуючому</a:t>
            </a:r>
            <a:r>
              <a:rPr lang="ru-RU" sz="2800" b="1" dirty="0"/>
              <a:t> юристу </a:t>
            </a:r>
            <a:r>
              <a:rPr lang="ru-RU" sz="2800" b="1" dirty="0" err="1"/>
              <a:t>виконувати</a:t>
            </a:r>
            <a:r>
              <a:rPr lang="ru-RU" sz="2800" b="1" dirty="0"/>
              <a:t> </a:t>
            </a:r>
            <a:r>
              <a:rPr lang="ru-RU" sz="2800" b="1" dirty="0" err="1"/>
              <a:t>свої</a:t>
            </a:r>
            <a:r>
              <a:rPr lang="ru-RU" sz="2800" b="1" dirty="0"/>
              <a:t> </a:t>
            </a:r>
            <a:r>
              <a:rPr lang="ru-RU" sz="2800" b="1" dirty="0" err="1"/>
              <a:t>функції</a:t>
            </a:r>
            <a:r>
              <a:rPr lang="ru-RU" sz="2800" b="1" dirty="0"/>
              <a:t> </a:t>
            </a:r>
            <a:r>
              <a:rPr lang="ru-RU" sz="2800" b="1" dirty="0" err="1"/>
              <a:t>більш</a:t>
            </a:r>
            <a:r>
              <a:rPr lang="ru-RU" sz="2800" b="1" dirty="0"/>
              <a:t> </a:t>
            </a:r>
            <a:r>
              <a:rPr lang="ru-RU" sz="2800" b="1" dirty="0" err="1" smtClean="0"/>
              <a:t>кваліфіковано</a:t>
            </a:r>
            <a:r>
              <a:rPr lang="ru-RU" sz="2800" b="1" dirty="0"/>
              <a:t>, на </a:t>
            </a:r>
            <a:r>
              <a:rPr lang="ru-RU" sz="2800" b="1" dirty="0" err="1"/>
              <a:t>сучасній</a:t>
            </a:r>
            <a:r>
              <a:rPr lang="ru-RU" sz="2800" b="1" dirty="0"/>
              <a:t> </a:t>
            </a:r>
            <a:r>
              <a:rPr lang="ru-RU" sz="2800" b="1" dirty="0" err="1"/>
              <a:t>науковій</a:t>
            </a:r>
            <a:r>
              <a:rPr lang="ru-RU" sz="2800" b="1" dirty="0"/>
              <a:t> </a:t>
            </a:r>
            <a:r>
              <a:rPr lang="ru-RU" sz="2800" b="1" dirty="0" err="1"/>
              <a:t>основі</a:t>
            </a:r>
            <a:r>
              <a:rPr lang="ru-RU" sz="2800" b="1" dirty="0"/>
              <a:t> в будь-</a:t>
            </a:r>
            <a:r>
              <a:rPr lang="ru-RU" sz="2800" b="1" dirty="0" err="1"/>
              <a:t>якому</a:t>
            </a:r>
            <a:r>
              <a:rPr lang="ru-RU" sz="2800" b="1" dirty="0"/>
              <a:t> </a:t>
            </a:r>
            <a:r>
              <a:rPr lang="ru-RU" sz="2800" b="1" dirty="0" err="1"/>
              <a:t>напрямку</a:t>
            </a:r>
            <a:r>
              <a:rPr lang="ru-RU" sz="2800" b="1" dirty="0"/>
              <a:t> </a:t>
            </a:r>
            <a:r>
              <a:rPr lang="ru-RU" sz="2800" b="1" dirty="0" err="1"/>
              <a:t>юридичної</a:t>
            </a:r>
            <a:r>
              <a:rPr lang="ru-RU" sz="2800" b="1" dirty="0"/>
              <a:t> </a:t>
            </a:r>
            <a:r>
              <a:rPr lang="ru-RU" sz="2800" b="1" dirty="0" err="1"/>
              <a:t>діяльності</a:t>
            </a:r>
            <a:r>
              <a:rPr lang="ru-RU" sz="2800" b="1" dirty="0"/>
              <a:t>, </a:t>
            </a:r>
            <a:r>
              <a:rPr lang="ru-RU" sz="2800" b="1" dirty="0" err="1"/>
              <a:t>розширяти</a:t>
            </a:r>
            <a:r>
              <a:rPr lang="ru-RU" sz="2800" b="1" dirty="0"/>
              <a:t> </a:t>
            </a:r>
            <a:r>
              <a:rPr lang="ru-RU" sz="2800" b="1" dirty="0" err="1"/>
              <a:t>професійний</a:t>
            </a:r>
            <a:r>
              <a:rPr lang="ru-RU" sz="2800" b="1" dirty="0"/>
              <a:t> і </a:t>
            </a:r>
            <a:r>
              <a:rPr lang="ru-RU" sz="2800" b="1" dirty="0" err="1"/>
              <a:t>загальний</a:t>
            </a:r>
            <a:r>
              <a:rPr lang="ru-RU" sz="2800" b="1" dirty="0"/>
              <a:t> </a:t>
            </a:r>
            <a:r>
              <a:rPr lang="ru-RU" sz="2800" b="1" dirty="0" err="1"/>
              <a:t>кругозір</a:t>
            </a:r>
            <a:endParaRPr lang="ru-RU" sz="2800" b="1" dirty="0"/>
          </a:p>
        </p:txBody>
      </p:sp>
      <p:sp>
        <p:nvSpPr>
          <p:cNvPr id="2" name="Стрелка вниз 1"/>
          <p:cNvSpPr/>
          <p:nvPr/>
        </p:nvSpPr>
        <p:spPr>
          <a:xfrm>
            <a:off x="3564706" y="1412776"/>
            <a:ext cx="1296144" cy="396044"/>
          </a:xfrm>
          <a:prstGeom prst="downArrow">
            <a:avLst/>
          </a:prstGeom>
          <a:solidFill>
            <a:srgbClr val="66FF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6834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Скругленный прямоугольник 4"/>
          <p:cNvSpPr/>
          <p:nvPr/>
        </p:nvSpPr>
        <p:spPr>
          <a:xfrm>
            <a:off x="179512" y="428725"/>
            <a:ext cx="3456384" cy="1272083"/>
          </a:xfrm>
          <a:prstGeom prst="roundRect">
            <a:avLst/>
          </a:prstGeom>
          <a:solidFill>
            <a:srgbClr val="66FF33"/>
          </a:solidFill>
          <a:ln>
            <a:noFill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sz="2800" b="1" i="1" dirty="0"/>
              <a:t>Мета навчальної дисципліни</a:t>
            </a:r>
            <a:endParaRPr lang="ru-RU" sz="2800" b="1" i="1" dirty="0"/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452115" y="1988840"/>
            <a:ext cx="7632848" cy="4608512"/>
          </a:xfrm>
          <a:prstGeom prst="roundRect">
            <a:avLst/>
          </a:prstGeom>
          <a:solidFill>
            <a:srgbClr val="66FF33"/>
          </a:solidFill>
          <a:ln>
            <a:noFill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2800" b="1" i="1" dirty="0" err="1" smtClean="0"/>
              <a:t>Аналіз</a:t>
            </a:r>
            <a:r>
              <a:rPr lang="ru-RU" sz="2800" b="1" i="1" dirty="0" smtClean="0"/>
              <a:t> </a:t>
            </a:r>
            <a:r>
              <a:rPr lang="ru-RU" sz="2800" b="1" i="1" dirty="0" err="1"/>
              <a:t>сутності</a:t>
            </a:r>
            <a:r>
              <a:rPr lang="ru-RU" sz="2800" b="1" i="1" dirty="0"/>
              <a:t> </a:t>
            </a:r>
            <a:r>
              <a:rPr lang="ru-RU" sz="2800" b="1" i="1" dirty="0" err="1"/>
              <a:t>демократичних</a:t>
            </a:r>
            <a:r>
              <a:rPr lang="ru-RU" sz="2800" b="1" i="1" dirty="0"/>
              <a:t> </a:t>
            </a:r>
            <a:r>
              <a:rPr lang="ru-RU" sz="2800" b="1" i="1" dirty="0" err="1"/>
              <a:t>виборів</a:t>
            </a:r>
            <a:r>
              <a:rPr lang="ru-RU" sz="2800" b="1" i="1" dirty="0"/>
              <a:t>, </a:t>
            </a:r>
            <a:r>
              <a:rPr lang="ru-RU" sz="2800" b="1" i="1" dirty="0" err="1"/>
              <a:t>типів</a:t>
            </a:r>
            <a:r>
              <a:rPr lang="ru-RU" sz="2800" b="1" i="1" dirty="0"/>
              <a:t> </a:t>
            </a:r>
            <a:r>
              <a:rPr lang="ru-RU" sz="2800" b="1" i="1" dirty="0" err="1"/>
              <a:t>виборчих</a:t>
            </a:r>
            <a:r>
              <a:rPr lang="ru-RU" sz="2800" b="1" i="1" dirty="0"/>
              <a:t> систем, </a:t>
            </a:r>
            <a:r>
              <a:rPr lang="ru-RU" sz="2800" b="1" i="1" dirty="0" err="1"/>
              <a:t>дослідження</a:t>
            </a:r>
            <a:r>
              <a:rPr lang="ru-RU" sz="2800" b="1" i="1" dirty="0"/>
              <a:t> </a:t>
            </a:r>
            <a:r>
              <a:rPr lang="ru-RU" sz="2800" b="1" i="1" dirty="0" err="1"/>
              <a:t>світового</a:t>
            </a:r>
            <a:r>
              <a:rPr lang="ru-RU" sz="2800" b="1" i="1" dirty="0"/>
              <a:t> </a:t>
            </a:r>
            <a:r>
              <a:rPr lang="ru-RU" sz="2800" b="1" i="1" dirty="0" err="1"/>
              <a:t>досвіду</a:t>
            </a:r>
            <a:r>
              <a:rPr lang="ru-RU" sz="2800" b="1" i="1" dirty="0"/>
              <a:t> </a:t>
            </a:r>
            <a:r>
              <a:rPr lang="ru-RU" sz="2800" b="1" i="1" dirty="0" err="1"/>
              <a:t>формування</a:t>
            </a:r>
            <a:r>
              <a:rPr lang="ru-RU" sz="2800" b="1" i="1" dirty="0"/>
              <a:t> </a:t>
            </a:r>
            <a:r>
              <a:rPr lang="ru-RU" sz="2800" b="1" i="1" dirty="0" err="1"/>
              <a:t>виборчих</a:t>
            </a:r>
            <a:r>
              <a:rPr lang="ru-RU" sz="2800" b="1" i="1" dirty="0"/>
              <a:t> систем на прикладах </a:t>
            </a:r>
            <a:r>
              <a:rPr lang="ru-RU" sz="2800" b="1" i="1" dirty="0" err="1"/>
              <a:t>певних</a:t>
            </a:r>
            <a:r>
              <a:rPr lang="ru-RU" sz="2800" b="1" i="1" dirty="0"/>
              <a:t> </a:t>
            </a:r>
            <a:r>
              <a:rPr lang="ru-RU" sz="2800" b="1" i="1" dirty="0" err="1"/>
              <a:t>країн</a:t>
            </a:r>
            <a:r>
              <a:rPr lang="ru-RU" sz="2800" b="1" i="1" dirty="0"/>
              <a:t>.</a:t>
            </a:r>
            <a:endParaRPr lang="ru-RU" sz="2800" b="1" i="1" dirty="0"/>
          </a:p>
        </p:txBody>
      </p:sp>
      <p:sp>
        <p:nvSpPr>
          <p:cNvPr id="3" name="Стрелка углом 2"/>
          <p:cNvSpPr/>
          <p:nvPr/>
        </p:nvSpPr>
        <p:spPr>
          <a:xfrm rot="5400000">
            <a:off x="4355976" y="260648"/>
            <a:ext cx="1008112" cy="2448272"/>
          </a:xfrm>
          <a:prstGeom prst="bentArrow">
            <a:avLst/>
          </a:prstGeom>
          <a:solidFill>
            <a:srgbClr val="66FF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834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Скругленный прямоугольник 4"/>
          <p:cNvSpPr/>
          <p:nvPr/>
        </p:nvSpPr>
        <p:spPr>
          <a:xfrm>
            <a:off x="208137" y="260649"/>
            <a:ext cx="3456384" cy="1417340"/>
          </a:xfrm>
          <a:prstGeom prst="roundRect">
            <a:avLst/>
          </a:prstGeom>
          <a:solidFill>
            <a:srgbClr val="66FF33"/>
          </a:solidFill>
          <a:ln>
            <a:noFill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b="1" i="1" dirty="0" err="1" smtClean="0"/>
              <a:t>Завдання</a:t>
            </a:r>
            <a:r>
              <a:rPr lang="ru-RU" sz="2800" b="1" i="1" dirty="0"/>
              <a:t> </a:t>
            </a:r>
            <a:r>
              <a:rPr lang="uk-UA" sz="2800" b="1" i="1" dirty="0" smtClean="0"/>
              <a:t>навчальної </a:t>
            </a:r>
            <a:r>
              <a:rPr lang="uk-UA" sz="2800" b="1" i="1" dirty="0"/>
              <a:t>дисципліни</a:t>
            </a:r>
            <a:endParaRPr lang="ru-RU" sz="2800" b="1" i="1" dirty="0"/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420092" y="1677989"/>
            <a:ext cx="7896324" cy="5180010"/>
          </a:xfrm>
          <a:prstGeom prst="roundRect">
            <a:avLst/>
          </a:prstGeom>
          <a:solidFill>
            <a:srgbClr val="66FF33"/>
          </a:solidFill>
          <a:ln>
            <a:noFill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marL="457200" indent="-457200" algn="just">
              <a:lnSpc>
                <a:spcPct val="107000"/>
              </a:lnSpc>
              <a:spcAft>
                <a:spcPts val="800"/>
              </a:spcAft>
              <a:buFont typeface="Wingdings" panose="05000000000000000000" pitchFamily="2" charset="2"/>
              <a:buChar char="Ø"/>
            </a:pPr>
            <a:r>
              <a:rPr lang="uk-UA" sz="2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поглиблення знань про такі категорії, як вибори, виборча система, мажоритарна виборча система, пропорційна виборча система, комбіновані виборчі системи, виборчий метр; </a:t>
            </a:r>
            <a:endParaRPr lang="ru-RU" sz="24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 indent="-457200" algn="just">
              <a:lnSpc>
                <a:spcPct val="107000"/>
              </a:lnSpc>
              <a:spcAft>
                <a:spcPts val="800"/>
              </a:spcAft>
              <a:buFont typeface="Wingdings" panose="05000000000000000000" pitchFamily="2" charset="2"/>
              <a:buChar char="Ø"/>
            </a:pPr>
            <a:r>
              <a:rPr lang="uk-UA" sz="24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ознайомлення  з особливостями  </a:t>
            </a: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виборчих  систем  у  країнах  з </a:t>
            </a:r>
            <a:r>
              <a:rPr lang="uk-UA" sz="24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різними </a:t>
            </a: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типами політичної культури і традиціями, історичним </a:t>
            </a:r>
            <a:r>
              <a:rPr lang="uk-UA" sz="24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досвідом</a:t>
            </a: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400" b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" name="Стрелка углом 2"/>
          <p:cNvSpPr/>
          <p:nvPr/>
        </p:nvSpPr>
        <p:spPr>
          <a:xfrm rot="5400000">
            <a:off x="4367384" y="249240"/>
            <a:ext cx="697263" cy="2160240"/>
          </a:xfrm>
          <a:prstGeom prst="bentArrow">
            <a:avLst/>
          </a:prstGeom>
          <a:solidFill>
            <a:srgbClr val="66FF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24654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седство">
  <a:themeElements>
    <a:clrScheme name="Соседство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Стандартная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оседство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Adjacency</Template>
  <TotalTime>588</TotalTime>
  <Words>187</Words>
  <Application>Microsoft Office PowerPoint</Application>
  <PresentationFormat>Экран (4:3)</PresentationFormat>
  <Paragraphs>10</Paragraphs>
  <Slides>5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11" baseType="lpstr">
      <vt:lpstr>Arial</vt:lpstr>
      <vt:lpstr>Calibri</vt:lpstr>
      <vt:lpstr>Cambria</vt:lpstr>
      <vt:lpstr>Times New Roman</vt:lpstr>
      <vt:lpstr>Wingdings</vt:lpstr>
      <vt:lpstr>Соседство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Home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Пользователь Windows</dc:creator>
  <cp:lastModifiedBy>Андрей</cp:lastModifiedBy>
  <cp:revision>173</cp:revision>
  <dcterms:created xsi:type="dcterms:W3CDTF">2014-10-23T16:33:01Z</dcterms:created>
  <dcterms:modified xsi:type="dcterms:W3CDTF">2019-03-04T13:20:17Z</dcterms:modified>
</cp:coreProperties>
</file>

<file path=docProps/thumbnail.jpeg>
</file>