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6" r:id="rId29"/>
    <p:sldId id="287" r:id="rId30"/>
    <p:sldId id="285" r:id="rId31"/>
    <p:sldId id="288" r:id="rId32"/>
    <p:sldId id="296" r:id="rId33"/>
    <p:sldId id="295" r:id="rId34"/>
    <p:sldId id="294" r:id="rId35"/>
    <p:sldId id="293" r:id="rId36"/>
    <p:sldId id="292" r:id="rId37"/>
    <p:sldId id="291" r:id="rId38"/>
    <p:sldId id="290" r:id="rId39"/>
    <p:sldId id="289" r:id="rId40"/>
    <p:sldId id="297" r:id="rId41"/>
    <p:sldId id="298" r:id="rId42"/>
    <p:sldId id="299" r:id="rId43"/>
    <p:sldId id="305" r:id="rId44"/>
    <p:sldId id="304" r:id="rId45"/>
    <p:sldId id="303" r:id="rId46"/>
    <p:sldId id="302" r:id="rId47"/>
    <p:sldId id="301" r:id="rId48"/>
    <p:sldId id="306" r:id="rId49"/>
    <p:sldId id="300" r:id="rId50"/>
    <p:sldId id="307" r:id="rId51"/>
    <p:sldId id="310" r:id="rId52"/>
    <p:sldId id="309" r:id="rId53"/>
    <p:sldId id="308" r:id="rId54"/>
    <p:sldId id="311" r:id="rId55"/>
    <p:sldId id="312" r:id="rId56"/>
    <p:sldId id="313" r:id="rId57"/>
    <p:sldId id="314" r:id="rId58"/>
    <p:sldId id="315" r:id="rId59"/>
    <p:sldId id="316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/>
          <a:lstStyle/>
          <a:p>
            <a:r>
              <a:rPr lang="uk-UA" dirty="0"/>
              <a:t>Лекція 10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6400800" cy="1752600"/>
          </a:xfrm>
        </p:spPr>
        <p:txBody>
          <a:bodyPr/>
          <a:lstStyle/>
          <a:p>
            <a:r>
              <a:rPr lang="ru-RU" b="1" dirty="0"/>
              <a:t>МЕТОДИ ВІДБОРУ ПРОБ У ПРОЦЕСІ КАРАНТИННОГО </a:t>
            </a:r>
            <a:endParaRPr lang="ru-RU" dirty="0"/>
          </a:p>
          <a:p>
            <a:r>
              <a:rPr lang="ru-RU" b="1" dirty="0"/>
              <a:t>ОГЛЯДУ ТА ЕКСПЕРТИЗИ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018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крупнонасіннєвих</a:t>
            </a:r>
            <a:r>
              <a:rPr lang="ru-RU" dirty="0"/>
              <a:t> культур (</a:t>
            </a:r>
            <a:r>
              <a:rPr lang="ru-RU" dirty="0" err="1"/>
              <a:t>кінські</a:t>
            </a:r>
            <a:r>
              <a:rPr lang="ru-RU" dirty="0"/>
              <a:t> </a:t>
            </a:r>
            <a:r>
              <a:rPr lang="ru-RU" dirty="0" err="1"/>
              <a:t>боби</a:t>
            </a:r>
            <a:r>
              <a:rPr lang="ru-RU" dirty="0"/>
              <a:t>, кабачки, </a:t>
            </a:r>
            <a:r>
              <a:rPr lang="ru-RU" dirty="0" err="1"/>
              <a:t>гарбузи</a:t>
            </a:r>
            <a:r>
              <a:rPr lang="ru-RU" dirty="0"/>
              <a:t>, </a:t>
            </a:r>
            <a:r>
              <a:rPr lang="ru-RU" dirty="0" err="1"/>
              <a:t>кісточки</a:t>
            </a:r>
            <a:r>
              <a:rPr lang="ru-RU" dirty="0"/>
              <a:t> абрикоса, </a:t>
            </a:r>
            <a:r>
              <a:rPr lang="ru-RU" dirty="0" err="1"/>
              <a:t>сливи</a:t>
            </a:r>
            <a:r>
              <a:rPr lang="ru-RU" dirty="0"/>
              <a:t>, </a:t>
            </a:r>
            <a:r>
              <a:rPr lang="ru-RU" dirty="0" err="1"/>
              <a:t>аличі</a:t>
            </a:r>
            <a:r>
              <a:rPr lang="ru-RU" dirty="0"/>
              <a:t>, </a:t>
            </a:r>
            <a:r>
              <a:rPr lang="ru-RU" dirty="0" err="1"/>
              <a:t>жолуді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конусним</a:t>
            </a:r>
            <a:r>
              <a:rPr lang="ru-RU" dirty="0"/>
              <a:t> щупом з </a:t>
            </a:r>
            <a:r>
              <a:rPr lang="ru-RU" dirty="0" err="1"/>
              <a:t>розшитих</a:t>
            </a:r>
            <a:r>
              <a:rPr lang="ru-RU" dirty="0"/>
              <a:t> </a:t>
            </a:r>
            <a:r>
              <a:rPr lang="ru-RU" dirty="0" err="1"/>
              <a:t>мішків</a:t>
            </a:r>
            <a:r>
              <a:rPr lang="ru-RU" dirty="0"/>
              <a:t>, а </a:t>
            </a:r>
            <a:r>
              <a:rPr lang="ru-RU" dirty="0" err="1"/>
              <a:t>середньо</a:t>
            </a:r>
            <a:r>
              <a:rPr lang="ru-RU" dirty="0"/>
              <a:t>- і </a:t>
            </a:r>
            <a:r>
              <a:rPr lang="ru-RU" dirty="0" err="1"/>
              <a:t>дрібнонасіннєвих</a:t>
            </a:r>
            <a:r>
              <a:rPr lang="ru-RU" dirty="0"/>
              <a:t> – </a:t>
            </a:r>
            <a:r>
              <a:rPr lang="ru-RU" dirty="0" err="1"/>
              <a:t>мішковим</a:t>
            </a:r>
            <a:r>
              <a:rPr lang="ru-RU" dirty="0"/>
              <a:t> щупом з </a:t>
            </a:r>
            <a:r>
              <a:rPr lang="ru-RU" dirty="0" err="1"/>
              <a:t>наступним</a:t>
            </a:r>
            <a:r>
              <a:rPr lang="ru-RU" dirty="0"/>
              <a:t> </a:t>
            </a:r>
            <a:r>
              <a:rPr lang="ru-RU" dirty="0" err="1"/>
              <a:t>зашиванням</a:t>
            </a:r>
            <a:r>
              <a:rPr lang="ru-RU" dirty="0"/>
              <a:t> </a:t>
            </a:r>
            <a:r>
              <a:rPr lang="ru-RU" dirty="0" err="1"/>
              <a:t>проколів</a:t>
            </a:r>
            <a:r>
              <a:rPr lang="ru-RU" dirty="0"/>
              <a:t> у </a:t>
            </a:r>
            <a:r>
              <a:rPr lang="ru-RU" dirty="0" err="1"/>
              <a:t>мішку</a:t>
            </a:r>
            <a:r>
              <a:rPr lang="ru-RU" dirty="0"/>
              <a:t>.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величини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мішків</a:t>
            </a:r>
            <a:r>
              <a:rPr lang="ru-RU" dirty="0"/>
              <a:t> і </a:t>
            </a:r>
            <a:r>
              <a:rPr lang="ru-RU" dirty="0" err="1"/>
              <a:t>виїмок</a:t>
            </a:r>
            <a:r>
              <a:rPr lang="ru-RU" dirty="0"/>
              <a:t> з них </a:t>
            </a:r>
            <a:r>
              <a:rPr lang="ru-RU" dirty="0" err="1"/>
              <a:t>змінюється</a:t>
            </a:r>
            <a:r>
              <a:rPr lang="ru-RU" dirty="0"/>
              <a:t> (табл. 1.1). </a:t>
            </a:r>
          </a:p>
        </p:txBody>
      </p:sp>
    </p:spTree>
    <p:extLst>
      <p:ext uri="{BB962C8B-B14F-4D97-AF65-F5344CB8AC3E}">
        <p14:creationId xmlns:p14="http://schemas.microsoft.com/office/powerpoint/2010/main" val="2900456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err="1"/>
              <a:t>Необхідна</a:t>
            </a:r>
            <a:r>
              <a:rPr lang="ru-RU" sz="3000" b="1" dirty="0"/>
              <a:t> </a:t>
            </a:r>
            <a:r>
              <a:rPr lang="ru-RU" sz="3000" b="1" dirty="0" err="1"/>
              <a:t>кількість</a:t>
            </a:r>
            <a:r>
              <a:rPr lang="ru-RU" sz="3000" b="1" dirty="0"/>
              <a:t> </a:t>
            </a:r>
            <a:r>
              <a:rPr lang="ru-RU" sz="3000" b="1" dirty="0" err="1"/>
              <a:t>мішків</a:t>
            </a:r>
            <a:r>
              <a:rPr lang="ru-RU" sz="3000" b="1" dirty="0"/>
              <a:t> і </a:t>
            </a:r>
            <a:r>
              <a:rPr lang="ru-RU" sz="3000" b="1" dirty="0" err="1"/>
              <a:t>виїмок</a:t>
            </a:r>
            <a:r>
              <a:rPr lang="ru-RU" sz="3000" b="1" dirty="0"/>
              <a:t> з них, </a:t>
            </a:r>
            <a:r>
              <a:rPr lang="ru-RU" sz="3000" b="1" dirty="0" err="1"/>
              <a:t>що</a:t>
            </a:r>
            <a:r>
              <a:rPr lang="ru-RU" sz="3000" b="1" dirty="0"/>
              <a:t> </a:t>
            </a:r>
            <a:r>
              <a:rPr lang="ru-RU" sz="3000" b="1" dirty="0" err="1"/>
              <a:t>відбираються</a:t>
            </a:r>
            <a:r>
              <a:rPr lang="ru-RU" sz="3000" b="1" dirty="0"/>
              <a:t> для </a:t>
            </a:r>
            <a:r>
              <a:rPr lang="ru-RU" sz="3000" b="1" dirty="0" err="1"/>
              <a:t>формування</a:t>
            </a:r>
            <a:r>
              <a:rPr lang="ru-RU" sz="3000" b="1" dirty="0"/>
              <a:t> </a:t>
            </a:r>
            <a:r>
              <a:rPr lang="ru-RU" sz="3000" b="1" dirty="0" err="1"/>
              <a:t>проби</a:t>
            </a:r>
            <a:r>
              <a:rPr lang="ru-RU" sz="3000" b="1" dirty="0"/>
              <a:t> за </a:t>
            </a:r>
            <a:r>
              <a:rPr lang="ru-RU" sz="3000" b="1" dirty="0" err="1"/>
              <a:t>різної</a:t>
            </a:r>
            <a:r>
              <a:rPr lang="ru-RU" sz="3000" b="1" dirty="0"/>
              <a:t> </a:t>
            </a:r>
            <a:r>
              <a:rPr lang="ru-RU" sz="3000" b="1" dirty="0" err="1"/>
              <a:t>величини</a:t>
            </a:r>
            <a:r>
              <a:rPr lang="ru-RU" sz="3000" b="1" dirty="0"/>
              <a:t> </a:t>
            </a:r>
            <a:r>
              <a:rPr lang="ru-RU" sz="3000" b="1" dirty="0" err="1"/>
              <a:t>партії</a:t>
            </a:r>
            <a:r>
              <a:rPr lang="ru-RU" sz="3000" b="1" dirty="0"/>
              <a:t> </a:t>
            </a:r>
            <a:r>
              <a:rPr lang="ru-RU" sz="3000" b="1" dirty="0" err="1"/>
              <a:t>насіння</a:t>
            </a:r>
            <a:r>
              <a:rPr lang="ru-RU" sz="3000" b="1" dirty="0"/>
              <a:t> </a:t>
            </a:r>
            <a:endParaRPr lang="ru-RU" sz="3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598682"/>
              </p:ext>
            </p:extLst>
          </p:nvPr>
        </p:nvGraphicFramePr>
        <p:xfrm>
          <a:off x="683568" y="2132856"/>
          <a:ext cx="7632848" cy="31971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4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4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6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Кількість мішків у </a:t>
                      </a:r>
                      <a:r>
                        <a:rPr lang="uk-UA" sz="1400">
                          <a:effectLst/>
                        </a:rPr>
                        <a:t>п</a:t>
                      </a:r>
                      <a:r>
                        <a:rPr lang="ru-RU" sz="1400">
                          <a:effectLst/>
                        </a:rPr>
                        <a:t>артії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мішків, з яких відбирають виїмки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виїмок з мішка та їх розміщення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 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 кожного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зверху, зсередини і знизу мішка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Від 11 до 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так само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Від 101 до 1000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 кожного десятого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– місця виїмки по черзі замінюють (верх, середина, низ)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Понад 1000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 кожного двадцять п’ятого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– так само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з </a:t>
            </a:r>
            <a:r>
              <a:rPr lang="ru-RU" dirty="0" err="1"/>
              <a:t>мішків</a:t>
            </a:r>
            <a:r>
              <a:rPr lang="ru-RU" dirty="0"/>
              <a:t> на </a:t>
            </a:r>
            <a:r>
              <a:rPr lang="ru-RU" dirty="0" err="1"/>
              <a:t>транспорті</a:t>
            </a:r>
            <a:r>
              <a:rPr lang="ru-RU" dirty="0"/>
              <a:t> (у вагонах, трюмах та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відбирають</a:t>
            </a:r>
            <a:r>
              <a:rPr lang="ru-RU" dirty="0"/>
              <a:t> з тих,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розміщені</a:t>
            </a:r>
            <a:r>
              <a:rPr lang="ru-RU" dirty="0"/>
              <a:t> в </a:t>
            </a:r>
            <a:r>
              <a:rPr lang="ru-RU" dirty="0" err="1"/>
              <a:t>доступних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без </a:t>
            </a:r>
            <a:r>
              <a:rPr lang="ru-RU" dirty="0" err="1"/>
              <a:t>перекладання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, </a:t>
            </a:r>
            <a:r>
              <a:rPr lang="ru-RU" dirty="0" err="1"/>
              <a:t>запакованого</a:t>
            </a:r>
            <a:r>
              <a:rPr lang="ru-RU" dirty="0"/>
              <a:t> в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/>
              <a:t>торбинки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пакети</a:t>
            </a:r>
            <a:r>
              <a:rPr lang="ru-RU" dirty="0"/>
              <a:t>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 до 3 кг, за </a:t>
            </a:r>
            <a:r>
              <a:rPr lang="ru-RU" dirty="0" err="1"/>
              <a:t>виїмку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одну </a:t>
            </a:r>
            <a:r>
              <a:rPr lang="ru-RU" dirty="0" err="1"/>
              <a:t>торбинку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пакет,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переглядають</a:t>
            </a:r>
            <a:r>
              <a:rPr lang="ru-RU" dirty="0"/>
              <a:t> увесь </a:t>
            </a:r>
            <a:r>
              <a:rPr lang="ru-RU" dirty="0" err="1"/>
              <a:t>уміст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необхідну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торбинок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пакетів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перегляду,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362820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дрібнозернистих</a:t>
            </a:r>
            <a:r>
              <a:rPr lang="ru-RU" dirty="0"/>
              <a:t> культур (</a:t>
            </a:r>
            <a:r>
              <a:rPr lang="ru-RU" dirty="0" err="1"/>
              <a:t>квіткові</a:t>
            </a:r>
            <a:r>
              <a:rPr lang="ru-RU" dirty="0"/>
              <a:t>), </a:t>
            </a:r>
            <a:r>
              <a:rPr lang="ru-RU" dirty="0" err="1"/>
              <a:t>розфасованих</a:t>
            </a:r>
            <a:r>
              <a:rPr lang="ru-RU" dirty="0"/>
              <a:t> у </a:t>
            </a:r>
            <a:r>
              <a:rPr lang="ru-RU" dirty="0" err="1"/>
              <a:t>малі</a:t>
            </a:r>
            <a:r>
              <a:rPr lang="ru-RU" dirty="0"/>
              <a:t> </a:t>
            </a:r>
            <a:r>
              <a:rPr lang="ru-RU" dirty="0" err="1"/>
              <a:t>пакети</a:t>
            </a:r>
            <a:r>
              <a:rPr lang="ru-RU" dirty="0"/>
              <a:t>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5 до 10 г,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весь </a:t>
            </a:r>
            <a:r>
              <a:rPr lang="ru-RU" dirty="0" err="1"/>
              <a:t>уміст</a:t>
            </a:r>
            <a:r>
              <a:rPr lang="ru-RU" dirty="0"/>
              <a:t> пакета, а </a:t>
            </a:r>
            <a:r>
              <a:rPr lang="ru-RU" dirty="0" err="1"/>
              <a:t>детальній</a:t>
            </a:r>
            <a:r>
              <a:rPr lang="ru-RU" dirty="0"/>
              <a:t> </a:t>
            </a:r>
            <a:r>
              <a:rPr lang="ru-RU" dirty="0" err="1"/>
              <a:t>експертизі</a:t>
            </a:r>
            <a:r>
              <a:rPr lang="ru-RU" dirty="0"/>
              <a:t> – </a:t>
            </a:r>
            <a:r>
              <a:rPr lang="ru-RU" dirty="0" err="1"/>
              <a:t>середня</a:t>
            </a:r>
            <a:r>
              <a:rPr lang="ru-RU" dirty="0"/>
              <a:t> проба </a:t>
            </a:r>
            <a:r>
              <a:rPr lang="ru-RU" dirty="0" err="1"/>
              <a:t>масою</a:t>
            </a:r>
            <a:r>
              <a:rPr lang="ru-RU" dirty="0"/>
              <a:t> 1 г. </a:t>
            </a:r>
          </a:p>
        </p:txBody>
      </p:sp>
    </p:spTree>
    <p:extLst>
      <p:ext uri="{BB962C8B-B14F-4D97-AF65-F5344CB8AC3E}">
        <p14:creationId xmlns:p14="http://schemas.microsoft.com/office/powerpoint/2010/main" val="586581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err="1"/>
              <a:t>Відбір</a:t>
            </a:r>
            <a:r>
              <a:rPr lang="ru-RU" sz="3000" b="1" dirty="0"/>
              <a:t> проб </a:t>
            </a:r>
            <a:r>
              <a:rPr lang="ru-RU" sz="3000" b="1" dirty="0" err="1"/>
              <a:t>насіннєвого</a:t>
            </a:r>
            <a:r>
              <a:rPr lang="ru-RU" sz="3000" b="1" dirty="0"/>
              <a:t> </a:t>
            </a:r>
            <a:r>
              <a:rPr lang="ru-RU" sz="3000" b="1" dirty="0" err="1"/>
              <a:t>матеріалу</a:t>
            </a:r>
            <a:r>
              <a:rPr lang="ru-RU" sz="3000" b="1" dirty="0"/>
              <a:t>, </a:t>
            </a:r>
            <a:r>
              <a:rPr lang="ru-RU" sz="3000" b="1" dirty="0" err="1"/>
              <a:t>що</a:t>
            </a:r>
            <a:r>
              <a:rPr lang="ru-RU" sz="3000" b="1" dirty="0"/>
              <a:t> перевозиться </a:t>
            </a:r>
            <a:r>
              <a:rPr lang="ru-RU" sz="3000" b="1" dirty="0" err="1"/>
              <a:t>чи</a:t>
            </a:r>
            <a:r>
              <a:rPr lang="ru-RU" sz="3000" b="1" dirty="0"/>
              <a:t> </a:t>
            </a:r>
            <a:r>
              <a:rPr lang="ru-RU" sz="3000" b="1" dirty="0" err="1"/>
              <a:t>зберігається</a:t>
            </a:r>
            <a:r>
              <a:rPr lang="ru-RU" sz="3000" b="1" dirty="0"/>
              <a:t> </a:t>
            </a:r>
            <a:r>
              <a:rPr lang="ru-RU" sz="3000" b="1" dirty="0" err="1"/>
              <a:t>насипом</a:t>
            </a:r>
            <a:r>
              <a:rPr lang="ru-RU" sz="3000" b="1" dirty="0"/>
              <a:t> 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вітчизняного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в складах </a:t>
            </a:r>
            <a:r>
              <a:rPr lang="ru-RU" dirty="0" err="1"/>
              <a:t>насипом</a:t>
            </a:r>
            <a:r>
              <a:rPr lang="ru-RU" dirty="0"/>
              <a:t>,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ГОСТ 12036 </a:t>
            </a:r>
            <a:r>
              <a:rPr lang="ru-RU" dirty="0" err="1"/>
              <a:t>від</a:t>
            </a:r>
            <a:r>
              <a:rPr lang="ru-RU" dirty="0"/>
              <a:t> кожного </a:t>
            </a:r>
            <a:r>
              <a:rPr lang="ru-RU" dirty="0" err="1"/>
              <a:t>відсіку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бурту, </a:t>
            </a:r>
            <a:r>
              <a:rPr lang="ru-RU" dirty="0" err="1"/>
              <a:t>розміщуючи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конверта (рис. А)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за </a:t>
            </a:r>
            <a:r>
              <a:rPr lang="ru-RU" dirty="0" err="1"/>
              <a:t>величини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до 20 т </a:t>
            </a:r>
            <a:r>
              <a:rPr lang="ru-RU" dirty="0" err="1"/>
              <a:t>або</a:t>
            </a:r>
            <a:r>
              <a:rPr lang="ru-RU" dirty="0"/>
              <a:t> 20 м2 </a:t>
            </a:r>
            <a:r>
              <a:rPr lang="ru-RU" dirty="0" err="1"/>
              <a:t>поверхні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59159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err="1"/>
              <a:t>Схеми</a:t>
            </a:r>
            <a:r>
              <a:rPr lang="ru-RU" sz="3000" b="1" dirty="0"/>
              <a:t> </a:t>
            </a:r>
            <a:r>
              <a:rPr lang="ru-RU" sz="3000" b="1" dirty="0" err="1"/>
              <a:t>взяття</a:t>
            </a:r>
            <a:r>
              <a:rPr lang="ru-RU" sz="3000" b="1" dirty="0"/>
              <a:t> </a:t>
            </a:r>
            <a:r>
              <a:rPr lang="ru-RU" sz="3000" b="1" dirty="0" err="1"/>
              <a:t>виїмок</a:t>
            </a:r>
            <a:r>
              <a:rPr lang="ru-RU" sz="3000" b="1" dirty="0"/>
              <a:t> </a:t>
            </a:r>
            <a:r>
              <a:rPr lang="ru-RU" sz="3000" b="1" dirty="0" err="1"/>
              <a:t>насіння</a:t>
            </a:r>
            <a:r>
              <a:rPr lang="ru-RU" sz="3000" b="1" dirty="0"/>
              <a:t> та </a:t>
            </a:r>
            <a:r>
              <a:rPr lang="ru-RU" sz="3000" b="1" dirty="0" err="1"/>
              <a:t>іншої</a:t>
            </a:r>
            <a:r>
              <a:rPr lang="ru-RU" sz="3000" b="1" dirty="0"/>
              <a:t> </a:t>
            </a:r>
            <a:r>
              <a:rPr lang="ru-RU" sz="3000" b="1" dirty="0" err="1"/>
              <a:t>продукції</a:t>
            </a:r>
            <a:r>
              <a:rPr lang="ru-RU" sz="3000" b="1" dirty="0"/>
              <a:t> </a:t>
            </a:r>
            <a:r>
              <a:rPr lang="ru-RU" sz="3000" b="1" dirty="0" err="1"/>
              <a:t>під</a:t>
            </a:r>
            <a:r>
              <a:rPr lang="ru-RU" sz="3000" b="1" dirty="0"/>
              <a:t> час </a:t>
            </a:r>
            <a:r>
              <a:rPr lang="ru-RU" sz="3000" b="1" dirty="0" err="1"/>
              <a:t>зберігання</a:t>
            </a:r>
            <a:r>
              <a:rPr lang="ru-RU" sz="3000" b="1" dirty="0"/>
              <a:t> </a:t>
            </a:r>
            <a:r>
              <a:rPr lang="ru-RU" sz="3000" b="1" dirty="0" err="1"/>
              <a:t>насипом</a:t>
            </a:r>
            <a:r>
              <a:rPr lang="ru-RU" sz="3000" b="1" dirty="0"/>
              <a:t> у </a:t>
            </a:r>
            <a:r>
              <a:rPr lang="ru-RU" sz="3000" b="1" dirty="0" err="1"/>
              <a:t>складі</a:t>
            </a:r>
            <a:r>
              <a:rPr lang="ru-RU" sz="3000" b="1" dirty="0"/>
              <a:t> 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8979" y="3645024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1.А)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25" y="1700808"/>
            <a:ext cx="254376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32005" y="6021288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1.Б)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533" y="3829690"/>
            <a:ext cx="592971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617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поверхня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за </a:t>
            </a:r>
            <a:r>
              <a:rPr lang="ru-RU" dirty="0" err="1"/>
              <a:t>масою</a:t>
            </a:r>
            <a:r>
              <a:rPr lang="ru-RU" dirty="0"/>
              <a:t> і </a:t>
            </a:r>
            <a:r>
              <a:rPr lang="ru-RU" dirty="0" err="1"/>
              <a:t>площею</a:t>
            </a:r>
            <a:r>
              <a:rPr lang="ru-RU" dirty="0"/>
              <a:t> </a:t>
            </a:r>
            <a:r>
              <a:rPr lang="ru-RU" dirty="0" err="1"/>
              <a:t>більша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умовно</a:t>
            </a:r>
            <a:r>
              <a:rPr lang="ru-RU" dirty="0"/>
              <a:t> </a:t>
            </a:r>
            <a:r>
              <a:rPr lang="ru-RU" dirty="0" err="1"/>
              <a:t>поділяють</a:t>
            </a:r>
            <a:r>
              <a:rPr lang="ru-RU" dirty="0"/>
              <a:t> на </a:t>
            </a:r>
            <a:r>
              <a:rPr lang="ru-RU" dirty="0" err="1"/>
              <a:t>секції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20 м2 </a:t>
            </a:r>
            <a:r>
              <a:rPr lang="ru-RU" dirty="0" err="1"/>
              <a:t>кожна</a:t>
            </a:r>
            <a:r>
              <a:rPr lang="ru-RU" dirty="0"/>
              <a:t> і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(рис. Б). </a:t>
            </a:r>
          </a:p>
          <a:p>
            <a:pPr marL="0" indent="0">
              <a:buNone/>
            </a:pPr>
            <a:r>
              <a:rPr lang="ru-RU" dirty="0"/>
              <a:t>У кожному </a:t>
            </a:r>
            <a:r>
              <a:rPr lang="ru-RU" dirty="0" err="1"/>
              <a:t>означеному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шарів</a:t>
            </a:r>
            <a:r>
              <a:rPr lang="ru-RU" dirty="0"/>
              <a:t>: </a:t>
            </a:r>
            <a:r>
              <a:rPr lang="ru-RU" dirty="0" err="1"/>
              <a:t>верхнього</a:t>
            </a:r>
            <a:r>
              <a:rPr lang="ru-RU" dirty="0"/>
              <a:t> — на </a:t>
            </a:r>
            <a:r>
              <a:rPr lang="ru-RU" dirty="0" err="1"/>
              <a:t>глибині</a:t>
            </a:r>
            <a:r>
              <a:rPr lang="ru-RU" dirty="0"/>
              <a:t> 10 см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, </a:t>
            </a:r>
            <a:r>
              <a:rPr lang="ru-RU" dirty="0" err="1"/>
              <a:t>середнього</a:t>
            </a:r>
            <a:r>
              <a:rPr lang="ru-RU" dirty="0"/>
              <a:t> — на </a:t>
            </a:r>
            <a:r>
              <a:rPr lang="ru-RU" dirty="0" err="1"/>
              <a:t>половині</a:t>
            </a:r>
            <a:r>
              <a:rPr lang="ru-RU" dirty="0"/>
              <a:t> </a:t>
            </a:r>
            <a:r>
              <a:rPr lang="ru-RU" dirty="0" err="1"/>
              <a:t>висоти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 і </a:t>
            </a:r>
            <a:r>
              <a:rPr lang="ru-RU" dirty="0" err="1"/>
              <a:t>нижнього</a:t>
            </a:r>
            <a:r>
              <a:rPr lang="ru-RU" dirty="0"/>
              <a:t> – на </a:t>
            </a:r>
            <a:r>
              <a:rPr lang="ru-RU" dirty="0" err="1"/>
              <a:t>відстані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10 до 15 см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підлоги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секції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в </a:t>
            </a:r>
            <a:r>
              <a:rPr lang="ru-RU" dirty="0" err="1"/>
              <a:t>окрему</a:t>
            </a:r>
            <a:r>
              <a:rPr lang="ru-RU" dirty="0"/>
              <a:t> пробу.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968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Відбір</a:t>
            </a:r>
            <a:r>
              <a:rPr lang="ru-RU" b="1" dirty="0"/>
              <a:t> проб зерна і </a:t>
            </a:r>
            <a:r>
              <a:rPr lang="ru-RU" b="1" dirty="0" err="1"/>
              <a:t>зернопродуктів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упакованого</a:t>
            </a:r>
            <a:r>
              <a:rPr lang="ru-RU" dirty="0"/>
              <a:t> зерна і </a:t>
            </a:r>
            <a:r>
              <a:rPr lang="ru-RU" dirty="0" err="1"/>
              <a:t>зернопродуктів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описаною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методикою (</a:t>
            </a:r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насіннєвого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перевозиться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). </a:t>
            </a:r>
          </a:p>
          <a:p>
            <a:pPr marL="0" indent="0">
              <a:buNone/>
            </a:pP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зерна, яке </a:t>
            </a:r>
            <a:r>
              <a:rPr lang="ru-RU" dirty="0" err="1"/>
              <a:t>транспортується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 у трюмах </a:t>
            </a:r>
            <a:r>
              <a:rPr lang="ru-RU" dirty="0" err="1"/>
              <a:t>морських</a:t>
            </a:r>
            <a:r>
              <a:rPr lang="ru-RU" dirty="0"/>
              <a:t> суден,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вивантаження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струменем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падає</a:t>
            </a:r>
            <a:r>
              <a:rPr lang="ru-RU" dirty="0"/>
              <a:t> з транспортера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зернопомпи</a:t>
            </a:r>
            <a:r>
              <a:rPr lang="ru-RU" dirty="0"/>
              <a:t>, </a:t>
            </a:r>
            <a:r>
              <a:rPr lang="ru-RU" dirty="0" err="1"/>
              <a:t>перетинаючи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ширині</a:t>
            </a:r>
            <a:r>
              <a:rPr lang="ru-RU" dirty="0"/>
              <a:t> </a:t>
            </a:r>
            <a:r>
              <a:rPr lang="ru-RU" dirty="0" err="1"/>
              <a:t>спеціальним</a:t>
            </a:r>
            <a:r>
              <a:rPr lang="ru-RU" dirty="0"/>
              <a:t> </a:t>
            </a:r>
            <a:r>
              <a:rPr lang="ru-RU" dirty="0" err="1"/>
              <a:t>ковшем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пробовідбірником</a:t>
            </a:r>
            <a:r>
              <a:rPr lang="ru-RU" dirty="0"/>
              <a:t> через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часу. </a:t>
            </a:r>
          </a:p>
          <a:p>
            <a:pPr marL="0" indent="0">
              <a:buNone/>
            </a:pP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(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) повинна </a:t>
            </a:r>
            <a:r>
              <a:rPr lang="ru-RU" dirty="0" err="1"/>
              <a:t>становити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10 г на </a:t>
            </a:r>
            <a:r>
              <a:rPr lang="ru-RU" dirty="0" err="1"/>
              <a:t>кожну</a:t>
            </a:r>
            <a:r>
              <a:rPr lang="ru-RU" dirty="0"/>
              <a:t> тонну. </a:t>
            </a:r>
          </a:p>
          <a:p>
            <a:pPr marL="0" indent="0">
              <a:buNone/>
            </a:pPr>
            <a:r>
              <a:rPr lang="ru-RU" dirty="0"/>
              <a:t>З кожного трюму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окрема</a:t>
            </a:r>
            <a:r>
              <a:rPr lang="ru-RU" dirty="0"/>
              <a:t> </a:t>
            </a:r>
            <a:r>
              <a:rPr lang="ru-RU" dirty="0" err="1"/>
              <a:t>об’єднана</a:t>
            </a:r>
            <a:r>
              <a:rPr lang="ru-RU" dirty="0"/>
              <a:t> проба. </a:t>
            </a:r>
          </a:p>
        </p:txBody>
      </p:sp>
    </p:spTree>
    <p:extLst>
      <p:ext uri="{BB962C8B-B14F-4D97-AF65-F5344CB8AC3E}">
        <p14:creationId xmlns:p14="http://schemas.microsoft.com/office/powerpoint/2010/main" val="2967666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зерна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залізничних</a:t>
            </a:r>
            <a:r>
              <a:rPr lang="ru-RU" dirty="0"/>
              <a:t> </a:t>
            </a:r>
            <a:r>
              <a:rPr lang="ru-RU" dirty="0" err="1"/>
              <a:t>вагонів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заванта-ження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вивантаження</a:t>
            </a:r>
            <a:r>
              <a:rPr lang="ru-RU" dirty="0"/>
              <a:t> </a:t>
            </a:r>
            <a:r>
              <a:rPr lang="ru-RU" dirty="0" err="1"/>
              <a:t>спеціальним</a:t>
            </a:r>
            <a:r>
              <a:rPr lang="ru-RU" dirty="0"/>
              <a:t> </a:t>
            </a:r>
            <a:r>
              <a:rPr lang="ru-RU" dirty="0" err="1"/>
              <a:t>ковшем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пробовідбірником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струменем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падає</a:t>
            </a:r>
            <a:r>
              <a:rPr lang="ru-RU" dirty="0"/>
              <a:t> з транспортера через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часу з таким </a:t>
            </a:r>
            <a:r>
              <a:rPr lang="ru-RU" dirty="0" err="1"/>
              <a:t>розрахунком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/>
              <a:t>відібраних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(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) становила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100 г на </a:t>
            </a:r>
            <a:r>
              <a:rPr lang="ru-RU" dirty="0" err="1"/>
              <a:t>кожну</a:t>
            </a:r>
            <a:r>
              <a:rPr lang="ru-RU" dirty="0"/>
              <a:t> тонну. </a:t>
            </a:r>
          </a:p>
        </p:txBody>
      </p:sp>
    </p:spTree>
    <p:extLst>
      <p:ext uri="{BB962C8B-B14F-4D97-AF65-F5344CB8AC3E}">
        <p14:creationId xmlns:p14="http://schemas.microsoft.com/office/powerpoint/2010/main" val="2604370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неповного</a:t>
            </a:r>
            <a:r>
              <a:rPr lang="ru-RU" dirty="0"/>
              <a:t> </a:t>
            </a:r>
            <a:r>
              <a:rPr lang="ru-RU" dirty="0" err="1"/>
              <a:t>завантаження</a:t>
            </a:r>
            <a:r>
              <a:rPr lang="ru-RU" dirty="0"/>
              <a:t> </a:t>
            </a:r>
            <a:r>
              <a:rPr lang="ru-RU" dirty="0" err="1"/>
              <a:t>вагонів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у вагонах </a:t>
            </a:r>
            <a:r>
              <a:rPr lang="ru-RU" dirty="0" err="1"/>
              <a:t>конусним</a:t>
            </a:r>
            <a:r>
              <a:rPr lang="ru-RU" dirty="0"/>
              <a:t> щупом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шарів</a:t>
            </a:r>
            <a:r>
              <a:rPr lang="ru-RU" dirty="0"/>
              <a:t> у кожному </a:t>
            </a:r>
            <a:r>
              <a:rPr lang="ru-RU" dirty="0" err="1"/>
              <a:t>місці</a:t>
            </a:r>
            <a:r>
              <a:rPr lang="ru-RU" dirty="0"/>
              <a:t>: з </a:t>
            </a:r>
            <a:r>
              <a:rPr lang="ru-RU" dirty="0" err="1"/>
              <a:t>верхнього</a:t>
            </a:r>
            <a:r>
              <a:rPr lang="ru-RU" dirty="0"/>
              <a:t> – на </a:t>
            </a:r>
            <a:r>
              <a:rPr lang="ru-RU" dirty="0" err="1"/>
              <a:t>глибині</a:t>
            </a:r>
            <a:r>
              <a:rPr lang="ru-RU" dirty="0"/>
              <a:t> 10 см, </a:t>
            </a:r>
            <a:r>
              <a:rPr lang="ru-RU" dirty="0" err="1"/>
              <a:t>середнього</a:t>
            </a:r>
            <a:r>
              <a:rPr lang="ru-RU" dirty="0"/>
              <a:t> – на </a:t>
            </a:r>
            <a:r>
              <a:rPr lang="ru-RU" dirty="0" err="1"/>
              <a:t>половині</a:t>
            </a:r>
            <a:r>
              <a:rPr lang="ru-RU" dirty="0"/>
              <a:t> </a:t>
            </a:r>
            <a:r>
              <a:rPr lang="ru-RU" dirty="0" err="1"/>
              <a:t>висоти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 і </a:t>
            </a:r>
            <a:r>
              <a:rPr lang="ru-RU" dirty="0" err="1"/>
              <a:t>нижнього</a:t>
            </a:r>
            <a:r>
              <a:rPr lang="ru-RU" dirty="0"/>
              <a:t> – на </a:t>
            </a:r>
            <a:r>
              <a:rPr lang="ru-RU" dirty="0" err="1"/>
              <a:t>відстані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10 до 15 см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підлоги</a:t>
            </a:r>
            <a:r>
              <a:rPr lang="ru-RU" dirty="0"/>
              <a:t> вагона. </a:t>
            </a:r>
          </a:p>
        </p:txBody>
      </p:sp>
    </p:spTree>
    <p:extLst>
      <p:ext uri="{BB962C8B-B14F-4D97-AF65-F5344CB8AC3E}">
        <p14:creationId xmlns:p14="http://schemas.microsoft.com/office/powerpoint/2010/main" val="53854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Класифікація</a:t>
            </a:r>
            <a:r>
              <a:rPr lang="ru-RU" b="1" dirty="0"/>
              <a:t> </a:t>
            </a:r>
            <a:r>
              <a:rPr lang="ru-RU" b="1" dirty="0" err="1"/>
              <a:t>рослинної</a:t>
            </a:r>
            <a:r>
              <a:rPr lang="ru-RU" b="1" dirty="0"/>
              <a:t> </a:t>
            </a:r>
            <a:r>
              <a:rPr lang="ru-RU" b="1" dirty="0" err="1"/>
              <a:t>продукції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 err="1"/>
              <a:t>Відбір</a:t>
            </a:r>
            <a:r>
              <a:rPr lang="ru-RU" b="1" dirty="0"/>
              <a:t> проб </a:t>
            </a:r>
          </a:p>
          <a:p>
            <a:pPr marL="0" indent="0">
              <a:buNone/>
            </a:pPr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насіннєвого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перевозиться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зберігається</a:t>
            </a:r>
            <a:r>
              <a:rPr lang="ru-RU" b="1" dirty="0"/>
              <a:t> </a:t>
            </a:r>
            <a:r>
              <a:rPr lang="ru-RU" b="1" dirty="0" err="1"/>
              <a:t>упакованими</a:t>
            </a:r>
            <a:r>
              <a:rPr lang="ru-RU" b="1" dirty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380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Кількість</a:t>
            </a:r>
            <a:r>
              <a:rPr lang="ru-RU" dirty="0"/>
              <a:t> і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взяття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місткості</a:t>
            </a:r>
            <a:r>
              <a:rPr lang="ru-RU" dirty="0"/>
              <a:t> вагона: </a:t>
            </a:r>
          </a:p>
          <a:p>
            <a:pPr marL="0" indent="0">
              <a:buNone/>
            </a:pPr>
            <a:r>
              <a:rPr lang="ru-RU" dirty="0"/>
              <a:t>– у 16–20-тонних вагонах —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(рис. 1.А); </a:t>
            </a:r>
          </a:p>
          <a:p>
            <a:pPr marL="0" indent="0">
              <a:buNone/>
            </a:pPr>
            <a:r>
              <a:rPr lang="ru-RU" dirty="0"/>
              <a:t>– у 33–40-тонних вагонах — у восьми </a:t>
            </a:r>
            <a:r>
              <a:rPr lang="ru-RU" dirty="0" err="1"/>
              <a:t>місцях</a:t>
            </a:r>
            <a:r>
              <a:rPr lang="ru-RU" dirty="0"/>
              <a:t> (рис. 2. А); </a:t>
            </a:r>
          </a:p>
          <a:p>
            <a:pPr marL="0" indent="0">
              <a:buNone/>
            </a:pPr>
            <a:r>
              <a:rPr lang="ru-RU" dirty="0"/>
              <a:t>– у 60-тонних вагонах — в </a:t>
            </a:r>
            <a:r>
              <a:rPr lang="ru-RU" dirty="0" err="1"/>
              <a:t>одинадцяти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(рис. 2. Б). </a:t>
            </a:r>
          </a:p>
          <a:p>
            <a:pPr marL="0" indent="0">
              <a:buNone/>
            </a:pPr>
            <a:r>
              <a:rPr lang="ru-RU" dirty="0"/>
              <a:t>З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автомашини</a:t>
            </a:r>
            <a:r>
              <a:rPr lang="ru-RU" dirty="0"/>
              <a:t> </a:t>
            </a:r>
            <a:r>
              <a:rPr lang="ru-RU" dirty="0" err="1"/>
              <a:t>вантажністю</a:t>
            </a:r>
            <a:r>
              <a:rPr lang="ru-RU" dirty="0"/>
              <a:t> до 20 т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об’єднують</a:t>
            </a:r>
            <a:r>
              <a:rPr lang="ru-RU" dirty="0"/>
              <a:t> в одну пробу. </a:t>
            </a:r>
          </a:p>
        </p:txBody>
      </p:sp>
    </p:spTree>
    <p:extLst>
      <p:ext uri="{BB962C8B-B14F-4D97-AF65-F5344CB8AC3E}">
        <p14:creationId xmlns:p14="http://schemas.microsoft.com/office/powerpoint/2010/main" val="748631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Схеми</a:t>
            </a:r>
            <a:r>
              <a:rPr lang="ru-RU" b="1" dirty="0"/>
              <a:t> </a:t>
            </a:r>
            <a:r>
              <a:rPr lang="ru-RU" b="1" dirty="0" err="1"/>
              <a:t>взяття</a:t>
            </a:r>
            <a:r>
              <a:rPr lang="ru-RU" b="1" dirty="0"/>
              <a:t> </a:t>
            </a:r>
            <a:r>
              <a:rPr lang="ru-RU" b="1" dirty="0" err="1"/>
              <a:t>виїмок</a:t>
            </a:r>
            <a:r>
              <a:rPr lang="ru-RU" b="1" dirty="0"/>
              <a:t> зерна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перевезення</a:t>
            </a:r>
            <a:r>
              <a:rPr lang="ru-RU" b="1" dirty="0"/>
              <a:t> </a:t>
            </a:r>
            <a:r>
              <a:rPr lang="ru-RU" b="1" dirty="0" err="1"/>
              <a:t>насипом</a:t>
            </a:r>
            <a:r>
              <a:rPr lang="ru-RU" b="1" dirty="0"/>
              <a:t> у вагона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434748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309" y="4365104"/>
            <a:ext cx="621497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342900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2.А)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6165304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2.Б) </a:t>
            </a:r>
          </a:p>
        </p:txBody>
      </p:sp>
    </p:spTree>
    <p:extLst>
      <p:ext uri="{BB962C8B-B14F-4D97-AF65-F5344CB8AC3E}">
        <p14:creationId xmlns:p14="http://schemas.microsoft.com/office/powerpoint/2010/main" val="969896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зерна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силосів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перекачування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струменя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падає</a:t>
            </a:r>
            <a:r>
              <a:rPr lang="ru-RU" dirty="0"/>
              <a:t>, </a:t>
            </a:r>
            <a:r>
              <a:rPr lang="ru-RU" dirty="0" err="1"/>
              <a:t>перетинаючи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ширині</a:t>
            </a:r>
            <a:r>
              <a:rPr lang="ru-RU" dirty="0"/>
              <a:t> </a:t>
            </a:r>
            <a:r>
              <a:rPr lang="ru-RU" dirty="0" err="1"/>
              <a:t>спеціальним</a:t>
            </a:r>
            <a:r>
              <a:rPr lang="ru-RU" dirty="0"/>
              <a:t> </a:t>
            </a:r>
            <a:r>
              <a:rPr lang="ru-RU" dirty="0" err="1"/>
              <a:t>ковшем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пробовідбірником</a:t>
            </a:r>
            <a:r>
              <a:rPr lang="ru-RU" dirty="0"/>
              <a:t> через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часу. </a:t>
            </a:r>
          </a:p>
          <a:p>
            <a:pPr marL="0" indent="0">
              <a:buNone/>
            </a:pP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(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) повинна </a:t>
            </a:r>
            <a:r>
              <a:rPr lang="ru-RU" dirty="0" err="1"/>
              <a:t>становити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10 г на </a:t>
            </a:r>
            <a:r>
              <a:rPr lang="ru-RU" dirty="0" err="1"/>
              <a:t>кожну</a:t>
            </a:r>
            <a:r>
              <a:rPr lang="ru-RU" dirty="0"/>
              <a:t> тонну. </a:t>
            </a:r>
          </a:p>
          <a:p>
            <a:pPr marL="0" indent="0">
              <a:buNone/>
            </a:pPr>
            <a:r>
              <a:rPr lang="ru-RU" dirty="0"/>
              <a:t>З кожного трюму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окрема</a:t>
            </a:r>
            <a:r>
              <a:rPr lang="ru-RU" dirty="0"/>
              <a:t> </a:t>
            </a:r>
            <a:r>
              <a:rPr lang="ru-RU" dirty="0" err="1"/>
              <a:t>об’єднана</a:t>
            </a:r>
            <a:r>
              <a:rPr lang="ru-RU" dirty="0"/>
              <a:t> проба, а в складах – </a:t>
            </a:r>
            <a:r>
              <a:rPr lang="ru-RU" dirty="0" err="1"/>
              <a:t>аналогічно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описаною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методикою (</a:t>
            </a:r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насіннєвого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перевозиться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740793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надходження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кукурудзи</a:t>
            </a:r>
            <a:r>
              <a:rPr lang="ru-RU" dirty="0"/>
              <a:t> в </a:t>
            </a:r>
            <a:r>
              <a:rPr lang="ru-RU" dirty="0" err="1"/>
              <a:t>качанах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по </a:t>
            </a:r>
            <a:r>
              <a:rPr lang="ru-RU" dirty="0" err="1"/>
              <a:t>секціях</a:t>
            </a:r>
            <a:r>
              <a:rPr lang="ru-RU" dirty="0"/>
              <a:t> </a:t>
            </a:r>
            <a:r>
              <a:rPr lang="ru-RU" dirty="0" err="1"/>
              <a:t>площею</a:t>
            </a:r>
            <a:r>
              <a:rPr lang="ru-RU" dirty="0"/>
              <a:t> 20 м2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(рис. 1. А)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шарів</a:t>
            </a:r>
            <a:r>
              <a:rPr lang="ru-RU" dirty="0"/>
              <a:t> – з </a:t>
            </a:r>
            <a:r>
              <a:rPr lang="ru-RU" dirty="0" err="1"/>
              <a:t>верхнього</a:t>
            </a:r>
            <a:r>
              <a:rPr lang="ru-RU" dirty="0"/>
              <a:t>, </a:t>
            </a:r>
            <a:r>
              <a:rPr lang="ru-RU" dirty="0" err="1"/>
              <a:t>середнього</a:t>
            </a:r>
            <a:r>
              <a:rPr lang="ru-RU" dirty="0"/>
              <a:t> і </a:t>
            </a:r>
            <a:r>
              <a:rPr lang="ru-RU" dirty="0" err="1"/>
              <a:t>нижнього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розвантаження</a:t>
            </a:r>
            <a:r>
              <a:rPr lang="ru-RU" dirty="0"/>
              <a:t> </a:t>
            </a:r>
            <a:r>
              <a:rPr lang="ru-RU" dirty="0" err="1"/>
              <a:t>вагонів</a:t>
            </a:r>
            <a:r>
              <a:rPr lang="ru-RU" dirty="0"/>
              <a:t> – через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часу. </a:t>
            </a:r>
          </a:p>
          <a:p>
            <a:pPr marL="0" indent="0">
              <a:buNone/>
            </a:pPr>
            <a:r>
              <a:rPr lang="ru-RU" dirty="0"/>
              <a:t>Одна проба в </a:t>
            </a:r>
            <a:r>
              <a:rPr lang="ru-RU" dirty="0" err="1"/>
              <a:t>кількості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30 </a:t>
            </a:r>
            <a:r>
              <a:rPr lang="ru-RU" dirty="0" err="1"/>
              <a:t>качанів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кожних</a:t>
            </a:r>
            <a:r>
              <a:rPr lang="ru-RU" dirty="0"/>
              <a:t> 15 т. </a:t>
            </a:r>
          </a:p>
        </p:txBody>
      </p:sp>
    </p:spTree>
    <p:extLst>
      <p:ext uri="{BB962C8B-B14F-4D97-AF65-F5344CB8AC3E}">
        <p14:creationId xmlns:p14="http://schemas.microsoft.com/office/powerpoint/2010/main" val="3672788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садивного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плодових</a:t>
            </a:r>
            <a:r>
              <a:rPr lang="ru-RU" dirty="0"/>
              <a:t>, </a:t>
            </a:r>
            <a:r>
              <a:rPr lang="ru-RU" dirty="0" err="1"/>
              <a:t>ягідних</a:t>
            </a:r>
            <a:r>
              <a:rPr lang="ru-RU" dirty="0"/>
              <a:t>, </a:t>
            </a:r>
            <a:r>
              <a:rPr lang="ru-RU" dirty="0" err="1"/>
              <a:t>квітково-декоративних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деревних</a:t>
            </a:r>
            <a:r>
              <a:rPr lang="ru-RU" dirty="0"/>
              <a:t> і </a:t>
            </a:r>
            <a:r>
              <a:rPr lang="ru-RU" dirty="0" err="1"/>
              <a:t>чагарникових</a:t>
            </a:r>
            <a:r>
              <a:rPr lang="ru-RU" dirty="0"/>
              <a:t> культур (</a:t>
            </a:r>
            <a:r>
              <a:rPr lang="ru-RU" dirty="0" err="1"/>
              <a:t>живці</a:t>
            </a:r>
            <a:r>
              <a:rPr lang="ru-RU" dirty="0"/>
              <a:t>, </a:t>
            </a:r>
            <a:r>
              <a:rPr lang="ru-RU" dirty="0" err="1"/>
              <a:t>відводки</a:t>
            </a:r>
            <a:r>
              <a:rPr lang="ru-RU" dirty="0"/>
              <a:t>, </a:t>
            </a:r>
            <a:r>
              <a:rPr lang="ru-RU" dirty="0" err="1"/>
              <a:t>саджанці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поступає</a:t>
            </a:r>
            <a:r>
              <a:rPr lang="ru-RU" dirty="0"/>
              <a:t> </a:t>
            </a:r>
            <a:r>
              <a:rPr lang="ru-RU" dirty="0" err="1"/>
              <a:t>зв’язаний</a:t>
            </a:r>
            <a:r>
              <a:rPr lang="ru-RU" dirty="0"/>
              <a:t> у пучки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упакований</a:t>
            </a:r>
            <a:r>
              <a:rPr lang="ru-RU" dirty="0"/>
              <a:t> у ящики,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: </a:t>
            </a:r>
          </a:p>
          <a:p>
            <a:r>
              <a:rPr lang="ru-RU" dirty="0"/>
              <a:t>– до 100 шт. – весь </a:t>
            </a:r>
            <a:r>
              <a:rPr lang="ru-RU" dirty="0" err="1"/>
              <a:t>садивний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101 до 500 –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екземпляр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501 до 3000 –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десятий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3001 до 10000 –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п’ятдесятий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понад</a:t>
            </a:r>
            <a:r>
              <a:rPr lang="ru-RU" dirty="0"/>
              <a:t> 10000 – </a:t>
            </a:r>
            <a:r>
              <a:rPr lang="ru-RU" dirty="0" err="1"/>
              <a:t>партію</a:t>
            </a:r>
            <a:r>
              <a:rPr lang="ru-RU" dirty="0"/>
              <a:t> </a:t>
            </a:r>
            <a:r>
              <a:rPr lang="ru-RU" dirty="0" err="1"/>
              <a:t>поділяють</a:t>
            </a:r>
            <a:r>
              <a:rPr lang="ru-RU" dirty="0"/>
              <a:t> </a:t>
            </a:r>
            <a:r>
              <a:rPr lang="ru-RU" dirty="0" err="1"/>
              <a:t>порівну</a:t>
            </a:r>
            <a:r>
              <a:rPr lang="ru-RU" dirty="0"/>
              <a:t> і </a:t>
            </a:r>
            <a:r>
              <a:rPr lang="ru-RU" dirty="0" err="1"/>
              <a:t>беруть</a:t>
            </a:r>
            <a:r>
              <a:rPr lang="ru-RU" dirty="0"/>
              <a:t> для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екземпляри</a:t>
            </a:r>
            <a:r>
              <a:rPr lang="ru-RU" dirty="0"/>
              <a:t> за </a:t>
            </a:r>
            <a:r>
              <a:rPr lang="ru-RU" dirty="0" err="1"/>
              <a:t>наведеною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схемою, як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64303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пробу для </a:t>
            </a:r>
            <a:r>
              <a:rPr lang="ru-RU" dirty="0" err="1"/>
              <a:t>детальної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відбираються</a:t>
            </a:r>
            <a:r>
              <a:rPr lang="ru-RU" dirty="0"/>
              <a:t> в першу </a:t>
            </a:r>
            <a:r>
              <a:rPr lang="ru-RU" dirty="0" err="1"/>
              <a:t>чергу</a:t>
            </a:r>
            <a:r>
              <a:rPr lang="ru-RU" dirty="0"/>
              <a:t> </a:t>
            </a:r>
            <a:r>
              <a:rPr lang="ru-RU" dirty="0" err="1"/>
              <a:t>підозрілі</a:t>
            </a:r>
            <a:r>
              <a:rPr lang="ru-RU" dirty="0"/>
              <a:t> на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екземпляри</a:t>
            </a:r>
            <a:r>
              <a:rPr lang="ru-RU" dirty="0"/>
              <a:t>, але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один </a:t>
            </a:r>
            <a:r>
              <a:rPr lang="ru-RU" dirty="0" err="1"/>
              <a:t>екземпляр</a:t>
            </a:r>
            <a:r>
              <a:rPr lang="ru-RU" dirty="0"/>
              <a:t> на 100 </a:t>
            </a:r>
            <a:r>
              <a:rPr lang="ru-RU" dirty="0" err="1"/>
              <a:t>одиниць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21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мішків</a:t>
            </a:r>
            <a:r>
              <a:rPr lang="ru-RU" dirty="0"/>
              <a:t> (</a:t>
            </a:r>
            <a:r>
              <a:rPr lang="ru-RU" dirty="0" err="1"/>
              <a:t>ящиків</a:t>
            </a:r>
            <a:r>
              <a:rPr lang="ru-RU" dirty="0"/>
              <a:t>), з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відбиратися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,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величини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і становить: </a:t>
            </a:r>
          </a:p>
          <a:p>
            <a:pPr marL="0" indent="0">
              <a:buNone/>
            </a:pPr>
            <a:r>
              <a:rPr lang="ru-RU" dirty="0"/>
              <a:t>– до 10 – з кожного </a:t>
            </a:r>
            <a:r>
              <a:rPr lang="ru-RU" dirty="0" err="1"/>
              <a:t>пакування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11 до 100 – з кожного </a:t>
            </a:r>
            <a:r>
              <a:rPr lang="ru-RU" dirty="0" err="1"/>
              <a:t>п’ятого</a:t>
            </a:r>
            <a:r>
              <a:rPr lang="ru-RU" dirty="0"/>
              <a:t>, але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з десяти;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101 до 500 – з кожного </a:t>
            </a:r>
            <a:r>
              <a:rPr lang="ru-RU" dirty="0" err="1"/>
              <a:t>двадцятого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500 до 1000 – з кожного </a:t>
            </a:r>
            <a:r>
              <a:rPr lang="ru-RU" dirty="0" err="1"/>
              <a:t>тридцятого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понад</a:t>
            </a:r>
            <a:r>
              <a:rPr lang="ru-RU" dirty="0"/>
              <a:t> 1000 – </a:t>
            </a:r>
            <a:r>
              <a:rPr lang="ru-RU" dirty="0" err="1"/>
              <a:t>партію</a:t>
            </a:r>
            <a:r>
              <a:rPr lang="ru-RU" dirty="0"/>
              <a:t> </a:t>
            </a:r>
            <a:r>
              <a:rPr lang="ru-RU" dirty="0" err="1"/>
              <a:t>поділяють</a:t>
            </a:r>
            <a:r>
              <a:rPr lang="ru-RU" dirty="0"/>
              <a:t> і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 за </a:t>
            </a:r>
            <a:r>
              <a:rPr lang="ru-RU" dirty="0" err="1"/>
              <a:t>наведеною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схемою в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18591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E945CD-4BF9-4726-8FBC-00DFB39BC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01C0B3-A410-4D00-957D-82228375D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мішків</a:t>
            </a:r>
            <a:r>
              <a:rPr lang="ru-RU" dirty="0"/>
              <a:t> (</a:t>
            </a:r>
            <a:r>
              <a:rPr lang="ru-RU" dirty="0" err="1"/>
              <a:t>ящиків</a:t>
            </a:r>
            <a:r>
              <a:rPr lang="ru-RU" dirty="0"/>
              <a:t>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перевозяться</a:t>
            </a:r>
            <a:r>
              <a:rPr lang="ru-RU" dirty="0"/>
              <a:t> у вагонах, автофургонах </a:t>
            </a:r>
            <a:r>
              <a:rPr lang="ru-RU" dirty="0" err="1"/>
              <a:t>тощо</a:t>
            </a:r>
            <a:r>
              <a:rPr lang="ru-RU" dirty="0"/>
              <a:t>, </a:t>
            </a:r>
            <a:r>
              <a:rPr lang="ru-RU" dirty="0" err="1"/>
              <a:t>допускається</a:t>
            </a:r>
            <a:r>
              <a:rPr lang="ru-RU" dirty="0"/>
              <a:t> </a:t>
            </a:r>
            <a:r>
              <a:rPr lang="ru-RU" dirty="0" err="1"/>
              <a:t>відбирання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пакувань</a:t>
            </a:r>
            <a:r>
              <a:rPr lang="ru-RU" dirty="0"/>
              <a:t>, </a:t>
            </a:r>
            <a:r>
              <a:rPr lang="ru-RU" dirty="0" err="1"/>
              <a:t>розміщених</a:t>
            </a:r>
            <a:r>
              <a:rPr lang="ru-RU" dirty="0"/>
              <a:t> у </a:t>
            </a:r>
            <a:r>
              <a:rPr lang="ru-RU" dirty="0" err="1"/>
              <a:t>доступних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. </a:t>
            </a:r>
          </a:p>
          <a:p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садивних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транспортування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і </a:t>
            </a:r>
            <a:r>
              <a:rPr lang="ru-RU" dirty="0" err="1"/>
              <a:t>ґрунту</a:t>
            </a:r>
            <a:r>
              <a:rPr lang="ru-RU" dirty="0"/>
              <a:t>. </a:t>
            </a:r>
          </a:p>
          <a:p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у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8 до 10 шт.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 до 20 м2 за формою конверта (рис. 1.2, А) </a:t>
            </a:r>
            <a:r>
              <a:rPr lang="ru-RU" dirty="0" err="1"/>
              <a:t>зверху</a:t>
            </a:r>
            <a:r>
              <a:rPr lang="ru-RU" dirty="0"/>
              <a:t> і на </a:t>
            </a:r>
            <a:r>
              <a:rPr lang="ru-RU" dirty="0" err="1"/>
              <a:t>глибині</a:t>
            </a:r>
            <a:r>
              <a:rPr lang="ru-RU" dirty="0"/>
              <a:t> 40 см.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поверхня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 </a:t>
            </a:r>
            <a:r>
              <a:rPr lang="ru-RU" dirty="0" err="1"/>
              <a:t>більша</a:t>
            </a:r>
            <a:r>
              <a:rPr lang="ru-RU" dirty="0"/>
              <a:t>, то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умовно</a:t>
            </a:r>
            <a:r>
              <a:rPr lang="ru-RU" dirty="0"/>
              <a:t> </a:t>
            </a:r>
            <a:r>
              <a:rPr lang="ru-RU" dirty="0" err="1"/>
              <a:t>ділять</a:t>
            </a:r>
            <a:r>
              <a:rPr lang="ru-RU" dirty="0"/>
              <a:t> на </a:t>
            </a:r>
            <a:r>
              <a:rPr lang="ru-RU" dirty="0" err="1"/>
              <a:t>секції</a:t>
            </a:r>
            <a:r>
              <a:rPr lang="ru-RU" dirty="0"/>
              <a:t> до 20 м2.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з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секції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в одну </a:t>
            </a:r>
            <a:r>
              <a:rPr lang="ru-RU" dirty="0" err="1"/>
              <a:t>об’єднану</a:t>
            </a:r>
            <a:r>
              <a:rPr lang="ru-RU" dirty="0"/>
              <a:t> пробу.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886464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03CB9-2A7C-4F53-921E-EAB1AC081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63FE35-0E14-46B2-9A9F-35E54F6A0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навантажування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вивантажування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8 до 10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через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часу з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кожних</a:t>
            </a:r>
            <a:r>
              <a:rPr lang="ru-RU" dirty="0"/>
              <a:t> 10 т </a:t>
            </a:r>
            <a:r>
              <a:rPr lang="ru-RU" dirty="0" err="1"/>
              <a:t>було</a:t>
            </a:r>
            <a:r>
              <a:rPr lang="ru-RU" dirty="0"/>
              <a:t> взято 200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окрему</a:t>
            </a:r>
            <a:r>
              <a:rPr lang="ru-RU" dirty="0"/>
              <a:t> </a:t>
            </a:r>
            <a:r>
              <a:rPr lang="ru-RU" dirty="0" err="1"/>
              <a:t>об’єднану</a:t>
            </a:r>
            <a:r>
              <a:rPr lang="ru-RU" dirty="0"/>
              <a:t> пробу. 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у </a:t>
            </a:r>
            <a:r>
              <a:rPr lang="ru-RU" dirty="0" err="1"/>
              <a:t>мішках</a:t>
            </a:r>
            <a:r>
              <a:rPr lang="ru-RU" dirty="0"/>
              <a:t>, </a:t>
            </a:r>
            <a:r>
              <a:rPr lang="ru-RU" dirty="0" err="1"/>
              <a:t>сітках</a:t>
            </a:r>
            <a:r>
              <a:rPr lang="ru-RU" dirty="0"/>
              <a:t>, корзинах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тарі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глибині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5 %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 (з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мішків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100). </a:t>
            </a:r>
          </a:p>
          <a:p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з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</a:t>
            </a:r>
            <a:r>
              <a:rPr lang="ru-RU" dirty="0" err="1"/>
              <a:t>відбирають</a:t>
            </a:r>
            <a:r>
              <a:rPr lang="ru-RU" dirty="0"/>
              <a:t> у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з </a:t>
            </a:r>
            <a:r>
              <a:rPr lang="ru-RU" dirty="0" err="1"/>
              <a:t>підлоги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вивантаження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14813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40CCABD-6F1A-4CB1-8322-264AD51B3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з </a:t>
            </a:r>
            <a:r>
              <a:rPr lang="ru-RU" dirty="0" err="1"/>
              <a:t>упакованих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</a:t>
            </a:r>
            <a:r>
              <a:rPr lang="ru-RU" dirty="0" err="1"/>
              <a:t>беруть</a:t>
            </a:r>
            <a:r>
              <a:rPr lang="ru-RU" dirty="0"/>
              <a:t> з тих самих </a:t>
            </a:r>
            <a:r>
              <a:rPr lang="ru-RU" dirty="0" err="1"/>
              <a:t>місць</a:t>
            </a:r>
            <a:r>
              <a:rPr lang="ru-RU" dirty="0"/>
              <a:t>, з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бульби</a:t>
            </a:r>
            <a:r>
              <a:rPr lang="ru-RU" dirty="0"/>
              <a:t> (</a:t>
            </a:r>
            <a:r>
              <a:rPr lang="ru-RU" dirty="0" err="1"/>
              <a:t>коренеплоди</a:t>
            </a:r>
            <a:r>
              <a:rPr lang="ru-RU" dirty="0"/>
              <a:t>), </a:t>
            </a:r>
            <a:r>
              <a:rPr lang="ru-RU" dirty="0" err="1"/>
              <a:t>попередньо</a:t>
            </a:r>
            <a:r>
              <a:rPr lang="ru-RU" dirty="0"/>
              <a:t> </a:t>
            </a:r>
            <a:r>
              <a:rPr lang="ru-RU" dirty="0" err="1"/>
              <a:t>струшуючи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на </a:t>
            </a:r>
            <a:r>
              <a:rPr lang="ru-RU" dirty="0" err="1"/>
              <a:t>підлогу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підстилку</a:t>
            </a:r>
            <a:r>
              <a:rPr lang="ru-RU" dirty="0"/>
              <a:t>. </a:t>
            </a:r>
          </a:p>
          <a:p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з </a:t>
            </a:r>
            <a:r>
              <a:rPr lang="ru-RU" dirty="0" err="1"/>
              <a:t>бульб</a:t>
            </a:r>
            <a:r>
              <a:rPr lang="ru-RU" dirty="0"/>
              <a:t> (</a:t>
            </a:r>
            <a:r>
              <a:rPr lang="ru-RU" dirty="0" err="1"/>
              <a:t>коренеплодів</a:t>
            </a:r>
            <a:r>
              <a:rPr lang="ru-RU" dirty="0"/>
              <a:t>) у </a:t>
            </a:r>
            <a:r>
              <a:rPr lang="ru-RU" dirty="0" err="1"/>
              <a:t>сховищах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з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 в тих самих </a:t>
            </a:r>
            <a:r>
              <a:rPr lang="ru-RU" dirty="0" err="1"/>
              <a:t>місцях</a:t>
            </a:r>
            <a:r>
              <a:rPr lang="ru-RU" dirty="0"/>
              <a:t>, де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бульби</a:t>
            </a:r>
            <a:r>
              <a:rPr lang="ru-RU" dirty="0"/>
              <a:t> (</a:t>
            </a:r>
            <a:r>
              <a:rPr lang="ru-RU" dirty="0" err="1"/>
              <a:t>коренеплоди</a:t>
            </a:r>
            <a:r>
              <a:rPr lang="ru-RU" dirty="0"/>
              <a:t>). </a:t>
            </a:r>
          </a:p>
          <a:p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в </a:t>
            </a:r>
            <a:r>
              <a:rPr lang="ru-RU" dirty="0" err="1"/>
              <a:t>пробі</a:t>
            </a:r>
            <a:r>
              <a:rPr lang="ru-RU" dirty="0"/>
              <a:t> повинна бути не </a:t>
            </a:r>
            <a:r>
              <a:rPr lang="ru-RU" dirty="0" err="1"/>
              <a:t>менша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300 см3 (г), а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них – 100 см3 (г).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86113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Класифікація</a:t>
            </a:r>
            <a:r>
              <a:rPr lang="ru-RU" b="1" dirty="0"/>
              <a:t> </a:t>
            </a:r>
            <a:r>
              <a:rPr lang="ru-RU" b="1" dirty="0" err="1"/>
              <a:t>рослинної</a:t>
            </a:r>
            <a:r>
              <a:rPr lang="ru-RU" b="1" dirty="0"/>
              <a:t> </a:t>
            </a:r>
            <a:r>
              <a:rPr lang="ru-RU" b="1" dirty="0" err="1"/>
              <a:t>продукції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Сільськогосподарська</a:t>
            </a:r>
            <a:r>
              <a:rPr lang="ru-RU" dirty="0"/>
              <a:t> </a:t>
            </a:r>
            <a:r>
              <a:rPr lang="ru-RU" dirty="0" err="1"/>
              <a:t>рослинна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r>
              <a:rPr lang="ru-RU" dirty="0" err="1"/>
              <a:t>різноманітна</a:t>
            </a:r>
            <a:r>
              <a:rPr lang="ru-RU" dirty="0"/>
              <a:t> за </a:t>
            </a:r>
            <a:r>
              <a:rPr lang="ru-RU" dirty="0" err="1"/>
              <a:t>своїм</a:t>
            </a:r>
            <a:r>
              <a:rPr lang="ru-RU" dirty="0"/>
              <a:t> складом, </a:t>
            </a:r>
            <a:r>
              <a:rPr lang="ru-RU" dirty="0" err="1"/>
              <a:t>фізичними</a:t>
            </a:r>
            <a:r>
              <a:rPr lang="ru-RU" dirty="0"/>
              <a:t> </a:t>
            </a:r>
            <a:r>
              <a:rPr lang="ru-RU" dirty="0" err="1"/>
              <a:t>властивостями</a:t>
            </a:r>
            <a:r>
              <a:rPr lang="ru-RU" dirty="0"/>
              <a:t> та </a:t>
            </a:r>
            <a:r>
              <a:rPr lang="ru-RU" dirty="0" err="1"/>
              <a:t>призначенням</a:t>
            </a:r>
            <a:r>
              <a:rPr lang="ru-RU" dirty="0"/>
              <a:t> і </a:t>
            </a:r>
            <a:r>
              <a:rPr lang="ru-RU" dirty="0" err="1"/>
              <a:t>класифікується</a:t>
            </a:r>
            <a:r>
              <a:rPr lang="ru-RU" dirty="0"/>
              <a:t> на: 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>
                <a:solidFill>
                  <a:srgbClr val="FF0000"/>
                </a:solidFill>
              </a:rPr>
              <a:t>насіннєвий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матеріал</a:t>
            </a:r>
            <a:r>
              <a:rPr lang="ru-RU" dirty="0"/>
              <a:t> –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призначене</a:t>
            </a:r>
            <a:r>
              <a:rPr lang="ru-RU" dirty="0"/>
              <a:t> для </a:t>
            </a:r>
            <a:r>
              <a:rPr lang="ru-RU" dirty="0" err="1"/>
              <a:t>висівання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>
                <a:solidFill>
                  <a:srgbClr val="FF0000"/>
                </a:solidFill>
              </a:rPr>
              <a:t>зерно та </a:t>
            </a:r>
            <a:r>
              <a:rPr lang="ru-RU" dirty="0" err="1">
                <a:solidFill>
                  <a:srgbClr val="FF0000"/>
                </a:solidFill>
              </a:rPr>
              <a:t>зернопр</a:t>
            </a:r>
            <a:r>
              <a:rPr lang="ru-RU" dirty="0" err="1"/>
              <a:t>одукти</a:t>
            </a:r>
            <a:r>
              <a:rPr lang="ru-RU" dirty="0"/>
              <a:t> – зерно </a:t>
            </a:r>
            <a:r>
              <a:rPr lang="ru-RU" dirty="0" err="1"/>
              <a:t>злакових</a:t>
            </a:r>
            <a:r>
              <a:rPr lang="ru-RU" dirty="0"/>
              <a:t> і </a:t>
            </a:r>
            <a:r>
              <a:rPr lang="ru-RU" dirty="0" err="1"/>
              <a:t>бобових</a:t>
            </a:r>
            <a:r>
              <a:rPr lang="ru-RU" dirty="0"/>
              <a:t> культур,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олійних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культур і </a:t>
            </a:r>
            <a:r>
              <a:rPr lang="ru-RU" dirty="0" err="1"/>
              <a:t>продукти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 (</a:t>
            </a:r>
            <a:r>
              <a:rPr lang="ru-RU" dirty="0" err="1"/>
              <a:t>борошно</a:t>
            </a:r>
            <a:r>
              <a:rPr lang="ru-RU" dirty="0"/>
              <a:t>, </a:t>
            </a:r>
            <a:r>
              <a:rPr lang="ru-RU" dirty="0" err="1"/>
              <a:t>висівки</a:t>
            </a:r>
            <a:r>
              <a:rPr lang="ru-RU" dirty="0"/>
              <a:t>, дерть, </a:t>
            </a:r>
            <a:r>
              <a:rPr lang="ru-RU" dirty="0" err="1"/>
              <a:t>крупи</a:t>
            </a:r>
            <a:r>
              <a:rPr lang="ru-RU" dirty="0"/>
              <a:t>, </a:t>
            </a:r>
            <a:r>
              <a:rPr lang="ru-RU" dirty="0" err="1"/>
              <a:t>шроти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споживання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технічної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6443989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BF0B5-547E-4183-8A0E-00236A250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зрізаних</a:t>
            </a:r>
            <a:r>
              <a:rPr lang="ru-RU" b="1" dirty="0"/>
              <a:t> </a:t>
            </a:r>
            <a:r>
              <a:rPr lang="ru-RU" b="1" dirty="0" err="1"/>
              <a:t>квітів</a:t>
            </a:r>
            <a:r>
              <a:rPr lang="ru-RU" b="1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DB33B0-3EC4-4BFF-8253-4F81FB32F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зрізаних</a:t>
            </a:r>
            <a:r>
              <a:rPr lang="ru-RU" dirty="0"/>
              <a:t> </a:t>
            </a:r>
            <a:r>
              <a:rPr lang="ru-RU" dirty="0" err="1"/>
              <a:t>квітів</a:t>
            </a:r>
            <a:r>
              <a:rPr lang="ru-RU" dirty="0"/>
              <a:t>, </a:t>
            </a:r>
            <a:r>
              <a:rPr lang="ru-RU" dirty="0" err="1"/>
              <a:t>гілок</a:t>
            </a:r>
            <a:r>
              <a:rPr lang="ru-RU" dirty="0"/>
              <a:t> і </a:t>
            </a:r>
            <a:r>
              <a:rPr lang="ru-RU" dirty="0" err="1"/>
              <a:t>листя</a:t>
            </a:r>
            <a:r>
              <a:rPr lang="ru-RU" dirty="0"/>
              <a:t>, </a:t>
            </a:r>
            <a:r>
              <a:rPr lang="ru-RU" dirty="0" err="1"/>
              <a:t>призначених</a:t>
            </a:r>
            <a:r>
              <a:rPr lang="ru-RU" dirty="0"/>
              <a:t> для </a:t>
            </a:r>
            <a:r>
              <a:rPr lang="ru-RU" dirty="0" err="1"/>
              <a:t>складання</a:t>
            </a:r>
            <a:r>
              <a:rPr lang="ru-RU" dirty="0"/>
              <a:t> </a:t>
            </a:r>
            <a:r>
              <a:rPr lang="ru-RU" dirty="0" err="1"/>
              <a:t>букетів</a:t>
            </a:r>
            <a:r>
              <a:rPr lang="ru-RU" dirty="0"/>
              <a:t> та </a:t>
            </a:r>
            <a:r>
              <a:rPr lang="ru-RU" dirty="0" err="1"/>
              <a:t>упакованих</a:t>
            </a:r>
            <a:r>
              <a:rPr lang="ru-RU" dirty="0"/>
              <a:t> в ящики,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пакувань</a:t>
            </a:r>
            <a:r>
              <a:rPr lang="ru-RU" dirty="0"/>
              <a:t> і </a:t>
            </a:r>
            <a:r>
              <a:rPr lang="ru-RU" dirty="0" err="1"/>
              <a:t>вкладень</a:t>
            </a:r>
            <a:r>
              <a:rPr lang="ru-RU" dirty="0"/>
              <a:t> у них за табл. 1.2.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з </a:t>
            </a:r>
            <a:r>
              <a:rPr lang="ru-RU" dirty="0" err="1"/>
              <a:t>різної</a:t>
            </a:r>
            <a:r>
              <a:rPr lang="ru-RU" dirty="0"/>
              <a:t> </a:t>
            </a:r>
            <a:r>
              <a:rPr lang="ru-RU" dirty="0" err="1"/>
              <a:t>глибини</a:t>
            </a:r>
            <a:r>
              <a:rPr lang="ru-RU" dirty="0"/>
              <a:t> ящика. </a:t>
            </a:r>
          </a:p>
          <a:p>
            <a:r>
              <a:rPr lang="ru-RU" dirty="0"/>
              <a:t>У невеликих букетах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партіях</a:t>
            </a:r>
            <a:r>
              <a:rPr lang="ru-RU" dirty="0"/>
              <a:t> до 100 шт.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екземпляр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6848166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064EA-AE1F-43FD-8EF1-DE3548526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err="1"/>
              <a:t>Кількість</a:t>
            </a:r>
            <a:r>
              <a:rPr lang="ru-RU" sz="3100" b="1" dirty="0"/>
              <a:t> </a:t>
            </a:r>
            <a:r>
              <a:rPr lang="ru-RU" sz="3100" b="1" dirty="0" err="1"/>
              <a:t>квітів</a:t>
            </a:r>
            <a:r>
              <a:rPr lang="ru-RU" sz="3100" b="1" dirty="0"/>
              <a:t> (</a:t>
            </a:r>
            <a:r>
              <a:rPr lang="ru-RU" sz="3100" b="1" dirty="0" err="1"/>
              <a:t>гілок</a:t>
            </a:r>
            <a:r>
              <a:rPr lang="ru-RU" sz="3100" b="1" dirty="0"/>
              <a:t>, </a:t>
            </a:r>
            <a:r>
              <a:rPr lang="ru-RU" sz="3100" b="1" dirty="0" err="1"/>
              <a:t>листків</a:t>
            </a:r>
            <a:r>
              <a:rPr lang="ru-RU" sz="3100" b="1" dirty="0"/>
              <a:t>), </a:t>
            </a:r>
            <a:r>
              <a:rPr lang="ru-RU" sz="3100" b="1" dirty="0" err="1"/>
              <a:t>що</a:t>
            </a:r>
            <a:r>
              <a:rPr lang="ru-RU" sz="3100" b="1" dirty="0"/>
              <a:t> </a:t>
            </a:r>
            <a:r>
              <a:rPr lang="ru-RU" sz="3100" b="1" dirty="0" err="1"/>
              <a:t>відбирають</a:t>
            </a:r>
            <a:r>
              <a:rPr lang="ru-RU" sz="3100" b="1" dirty="0"/>
              <a:t> у </a:t>
            </a:r>
            <a:r>
              <a:rPr lang="ru-RU" sz="3100" b="1" dirty="0" err="1"/>
              <a:t>виїмку</a:t>
            </a:r>
            <a:r>
              <a:rPr lang="ru-RU" sz="3100" b="1" dirty="0"/>
              <a:t> </a:t>
            </a:r>
            <a:r>
              <a:rPr lang="ru-RU" sz="3100" b="1" dirty="0" err="1"/>
              <a:t>залежно</a:t>
            </a:r>
            <a:r>
              <a:rPr lang="ru-RU" sz="3100" b="1" dirty="0"/>
              <a:t> </a:t>
            </a:r>
            <a:r>
              <a:rPr lang="ru-RU" sz="3100" b="1" dirty="0" err="1"/>
              <a:t>від</a:t>
            </a:r>
            <a:r>
              <a:rPr lang="ru-RU" sz="3100" b="1" dirty="0"/>
              <a:t> </a:t>
            </a:r>
            <a:r>
              <a:rPr lang="ru-RU" sz="3100" b="1" dirty="0" err="1"/>
              <a:t>величини</a:t>
            </a:r>
            <a:r>
              <a:rPr lang="ru-RU" sz="3100" b="1" dirty="0"/>
              <a:t> </a:t>
            </a:r>
            <a:r>
              <a:rPr lang="ru-RU" sz="3100" b="1" dirty="0" err="1"/>
              <a:t>партії</a:t>
            </a:r>
            <a:r>
              <a:rPr lang="ru-RU" b="1" dirty="0"/>
              <a:t> </a:t>
            </a:r>
            <a:br>
              <a:rPr lang="ru-RU" b="1" dirty="0"/>
            </a:br>
            <a:endParaRPr lang="ru-UA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4840D16A-CF8B-4D89-8ED0-8A4F4F921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350641"/>
              </p:ext>
            </p:extLst>
          </p:nvPr>
        </p:nvGraphicFramePr>
        <p:xfrm>
          <a:off x="457200" y="2060848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0226477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83496674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54646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err="1"/>
                        <a:t>Кількість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ящиків</a:t>
                      </a:r>
                      <a:r>
                        <a:rPr lang="ru-RU" b="1" dirty="0"/>
                        <a:t> у </a:t>
                      </a:r>
                      <a:r>
                        <a:rPr lang="ru-RU" b="1" dirty="0" err="1"/>
                        <a:t>партії</a:t>
                      </a:r>
                      <a:r>
                        <a:rPr lang="ru-RU" b="1" dirty="0"/>
                        <a:t>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/>
                        <a:t>Кількість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ящиків</a:t>
                      </a:r>
                      <a:r>
                        <a:rPr lang="ru-RU" b="1" dirty="0"/>
                        <a:t>, </a:t>
                      </a:r>
                      <a:endParaRPr lang="ru-RU" dirty="0"/>
                    </a:p>
                    <a:p>
                      <a:r>
                        <a:rPr lang="ru-RU" b="1" dirty="0"/>
                        <a:t>з </a:t>
                      </a:r>
                      <a:r>
                        <a:rPr lang="ru-RU" b="1" dirty="0" err="1"/>
                        <a:t>яких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беруть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виїмки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/>
                        <a:t>Кількість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квітів</a:t>
                      </a:r>
                      <a:r>
                        <a:rPr lang="ru-RU" b="1" dirty="0"/>
                        <a:t>, </a:t>
                      </a:r>
                      <a:endParaRPr lang="ru-RU" dirty="0"/>
                    </a:p>
                    <a:p>
                      <a:r>
                        <a:rPr lang="ru-RU" b="1" dirty="0" err="1"/>
                        <a:t>що</a:t>
                      </a:r>
                      <a:r>
                        <a:rPr lang="ru-RU" b="1" dirty="0"/>
                        <a:t> </a:t>
                      </a:r>
                      <a:r>
                        <a:rPr lang="ru-RU" b="1" dirty="0" err="1"/>
                        <a:t>відбирають</a:t>
                      </a:r>
                      <a:r>
                        <a:rPr lang="ru-RU" b="1" dirty="0"/>
                        <a:t> у </a:t>
                      </a:r>
                      <a:r>
                        <a:rPr lang="ru-RU" b="1" dirty="0" err="1"/>
                        <a:t>виїмку</a:t>
                      </a:r>
                      <a:r>
                        <a:rPr lang="ru-RU" b="1" dirty="0"/>
                        <a:t>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373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До 10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 кожного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Кожна</a:t>
                      </a:r>
                      <a:r>
                        <a:rPr lang="ru-RU" dirty="0"/>
                        <a:t> сота, але не </a:t>
                      </a:r>
                      <a:r>
                        <a:rPr lang="ru-RU" dirty="0" err="1"/>
                        <a:t>менше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ніж</a:t>
                      </a:r>
                      <a:r>
                        <a:rPr lang="ru-RU" dirty="0"/>
                        <a:t> 10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249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/>
                        <a:t>Від</a:t>
                      </a:r>
                      <a:r>
                        <a:rPr lang="ru-RU" dirty="0"/>
                        <a:t> 11 до 50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 </a:t>
                      </a:r>
                      <a:r>
                        <a:rPr lang="ru-RU" dirty="0" err="1"/>
                        <a:t>саме</a:t>
                      </a:r>
                      <a:r>
                        <a:rPr lang="ru-RU" dirty="0"/>
                        <a:t>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674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/>
                        <a:t>Від</a:t>
                      </a:r>
                      <a:r>
                        <a:rPr lang="ru-RU" dirty="0"/>
                        <a:t> 51 до 100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 кожного </a:t>
                      </a:r>
                      <a:r>
                        <a:rPr lang="ru-RU" dirty="0" err="1"/>
                        <a:t>п’ятого</a:t>
                      </a:r>
                      <a:r>
                        <a:rPr lang="ru-RU" dirty="0"/>
                        <a:t>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</a:t>
                      </a:r>
                      <a:r>
                        <a:rPr lang="ru-RU" dirty="0" err="1"/>
                        <a:t>із</a:t>
                      </a:r>
                      <a:r>
                        <a:rPr lang="ru-RU" dirty="0"/>
                        <a:t> 100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808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/>
                        <a:t>Від</a:t>
                      </a:r>
                      <a:r>
                        <a:rPr lang="ru-RU" dirty="0"/>
                        <a:t> 101 до 500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 кожного десятого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 </a:t>
                      </a:r>
                      <a:r>
                        <a:rPr lang="ru-RU" dirty="0" err="1"/>
                        <a:t>саме</a:t>
                      </a:r>
                      <a:r>
                        <a:rPr lang="ru-RU" dirty="0"/>
                        <a:t>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439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/>
                        <a:t>Понад</a:t>
                      </a:r>
                      <a:r>
                        <a:rPr lang="ru-RU" dirty="0"/>
                        <a:t> 500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 кожного </a:t>
                      </a:r>
                      <a:r>
                        <a:rPr lang="ru-RU" dirty="0" err="1"/>
                        <a:t>двадцять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п’ятого</a:t>
                      </a:r>
                      <a:r>
                        <a:rPr lang="ru-RU" dirty="0"/>
                        <a:t> </a:t>
                      </a:r>
                      <a:endParaRPr lang="ru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 </a:t>
                      </a:r>
                      <a:r>
                        <a:rPr lang="ru-RU" dirty="0" err="1"/>
                        <a:t>саме</a:t>
                      </a:r>
                      <a:r>
                        <a:rPr lang="ru-RU" dirty="0"/>
                        <a:t> </a:t>
                      </a:r>
                      <a:endParaRPr lang="ru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847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162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AE24B-2E6D-4AD4-8B11-C65E906C9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/>
              <a:t>Відбір</a:t>
            </a:r>
            <a:r>
              <a:rPr lang="ru-RU" sz="2800" b="1" dirty="0"/>
              <a:t> проб </a:t>
            </a:r>
            <a:r>
              <a:rPr lang="ru-RU" sz="2800" b="1" dirty="0" err="1"/>
              <a:t>свіжих</a:t>
            </a:r>
            <a:r>
              <a:rPr lang="ru-RU" sz="2800" b="1" dirty="0"/>
              <a:t> </a:t>
            </a:r>
            <a:r>
              <a:rPr lang="ru-RU" sz="2800" b="1" dirty="0" err="1"/>
              <a:t>фруктів</a:t>
            </a:r>
            <a:r>
              <a:rPr lang="ru-RU" sz="2800" b="1" dirty="0"/>
              <a:t> та </a:t>
            </a:r>
            <a:r>
              <a:rPr lang="ru-RU" sz="2800" b="1" dirty="0" err="1"/>
              <a:t>овочів</a:t>
            </a:r>
            <a:r>
              <a:rPr lang="ru-RU" sz="2800" b="1" dirty="0"/>
              <a:t> </a:t>
            </a:r>
            <a:endParaRPr lang="ru-UA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B066B4-84A3-4134-964D-1CE1E18B8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плодів</a:t>
            </a:r>
            <a:r>
              <a:rPr lang="ru-RU" dirty="0"/>
              <a:t> </a:t>
            </a:r>
            <a:r>
              <a:rPr lang="ru-RU" dirty="0" err="1"/>
              <a:t>плодових</a:t>
            </a:r>
            <a:r>
              <a:rPr lang="ru-RU" dirty="0"/>
              <a:t>, </a:t>
            </a:r>
            <a:r>
              <a:rPr lang="ru-RU" dirty="0" err="1"/>
              <a:t>цитрусових</a:t>
            </a:r>
            <a:r>
              <a:rPr lang="ru-RU" dirty="0"/>
              <a:t>, </a:t>
            </a:r>
            <a:r>
              <a:rPr lang="ru-RU" dirty="0" err="1"/>
              <a:t>тропічних</a:t>
            </a:r>
            <a:r>
              <a:rPr lang="ru-RU" dirty="0"/>
              <a:t>, </a:t>
            </a:r>
            <a:r>
              <a:rPr lang="ru-RU" dirty="0" err="1"/>
              <a:t>овочевих</a:t>
            </a:r>
            <a:r>
              <a:rPr lang="ru-RU" dirty="0"/>
              <a:t>, </a:t>
            </a:r>
            <a:r>
              <a:rPr lang="ru-RU" dirty="0" err="1"/>
              <a:t>ягідних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культур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 у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з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пакувань</a:t>
            </a:r>
            <a:r>
              <a:rPr lang="ru-RU" dirty="0"/>
              <a:t> (</a:t>
            </a:r>
            <a:r>
              <a:rPr lang="ru-RU" dirty="0" err="1"/>
              <a:t>ящиків</a:t>
            </a:r>
            <a:r>
              <a:rPr lang="ru-RU" dirty="0"/>
              <a:t>): </a:t>
            </a:r>
          </a:p>
          <a:p>
            <a:pPr marL="0" indent="0">
              <a:buNone/>
            </a:pPr>
            <a:r>
              <a:rPr lang="ru-RU" dirty="0"/>
              <a:t>– до 20 – з кожного;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21 до 100 – з кожного </a:t>
            </a:r>
            <a:r>
              <a:rPr lang="ru-RU" dirty="0" err="1"/>
              <a:t>п’ятого</a:t>
            </a:r>
            <a:r>
              <a:rPr lang="ru-RU" dirty="0"/>
              <a:t>, але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з </a:t>
            </a:r>
            <a:r>
              <a:rPr lang="ru-RU" dirty="0" err="1"/>
              <a:t>двадцяти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101 до 500 – з кожного </a:t>
            </a:r>
            <a:r>
              <a:rPr lang="ru-RU" dirty="0" err="1"/>
              <a:t>двадцятого</a:t>
            </a:r>
            <a:r>
              <a:rPr lang="ru-RU" dirty="0"/>
              <a:t>, але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з </a:t>
            </a:r>
            <a:r>
              <a:rPr lang="ru-RU" dirty="0" err="1"/>
              <a:t>двадцяти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501 до 1000 – з кожного </a:t>
            </a:r>
            <a:r>
              <a:rPr lang="ru-RU" dirty="0" err="1"/>
              <a:t>п’ятдесятого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понад</a:t>
            </a:r>
            <a:r>
              <a:rPr lang="ru-RU" dirty="0"/>
              <a:t> 1000 – з кожного сотого.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537069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02F6691-B0D8-420B-AA29-7E34F56F7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За одну </a:t>
            </a:r>
            <a:r>
              <a:rPr lang="ru-RU" dirty="0" err="1"/>
              <a:t>виїмку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3 до 5 </a:t>
            </a:r>
            <a:r>
              <a:rPr lang="ru-RU" dirty="0" err="1"/>
              <a:t>крупних</a:t>
            </a:r>
            <a:r>
              <a:rPr lang="ru-RU" dirty="0"/>
              <a:t> </a:t>
            </a:r>
            <a:r>
              <a:rPr lang="ru-RU" dirty="0" err="1"/>
              <a:t>плодів</a:t>
            </a:r>
            <a:r>
              <a:rPr lang="ru-RU" dirty="0"/>
              <a:t> (</a:t>
            </a:r>
            <a:r>
              <a:rPr lang="ru-RU" dirty="0" err="1"/>
              <a:t>ананаси</a:t>
            </a:r>
            <a:r>
              <a:rPr lang="ru-RU" dirty="0"/>
              <a:t>, </a:t>
            </a:r>
            <a:r>
              <a:rPr lang="ru-RU" dirty="0" err="1"/>
              <a:t>грейпфрути</a:t>
            </a:r>
            <a:r>
              <a:rPr lang="ru-RU" dirty="0"/>
              <a:t>, </a:t>
            </a:r>
            <a:r>
              <a:rPr lang="ru-RU" dirty="0" err="1"/>
              <a:t>банани</a:t>
            </a:r>
            <a:r>
              <a:rPr lang="ru-RU" dirty="0"/>
              <a:t>, </a:t>
            </a:r>
            <a:r>
              <a:rPr lang="ru-RU" dirty="0" err="1"/>
              <a:t>кокосові</a:t>
            </a:r>
            <a:r>
              <a:rPr lang="ru-RU" dirty="0"/>
              <a:t> </a:t>
            </a:r>
            <a:r>
              <a:rPr lang="ru-RU" dirty="0" err="1"/>
              <a:t>горіхи</a:t>
            </a:r>
            <a:r>
              <a:rPr lang="ru-RU" dirty="0"/>
              <a:t>), </a:t>
            </a:r>
            <a:r>
              <a:rPr lang="ru-RU" dirty="0" err="1"/>
              <a:t>від</a:t>
            </a:r>
            <a:r>
              <a:rPr lang="ru-RU" dirty="0"/>
              <a:t> 8 до 10 </a:t>
            </a:r>
            <a:r>
              <a:rPr lang="ru-RU" dirty="0" err="1"/>
              <a:t>середніх</a:t>
            </a:r>
            <a:r>
              <a:rPr lang="ru-RU" dirty="0"/>
              <a:t> (</a:t>
            </a:r>
            <a:r>
              <a:rPr lang="ru-RU" dirty="0" err="1"/>
              <a:t>яблука</a:t>
            </a:r>
            <a:r>
              <a:rPr lang="ru-RU" dirty="0"/>
              <a:t>, </a:t>
            </a:r>
            <a:r>
              <a:rPr lang="ru-RU" dirty="0" err="1"/>
              <a:t>груші</a:t>
            </a:r>
            <a:r>
              <a:rPr lang="ru-RU" dirty="0"/>
              <a:t>, </a:t>
            </a:r>
            <a:r>
              <a:rPr lang="ru-RU" dirty="0" err="1"/>
              <a:t>апельсини</a:t>
            </a:r>
            <a:r>
              <a:rPr lang="ru-RU" dirty="0"/>
              <a:t>, </a:t>
            </a:r>
            <a:r>
              <a:rPr lang="ru-RU" dirty="0" err="1"/>
              <a:t>лимони</a:t>
            </a:r>
            <a:r>
              <a:rPr lang="ru-RU" dirty="0"/>
              <a:t>, </a:t>
            </a:r>
            <a:r>
              <a:rPr lang="ru-RU" dirty="0" err="1"/>
              <a:t>ківі</a:t>
            </a:r>
            <a:r>
              <a:rPr lang="ru-RU" dirty="0"/>
              <a:t>),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200 до 300 г </a:t>
            </a:r>
            <a:r>
              <a:rPr lang="ru-RU" dirty="0" err="1"/>
              <a:t>дрібних</a:t>
            </a:r>
            <a:r>
              <a:rPr lang="ru-RU" dirty="0"/>
              <a:t> (</a:t>
            </a:r>
            <a:r>
              <a:rPr lang="ru-RU" dirty="0" err="1"/>
              <a:t>ягоди</a:t>
            </a:r>
            <a:r>
              <a:rPr lang="ru-RU" dirty="0"/>
              <a:t>, </a:t>
            </a:r>
            <a:r>
              <a:rPr lang="ru-RU" dirty="0" err="1"/>
              <a:t>вишні</a:t>
            </a:r>
            <a:r>
              <a:rPr lang="ru-RU" dirty="0"/>
              <a:t>, </a:t>
            </a:r>
            <a:r>
              <a:rPr lang="ru-RU" dirty="0" err="1"/>
              <a:t>черешні</a:t>
            </a:r>
            <a:r>
              <a:rPr lang="ru-RU" dirty="0"/>
              <a:t>, </a:t>
            </a:r>
            <a:r>
              <a:rPr lang="ru-RU" dirty="0" err="1"/>
              <a:t>волоські</a:t>
            </a:r>
            <a:r>
              <a:rPr lang="ru-RU" dirty="0"/>
              <a:t> </a:t>
            </a:r>
            <a:r>
              <a:rPr lang="ru-RU" dirty="0" err="1"/>
              <a:t>горіхи</a:t>
            </a:r>
            <a:r>
              <a:rPr lang="ru-RU" dirty="0"/>
              <a:t> і фундук та </a:t>
            </a:r>
            <a:r>
              <a:rPr lang="ru-RU" dirty="0" err="1"/>
              <a:t>ін</a:t>
            </a:r>
            <a:r>
              <a:rPr lang="ru-RU" dirty="0"/>
              <a:t>.).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З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фруктів</a:t>
            </a:r>
            <a:r>
              <a:rPr lang="ru-RU" dirty="0"/>
              <a:t> і </a:t>
            </a:r>
            <a:r>
              <a:rPr lang="ru-RU" dirty="0" err="1"/>
              <a:t>овочів</a:t>
            </a:r>
            <a:r>
              <a:rPr lang="ru-RU" dirty="0"/>
              <a:t> </a:t>
            </a:r>
            <a:r>
              <a:rPr lang="ru-RU" dirty="0" err="1"/>
              <a:t>більшої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5 т </a:t>
            </a:r>
            <a:r>
              <a:rPr lang="ru-RU" dirty="0" err="1"/>
              <a:t>виїмки</a:t>
            </a:r>
            <a:r>
              <a:rPr lang="ru-RU" dirty="0"/>
              <a:t> з </a:t>
            </a:r>
            <a:r>
              <a:rPr lang="ru-RU" dirty="0" err="1"/>
              <a:t>кожних</a:t>
            </a:r>
            <a:r>
              <a:rPr lang="ru-RU" dirty="0"/>
              <a:t> 3 т </a:t>
            </a:r>
            <a:r>
              <a:rPr lang="ru-RU" dirty="0" err="1"/>
              <a:t>об’єднують</a:t>
            </a:r>
            <a:r>
              <a:rPr lang="ru-RU" dirty="0"/>
              <a:t> в одну пробу.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картоплі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коренеплодів</a:t>
            </a:r>
            <a:r>
              <a:rPr lang="ru-RU" dirty="0"/>
              <a:t> </a:t>
            </a:r>
            <a:r>
              <a:rPr lang="ru-RU" dirty="0" err="1"/>
              <a:t>харчового</a:t>
            </a:r>
            <a:r>
              <a:rPr lang="ru-RU" dirty="0"/>
              <a:t> (кормового)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для </a:t>
            </a:r>
            <a:r>
              <a:rPr lang="ru-RU" dirty="0" err="1"/>
              <a:t>технічної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таким самим чином, як і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методики </a:t>
            </a:r>
            <a:r>
              <a:rPr lang="ru-RU" dirty="0" err="1"/>
              <a:t>відбору</a:t>
            </a:r>
            <a:r>
              <a:rPr lang="ru-RU" dirty="0"/>
              <a:t> проб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0002644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CD6BB-9CA0-46DE-BE86-13AB9D45C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сухофруктів</a:t>
            </a:r>
            <a:r>
              <a:rPr lang="ru-RU" b="1" dirty="0"/>
              <a:t> і </a:t>
            </a:r>
            <a:r>
              <a:rPr lang="ru-RU" b="1" dirty="0" err="1"/>
              <a:t>спецій</a:t>
            </a:r>
            <a:r>
              <a:rPr lang="ru-RU" b="1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5C84FD-5AD8-46E4-B917-CE9024B76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сухофруктів</a:t>
            </a:r>
            <a:r>
              <a:rPr lang="ru-RU" dirty="0"/>
              <a:t> (</a:t>
            </a:r>
            <a:r>
              <a:rPr lang="ru-RU" dirty="0" err="1"/>
              <a:t>яблука</a:t>
            </a:r>
            <a:r>
              <a:rPr lang="ru-RU" dirty="0"/>
              <a:t> і </a:t>
            </a:r>
            <a:r>
              <a:rPr lang="ru-RU" dirty="0" err="1"/>
              <a:t>груші</a:t>
            </a:r>
            <a:r>
              <a:rPr lang="ru-RU" dirty="0"/>
              <a:t> </a:t>
            </a:r>
            <a:r>
              <a:rPr lang="ru-RU" dirty="0" err="1"/>
              <a:t>різані</a:t>
            </a:r>
            <a:r>
              <a:rPr lang="ru-RU" dirty="0"/>
              <a:t>, курага, урюк, </a:t>
            </a:r>
            <a:r>
              <a:rPr lang="ru-RU" dirty="0" err="1"/>
              <a:t>ізюм</a:t>
            </a:r>
            <a:r>
              <a:rPr lang="ru-RU" dirty="0"/>
              <a:t>, </a:t>
            </a:r>
            <a:r>
              <a:rPr lang="ru-RU" dirty="0" err="1"/>
              <a:t>інжир</a:t>
            </a:r>
            <a:r>
              <a:rPr lang="ru-RU" dirty="0"/>
              <a:t>, </a:t>
            </a:r>
            <a:r>
              <a:rPr lang="ru-RU" dirty="0" err="1"/>
              <a:t>фініки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спецій</a:t>
            </a:r>
            <a:r>
              <a:rPr lang="ru-RU" dirty="0"/>
              <a:t> і </a:t>
            </a:r>
            <a:r>
              <a:rPr lang="ru-RU" dirty="0" err="1"/>
              <a:t>прянощів</a:t>
            </a:r>
            <a:r>
              <a:rPr lang="ru-RU" dirty="0"/>
              <a:t> та сухих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вручну</a:t>
            </a:r>
            <a:r>
              <a:rPr lang="ru-RU" dirty="0"/>
              <a:t>, за </a:t>
            </a:r>
            <a:r>
              <a:rPr lang="ru-RU" dirty="0" err="1"/>
              <a:t>можливості</a:t>
            </a:r>
            <a:r>
              <a:rPr lang="ru-RU" dirty="0"/>
              <a:t> з </a:t>
            </a:r>
            <a:r>
              <a:rPr lang="ru-RU" dirty="0" err="1"/>
              <a:t>усієї</a:t>
            </a:r>
            <a:r>
              <a:rPr lang="ru-RU" dirty="0"/>
              <a:t> </a:t>
            </a:r>
            <a:r>
              <a:rPr lang="ru-RU" dirty="0" err="1"/>
              <a:t>глибини</a:t>
            </a:r>
            <a:r>
              <a:rPr lang="ru-RU" dirty="0"/>
              <a:t> </a:t>
            </a:r>
            <a:r>
              <a:rPr lang="ru-RU" dirty="0" err="1"/>
              <a:t>паювання</a:t>
            </a:r>
            <a:r>
              <a:rPr lang="ru-RU" dirty="0"/>
              <a:t>, у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100 до 200 г з кожного </a:t>
            </a:r>
            <a:r>
              <a:rPr lang="ru-RU" dirty="0" err="1"/>
              <a:t>мішка</a:t>
            </a:r>
            <a:r>
              <a:rPr lang="ru-RU" dirty="0"/>
              <a:t> (ящика),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і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, </a:t>
            </a:r>
            <a:r>
              <a:rPr lang="ru-RU" dirty="0" err="1"/>
              <a:t>така</a:t>
            </a:r>
            <a:r>
              <a:rPr lang="ru-RU" dirty="0"/>
              <a:t> сама, як і для </a:t>
            </a: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плодів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методикою </a:t>
            </a:r>
            <a:r>
              <a:rPr lang="ru-RU" dirty="0" err="1"/>
              <a:t>відбору</a:t>
            </a:r>
            <a:r>
              <a:rPr lang="ru-RU" dirty="0"/>
              <a:t> проб </a:t>
            </a: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фруктів</a:t>
            </a:r>
            <a:r>
              <a:rPr lang="ru-RU" dirty="0"/>
              <a:t> та </a:t>
            </a:r>
            <a:r>
              <a:rPr lang="ru-RU" dirty="0" err="1"/>
              <a:t>овочів</a:t>
            </a:r>
            <a:r>
              <a:rPr lang="ru-RU" dirty="0"/>
              <a:t>. </a:t>
            </a:r>
          </a:p>
          <a:p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розфасування</a:t>
            </a:r>
            <a:r>
              <a:rPr lang="ru-RU" dirty="0"/>
              <a:t> </a:t>
            </a:r>
            <a:r>
              <a:rPr lang="ru-RU" dirty="0" err="1"/>
              <a:t>сухофруктів</a:t>
            </a:r>
            <a:r>
              <a:rPr lang="ru-RU" dirty="0"/>
              <a:t> і </a:t>
            </a:r>
            <a:r>
              <a:rPr lang="ru-RU" dirty="0" err="1"/>
              <a:t>прянощів</a:t>
            </a:r>
            <a:r>
              <a:rPr lang="ru-RU" dirty="0"/>
              <a:t> у </a:t>
            </a:r>
            <a:r>
              <a:rPr lang="ru-RU" dirty="0" err="1"/>
              <a:t>малі</a:t>
            </a:r>
            <a:r>
              <a:rPr lang="ru-RU" dirty="0"/>
              <a:t> </a:t>
            </a:r>
            <a:r>
              <a:rPr lang="ru-RU" dirty="0" err="1"/>
              <a:t>пакети</a:t>
            </a:r>
            <a:r>
              <a:rPr lang="ru-RU" dirty="0"/>
              <a:t> (до 500 г) з кожного </a:t>
            </a:r>
            <a:r>
              <a:rPr lang="ru-RU" dirty="0" err="1"/>
              <a:t>мішка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ящика,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5 % (5 </a:t>
            </a:r>
            <a:r>
              <a:rPr lang="ru-RU" dirty="0" err="1"/>
              <a:t>із</a:t>
            </a:r>
            <a:r>
              <a:rPr lang="ru-RU" dirty="0"/>
              <a:t> 100). </a:t>
            </a:r>
          </a:p>
        </p:txBody>
      </p:sp>
    </p:spTree>
    <p:extLst>
      <p:ext uri="{BB962C8B-B14F-4D97-AF65-F5344CB8AC3E}">
        <p14:creationId xmlns:p14="http://schemas.microsoft.com/office/powerpoint/2010/main" val="14187533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DDF4E-7479-4EE1-8F67-40C9A43C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рослинно-волокнистих</a:t>
            </a:r>
            <a:r>
              <a:rPr lang="ru-RU" b="1" dirty="0"/>
              <a:t> </a:t>
            </a:r>
            <a:r>
              <a:rPr lang="ru-RU" b="1" dirty="0" err="1"/>
              <a:t>матеріалів</a:t>
            </a:r>
            <a:r>
              <a:rPr lang="ru-RU" b="1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E50CFD-3287-48B5-80FD-B7439E45F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рослинно-волокнистих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, </a:t>
            </a:r>
            <a:r>
              <a:rPr lang="ru-RU" dirty="0" err="1"/>
              <a:t>упакованих</a:t>
            </a:r>
            <a:r>
              <a:rPr lang="ru-RU" dirty="0"/>
              <a:t> у </a:t>
            </a:r>
            <a:r>
              <a:rPr lang="ru-RU" dirty="0" err="1"/>
              <a:t>мішки</a:t>
            </a:r>
            <a:r>
              <a:rPr lang="ru-RU" dirty="0"/>
              <a:t>, тюки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,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 у </a:t>
            </a:r>
            <a:r>
              <a:rPr lang="ru-RU" dirty="0" err="1"/>
              <a:t>партії</a:t>
            </a:r>
            <a:r>
              <a:rPr lang="ru-RU" dirty="0"/>
              <a:t>, </a:t>
            </a:r>
            <a:r>
              <a:rPr lang="ru-RU" dirty="0" err="1"/>
              <a:t>беруть</a:t>
            </a:r>
            <a:r>
              <a:rPr lang="ru-RU" dirty="0"/>
              <a:t> з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кожного </a:t>
            </a:r>
            <a:r>
              <a:rPr lang="ru-RU" dirty="0" err="1"/>
              <a:t>пакування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/>
              <a:t>– до 100 </a:t>
            </a:r>
            <a:r>
              <a:rPr lang="ru-RU" dirty="0" err="1"/>
              <a:t>місць</a:t>
            </a:r>
            <a:r>
              <a:rPr lang="ru-RU" dirty="0"/>
              <a:t> – з десяти;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101 до 500 – з кожного десятого;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501 до 1000 – з кожного </a:t>
            </a:r>
            <a:r>
              <a:rPr lang="ru-RU" dirty="0" err="1"/>
              <a:t>двадцять</a:t>
            </a:r>
            <a:r>
              <a:rPr lang="ru-RU" dirty="0"/>
              <a:t> </a:t>
            </a:r>
            <a:r>
              <a:rPr lang="ru-RU" dirty="0" err="1"/>
              <a:t>п’ятого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err="1"/>
              <a:t>понад</a:t>
            </a:r>
            <a:r>
              <a:rPr lang="ru-RU" dirty="0"/>
              <a:t> 1000 – з кожного </a:t>
            </a:r>
            <a:r>
              <a:rPr lang="ru-RU" dirty="0" err="1"/>
              <a:t>п’ятдесятого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вручну</a:t>
            </a:r>
            <a:r>
              <a:rPr lang="ru-RU" dirty="0"/>
              <a:t> 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глибше</a:t>
            </a:r>
            <a:r>
              <a:rPr lang="ru-RU" dirty="0"/>
              <a:t> з </a:t>
            </a:r>
            <a:r>
              <a:rPr lang="ru-RU" dirty="0" err="1"/>
              <a:t>пакування</a:t>
            </a:r>
            <a:r>
              <a:rPr lang="ru-RU" dirty="0"/>
              <a:t>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200 до 300 г </a:t>
            </a:r>
            <a:r>
              <a:rPr lang="ru-RU" dirty="0" err="1"/>
              <a:t>кожна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5053923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27C36-ACB4-43FF-B5CC-EA28CDE0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/>
              <a:t>Огляд</a:t>
            </a:r>
            <a:r>
              <a:rPr lang="ru-RU" sz="3200" b="1" dirty="0"/>
              <a:t> </a:t>
            </a:r>
            <a:r>
              <a:rPr lang="ru-RU" sz="3200" b="1" dirty="0" err="1"/>
              <a:t>рослинних</a:t>
            </a:r>
            <a:r>
              <a:rPr lang="ru-RU" sz="3200" b="1" dirty="0"/>
              <a:t> </a:t>
            </a:r>
            <a:r>
              <a:rPr lang="ru-RU" sz="3200" b="1" dirty="0" err="1"/>
              <a:t>вкладень</a:t>
            </a:r>
            <a:r>
              <a:rPr lang="ru-RU" sz="3200" b="1" dirty="0"/>
              <a:t> у </a:t>
            </a:r>
            <a:r>
              <a:rPr lang="ru-RU" sz="3200" b="1" dirty="0" err="1"/>
              <a:t>поштових</a:t>
            </a:r>
            <a:r>
              <a:rPr lang="ru-RU" sz="3200" b="1" dirty="0"/>
              <a:t> </a:t>
            </a:r>
            <a:r>
              <a:rPr lang="ru-RU" sz="3200" b="1" dirty="0" err="1"/>
              <a:t>відправленнях</a:t>
            </a:r>
            <a:r>
              <a:rPr lang="ru-RU" sz="3200" b="1" dirty="0"/>
              <a:t>, </a:t>
            </a:r>
            <a:r>
              <a:rPr lang="ru-RU" sz="3200" b="1" dirty="0" err="1"/>
              <a:t>ручній</a:t>
            </a:r>
            <a:r>
              <a:rPr lang="ru-RU" sz="3200" b="1" dirty="0"/>
              <a:t> </a:t>
            </a:r>
            <a:r>
              <a:rPr lang="ru-RU" sz="3200" b="1" dirty="0" err="1"/>
              <a:t>поклажі</a:t>
            </a:r>
            <a:r>
              <a:rPr lang="ru-RU" sz="3200" b="1" dirty="0"/>
              <a:t> </a:t>
            </a:r>
            <a:endParaRPr lang="ru-UA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D04237-3442-4D5E-BB65-7D02B49D5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Рослинні</a:t>
            </a:r>
            <a:r>
              <a:rPr lang="ru-RU" dirty="0"/>
              <a:t> </a:t>
            </a:r>
            <a:r>
              <a:rPr lang="ru-RU" dirty="0" err="1"/>
              <a:t>вкладення</a:t>
            </a:r>
            <a:r>
              <a:rPr lang="ru-RU" dirty="0"/>
              <a:t> в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відправленнях</a:t>
            </a:r>
            <a:r>
              <a:rPr lang="ru-RU" dirty="0"/>
              <a:t>, </a:t>
            </a:r>
            <a:r>
              <a:rPr lang="ru-RU" dirty="0" err="1"/>
              <a:t>ручній</a:t>
            </a:r>
            <a:r>
              <a:rPr lang="ru-RU" dirty="0"/>
              <a:t> </a:t>
            </a:r>
            <a:r>
              <a:rPr lang="ru-RU" dirty="0" err="1"/>
              <a:t>поклажі</a:t>
            </a:r>
            <a:r>
              <a:rPr lang="ru-RU" dirty="0"/>
              <a:t> і багажу </a:t>
            </a:r>
            <a:r>
              <a:rPr lang="ru-RU" dirty="0" err="1"/>
              <a:t>пасажирів</a:t>
            </a:r>
            <a:r>
              <a:rPr lang="ru-RU" dirty="0"/>
              <a:t>, </a:t>
            </a:r>
            <a:r>
              <a:rPr lang="ru-RU" dirty="0" err="1"/>
              <a:t>продовольчі</a:t>
            </a:r>
            <a:r>
              <a:rPr lang="ru-RU" dirty="0"/>
              <a:t> запаси </a:t>
            </a:r>
            <a:r>
              <a:rPr lang="ru-RU" dirty="0" err="1"/>
              <a:t>екіпажів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. У </a:t>
            </a:r>
            <a:r>
              <a:rPr lang="ru-RU" dirty="0" err="1"/>
              <a:t>середню</a:t>
            </a:r>
            <a:r>
              <a:rPr lang="ru-RU" dirty="0"/>
              <a:t> пробу для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екземпляри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вкладень</a:t>
            </a:r>
            <a:r>
              <a:rPr lang="ru-RU" dirty="0"/>
              <a:t> (</a:t>
            </a:r>
            <a:r>
              <a:rPr lang="ru-RU" dirty="0" err="1"/>
              <a:t>насіння</a:t>
            </a:r>
            <a:r>
              <a:rPr lang="ru-RU" dirty="0"/>
              <a:t>, плоди, </a:t>
            </a:r>
            <a:r>
              <a:rPr lang="ru-RU" dirty="0" err="1"/>
              <a:t>живці</a:t>
            </a:r>
            <a:r>
              <a:rPr lang="ru-RU" dirty="0"/>
              <a:t>, </a:t>
            </a:r>
            <a:r>
              <a:rPr lang="ru-RU" dirty="0" err="1"/>
              <a:t>бульби</a:t>
            </a:r>
            <a:r>
              <a:rPr lang="ru-RU" dirty="0"/>
              <a:t>, </a:t>
            </a:r>
            <a:r>
              <a:rPr lang="ru-RU" dirty="0" err="1"/>
              <a:t>цибулини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з </a:t>
            </a:r>
            <a:r>
              <a:rPr lang="ru-RU" dirty="0" err="1"/>
              <a:t>підозрою</a:t>
            </a:r>
            <a:r>
              <a:rPr lang="ru-RU" dirty="0"/>
              <a:t> на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об’єктами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5401055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B7496-4C40-4593-8CFE-B4033678F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err="1"/>
              <a:t>Розмір</a:t>
            </a:r>
            <a:r>
              <a:rPr lang="ru-RU" sz="2800" b="1" dirty="0"/>
              <a:t> </a:t>
            </a:r>
            <a:r>
              <a:rPr lang="ru-RU" sz="2800" b="1" dirty="0" err="1"/>
              <a:t>середніх</a:t>
            </a:r>
            <a:r>
              <a:rPr lang="ru-RU" sz="2800" b="1" dirty="0"/>
              <a:t> проб </a:t>
            </a:r>
            <a:r>
              <a:rPr lang="ru-RU" sz="2800" b="1" dirty="0" err="1"/>
              <a:t>рослинної</a:t>
            </a:r>
            <a:r>
              <a:rPr lang="ru-RU" sz="2800" b="1" dirty="0"/>
              <a:t> </a:t>
            </a:r>
            <a:r>
              <a:rPr lang="ru-RU" sz="2800" b="1" dirty="0" err="1"/>
              <a:t>сільськогосподарської</a:t>
            </a:r>
            <a:r>
              <a:rPr lang="ru-RU" sz="2800" b="1" dirty="0"/>
              <a:t> </a:t>
            </a:r>
            <a:r>
              <a:rPr lang="ru-RU" sz="2800" b="1" dirty="0" err="1"/>
              <a:t>продукції</a:t>
            </a:r>
            <a:r>
              <a:rPr lang="ru-RU" sz="2800" b="1" dirty="0"/>
              <a:t> у </a:t>
            </a:r>
            <a:r>
              <a:rPr lang="ru-RU" sz="2800" b="1" dirty="0" err="1"/>
              <a:t>процесі</a:t>
            </a:r>
            <a:r>
              <a:rPr lang="ru-RU" sz="2800" b="1" dirty="0"/>
              <a:t> карантинного </a:t>
            </a:r>
            <a:r>
              <a:rPr lang="ru-RU" sz="2800" b="1" dirty="0" err="1"/>
              <a:t>огляду</a:t>
            </a:r>
            <a:r>
              <a:rPr lang="ru-RU" sz="2800" b="1" dirty="0"/>
              <a:t> та </a:t>
            </a:r>
            <a:r>
              <a:rPr lang="ru-RU" sz="2800" b="1" dirty="0" err="1"/>
              <a:t>експертизи</a:t>
            </a:r>
            <a:r>
              <a:rPr lang="ru-RU" sz="2800" b="1" dirty="0"/>
              <a:t> </a:t>
            </a:r>
            <a:endParaRPr lang="ru-UA" sz="2800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BC16711-AF47-47AB-8713-284BB72B67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789182"/>
              </p:ext>
            </p:extLst>
          </p:nvPr>
        </p:nvGraphicFramePr>
        <p:xfrm>
          <a:off x="457200" y="1600200"/>
          <a:ext cx="8229600" cy="3865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3729230725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757667787"/>
                    </a:ext>
                  </a:extLst>
                </a:gridCol>
              </a:tblGrid>
              <a:tr h="266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/>
                        <a:t>Назва</a:t>
                      </a:r>
                      <a:r>
                        <a:rPr lang="ru-RU" sz="1800" b="1" u="none" strike="noStrike" kern="1200" baseline="0" dirty="0"/>
                        <a:t> </a:t>
                      </a:r>
                      <a:r>
                        <a:rPr lang="ru-RU" sz="1800" b="1" u="none" strike="noStrike" kern="1200" baseline="0" dirty="0" err="1"/>
                        <a:t>сільськогосподарської</a:t>
                      </a:r>
                      <a:r>
                        <a:rPr lang="ru-RU" sz="1800" b="1" u="none" strike="noStrike" kern="1200" baseline="0" dirty="0"/>
                        <a:t> </a:t>
                      </a:r>
                      <a:r>
                        <a:rPr lang="ru-RU" sz="1800" b="1" u="none" strike="noStrike" kern="1200" baseline="0" dirty="0" err="1"/>
                        <a:t>продукці</a:t>
                      </a:r>
                      <a:endParaRPr lang="ru-U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/>
                        <a:t>Розмір</a:t>
                      </a:r>
                      <a:r>
                        <a:rPr lang="ru-RU" sz="1800" b="1" u="none" strike="noStrike" kern="1200" baseline="0" dirty="0"/>
                        <a:t> </a:t>
                      </a:r>
                      <a:r>
                        <a:rPr lang="ru-RU" sz="1800" b="1" u="none" strike="noStrike" kern="1200" baseline="0" dirty="0" err="1"/>
                        <a:t>середньої</a:t>
                      </a:r>
                      <a:r>
                        <a:rPr lang="ru-RU" sz="1800" b="1" u="none" strike="noStrike" kern="1200" baseline="0" dirty="0"/>
                        <a:t> </a:t>
                      </a:r>
                      <a:r>
                        <a:rPr lang="ru-RU" sz="1800" b="1" u="none" strike="noStrike" kern="1200" baseline="0" dirty="0" err="1"/>
                        <a:t>проби</a:t>
                      </a:r>
                      <a:endParaRPr lang="ru-U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79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800" b="1" u="none" strike="noStrike" kern="1200" baseline="0" dirty="0"/>
                        <a:t>1. </a:t>
                      </a:r>
                      <a:r>
                        <a:rPr lang="ru-RU" sz="1800" b="1" u="none" strike="noStrike" kern="1200" baseline="0" dirty="0" err="1"/>
                        <a:t>Зернові</a:t>
                      </a:r>
                      <a:r>
                        <a:rPr lang="ru-RU" sz="1800" b="1" u="none" strike="noStrike" kern="1200" baseline="0" dirty="0"/>
                        <a:t> (</a:t>
                      </a:r>
                      <a:r>
                        <a:rPr lang="ru-RU" sz="1800" b="1" u="none" strike="noStrike" kern="1200" baseline="0" dirty="0" err="1"/>
                        <a:t>насіння</a:t>
                      </a:r>
                      <a:r>
                        <a:rPr lang="ru-RU" sz="1800" b="1" u="none" strike="noStrike" kern="1200" baseline="0" dirty="0"/>
                        <a:t> і зерно) </a:t>
                      </a:r>
                      <a:r>
                        <a:rPr lang="ru-UA" sz="1800" b="1" u="none" strike="noStrike" kern="1200" baseline="0" dirty="0"/>
                        <a:t>	</a:t>
                      </a:r>
                      <a:endParaRPr lang="ru-U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225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Кукурудза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у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зерні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качанах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шт.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186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Пшениця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жито,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ячмінь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овес, рис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992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Просо, чумиза, гречка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 г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46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Могар, сорго, просо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африканське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г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749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Бобові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зерно) </a:t>
                      </a:r>
                      <a:r>
                        <a:rPr lang="ru-UA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08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Боби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кінські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2000 г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323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Горох,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квасоля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нут,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сочевиця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чина,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маш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соя,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арахіс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1000 г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555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2284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595522A-410C-4C2E-BA7C-A5213CFA8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121468"/>
              </p:ext>
            </p:extLst>
          </p:nvPr>
        </p:nvGraphicFramePr>
        <p:xfrm>
          <a:off x="323528" y="36737"/>
          <a:ext cx="8229600" cy="6446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03876">
                  <a:extLst>
                    <a:ext uri="{9D8B030D-6E8A-4147-A177-3AD203B41FA5}">
                      <a16:colId xmlns:a16="http://schemas.microsoft.com/office/drawing/2014/main" val="2726697453"/>
                    </a:ext>
                  </a:extLst>
                </a:gridCol>
                <a:gridCol w="4225724">
                  <a:extLst>
                    <a:ext uri="{9D8B030D-6E8A-4147-A177-3AD203B41FA5}">
                      <a16:colId xmlns:a16="http://schemas.microsoft.com/office/drawing/2014/main" val="2410883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Трави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злакові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бобові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UA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208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Вика, люпин,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пелюшка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еспарцет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447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Буркун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конюшина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люцерна,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серадела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перелет,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суданська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трава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г 	</a:t>
                      </a:r>
                    </a:p>
                    <a:p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056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Стоколос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чина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лісова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г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511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Грястиця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збірна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житняк,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костриця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райграс,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тимофіївка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 г 	</a:t>
                      </a:r>
                    </a:p>
                    <a:p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314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Польовиця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тонконіг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г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977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Овочево-баштанні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культури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UA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кормові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коренеплоди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102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Буряки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столові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цукрові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кормові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800 г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818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Кавуни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кабачки,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патісони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гарбузи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500 г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6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Огірки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993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Артишок, шпинат, цибуля-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чорнушка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100 г</a:t>
                      </a:r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065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Цибуля-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сівок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часник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364498"/>
                  </a:ext>
                </a:extLst>
              </a:tr>
              <a:tr h="4849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Кріп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петрушка,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селера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пастернак,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ревінь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щавель,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кмин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морква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помідори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капуста, редька, редиска, салат та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г 	</a:t>
                      </a:r>
                    </a:p>
                    <a:p>
                      <a:endParaRPr lang="ru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46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572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FE4F7-4AC8-4B15-BF77-C675F32CC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B2CF6-F98F-4EC6-8624-3390DA7A8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946EBC7-8D9C-4B2E-A623-60EF0C5316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6605563"/>
              </p:ext>
            </p:extLst>
          </p:nvPr>
        </p:nvGraphicFramePr>
        <p:xfrm>
          <a:off x="179512" y="36737"/>
          <a:ext cx="8373616" cy="686027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47892">
                  <a:extLst>
                    <a:ext uri="{9D8B030D-6E8A-4147-A177-3AD203B41FA5}">
                      <a16:colId xmlns:a16="http://schemas.microsoft.com/office/drawing/2014/main" val="2726697453"/>
                    </a:ext>
                  </a:extLst>
                </a:gridCol>
                <a:gridCol w="4225724">
                  <a:extLst>
                    <a:ext uri="{9D8B030D-6E8A-4147-A177-3AD203B41FA5}">
                      <a16:colId xmlns:a16="http://schemas.microsoft.com/office/drawing/2014/main" val="2410883669"/>
                    </a:ext>
                  </a:extLst>
                </a:gridCol>
              </a:tblGrid>
              <a:tr h="351658">
                <a:tc>
                  <a:txBody>
                    <a:bodyPr/>
                    <a:lstStyle/>
                    <a:p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Квіткові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культури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208016"/>
                  </a:ext>
                </a:extLst>
              </a:tr>
              <a:tr h="549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Люпин,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настурція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горошок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запашний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аспарагус,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гарбузи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фігурні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пальма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447112"/>
                  </a:ext>
                </a:extLst>
              </a:tr>
              <a:tr h="549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Крупнонасіннєві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нагідки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немофіла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цикламен,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жоржини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однорічні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056422"/>
                  </a:ext>
                </a:extLst>
              </a:tr>
              <a:tr h="5436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Середньонасіннєві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айстра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чорнобривці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агератум,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алісум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гвоздика,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геліотроп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кларкія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511726"/>
                  </a:ext>
                </a:extLst>
              </a:tr>
              <a:tr h="549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Дрібнонасіннєві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петунія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бегонія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лобелія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тютюн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запашний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портулак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г 	</a:t>
                      </a:r>
                    </a:p>
                    <a:p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314132"/>
                  </a:ext>
                </a:extLst>
              </a:tr>
              <a:tr h="549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Матеріал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для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букетів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Квіти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гілки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листя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зрізані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шт.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977862"/>
                  </a:ext>
                </a:extLst>
              </a:tr>
              <a:tr h="351658">
                <a:tc>
                  <a:txBody>
                    <a:bodyPr/>
                    <a:lstStyle/>
                    <a:p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Деревні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чагарникові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породи (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102112"/>
                  </a:ext>
                </a:extLst>
              </a:tr>
              <a:tr h="549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Крупнонасіннєві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абрикос, слива,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алича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дуб, граб, кедр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818151"/>
                  </a:ext>
                </a:extLst>
              </a:tr>
              <a:tr h="7803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Середньонасіннєві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яблуня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груша, айва,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горобина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жимолость, бересклет, клен, сосна,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ялина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dirty="0"/>
                        <a:t>100 г</a:t>
                      </a:r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63954"/>
                  </a:ext>
                </a:extLst>
              </a:tr>
              <a:tr h="5780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Дрібнонасіннєві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тополя, смородина,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шовковиця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туя, береза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г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993285"/>
                  </a:ext>
                </a:extLst>
              </a:tr>
              <a:tr h="351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Саджанці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відводки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живці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шт</a:t>
                      </a: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364498"/>
                  </a:ext>
                </a:extLst>
              </a:tr>
              <a:tr h="6069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Цибулини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бульби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бульбоцибулини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кореневища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dirty="0"/>
                        <a:t>25-30 </a:t>
                      </a:r>
                      <a:r>
                        <a:rPr lang="uk-UA" sz="1600" dirty="0" err="1"/>
                        <a:t>шт</a:t>
                      </a:r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46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640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/>
              <a:t>садивний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– </a:t>
            </a:r>
            <a:r>
              <a:rPr lang="ru-RU" dirty="0" err="1"/>
              <a:t>саджанці</a:t>
            </a:r>
            <a:r>
              <a:rPr lang="ru-RU" dirty="0"/>
              <a:t>, </a:t>
            </a:r>
            <a:r>
              <a:rPr lang="ru-RU" dirty="0" err="1"/>
              <a:t>живці</a:t>
            </a:r>
            <a:r>
              <a:rPr lang="ru-RU" dirty="0"/>
              <a:t>, </a:t>
            </a:r>
            <a:r>
              <a:rPr lang="ru-RU" dirty="0" err="1"/>
              <a:t>відводки</a:t>
            </a:r>
            <a:r>
              <a:rPr lang="ru-RU" dirty="0"/>
              <a:t>, </a:t>
            </a:r>
            <a:r>
              <a:rPr lang="ru-RU" dirty="0" err="1"/>
              <a:t>коренеплоди</a:t>
            </a:r>
            <a:r>
              <a:rPr lang="ru-RU" dirty="0"/>
              <a:t>, </a:t>
            </a:r>
            <a:r>
              <a:rPr lang="ru-RU" dirty="0" err="1"/>
              <a:t>бульби</a:t>
            </a:r>
            <a:r>
              <a:rPr lang="ru-RU" dirty="0"/>
              <a:t>, </a:t>
            </a:r>
            <a:r>
              <a:rPr lang="ru-RU" dirty="0" err="1"/>
              <a:t>цибулини</a:t>
            </a:r>
            <a:r>
              <a:rPr lang="ru-RU" dirty="0"/>
              <a:t>, </a:t>
            </a:r>
            <a:r>
              <a:rPr lang="ru-RU" dirty="0" err="1"/>
              <a:t>кореневища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,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садіння</a:t>
            </a:r>
            <a:r>
              <a:rPr lang="ru-RU" dirty="0"/>
              <a:t>, </a:t>
            </a:r>
            <a:r>
              <a:rPr lang="ru-RU" dirty="0" err="1"/>
              <a:t>щеплення</a:t>
            </a:r>
            <a:r>
              <a:rPr lang="ru-RU" dirty="0"/>
              <a:t>, </a:t>
            </a:r>
            <a:r>
              <a:rPr lang="ru-RU" dirty="0" err="1"/>
              <a:t>розмноження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4) </a:t>
            </a:r>
            <a:r>
              <a:rPr lang="ru-RU" dirty="0" err="1"/>
              <a:t>зрізані</a:t>
            </a:r>
            <a:r>
              <a:rPr lang="ru-RU" dirty="0"/>
              <a:t> </a:t>
            </a:r>
            <a:r>
              <a:rPr lang="ru-RU" dirty="0" err="1"/>
              <a:t>квіти</a:t>
            </a:r>
            <a:r>
              <a:rPr lang="ru-RU" dirty="0"/>
              <a:t>, </a:t>
            </a:r>
            <a:r>
              <a:rPr lang="ru-RU" dirty="0" err="1"/>
              <a:t>гілки</a:t>
            </a:r>
            <a:r>
              <a:rPr lang="ru-RU" dirty="0"/>
              <a:t>, </a:t>
            </a:r>
            <a:r>
              <a:rPr lang="ru-RU" dirty="0" err="1"/>
              <a:t>листя</a:t>
            </a:r>
            <a:r>
              <a:rPr lang="ru-RU" dirty="0"/>
              <a:t> – </a:t>
            </a:r>
            <a:r>
              <a:rPr lang="ru-RU" dirty="0" err="1"/>
              <a:t>живі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складання</a:t>
            </a:r>
            <a:r>
              <a:rPr lang="ru-RU" dirty="0"/>
              <a:t> </a:t>
            </a:r>
            <a:r>
              <a:rPr lang="ru-RU" dirty="0" err="1"/>
              <a:t>букетів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5) </a:t>
            </a:r>
            <a:r>
              <a:rPr lang="ru-RU" dirty="0" err="1"/>
              <a:t>свіжі</a:t>
            </a:r>
            <a:r>
              <a:rPr lang="ru-RU" dirty="0"/>
              <a:t> </a:t>
            </a:r>
            <a:r>
              <a:rPr lang="ru-RU" dirty="0" err="1"/>
              <a:t>фрукти</a:t>
            </a:r>
            <a:r>
              <a:rPr lang="ru-RU" dirty="0"/>
              <a:t> й </a:t>
            </a:r>
            <a:r>
              <a:rPr lang="ru-RU" dirty="0" err="1"/>
              <a:t>овочі</a:t>
            </a:r>
            <a:r>
              <a:rPr lang="ru-RU" dirty="0"/>
              <a:t> – плоди </a:t>
            </a:r>
            <a:r>
              <a:rPr lang="ru-RU" dirty="0" err="1"/>
              <a:t>плодових</a:t>
            </a:r>
            <a:r>
              <a:rPr lang="ru-RU" dirty="0"/>
              <a:t>, </a:t>
            </a:r>
            <a:r>
              <a:rPr lang="ru-RU" dirty="0" err="1"/>
              <a:t>ягідних</a:t>
            </a:r>
            <a:r>
              <a:rPr lang="ru-RU" dirty="0"/>
              <a:t>, </a:t>
            </a:r>
            <a:r>
              <a:rPr lang="ru-RU" dirty="0" err="1"/>
              <a:t>цитрусових</a:t>
            </a:r>
            <a:r>
              <a:rPr lang="ru-RU" dirty="0"/>
              <a:t>, </a:t>
            </a:r>
            <a:r>
              <a:rPr lang="ru-RU" dirty="0" err="1"/>
              <a:t>тропічних</a:t>
            </a:r>
            <a:r>
              <a:rPr lang="ru-RU" dirty="0"/>
              <a:t>, </a:t>
            </a:r>
            <a:r>
              <a:rPr lang="ru-RU" dirty="0" err="1"/>
              <a:t>горіхоплідних</a:t>
            </a:r>
            <a:r>
              <a:rPr lang="ru-RU" dirty="0"/>
              <a:t>, </a:t>
            </a:r>
            <a:r>
              <a:rPr lang="ru-RU" dirty="0" err="1"/>
              <a:t>овочевих</a:t>
            </a:r>
            <a:r>
              <a:rPr lang="ru-RU" dirty="0"/>
              <a:t>, </a:t>
            </a:r>
            <a:r>
              <a:rPr lang="ru-RU" dirty="0" err="1"/>
              <a:t>коренеплідних</a:t>
            </a:r>
            <a:r>
              <a:rPr lang="ru-RU" dirty="0"/>
              <a:t> культур і винограду,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споживання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2760578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749CAAFA-6E19-4325-BD99-1EDC4327DF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645731"/>
              </p:ext>
            </p:extLst>
          </p:nvPr>
        </p:nvGraphicFramePr>
        <p:xfrm>
          <a:off x="215516" y="779032"/>
          <a:ext cx="8712968" cy="52999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586291">
                  <a:extLst>
                    <a:ext uri="{9D8B030D-6E8A-4147-A177-3AD203B41FA5}">
                      <a16:colId xmlns:a16="http://schemas.microsoft.com/office/drawing/2014/main" val="2726697453"/>
                    </a:ext>
                  </a:extLst>
                </a:gridCol>
                <a:gridCol w="1126677">
                  <a:extLst>
                    <a:ext uri="{9D8B030D-6E8A-4147-A177-3AD203B41FA5}">
                      <a16:colId xmlns:a16="http://schemas.microsoft.com/office/drawing/2014/main" val="2410883669"/>
                    </a:ext>
                  </a:extLst>
                </a:gridCol>
              </a:tblGrid>
              <a:tr h="352849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Олійні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технічні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культури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насіння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208016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Рицина,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арахіс-боби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447112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Соняшник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бавовник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какао-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боби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кофе-зерно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056422"/>
                  </a:ext>
                </a:extLst>
              </a:tr>
              <a:tr h="35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Коноплі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льон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сафлор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511726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Бамія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канатник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314132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Гірчиця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кунжут,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лялеманція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перила,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ріпак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рижій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977862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Гваюла,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кендир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102112"/>
                  </a:ext>
                </a:extLst>
              </a:tr>
              <a:tr h="3849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Хміль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цикорій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818151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Мак, тютюн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63954"/>
                  </a:ext>
                </a:extLst>
              </a:tr>
              <a:tr h="352849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Свіжі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фрукти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й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овочі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993285"/>
                  </a:ext>
                </a:extLst>
              </a:tr>
              <a:tr h="565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Цитрусові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й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тропічні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крупноплідні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ананаси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грейпфрути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гранати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кокосові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горіхи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банани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шт.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364498"/>
                  </a:ext>
                </a:extLst>
              </a:tr>
              <a:tr h="9830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Крупноплідні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айва,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груші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яблука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персики,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нектарини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абрикоси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сливи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шт. </a:t>
                      </a:r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46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0371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7D590F9-AB4A-4590-8DC5-0DB8F5D67E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2202846"/>
              </p:ext>
            </p:extLst>
          </p:nvPr>
        </p:nvGraphicFramePr>
        <p:xfrm>
          <a:off x="107504" y="0"/>
          <a:ext cx="8928992" cy="7040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776864">
                  <a:extLst>
                    <a:ext uri="{9D8B030D-6E8A-4147-A177-3AD203B41FA5}">
                      <a16:colId xmlns:a16="http://schemas.microsoft.com/office/drawing/2014/main" val="302215999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977773195"/>
                    </a:ext>
                  </a:extLst>
                </a:gridCol>
              </a:tblGrid>
              <a:tr h="506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Середньоплідні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апельсини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лимони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хурма,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мандарини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фейхоа,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інжир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шт. 	</a:t>
                      </a:r>
                    </a:p>
                    <a:p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675236"/>
                  </a:ext>
                </a:extLst>
              </a:tr>
              <a:tr h="506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Дрібноплідні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абрикоси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алича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сливи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черешні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вишні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кизил,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ягоди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суниці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полуниці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смородина,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аґрус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.)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102355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Виноград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грон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460501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Волоські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горіхи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фундук,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ліщина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мигдаль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35317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Баклажани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помідори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перець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огірки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125 шт.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750081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Баштанні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кавуни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кабачки,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гарбузи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шт.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398742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Коренеплоди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картопля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морква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шт.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023672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Продукти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запасу (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продовольчі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фуражні</a:t>
                      </a:r>
                      <a:r>
                        <a:rPr lang="ru-RU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812193"/>
                  </a:ext>
                </a:extLst>
              </a:tr>
              <a:tr h="286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рисові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гречані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пшеничні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перлові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вівсяні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пшоно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макаронні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вироби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	</a:t>
                      </a:r>
                    </a:p>
                    <a:p>
                      <a:endParaRPr lang="ru-U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91436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Борошно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293124"/>
                  </a:ext>
                </a:extLst>
              </a:tr>
              <a:tr h="293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Дерть,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висівки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макуха,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комбікорм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839094"/>
                  </a:ext>
                </a:extLst>
              </a:tr>
              <a:tr h="306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Сухофрукти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сушені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овочі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71883"/>
                  </a:ext>
                </a:extLst>
              </a:tr>
              <a:tr h="5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Спеції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прянощі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перець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чорний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кориця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імбир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хмелі-сунелі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.),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лікарські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рослини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сушені</a:t>
                      </a:r>
                      <a:r>
                        <a:rPr lang="ru-RU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 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800445"/>
                  </a:ext>
                </a:extLst>
              </a:tr>
              <a:tr h="3201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Інші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матеріали</a:t>
                      </a:r>
                      <a:r>
                        <a:rPr lang="ru-RU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UA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152312"/>
                  </a:ext>
                </a:extLst>
              </a:tr>
              <a:tr h="5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Рослинно-волокнисті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матеріали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бавовна-сирець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волокна (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куделя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льону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конопель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 г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6371515"/>
                  </a:ext>
                </a:extLst>
              </a:tr>
              <a:tr h="5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Змітки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складів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транспортних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засобів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з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картоплі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коренеплодів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ґрунт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біогумус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органічні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добрива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см3 (г)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986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3473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D3496-C040-4E9A-8FE2-8130B00EB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Складання</a:t>
            </a:r>
            <a:r>
              <a:rPr lang="ru-RU" b="1" dirty="0"/>
              <a:t> </a:t>
            </a:r>
            <a:r>
              <a:rPr lang="ru-RU" b="1" dirty="0" err="1"/>
              <a:t>об’єднаної</a:t>
            </a:r>
            <a:r>
              <a:rPr lang="ru-RU" b="1" dirty="0"/>
              <a:t> </a:t>
            </a:r>
            <a:r>
              <a:rPr lang="ru-RU" b="1" dirty="0" err="1"/>
              <a:t>проби</a:t>
            </a:r>
            <a:r>
              <a:rPr lang="ru-RU" b="1" dirty="0"/>
              <a:t>.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3168A1-C01C-4A01-B0E4-E8E48BD3E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виїмку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в </a:t>
            </a:r>
            <a:r>
              <a:rPr lang="ru-RU" dirty="0" err="1"/>
              <a:t>окремий</a:t>
            </a:r>
            <a:r>
              <a:rPr lang="ru-RU" dirty="0"/>
              <a:t> </a:t>
            </a:r>
            <a:r>
              <a:rPr lang="ru-RU" dirty="0" err="1"/>
              <a:t>мішечок</a:t>
            </a:r>
            <a:r>
              <a:rPr lang="ru-RU" dirty="0"/>
              <a:t>, пакет, банку і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взяття</a:t>
            </a:r>
            <a:r>
              <a:rPr lang="ru-RU" dirty="0"/>
              <a:t> </a:t>
            </a:r>
            <a:r>
              <a:rPr lang="ru-RU" dirty="0" err="1"/>
              <a:t>оцінюють</a:t>
            </a:r>
            <a:r>
              <a:rPr lang="ru-RU" dirty="0"/>
              <a:t> на </a:t>
            </a:r>
            <a:r>
              <a:rPr lang="ru-RU" dirty="0" err="1"/>
              <a:t>однорідність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однорідності</a:t>
            </a:r>
            <a:r>
              <a:rPr lang="ru-RU" dirty="0"/>
              <a:t> </a:t>
            </a:r>
            <a:r>
              <a:rPr lang="ru-RU" dirty="0" err="1"/>
              <a:t>підкарантинного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по </a:t>
            </a:r>
            <a:r>
              <a:rPr lang="ru-RU" dirty="0" err="1"/>
              <a:t>черзі</a:t>
            </a:r>
            <a:r>
              <a:rPr lang="ru-RU" dirty="0"/>
              <a:t> </a:t>
            </a:r>
            <a:r>
              <a:rPr lang="ru-RU" dirty="0" err="1"/>
              <a:t>висипають</a:t>
            </a:r>
            <a:r>
              <a:rPr lang="ru-RU" dirty="0"/>
              <a:t> на </a:t>
            </a:r>
            <a:r>
              <a:rPr lang="ru-RU" dirty="0" err="1"/>
              <a:t>чисту</a:t>
            </a:r>
            <a:r>
              <a:rPr lang="ru-RU" dirty="0"/>
              <a:t> </a:t>
            </a:r>
            <a:r>
              <a:rPr lang="ru-RU" dirty="0" err="1"/>
              <a:t>гладеньку</a:t>
            </a:r>
            <a:r>
              <a:rPr lang="ru-RU" dirty="0"/>
              <a:t> </a:t>
            </a:r>
            <a:r>
              <a:rPr lang="ru-RU" dirty="0" err="1"/>
              <a:t>поверхню</a:t>
            </a:r>
            <a:r>
              <a:rPr lang="ru-RU" dirty="0"/>
              <a:t> (брезент, </a:t>
            </a:r>
            <a:r>
              <a:rPr lang="ru-RU" dirty="0" err="1"/>
              <a:t>клейонку</a:t>
            </a:r>
            <a:r>
              <a:rPr lang="ru-RU" dirty="0"/>
              <a:t>, </a:t>
            </a:r>
            <a:r>
              <a:rPr lang="ru-RU" dirty="0" err="1"/>
              <a:t>плівку</a:t>
            </a:r>
            <a:r>
              <a:rPr lang="ru-RU" dirty="0"/>
              <a:t>, </a:t>
            </a:r>
            <a:r>
              <a:rPr lang="ru-RU" dirty="0" err="1"/>
              <a:t>папір</a:t>
            </a:r>
            <a:r>
              <a:rPr lang="ru-RU" dirty="0"/>
              <a:t>, фанеру та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переглядають</a:t>
            </a:r>
            <a:r>
              <a:rPr lang="ru-RU" dirty="0"/>
              <a:t> і </a:t>
            </a:r>
            <a:r>
              <a:rPr lang="ru-RU" dirty="0" err="1"/>
              <a:t>вибирають</a:t>
            </a:r>
            <a:r>
              <a:rPr lang="ru-RU" dirty="0"/>
              <a:t> у </a:t>
            </a:r>
            <a:r>
              <a:rPr lang="ru-RU" dirty="0" err="1"/>
              <a:t>пробірки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целофанові</a:t>
            </a:r>
            <a:r>
              <a:rPr lang="ru-RU" dirty="0"/>
              <a:t> (</a:t>
            </a:r>
            <a:r>
              <a:rPr lang="ru-RU" dirty="0" err="1"/>
              <a:t>плівкові</a:t>
            </a:r>
            <a:r>
              <a:rPr lang="ru-RU" dirty="0"/>
              <a:t>) </a:t>
            </a:r>
            <a:r>
              <a:rPr lang="ru-RU" dirty="0" err="1"/>
              <a:t>мішечки</a:t>
            </a:r>
            <a:r>
              <a:rPr lang="ru-RU" dirty="0"/>
              <a:t> </a:t>
            </a:r>
            <a:r>
              <a:rPr lang="ru-RU" dirty="0" err="1"/>
              <a:t>виявлених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(</a:t>
            </a:r>
            <a:r>
              <a:rPr lang="ru-RU" dirty="0" err="1"/>
              <a:t>живих</a:t>
            </a:r>
            <a:r>
              <a:rPr lang="ru-RU" dirty="0"/>
              <a:t> і </a:t>
            </a:r>
            <a:r>
              <a:rPr lang="ru-RU" dirty="0" err="1"/>
              <a:t>мертвих</a:t>
            </a:r>
            <a:r>
              <a:rPr lang="ru-RU" dirty="0"/>
              <a:t>),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бур’янів</a:t>
            </a:r>
            <a:r>
              <a:rPr lang="ru-RU" dirty="0"/>
              <a:t>, </a:t>
            </a:r>
            <a:r>
              <a:rPr lang="ru-RU" dirty="0" err="1"/>
              <a:t>уражені</a:t>
            </a:r>
            <a:r>
              <a:rPr lang="ru-RU" dirty="0"/>
              <a:t> хворобами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пошкоджені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зернини</a:t>
            </a:r>
            <a:r>
              <a:rPr lang="ru-RU" dirty="0"/>
              <a:t>, плоди, </a:t>
            </a:r>
            <a:r>
              <a:rPr lang="ru-RU" dirty="0" err="1"/>
              <a:t>живці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endParaRPr lang="ru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9113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FFA2A0-9A33-45E1-B507-EE104D97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4126D7-2CC6-403E-AFD2-B402201D8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виїмки</a:t>
            </a:r>
            <a:r>
              <a:rPr lang="ru-RU" dirty="0"/>
              <a:t> </a:t>
            </a:r>
            <a:r>
              <a:rPr lang="ru-RU" dirty="0" err="1"/>
              <a:t>об’єднують</a:t>
            </a:r>
            <a:r>
              <a:rPr lang="ru-RU" dirty="0"/>
              <a:t> в одну пробу, з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рівноцінні</a:t>
            </a:r>
            <a:r>
              <a:rPr lang="ru-RU" dirty="0"/>
              <a:t> за </a:t>
            </a:r>
            <a:r>
              <a:rPr lang="ru-RU" dirty="0" err="1"/>
              <a:t>розмірами</a:t>
            </a:r>
            <a:r>
              <a:rPr lang="ru-RU" dirty="0"/>
              <a:t>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, з </a:t>
            </a:r>
            <a:r>
              <a:rPr lang="ru-RU" dirty="0" err="1"/>
              <a:t>яких</a:t>
            </a:r>
            <a:r>
              <a:rPr lang="ru-RU" dirty="0"/>
              <a:t> одна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експертному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на ПКР, а друга – </a:t>
            </a:r>
            <a:r>
              <a:rPr lang="ru-RU" dirty="0" err="1"/>
              <a:t>контрольна</a:t>
            </a:r>
            <a:r>
              <a:rPr lang="ru-RU" dirty="0"/>
              <a:t>, для </a:t>
            </a:r>
            <a:r>
              <a:rPr lang="ru-RU" dirty="0" err="1"/>
              <a:t>арбітражної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в </a:t>
            </a:r>
            <a:r>
              <a:rPr lang="ru-RU" dirty="0" err="1"/>
              <a:t>карантинній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9371635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BDD65D-D1CD-49BE-A197-068B5144D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додають</a:t>
            </a:r>
            <a:r>
              <a:rPr lang="ru-RU" dirty="0"/>
              <a:t> </a:t>
            </a:r>
            <a:r>
              <a:rPr lang="ru-RU" dirty="0" err="1"/>
              <a:t>заповнену</a:t>
            </a:r>
            <a:r>
              <a:rPr lang="ru-RU" dirty="0"/>
              <a:t> </a:t>
            </a:r>
            <a:r>
              <a:rPr lang="ru-RU" dirty="0" err="1"/>
              <a:t>етикетку</a:t>
            </a:r>
            <a:r>
              <a:rPr lang="ru-RU" dirty="0"/>
              <a:t> та </a:t>
            </a:r>
            <a:r>
              <a:rPr lang="ru-RU" dirty="0" err="1"/>
              <a:t>відібрані</a:t>
            </a:r>
            <a:r>
              <a:rPr lang="ru-RU" dirty="0"/>
              <a:t> в </a:t>
            </a:r>
            <a:r>
              <a:rPr lang="ru-RU" dirty="0" err="1"/>
              <a:t>пробірки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мішечки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  <a:r>
              <a:rPr lang="ru-RU" dirty="0" err="1"/>
              <a:t>шкідники</a:t>
            </a:r>
            <a:r>
              <a:rPr lang="ru-RU" dirty="0"/>
              <a:t>,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err="1"/>
              <a:t>бур’янів</a:t>
            </a:r>
            <a:r>
              <a:rPr lang="ru-RU" dirty="0"/>
              <a:t>, </a:t>
            </a:r>
            <a:r>
              <a:rPr lang="ru-RU" dirty="0" err="1"/>
              <a:t>хворі</a:t>
            </a:r>
            <a:r>
              <a:rPr lang="ru-RU" dirty="0"/>
              <a:t> та </a:t>
            </a:r>
            <a:r>
              <a:rPr lang="ru-RU" dirty="0" err="1"/>
              <a:t>пошкоджені</a:t>
            </a:r>
            <a:r>
              <a:rPr lang="ru-RU" dirty="0"/>
              <a:t> </a:t>
            </a:r>
            <a:r>
              <a:rPr lang="ru-RU" dirty="0" err="1"/>
              <a:t>зернини</a:t>
            </a:r>
            <a:r>
              <a:rPr lang="ru-RU" dirty="0"/>
              <a:t>, плоди, </a:t>
            </a:r>
            <a:r>
              <a:rPr lang="ru-RU" dirty="0" err="1"/>
              <a:t>рослини</a:t>
            </a:r>
            <a:r>
              <a:rPr lang="ru-RU" dirty="0"/>
              <a:t> та </a:t>
            </a:r>
            <a:r>
              <a:rPr lang="ru-RU" dirty="0" err="1"/>
              <a:t>інше</a:t>
            </a:r>
            <a:r>
              <a:rPr lang="ru-RU" dirty="0"/>
              <a:t> для </a:t>
            </a:r>
            <a:r>
              <a:rPr lang="ru-RU" dirty="0" err="1"/>
              <a:t>карантинної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в </a:t>
            </a:r>
            <a:r>
              <a:rPr lang="ru-RU" dirty="0" err="1"/>
              <a:t>лабораторії</a:t>
            </a:r>
            <a:r>
              <a:rPr lang="ru-RU" dirty="0"/>
              <a:t>. </a:t>
            </a:r>
            <a:endParaRPr lang="ru-UA" dirty="0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11F26A9D-3852-4942-83B5-494EC016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41906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D1629C7-2C8B-45DC-836A-1FF8B6756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дата </a:t>
            </a:r>
            <a:r>
              <a:rPr lang="ru-RU" dirty="0" err="1"/>
              <a:t>надходження</a:t>
            </a:r>
            <a:r>
              <a:rPr lang="ru-RU" dirty="0"/>
              <a:t> на пункт ___________________________________________________ </a:t>
            </a:r>
          </a:p>
          <a:p>
            <a:pPr marL="0" indent="0">
              <a:buNone/>
            </a:pPr>
            <a:r>
              <a:rPr lang="ru-RU" dirty="0"/>
              <a:t>                                               (</a:t>
            </a:r>
            <a:r>
              <a:rPr lang="ru-RU" dirty="0" err="1"/>
              <a:t>зазначити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) 	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_____________________________________________ 	</a:t>
            </a:r>
          </a:p>
          <a:p>
            <a:pPr marL="0" indent="0">
              <a:buNone/>
            </a:pPr>
            <a:r>
              <a:rPr lang="ru-RU" dirty="0"/>
              <a:t>3.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 у </a:t>
            </a:r>
            <a:r>
              <a:rPr lang="ru-RU" dirty="0" err="1"/>
              <a:t>партії</a:t>
            </a:r>
            <a:r>
              <a:rPr lang="ru-RU" dirty="0"/>
              <a:t> ___________________________________ 	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dirty="0" err="1"/>
              <a:t>Сільськогосподарська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___________________________ 	</a:t>
            </a:r>
          </a:p>
          <a:p>
            <a:pPr marL="0" indent="0">
              <a:buNone/>
            </a:pPr>
            <a:r>
              <a:rPr lang="ru-RU" dirty="0"/>
              <a:t>5. Пункт та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 __________________________ 	</a:t>
            </a:r>
          </a:p>
          <a:p>
            <a:pPr marL="0" indent="0">
              <a:buNone/>
            </a:pPr>
            <a:r>
              <a:rPr lang="ru-RU" dirty="0"/>
              <a:t>6. </a:t>
            </a:r>
            <a:r>
              <a:rPr lang="ru-RU" dirty="0" err="1"/>
              <a:t>Маса</a:t>
            </a:r>
            <a:r>
              <a:rPr lang="ru-RU" dirty="0"/>
              <a:t> (чиста) </a:t>
            </a:r>
            <a:r>
              <a:rPr lang="ru-RU" dirty="0" err="1"/>
              <a:t>проби</a:t>
            </a:r>
            <a:r>
              <a:rPr lang="ru-RU" dirty="0"/>
              <a:t>_______________________________________ 	</a:t>
            </a:r>
          </a:p>
          <a:p>
            <a:pPr marL="0" indent="0">
              <a:buNone/>
            </a:pPr>
            <a:r>
              <a:rPr lang="ru-RU" dirty="0"/>
              <a:t>7. Дата і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_________________________________ 	</a:t>
            </a:r>
          </a:p>
          <a:p>
            <a:pPr marL="0" indent="0">
              <a:buNone/>
            </a:pPr>
            <a:r>
              <a:rPr lang="ru-RU" dirty="0"/>
              <a:t>Пробу для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відібрав</a:t>
            </a:r>
            <a:r>
              <a:rPr lang="ru-RU" dirty="0"/>
              <a:t> _______________________________ </a:t>
            </a:r>
          </a:p>
          <a:p>
            <a:pPr marL="0" indent="0">
              <a:buNone/>
            </a:pPr>
            <a:r>
              <a:rPr lang="ru-RU" dirty="0"/>
              <a:t>(посада, </a:t>
            </a:r>
            <a:r>
              <a:rPr lang="ru-RU" dirty="0" err="1"/>
              <a:t>прізвище</a:t>
            </a:r>
            <a:r>
              <a:rPr lang="ru-RU" dirty="0"/>
              <a:t>, </a:t>
            </a:r>
            <a:r>
              <a:rPr lang="ru-RU" dirty="0" err="1"/>
              <a:t>ім’я</a:t>
            </a:r>
            <a:r>
              <a:rPr lang="ru-RU" dirty="0"/>
              <a:t>, по </a:t>
            </a:r>
            <a:r>
              <a:rPr lang="ru-RU" dirty="0" err="1"/>
              <a:t>батькові</a:t>
            </a:r>
            <a:r>
              <a:rPr lang="ru-RU" dirty="0"/>
              <a:t>) 	</a:t>
            </a:r>
          </a:p>
          <a:p>
            <a:pPr marL="0" indent="0">
              <a:buNone/>
            </a:pPr>
            <a:r>
              <a:rPr lang="ru-RU" dirty="0"/>
              <a:t>9.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відомості</a:t>
            </a:r>
            <a:r>
              <a:rPr lang="ru-RU" dirty="0"/>
              <a:t> ____________________________________ </a:t>
            </a:r>
          </a:p>
          <a:p>
            <a:pPr marL="0" indent="0">
              <a:buNone/>
            </a:pPr>
            <a:r>
              <a:rPr lang="ru-UA" dirty="0"/>
              <a:t>_________________________________________________________ 	</a:t>
            </a:r>
          </a:p>
          <a:p>
            <a:pPr marL="0" indent="0">
              <a:buNone/>
            </a:pPr>
            <a:r>
              <a:rPr lang="ru-RU" dirty="0"/>
              <a:t>«____»____________ _____ р. </a:t>
            </a:r>
            <a:r>
              <a:rPr lang="ru-RU" dirty="0" err="1"/>
              <a:t>Підпис</a:t>
            </a:r>
            <a:r>
              <a:rPr lang="ru-RU" dirty="0"/>
              <a:t> ________________ 	</a:t>
            </a:r>
          </a:p>
          <a:p>
            <a:endParaRPr lang="ru-UA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3ABA87A-4328-440B-9912-05BD157D2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000" b="1" dirty="0" err="1"/>
              <a:t>Етикетка</a:t>
            </a:r>
            <a:r>
              <a:rPr lang="ru-RU" sz="3000" b="1" dirty="0"/>
              <a:t> до </a:t>
            </a:r>
            <a:r>
              <a:rPr lang="ru-RU" sz="3000" b="1" dirty="0" err="1"/>
              <a:t>проби</a:t>
            </a:r>
            <a:r>
              <a:rPr lang="ru-RU" sz="3000" b="1" dirty="0"/>
              <a:t>, </a:t>
            </a:r>
            <a:r>
              <a:rPr lang="ru-RU" sz="3000" b="1" dirty="0" err="1"/>
              <a:t>відібраної</a:t>
            </a:r>
            <a:r>
              <a:rPr lang="ru-RU" sz="3000" b="1" dirty="0"/>
              <a:t> для </a:t>
            </a:r>
            <a:r>
              <a:rPr lang="ru-RU" sz="3000" b="1" dirty="0" err="1"/>
              <a:t>карантинної</a:t>
            </a:r>
            <a:r>
              <a:rPr lang="ru-RU" sz="3000" b="1" dirty="0"/>
              <a:t> </a:t>
            </a:r>
            <a:r>
              <a:rPr lang="ru-RU" sz="3000" b="1" dirty="0" err="1"/>
              <a:t>експертизи</a:t>
            </a:r>
            <a:r>
              <a:rPr lang="ru-RU" sz="3000" b="1" dirty="0"/>
              <a:t> </a:t>
            </a:r>
            <a:endParaRPr lang="ru-UA" sz="3000" dirty="0"/>
          </a:p>
        </p:txBody>
      </p:sp>
    </p:spTree>
    <p:extLst>
      <p:ext uri="{BB962C8B-B14F-4D97-AF65-F5344CB8AC3E}">
        <p14:creationId xmlns:p14="http://schemas.microsoft.com/office/powerpoint/2010/main" val="20445921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18EFFD-585E-4C48-954C-C1C0E6C23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/>
              <a:t>Виділення</a:t>
            </a:r>
            <a:r>
              <a:rPr lang="ru-RU" sz="3200" b="1" dirty="0"/>
              <a:t> </a:t>
            </a:r>
            <a:r>
              <a:rPr lang="ru-RU" sz="3200" b="1" dirty="0" err="1"/>
              <a:t>середніх</a:t>
            </a:r>
            <a:r>
              <a:rPr lang="ru-RU" sz="3200" b="1" dirty="0"/>
              <a:t> проб </a:t>
            </a:r>
            <a:endParaRPr lang="ru-UA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C8AA13-DFD1-44DE-B26C-238DA5DF7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в </a:t>
            </a:r>
            <a:r>
              <a:rPr lang="ru-RU" dirty="0" err="1"/>
              <a:t>розмірах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для кожного виду </a:t>
            </a:r>
            <a:r>
              <a:rPr lang="ru-RU" dirty="0" err="1"/>
              <a:t>продукції</a:t>
            </a:r>
            <a:r>
              <a:rPr lang="ru-RU" dirty="0"/>
              <a:t>.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сипких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(зерно, </a:t>
            </a:r>
            <a:r>
              <a:rPr lang="ru-RU" dirty="0" err="1"/>
              <a:t>зернопродукти</a:t>
            </a:r>
            <a:r>
              <a:rPr lang="ru-RU" dirty="0"/>
              <a:t>, </a:t>
            </a:r>
            <a:r>
              <a:rPr lang="ru-RU" dirty="0" err="1"/>
              <a:t>ґрунт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ГОСТ 12036, </a:t>
            </a:r>
            <a:r>
              <a:rPr lang="ru-RU" dirty="0" err="1"/>
              <a:t>висипавши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на </a:t>
            </a:r>
            <a:r>
              <a:rPr lang="ru-RU" dirty="0" err="1"/>
              <a:t>стіл</a:t>
            </a:r>
            <a:r>
              <a:rPr lang="ru-RU" dirty="0"/>
              <a:t> і </a:t>
            </a:r>
            <a:r>
              <a:rPr lang="ru-RU" dirty="0" err="1"/>
              <a:t>рівномірно</a:t>
            </a:r>
            <a:r>
              <a:rPr lang="ru-RU" dirty="0"/>
              <a:t> </a:t>
            </a:r>
            <a:r>
              <a:rPr lang="ru-RU" dirty="0" err="1"/>
              <a:t>розгорнувши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квадрата. </a:t>
            </a:r>
          </a:p>
          <a:p>
            <a:pPr marL="0" indent="0">
              <a:buNone/>
            </a:pPr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дерев’яних</a:t>
            </a:r>
            <a:r>
              <a:rPr lang="ru-RU" dirty="0"/>
              <a:t> планок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скошеним</a:t>
            </a:r>
            <a:r>
              <a:rPr lang="ru-RU" dirty="0"/>
              <a:t> ребром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перемішують</a:t>
            </a:r>
            <a:r>
              <a:rPr lang="ru-RU" dirty="0"/>
              <a:t>, </a:t>
            </a:r>
            <a:r>
              <a:rPr lang="ru-RU" dirty="0" err="1"/>
              <a:t>захоплюючи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з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боків</a:t>
            </a:r>
            <a:r>
              <a:rPr lang="ru-RU" dirty="0"/>
              <a:t> і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зсипаючи</a:t>
            </a:r>
            <a:r>
              <a:rPr lang="ru-RU" dirty="0"/>
              <a:t> на середину. </a:t>
            </a:r>
          </a:p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</a:t>
            </a:r>
            <a:r>
              <a:rPr lang="ru-RU" dirty="0" err="1"/>
              <a:t>перемішувань</a:t>
            </a:r>
            <a:r>
              <a:rPr lang="ru-RU" dirty="0"/>
              <a:t> </a:t>
            </a:r>
            <a:r>
              <a:rPr lang="ru-RU" dirty="0" err="1"/>
              <a:t>утворений</a:t>
            </a:r>
            <a:r>
              <a:rPr lang="ru-RU" dirty="0"/>
              <a:t> валик </a:t>
            </a:r>
            <a:r>
              <a:rPr lang="ru-RU" dirty="0" err="1"/>
              <a:t>захоплюють</a:t>
            </a:r>
            <a:r>
              <a:rPr lang="ru-RU" dirty="0"/>
              <a:t> планками з </a:t>
            </a:r>
            <a:r>
              <a:rPr lang="ru-RU" dirty="0" err="1"/>
              <a:t>протилежних</a:t>
            </a:r>
            <a:r>
              <a:rPr lang="ru-RU" dirty="0"/>
              <a:t> </a:t>
            </a:r>
            <a:r>
              <a:rPr lang="ru-RU" dirty="0" err="1"/>
              <a:t>кінців</a:t>
            </a:r>
            <a:r>
              <a:rPr lang="ru-RU" dirty="0"/>
              <a:t> і </a:t>
            </a:r>
            <a:r>
              <a:rPr lang="ru-RU" dirty="0" err="1"/>
              <a:t>зсипають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до </a:t>
            </a:r>
            <a:r>
              <a:rPr lang="ru-RU" dirty="0" err="1"/>
              <a:t>середини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2701731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842771-BCCA-40EB-9732-118304319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Пробу </a:t>
            </a:r>
            <a:r>
              <a:rPr lang="ru-RU" dirty="0" err="1"/>
              <a:t>перемішують</a:t>
            </a:r>
            <a:r>
              <a:rPr lang="ru-RU" dirty="0"/>
              <a:t> </a:t>
            </a:r>
            <a:r>
              <a:rPr lang="ru-RU" dirty="0" err="1"/>
              <a:t>тричі</a:t>
            </a:r>
            <a:r>
              <a:rPr lang="ru-RU" dirty="0"/>
              <a:t>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знову</a:t>
            </a:r>
            <a:r>
              <a:rPr lang="ru-RU" dirty="0"/>
              <a:t> </a:t>
            </a:r>
            <a:r>
              <a:rPr lang="ru-RU" dirty="0" err="1"/>
              <a:t>вирівнюють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квадрата і за </a:t>
            </a:r>
            <a:r>
              <a:rPr lang="ru-RU" dirty="0" err="1"/>
              <a:t>допомогою</a:t>
            </a:r>
            <a:r>
              <a:rPr lang="ru-RU" dirty="0"/>
              <a:t> планок по </a:t>
            </a:r>
            <a:r>
              <a:rPr lang="ru-RU" dirty="0" err="1"/>
              <a:t>діагоналях</a:t>
            </a:r>
            <a:r>
              <a:rPr lang="ru-RU" dirty="0"/>
              <a:t> </a:t>
            </a:r>
            <a:r>
              <a:rPr lang="ru-RU" dirty="0" err="1"/>
              <a:t>ділять</a:t>
            </a:r>
            <a:r>
              <a:rPr lang="ru-RU" dirty="0"/>
              <a:t> на </a:t>
            </a:r>
            <a:r>
              <a:rPr lang="ru-RU" dirty="0" err="1"/>
              <a:t>чотири</a:t>
            </a:r>
            <a:r>
              <a:rPr lang="ru-RU" dirty="0"/>
              <a:t> </a:t>
            </a:r>
            <a:r>
              <a:rPr lang="ru-RU" dirty="0" err="1"/>
              <a:t>трикутники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Два </a:t>
            </a:r>
            <a:r>
              <a:rPr lang="ru-RU" dirty="0" err="1"/>
              <a:t>протилежні</a:t>
            </a:r>
            <a:r>
              <a:rPr lang="ru-RU" dirty="0"/>
              <a:t> </a:t>
            </a:r>
            <a:r>
              <a:rPr lang="ru-RU" dirty="0" err="1"/>
              <a:t>трикутники</a:t>
            </a:r>
            <a:r>
              <a:rPr lang="ru-RU" dirty="0"/>
              <a:t> зерна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вилучають</a:t>
            </a:r>
            <a:r>
              <a:rPr lang="ru-RU" dirty="0"/>
              <a:t>, а </a:t>
            </a:r>
            <a:r>
              <a:rPr lang="ru-RU" dirty="0" err="1"/>
              <a:t>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залишилися</a:t>
            </a:r>
            <a:r>
              <a:rPr lang="ru-RU" dirty="0"/>
              <a:t>, </a:t>
            </a:r>
            <a:r>
              <a:rPr lang="ru-RU" dirty="0" err="1"/>
              <a:t>збирають</a:t>
            </a:r>
            <a:r>
              <a:rPr lang="ru-RU" dirty="0"/>
              <a:t> докупи </a:t>
            </a:r>
            <a:r>
              <a:rPr lang="ru-RU" dirty="0" err="1"/>
              <a:t>вирівнюють</a:t>
            </a:r>
            <a:r>
              <a:rPr lang="ru-RU" dirty="0"/>
              <a:t> і </a:t>
            </a:r>
            <a:r>
              <a:rPr lang="ru-RU" dirty="0" err="1"/>
              <a:t>знову</a:t>
            </a:r>
            <a:r>
              <a:rPr lang="ru-RU" dirty="0"/>
              <a:t> </a:t>
            </a:r>
            <a:r>
              <a:rPr lang="ru-RU" dirty="0" err="1"/>
              <a:t>ділять</a:t>
            </a:r>
            <a:r>
              <a:rPr lang="ru-RU" dirty="0"/>
              <a:t> на </a:t>
            </a:r>
            <a:r>
              <a:rPr lang="ru-RU" dirty="0" err="1"/>
              <a:t>чотири</a:t>
            </a:r>
            <a:r>
              <a:rPr lang="ru-RU" dirty="0"/>
              <a:t> </a:t>
            </a:r>
            <a:r>
              <a:rPr lang="ru-RU" dirty="0" err="1"/>
              <a:t>трикутники</a:t>
            </a:r>
            <a:r>
              <a:rPr lang="ru-RU" dirty="0"/>
              <a:t>, з </a:t>
            </a:r>
            <a:r>
              <a:rPr lang="ru-RU" dirty="0" err="1"/>
              <a:t>яких</a:t>
            </a:r>
            <a:r>
              <a:rPr lang="ru-RU" dirty="0"/>
              <a:t> два </a:t>
            </a:r>
            <a:r>
              <a:rPr lang="ru-RU" dirty="0" err="1"/>
              <a:t>підуть</a:t>
            </a:r>
            <a:r>
              <a:rPr lang="ru-RU" dirty="0"/>
              <a:t> для </a:t>
            </a:r>
            <a:r>
              <a:rPr lang="ru-RU" dirty="0" err="1"/>
              <a:t>наступного</a:t>
            </a:r>
            <a:r>
              <a:rPr lang="ru-RU" dirty="0"/>
              <a:t> </a:t>
            </a:r>
            <a:r>
              <a:rPr lang="ru-RU" dirty="0" err="1"/>
              <a:t>поділу</a:t>
            </a:r>
            <a:r>
              <a:rPr lang="ru-RU" dirty="0"/>
              <a:t>, а два </a:t>
            </a:r>
            <a:r>
              <a:rPr lang="ru-RU" dirty="0" err="1"/>
              <a:t>вилучають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Поділ</a:t>
            </a:r>
            <a:r>
              <a:rPr lang="ru-RU" dirty="0"/>
              <a:t> </a:t>
            </a:r>
            <a:r>
              <a:rPr lang="ru-RU" dirty="0" err="1"/>
              <a:t>ведуть</a:t>
            </a:r>
            <a:r>
              <a:rPr lang="ru-RU" dirty="0"/>
              <a:t> </a:t>
            </a:r>
            <a:r>
              <a:rPr lang="ru-RU" dirty="0" err="1"/>
              <a:t>доти</a:t>
            </a:r>
            <a:r>
              <a:rPr lang="ru-RU" dirty="0"/>
              <a:t>, доки не буде </a:t>
            </a:r>
            <a:r>
              <a:rPr lang="ru-RU" dirty="0" err="1"/>
              <a:t>отримано</a:t>
            </a:r>
            <a:r>
              <a:rPr lang="ru-RU" dirty="0"/>
              <a:t> два </a:t>
            </a:r>
            <a:r>
              <a:rPr lang="ru-RU" dirty="0" err="1"/>
              <a:t>трикутники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масою</a:t>
            </a:r>
            <a:r>
              <a:rPr lang="ru-RU" dirty="0"/>
              <a:t>, </a:t>
            </a:r>
            <a:r>
              <a:rPr lang="ru-RU" dirty="0" err="1"/>
              <a:t>необхідною</a:t>
            </a:r>
            <a:r>
              <a:rPr lang="ru-RU" dirty="0"/>
              <a:t> для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. </a:t>
            </a:r>
            <a:r>
              <a:rPr lang="ru-RU" dirty="0">
                <a:solidFill>
                  <a:srgbClr val="FF0000"/>
                </a:solidFill>
              </a:rPr>
              <a:t>Один з них </a:t>
            </a:r>
            <a:r>
              <a:rPr lang="ru-RU" dirty="0" err="1">
                <a:solidFill>
                  <a:srgbClr val="FF0000"/>
                </a:solidFill>
              </a:rPr>
              <a:t>становитиме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середню</a:t>
            </a:r>
            <a:r>
              <a:rPr lang="ru-RU" dirty="0">
                <a:solidFill>
                  <a:srgbClr val="FF0000"/>
                </a:solidFill>
              </a:rPr>
              <a:t> пробу для </a:t>
            </a:r>
            <a:r>
              <a:rPr lang="ru-RU" dirty="0" err="1">
                <a:solidFill>
                  <a:srgbClr val="FF0000"/>
                </a:solidFill>
              </a:rPr>
              <a:t>експертного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аналізу</a:t>
            </a:r>
            <a:r>
              <a:rPr lang="ru-RU" dirty="0">
                <a:solidFill>
                  <a:srgbClr val="FF0000"/>
                </a:solidFill>
              </a:rPr>
              <a:t> в </a:t>
            </a:r>
            <a:r>
              <a:rPr lang="ru-RU" dirty="0" err="1">
                <a:solidFill>
                  <a:srgbClr val="FF0000"/>
                </a:solidFill>
              </a:rPr>
              <a:t>лабораторії</a:t>
            </a:r>
            <a:r>
              <a:rPr lang="ru-RU" dirty="0">
                <a:solidFill>
                  <a:srgbClr val="FF0000"/>
                </a:solidFill>
              </a:rPr>
              <a:t> ППКР, а </a:t>
            </a:r>
            <a:r>
              <a:rPr lang="ru-RU" dirty="0" err="1">
                <a:solidFill>
                  <a:srgbClr val="FF0000"/>
                </a:solidFill>
              </a:rPr>
              <a:t>другий</a:t>
            </a:r>
            <a:r>
              <a:rPr lang="ru-RU" dirty="0">
                <a:solidFill>
                  <a:srgbClr val="FF0000"/>
                </a:solidFill>
              </a:rPr>
              <a:t> – </a:t>
            </a:r>
            <a:r>
              <a:rPr lang="ru-RU" dirty="0" err="1">
                <a:solidFill>
                  <a:srgbClr val="FF0000"/>
                </a:solidFill>
              </a:rPr>
              <a:t>контрольну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середню</a:t>
            </a:r>
            <a:r>
              <a:rPr lang="ru-RU" dirty="0">
                <a:solidFill>
                  <a:srgbClr val="FF0000"/>
                </a:solidFill>
              </a:rPr>
              <a:t> пробу для </a:t>
            </a:r>
            <a:r>
              <a:rPr lang="ru-RU" dirty="0" err="1">
                <a:solidFill>
                  <a:srgbClr val="FF0000"/>
                </a:solidFill>
              </a:rPr>
              <a:t>можливої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арбітражної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експертизи</a:t>
            </a:r>
            <a:r>
              <a:rPr lang="ru-RU" dirty="0">
                <a:solidFill>
                  <a:srgbClr val="FF0000"/>
                </a:solidFill>
              </a:rPr>
              <a:t> в </a:t>
            </a:r>
            <a:r>
              <a:rPr lang="ru-RU" dirty="0" err="1">
                <a:solidFill>
                  <a:srgbClr val="FF0000"/>
                </a:solidFill>
              </a:rPr>
              <a:t>зональній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карантинній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лабораторії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4032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2507E44-E46E-4E6E-96F4-7E496C8D5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плодів</a:t>
            </a:r>
            <a:r>
              <a:rPr lang="ru-RU" dirty="0"/>
              <a:t>, </a:t>
            </a:r>
            <a:r>
              <a:rPr lang="ru-RU" dirty="0" err="1"/>
              <a:t>овочів</a:t>
            </a:r>
            <a:r>
              <a:rPr lang="ru-RU" dirty="0"/>
              <a:t>,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і </a:t>
            </a:r>
            <a:r>
              <a:rPr lang="ru-RU" dirty="0" err="1"/>
              <a:t>зрізаних</a:t>
            </a:r>
            <a:r>
              <a:rPr lang="ru-RU" dirty="0"/>
              <a:t> </a:t>
            </a:r>
            <a:r>
              <a:rPr lang="ru-RU" dirty="0" err="1"/>
              <a:t>квітів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з </a:t>
            </a:r>
            <a:r>
              <a:rPr lang="ru-RU" dirty="0" err="1"/>
              <a:t>підозрілих</a:t>
            </a:r>
            <a:r>
              <a:rPr lang="ru-RU" dirty="0"/>
              <a:t> на </a:t>
            </a:r>
            <a:r>
              <a:rPr lang="ru-RU" dirty="0" err="1"/>
              <a:t>ураження</a:t>
            </a:r>
            <a:r>
              <a:rPr lang="ru-RU" dirty="0"/>
              <a:t> хворобами та </a:t>
            </a:r>
            <a:r>
              <a:rPr lang="ru-RU" dirty="0" err="1"/>
              <a:t>пошкоджених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екземплярів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не повинен бути </a:t>
            </a:r>
            <a:r>
              <a:rPr lang="ru-RU" dirty="0" err="1"/>
              <a:t>меншим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зазначеного</a:t>
            </a:r>
            <a:r>
              <a:rPr lang="ru-RU" dirty="0"/>
              <a:t>.</a:t>
            </a:r>
          </a:p>
          <a:p>
            <a:r>
              <a:rPr lang="ru-RU" dirty="0"/>
              <a:t>У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картоплі</a:t>
            </a:r>
            <a:r>
              <a:rPr lang="ru-RU" dirty="0"/>
              <a:t>, </a:t>
            </a:r>
            <a:r>
              <a:rPr lang="ru-RU" dirty="0" err="1"/>
              <a:t>цибулин</a:t>
            </a:r>
            <a:r>
              <a:rPr lang="ru-RU" dirty="0"/>
              <a:t>, </a:t>
            </a:r>
            <a:r>
              <a:rPr lang="ru-RU" dirty="0" err="1"/>
              <a:t>коренеплодів</a:t>
            </a:r>
            <a:r>
              <a:rPr lang="ru-RU" dirty="0"/>
              <a:t> </a:t>
            </a:r>
            <a:r>
              <a:rPr lang="ru-RU" dirty="0" err="1"/>
              <a:t>включають</a:t>
            </a:r>
            <a:r>
              <a:rPr lang="ru-RU" dirty="0"/>
              <a:t> і </a:t>
            </a:r>
            <a:r>
              <a:rPr lang="ru-RU" dirty="0" err="1"/>
              <a:t>ґрунт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обсипався</a:t>
            </a:r>
            <a:r>
              <a:rPr lang="ru-RU" dirty="0"/>
              <a:t> з них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аналізують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спеціально</a:t>
            </a:r>
            <a:r>
              <a:rPr lang="ru-RU" dirty="0"/>
              <a:t> </a:t>
            </a:r>
            <a:r>
              <a:rPr lang="ru-RU" dirty="0" err="1"/>
              <a:t>відібраною</a:t>
            </a:r>
            <a:r>
              <a:rPr lang="ru-RU" dirty="0"/>
              <a:t> пробою </a:t>
            </a:r>
            <a:r>
              <a:rPr lang="ru-RU" dirty="0" err="1"/>
              <a:t>ґрунту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методикою </a:t>
            </a:r>
            <a:r>
              <a:rPr lang="ru-RU" dirty="0" err="1"/>
              <a:t>відбору</a:t>
            </a:r>
            <a:r>
              <a:rPr lang="ru-RU" dirty="0"/>
              <a:t> проб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</a:p>
          <a:p>
            <a:r>
              <a:rPr lang="ru-RU" dirty="0" err="1"/>
              <a:t>Залишки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повертають</a:t>
            </a:r>
            <a:r>
              <a:rPr lang="ru-RU" dirty="0"/>
              <a:t> у </a:t>
            </a:r>
            <a:r>
              <a:rPr lang="ru-RU" dirty="0" err="1"/>
              <a:t>партію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звідки</a:t>
            </a:r>
            <a:r>
              <a:rPr lang="ru-RU" dirty="0"/>
              <a:t> вона </a:t>
            </a:r>
            <a:r>
              <a:rPr lang="ru-RU" dirty="0" err="1"/>
              <a:t>була</a:t>
            </a:r>
            <a:r>
              <a:rPr lang="ru-RU" dirty="0"/>
              <a:t> взята.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579287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D85B0-6A9B-46D8-8101-259ED4094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3E0B06-5CDD-4832-B0AD-ADB0A950E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Карантинну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інспектори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на ПКР у </a:t>
            </a:r>
            <a:r>
              <a:rPr lang="ru-RU" dirty="0" err="1"/>
              <a:t>пункті</a:t>
            </a:r>
            <a:r>
              <a:rPr lang="ru-RU" dirty="0"/>
              <a:t> </a:t>
            </a:r>
            <a:r>
              <a:rPr lang="ru-RU" dirty="0" err="1"/>
              <a:t>первинного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. </a:t>
            </a:r>
          </a:p>
          <a:p>
            <a:r>
              <a:rPr lang="ru-RU" dirty="0" err="1"/>
              <a:t>Контрольну</a:t>
            </a:r>
            <a:r>
              <a:rPr lang="ru-RU" dirty="0"/>
              <a:t> пробу в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упакованій</a:t>
            </a:r>
            <a:r>
              <a:rPr lang="ru-RU" dirty="0"/>
              <a:t> </a:t>
            </a:r>
            <a:r>
              <a:rPr lang="ru-RU" dirty="0" err="1"/>
              <a:t>тарі</a:t>
            </a:r>
            <a:r>
              <a:rPr lang="ru-RU" dirty="0"/>
              <a:t> у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підкарантинними</a:t>
            </a:r>
            <a:r>
              <a:rPr lang="ru-RU" dirty="0"/>
              <a:t> </a:t>
            </a:r>
            <a:r>
              <a:rPr lang="ru-RU" dirty="0" err="1"/>
              <a:t>об’єктами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зразком</a:t>
            </a:r>
            <a:r>
              <a:rPr lang="ru-RU" dirty="0"/>
              <a:t>-документом і </a:t>
            </a:r>
            <a:r>
              <a:rPr lang="ru-RU" dirty="0" err="1"/>
              <a:t>етикеткою</a:t>
            </a:r>
            <a:r>
              <a:rPr lang="ru-RU" dirty="0"/>
              <a:t> </a:t>
            </a:r>
            <a:r>
              <a:rPr lang="ru-RU" dirty="0" err="1"/>
              <a:t>направляють</a:t>
            </a:r>
            <a:r>
              <a:rPr lang="ru-RU" dirty="0"/>
              <a:t> у </a:t>
            </a:r>
            <a:r>
              <a:rPr lang="ru-RU" dirty="0" err="1"/>
              <a:t>відповідну</a:t>
            </a:r>
            <a:r>
              <a:rPr lang="ru-RU" dirty="0"/>
              <a:t> </a:t>
            </a:r>
            <a:r>
              <a:rPr lang="ru-RU" dirty="0" err="1"/>
              <a:t>зональну</a:t>
            </a:r>
            <a:r>
              <a:rPr lang="ru-RU" dirty="0"/>
              <a:t> </a:t>
            </a:r>
            <a:r>
              <a:rPr lang="ru-RU" dirty="0" err="1"/>
              <a:t>карантинну</a:t>
            </a:r>
            <a:r>
              <a:rPr lang="ru-RU" dirty="0"/>
              <a:t> </a:t>
            </a:r>
            <a:r>
              <a:rPr lang="ru-RU" dirty="0" err="1"/>
              <a:t>лабораторію</a:t>
            </a:r>
            <a:r>
              <a:rPr lang="ru-RU" dirty="0"/>
              <a:t> для </a:t>
            </a:r>
            <a:r>
              <a:rPr lang="ru-RU" dirty="0" err="1"/>
              <a:t>арбітражної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779104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6) </a:t>
            </a:r>
            <a:r>
              <a:rPr lang="ru-RU" dirty="0" err="1"/>
              <a:t>сухофрукти</a:t>
            </a:r>
            <a:r>
              <a:rPr lang="ru-RU" dirty="0"/>
              <a:t> і </a:t>
            </a:r>
            <a:r>
              <a:rPr lang="ru-RU" dirty="0" err="1"/>
              <a:t>спеції</a:t>
            </a:r>
            <a:r>
              <a:rPr lang="ru-RU" dirty="0"/>
              <a:t> – </a:t>
            </a:r>
            <a:r>
              <a:rPr lang="ru-RU" dirty="0" err="1"/>
              <a:t>цілі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різані</a:t>
            </a:r>
            <a:r>
              <a:rPr lang="ru-RU" dirty="0"/>
              <a:t> плоди й </a:t>
            </a:r>
            <a:r>
              <a:rPr lang="ru-RU" dirty="0" err="1"/>
              <a:t>овочі</a:t>
            </a:r>
            <a:r>
              <a:rPr lang="ru-RU" dirty="0"/>
              <a:t> (</a:t>
            </a:r>
            <a:r>
              <a:rPr lang="ru-RU" dirty="0" err="1"/>
              <a:t>яблука</a:t>
            </a:r>
            <a:r>
              <a:rPr lang="ru-RU" dirty="0"/>
              <a:t>, </a:t>
            </a:r>
            <a:r>
              <a:rPr lang="ru-RU" dirty="0" err="1"/>
              <a:t>груші</a:t>
            </a:r>
            <a:r>
              <a:rPr lang="ru-RU" dirty="0"/>
              <a:t>, </a:t>
            </a:r>
            <a:r>
              <a:rPr lang="ru-RU" dirty="0" err="1"/>
              <a:t>чорнослив</a:t>
            </a:r>
            <a:r>
              <a:rPr lang="ru-RU" dirty="0"/>
              <a:t>, курага, </a:t>
            </a:r>
            <a:r>
              <a:rPr lang="ru-RU" dirty="0" err="1"/>
              <a:t>ізюм</a:t>
            </a:r>
            <a:r>
              <a:rPr lang="ru-RU" dirty="0"/>
              <a:t>, </a:t>
            </a:r>
            <a:r>
              <a:rPr lang="ru-RU" dirty="0" err="1"/>
              <a:t>фініки</a:t>
            </a:r>
            <a:r>
              <a:rPr lang="ru-RU" dirty="0"/>
              <a:t>, </a:t>
            </a:r>
            <a:r>
              <a:rPr lang="ru-RU" dirty="0" err="1"/>
              <a:t>інжир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спеції</a:t>
            </a:r>
            <a:r>
              <a:rPr lang="ru-RU" dirty="0"/>
              <a:t> та </a:t>
            </a:r>
            <a:r>
              <a:rPr lang="ru-RU" dirty="0" err="1"/>
              <a:t>прянощі</a:t>
            </a:r>
            <a:r>
              <a:rPr lang="ru-RU" dirty="0"/>
              <a:t> (</a:t>
            </a:r>
            <a:r>
              <a:rPr lang="ru-RU" dirty="0" err="1"/>
              <a:t>запашний</a:t>
            </a:r>
            <a:r>
              <a:rPr lang="ru-RU" dirty="0"/>
              <a:t> </a:t>
            </a:r>
            <a:r>
              <a:rPr lang="ru-RU" dirty="0" err="1"/>
              <a:t>перець</a:t>
            </a:r>
            <a:r>
              <a:rPr lang="ru-RU" dirty="0"/>
              <a:t>, гвоздика, </a:t>
            </a:r>
            <a:r>
              <a:rPr lang="ru-RU" dirty="0" err="1"/>
              <a:t>кориця</a:t>
            </a:r>
            <a:r>
              <a:rPr lang="ru-RU" dirty="0"/>
              <a:t>, </a:t>
            </a:r>
            <a:r>
              <a:rPr lang="ru-RU" dirty="0" err="1"/>
              <a:t>хмелі-сунелі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і </a:t>
            </a:r>
            <a:r>
              <a:rPr lang="ru-RU" dirty="0" err="1"/>
              <a:t>лікарські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у </a:t>
            </a:r>
            <a:r>
              <a:rPr lang="ru-RU" dirty="0" err="1"/>
              <a:t>висушеному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7) </a:t>
            </a:r>
            <a:r>
              <a:rPr lang="ru-RU" dirty="0" err="1"/>
              <a:t>рослинно-волокнисті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– </a:t>
            </a:r>
            <a:r>
              <a:rPr lang="ru-RU" dirty="0" err="1"/>
              <a:t>бавовна</a:t>
            </a:r>
            <a:r>
              <a:rPr lang="ru-RU" dirty="0"/>
              <a:t>, волокна </a:t>
            </a:r>
            <a:r>
              <a:rPr lang="ru-RU" dirty="0" err="1"/>
              <a:t>льону</a:t>
            </a:r>
            <a:r>
              <a:rPr lang="ru-RU" dirty="0"/>
              <a:t>, </a:t>
            </a:r>
            <a:r>
              <a:rPr lang="ru-RU" dirty="0" err="1"/>
              <a:t>конопель</a:t>
            </a:r>
            <a:r>
              <a:rPr lang="ru-RU" dirty="0"/>
              <a:t>, джуту та </a:t>
            </a:r>
            <a:r>
              <a:rPr lang="ru-RU" dirty="0" err="1"/>
              <a:t>інших</a:t>
            </a:r>
            <a:r>
              <a:rPr lang="ru-RU" dirty="0"/>
              <a:t> культур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первинної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 (</a:t>
            </a:r>
            <a:r>
              <a:rPr lang="ru-RU" dirty="0" err="1"/>
              <a:t>куделя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484191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45A31-4A68-4AF5-87C2-547DF27F6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02B04E-5572-42D1-AB6C-487277A87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в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оформляються</a:t>
            </a:r>
            <a:r>
              <a:rPr lang="ru-RU" dirty="0"/>
              <a:t> </a:t>
            </a:r>
            <a:r>
              <a:rPr lang="ru-RU" dirty="0" err="1"/>
              <a:t>відповідним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протоколом</a:t>
            </a:r>
            <a:r>
              <a:rPr lang="ru-RU" dirty="0"/>
              <a:t> і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акт </a:t>
            </a:r>
            <a:r>
              <a:rPr lang="ru-RU" dirty="0" err="1">
                <a:solidFill>
                  <a:srgbClr val="FF0000"/>
                </a:solidFill>
              </a:rPr>
              <a:t>фітосанітарного</a:t>
            </a:r>
            <a:r>
              <a:rPr lang="ru-RU" dirty="0">
                <a:solidFill>
                  <a:srgbClr val="FF0000"/>
                </a:solidFill>
              </a:rPr>
              <a:t> контролю </a:t>
            </a:r>
            <a:r>
              <a:rPr lang="ru-RU" dirty="0" err="1">
                <a:solidFill>
                  <a:srgbClr val="FF0000"/>
                </a:solidFill>
              </a:rPr>
              <a:t>матеріалів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7236294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0E1DC5-ED26-458F-A199-EEE9A540B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268C223-7479-4879-AAA3-30953C1E6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4638"/>
            <a:ext cx="5442224" cy="6308724"/>
          </a:xfrm>
        </p:spPr>
      </p:pic>
    </p:spTree>
    <p:extLst>
      <p:ext uri="{BB962C8B-B14F-4D97-AF65-F5344CB8AC3E}">
        <p14:creationId xmlns:p14="http://schemas.microsoft.com/office/powerpoint/2010/main" val="21089596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128E09-4759-4BBF-B63C-C657FD995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DFDA3C8-1528-42BB-8203-90BEC4E5E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3485"/>
            <a:ext cx="4573429" cy="6319877"/>
          </a:xfrm>
        </p:spPr>
      </p:pic>
    </p:spTree>
    <p:extLst>
      <p:ext uri="{BB962C8B-B14F-4D97-AF65-F5344CB8AC3E}">
        <p14:creationId xmlns:p14="http://schemas.microsoft.com/office/powerpoint/2010/main" val="13582388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C0BF1-EF22-4DB0-9BE9-547684573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AA9B9B-B7BC-4B9B-9298-7C097E98E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(</a:t>
            </a:r>
            <a:r>
              <a:rPr lang="ru-RU" dirty="0" err="1"/>
              <a:t>підкарантинного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) </a:t>
            </a:r>
            <a:r>
              <a:rPr lang="ru-RU" dirty="0" err="1"/>
              <a:t>живими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шкідливими</a:t>
            </a:r>
            <a:r>
              <a:rPr lang="ru-RU" dirty="0"/>
              <a:t> </a:t>
            </a:r>
            <a:r>
              <a:rPr lang="ru-RU" dirty="0" err="1"/>
              <a:t>об'єктами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законом </a:t>
            </a:r>
            <a:r>
              <a:rPr lang="ru-RU" dirty="0" err="1"/>
              <a:t>України</a:t>
            </a:r>
            <a:r>
              <a:rPr lang="ru-RU" dirty="0"/>
              <a:t> про карантин </a:t>
            </a:r>
            <a:r>
              <a:rPr lang="ru-RU" dirty="0" err="1"/>
              <a:t>рослин</a:t>
            </a:r>
            <a:r>
              <a:rPr lang="ru-RU" dirty="0"/>
              <a:t> (</a:t>
            </a:r>
            <a:r>
              <a:rPr lang="ru-RU" dirty="0" err="1"/>
              <a:t>статті</a:t>
            </a:r>
            <a:r>
              <a:rPr lang="ru-RU" dirty="0"/>
              <a:t> 7, 11, 13) та Статусом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з карантину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(</a:t>
            </a:r>
            <a:r>
              <a:rPr lang="ru-RU" dirty="0" err="1"/>
              <a:t>розділ</a:t>
            </a:r>
            <a:r>
              <a:rPr lang="ru-RU" dirty="0"/>
              <a:t> III, </a:t>
            </a:r>
            <a:r>
              <a:rPr lang="ru-RU" dirty="0" err="1"/>
              <a:t>пп</a:t>
            </a:r>
            <a:r>
              <a:rPr lang="ru-RU" dirty="0"/>
              <a:t>. 10–12 та </a:t>
            </a:r>
            <a:r>
              <a:rPr lang="ru-RU" dirty="0" err="1"/>
              <a:t>розділ</a:t>
            </a:r>
            <a:r>
              <a:rPr lang="ru-RU" dirty="0"/>
              <a:t> VII, </a:t>
            </a:r>
            <a:r>
              <a:rPr lang="ru-RU" dirty="0" err="1"/>
              <a:t>пп</a:t>
            </a:r>
            <a:r>
              <a:rPr lang="ru-RU" dirty="0"/>
              <a:t>. 25–32)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затримка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на час, </a:t>
            </a:r>
            <a:r>
              <a:rPr lang="ru-RU" dirty="0" err="1"/>
              <a:t>необхідний</a:t>
            </a:r>
            <a:r>
              <a:rPr lang="ru-RU" dirty="0"/>
              <a:t>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знезараження</a:t>
            </a:r>
            <a:r>
              <a:rPr lang="ru-RU" dirty="0"/>
              <a:t> </a:t>
            </a:r>
            <a:r>
              <a:rPr lang="ru-RU" dirty="0" err="1"/>
              <a:t>доступними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повернення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</a:t>
            </a:r>
            <a:r>
              <a:rPr lang="ru-RU" dirty="0" err="1"/>
              <a:t>відправникові</a:t>
            </a:r>
            <a:r>
              <a:rPr lang="ru-RU" dirty="0"/>
              <a:t>, про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негайно</a:t>
            </a:r>
            <a:r>
              <a:rPr lang="ru-RU" dirty="0"/>
              <a:t> </a:t>
            </a:r>
            <a:r>
              <a:rPr lang="ru-RU" dirty="0" err="1"/>
              <a:t>повідомляється</a:t>
            </a:r>
            <a:r>
              <a:rPr lang="ru-RU" dirty="0"/>
              <a:t> в </a:t>
            </a:r>
            <a:r>
              <a:rPr lang="ru-RU" dirty="0" err="1"/>
              <a:t>обласну</a:t>
            </a:r>
            <a:r>
              <a:rPr lang="ru-RU" dirty="0"/>
              <a:t> та Головну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інспекції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914720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0AF85-D85C-44DE-B9E9-3D9A3381A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6ED29C-0DD0-41D3-B4D8-0284FD48B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Виявлені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проб та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шкідники</a:t>
            </a:r>
            <a:r>
              <a:rPr lang="ru-RU" dirty="0"/>
              <a:t>, зерна </a:t>
            </a:r>
            <a:r>
              <a:rPr lang="ru-RU" dirty="0" err="1"/>
              <a:t>бур'янів</a:t>
            </a:r>
            <a:r>
              <a:rPr lang="ru-RU" dirty="0"/>
              <a:t>, </a:t>
            </a:r>
            <a:r>
              <a:rPr lang="ru-RU" dirty="0" err="1"/>
              <a:t>уражені</a:t>
            </a:r>
            <a:r>
              <a:rPr lang="ru-RU" dirty="0"/>
              <a:t> хворобами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пошкоджені</a:t>
            </a:r>
            <a:r>
              <a:rPr lang="ru-RU" dirty="0"/>
              <a:t> </a:t>
            </a:r>
            <a:r>
              <a:rPr lang="ru-RU" dirty="0" err="1"/>
              <a:t>рослинні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цілі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, </a:t>
            </a:r>
            <a:r>
              <a:rPr lang="ru-RU" dirty="0" err="1"/>
              <a:t>виготовлені</a:t>
            </a:r>
            <a:r>
              <a:rPr lang="ru-RU" dirty="0"/>
              <a:t> з них </a:t>
            </a:r>
            <a:r>
              <a:rPr lang="ru-RU" dirty="0" err="1"/>
              <a:t>мікропрепарати</a:t>
            </a:r>
            <a:r>
              <a:rPr lang="ru-RU" dirty="0"/>
              <a:t> та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залиті</a:t>
            </a:r>
            <a:r>
              <a:rPr lang="ru-RU" dirty="0"/>
              <a:t> </a:t>
            </a:r>
            <a:r>
              <a:rPr lang="ru-RU" dirty="0" err="1"/>
              <a:t>консервувальними</a:t>
            </a:r>
            <a:r>
              <a:rPr lang="ru-RU" dirty="0"/>
              <a:t> </a:t>
            </a:r>
            <a:r>
              <a:rPr lang="ru-RU" dirty="0" err="1"/>
              <a:t>рідинами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оброблені</a:t>
            </a:r>
            <a:r>
              <a:rPr lang="ru-RU" dirty="0"/>
              <a:t> в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мітять</a:t>
            </a:r>
            <a:r>
              <a:rPr lang="ru-RU" dirty="0"/>
              <a:t> і </a:t>
            </a:r>
            <a:r>
              <a:rPr lang="ru-RU" dirty="0" err="1"/>
              <a:t>зберігають</a:t>
            </a:r>
            <a:r>
              <a:rPr lang="ru-RU" dirty="0"/>
              <a:t> як </a:t>
            </a:r>
            <a:r>
              <a:rPr lang="ru-RU" dirty="0" err="1"/>
              <a:t>зразок</a:t>
            </a:r>
            <a:r>
              <a:rPr lang="ru-RU" dirty="0"/>
              <a:t>-документ.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396823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FEF18-2CAA-4D28-B2A0-7219D21D0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C5AA12-E577-4CB9-A737-C7D89F243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Середня</a:t>
            </a:r>
            <a:r>
              <a:rPr lang="ru-RU" dirty="0"/>
              <a:t> проба,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об’єктами</a:t>
            </a:r>
            <a:r>
              <a:rPr lang="ru-RU" dirty="0"/>
              <a:t>, </a:t>
            </a:r>
            <a:r>
              <a:rPr lang="ru-RU" dirty="0" err="1"/>
              <a:t>знищується</a:t>
            </a:r>
            <a:r>
              <a:rPr lang="ru-RU" dirty="0"/>
              <a:t>, а </a:t>
            </a:r>
            <a:r>
              <a:rPr lang="ru-RU" dirty="0" err="1"/>
              <a:t>контрольна</a:t>
            </a:r>
            <a:r>
              <a:rPr lang="ru-RU" dirty="0"/>
              <a:t> </a:t>
            </a:r>
            <a:r>
              <a:rPr lang="ru-RU" dirty="0" err="1"/>
              <a:t>середня</a:t>
            </a:r>
            <a:r>
              <a:rPr lang="ru-RU" dirty="0"/>
              <a:t> проба разом з </a:t>
            </a:r>
            <a:r>
              <a:rPr lang="ru-RU" dirty="0" err="1"/>
              <a:t>етикеткою</a:t>
            </a:r>
            <a:r>
              <a:rPr lang="ru-RU" dirty="0"/>
              <a:t> і </a:t>
            </a:r>
            <a:r>
              <a:rPr lang="ru-RU" dirty="0" err="1"/>
              <a:t>зразком</a:t>
            </a:r>
            <a:r>
              <a:rPr lang="ru-RU" dirty="0"/>
              <a:t>-документом </a:t>
            </a:r>
            <a:r>
              <a:rPr lang="ru-RU" dirty="0" err="1"/>
              <a:t>доставляється</a:t>
            </a:r>
            <a:r>
              <a:rPr lang="ru-RU" dirty="0"/>
              <a:t> в ЗКЛ для </a:t>
            </a:r>
            <a:r>
              <a:rPr lang="ru-RU" dirty="0" err="1"/>
              <a:t>арбітражного</a:t>
            </a:r>
            <a:r>
              <a:rPr lang="ru-RU" dirty="0"/>
              <a:t> 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фахівцями</a:t>
            </a:r>
            <a:r>
              <a:rPr lang="ru-RU" dirty="0"/>
              <a:t> карантинного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. </a:t>
            </a:r>
          </a:p>
          <a:p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, зерна і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сипких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(</a:t>
            </a:r>
            <a:r>
              <a:rPr lang="ru-RU" dirty="0" err="1"/>
              <a:t>сухофрукти</a:t>
            </a:r>
            <a:r>
              <a:rPr lang="ru-RU" dirty="0"/>
              <a:t>, </a:t>
            </a:r>
            <a:r>
              <a:rPr lang="ru-RU" dirty="0" err="1"/>
              <a:t>лікарські</a:t>
            </a:r>
            <a:r>
              <a:rPr lang="ru-RU" dirty="0"/>
              <a:t>, </a:t>
            </a:r>
            <a:r>
              <a:rPr lang="ru-RU" dirty="0" err="1"/>
              <a:t>спеції</a:t>
            </a:r>
            <a:r>
              <a:rPr lang="ru-RU" dirty="0"/>
              <a:t>, </a:t>
            </a:r>
            <a:r>
              <a:rPr lang="ru-RU" dirty="0" err="1"/>
              <a:t>рослинно-волокнисті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.), у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виявлені</a:t>
            </a:r>
            <a:r>
              <a:rPr lang="ru-RU" dirty="0"/>
              <a:t> </a:t>
            </a:r>
            <a:r>
              <a:rPr lang="ru-RU" dirty="0" err="1"/>
              <a:t>карантинні</a:t>
            </a:r>
            <a:r>
              <a:rPr lang="ru-RU" dirty="0"/>
              <a:t> </a:t>
            </a:r>
            <a:r>
              <a:rPr lang="ru-RU" dirty="0" err="1"/>
              <a:t>об'єкти</a:t>
            </a:r>
            <a:r>
              <a:rPr lang="ru-RU" dirty="0"/>
              <a:t>, </a:t>
            </a:r>
            <a:r>
              <a:rPr lang="ru-RU" dirty="0" err="1"/>
              <a:t>знезаражують</a:t>
            </a:r>
            <a:r>
              <a:rPr lang="ru-RU" dirty="0"/>
              <a:t> і </a:t>
            </a:r>
            <a:r>
              <a:rPr lang="ru-RU" dirty="0" err="1"/>
              <a:t>знищують</a:t>
            </a:r>
            <a:r>
              <a:rPr lang="ru-RU" dirty="0"/>
              <a:t>. </a:t>
            </a:r>
            <a:r>
              <a:rPr lang="ru-RU" dirty="0" err="1"/>
              <a:t>Зразки-документи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у </a:t>
            </a:r>
            <a:r>
              <a:rPr lang="ru-RU" dirty="0" err="1"/>
              <a:t>законсервованому</a:t>
            </a:r>
            <a:r>
              <a:rPr lang="ru-RU" dirty="0"/>
              <a:t> </a:t>
            </a:r>
            <a:r>
              <a:rPr lang="ru-RU" dirty="0" err="1"/>
              <a:t>нежиттєздатному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зберігають</a:t>
            </a:r>
            <a:r>
              <a:rPr lang="ru-RU" dirty="0"/>
              <a:t> як </a:t>
            </a:r>
            <a:r>
              <a:rPr lang="ru-RU" dirty="0" err="1"/>
              <a:t>колекційний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6671725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D7EC94-2D1F-490B-8726-393290CD0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7FC930-895B-4626-BC3E-40D3A2856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, </a:t>
            </a:r>
            <a:r>
              <a:rPr lang="ru-RU" dirty="0" err="1"/>
              <a:t>продовольчої</a:t>
            </a:r>
            <a:r>
              <a:rPr lang="ru-RU" dirty="0"/>
              <a:t> та </a:t>
            </a:r>
            <a:r>
              <a:rPr lang="ru-RU" dirty="0" err="1"/>
              <a:t>зернофуражної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не </a:t>
            </a:r>
            <a:r>
              <a:rPr lang="ru-RU" dirty="0" err="1"/>
              <a:t>виявлено</a:t>
            </a:r>
            <a:r>
              <a:rPr lang="ru-RU" dirty="0"/>
              <a:t>, </a:t>
            </a:r>
            <a:r>
              <a:rPr lang="ru-RU" dirty="0" err="1"/>
              <a:t>повертають</a:t>
            </a:r>
            <a:r>
              <a:rPr lang="ru-RU" dirty="0"/>
              <a:t> у </a:t>
            </a:r>
            <a:r>
              <a:rPr lang="ru-RU" dirty="0" err="1"/>
              <a:t>партію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звідки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взяті</a:t>
            </a:r>
            <a:r>
              <a:rPr lang="ru-RU" dirty="0"/>
              <a:t>. </a:t>
            </a:r>
          </a:p>
          <a:p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яка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псується</a:t>
            </a:r>
            <a:r>
              <a:rPr lang="ru-RU" dirty="0"/>
              <a:t> (плоди, </a:t>
            </a:r>
            <a:r>
              <a:rPr lang="ru-RU" dirty="0" err="1"/>
              <a:t>ягоди</a:t>
            </a:r>
            <a:r>
              <a:rPr lang="ru-RU" dirty="0"/>
              <a:t>, </a:t>
            </a:r>
            <a:r>
              <a:rPr lang="ru-RU" dirty="0" err="1"/>
              <a:t>овочі</a:t>
            </a:r>
            <a:r>
              <a:rPr lang="ru-RU" dirty="0"/>
              <a:t>, </a:t>
            </a:r>
            <a:r>
              <a:rPr lang="ru-RU" dirty="0" err="1"/>
              <a:t>картопля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і </a:t>
            </a:r>
            <a:r>
              <a:rPr lang="ru-RU" dirty="0" err="1"/>
              <a:t>зберіганню</a:t>
            </a:r>
            <a:r>
              <a:rPr lang="ru-RU" dirty="0"/>
              <a:t> не </a:t>
            </a:r>
            <a:r>
              <a:rPr lang="ru-RU" dirty="0" err="1"/>
              <a:t>підлягає</a:t>
            </a:r>
            <a:r>
              <a:rPr lang="ru-RU" dirty="0"/>
              <a:t>,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в них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</a:t>
            </a:r>
            <a:r>
              <a:rPr lang="ru-RU" dirty="0" err="1"/>
              <a:t>знищуються</a:t>
            </a:r>
            <a:r>
              <a:rPr lang="ru-RU" dirty="0"/>
              <a:t>, а </a:t>
            </a:r>
            <a:r>
              <a:rPr lang="ru-RU" dirty="0" err="1"/>
              <a:t>зразки-документи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них </a:t>
            </a:r>
            <a:r>
              <a:rPr lang="ru-RU" dirty="0" err="1"/>
              <a:t>зберіга-ються</a:t>
            </a:r>
            <a:r>
              <a:rPr lang="ru-RU" dirty="0"/>
              <a:t> в </a:t>
            </a:r>
            <a:r>
              <a:rPr lang="ru-RU" dirty="0" err="1"/>
              <a:t>законсервованому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 як </a:t>
            </a:r>
            <a:r>
              <a:rPr lang="ru-RU" dirty="0" err="1"/>
              <a:t>колекційний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5006496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F5F1B-2FDB-4402-9C48-951A1B0B0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1F400F-391B-4263-90E0-2891A8ACB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і </a:t>
            </a:r>
            <a:r>
              <a:rPr lang="ru-RU" dirty="0" err="1"/>
              <a:t>зрізаних</a:t>
            </a:r>
            <a:r>
              <a:rPr lang="ru-RU" dirty="0"/>
              <a:t> </a:t>
            </a:r>
            <a:r>
              <a:rPr lang="ru-RU" dirty="0" err="1"/>
              <a:t>квітів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</a:t>
            </a:r>
            <a:r>
              <a:rPr lang="ru-RU" dirty="0" err="1"/>
              <a:t>знищуються</a:t>
            </a:r>
            <a:r>
              <a:rPr lang="ru-RU" dirty="0"/>
              <a:t>, а в </a:t>
            </a:r>
            <a:r>
              <a:rPr lang="ru-RU" dirty="0" err="1"/>
              <a:t>разі</a:t>
            </a:r>
            <a:r>
              <a:rPr lang="ru-RU" dirty="0"/>
              <a:t> не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– </a:t>
            </a:r>
            <a:r>
              <a:rPr lang="ru-RU" dirty="0" err="1"/>
              <a:t>повертаються</a:t>
            </a:r>
            <a:r>
              <a:rPr lang="ru-RU" dirty="0"/>
              <a:t> в </a:t>
            </a:r>
            <a:r>
              <a:rPr lang="ru-RU" dirty="0" err="1"/>
              <a:t>партію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а в </a:t>
            </a:r>
            <a:r>
              <a:rPr lang="ru-RU" dirty="0" err="1"/>
              <a:t>сумнівних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– </a:t>
            </a:r>
            <a:r>
              <a:rPr lang="ru-RU" dirty="0" err="1"/>
              <a:t>передаються</a:t>
            </a:r>
            <a:r>
              <a:rPr lang="ru-RU" dirty="0"/>
              <a:t> в </a:t>
            </a:r>
            <a:r>
              <a:rPr lang="ru-RU" dirty="0" err="1"/>
              <a:t>карантинні</a:t>
            </a:r>
            <a:r>
              <a:rPr lang="ru-RU" dirty="0"/>
              <a:t> </a:t>
            </a:r>
            <a:r>
              <a:rPr lang="ru-RU" dirty="0" err="1"/>
              <a:t>розсадники</a:t>
            </a:r>
            <a:r>
              <a:rPr lang="ru-RU" dirty="0"/>
              <a:t> для </a:t>
            </a:r>
            <a:r>
              <a:rPr lang="ru-RU" dirty="0" err="1"/>
              <a:t>вирощування</a:t>
            </a:r>
            <a:r>
              <a:rPr lang="ru-RU" dirty="0"/>
              <a:t> і </a:t>
            </a:r>
            <a:r>
              <a:rPr lang="ru-RU" dirty="0" err="1"/>
              <a:t>нагляду</a:t>
            </a:r>
            <a:r>
              <a:rPr lang="ru-RU" dirty="0"/>
              <a:t> (</a:t>
            </a:r>
            <a:r>
              <a:rPr lang="ru-RU" dirty="0" err="1"/>
              <a:t>спостережень</a:t>
            </a:r>
            <a:r>
              <a:rPr lang="ru-RU" dirty="0"/>
              <a:t>)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. </a:t>
            </a:r>
          </a:p>
          <a:p>
            <a:r>
              <a:rPr lang="ru-RU" dirty="0" err="1"/>
              <a:t>Зразки-документи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зберігатись</a:t>
            </a:r>
            <a:r>
              <a:rPr lang="ru-RU" dirty="0"/>
              <a:t> в </a:t>
            </a:r>
            <a:r>
              <a:rPr lang="ru-RU" dirty="0" err="1"/>
              <a:t>окремих</a:t>
            </a:r>
            <a:r>
              <a:rPr lang="ru-RU" dirty="0"/>
              <a:t> добре вен-</a:t>
            </a:r>
            <a:r>
              <a:rPr lang="ru-RU" dirty="0" err="1"/>
              <a:t>тильованих</a:t>
            </a:r>
            <a:r>
              <a:rPr lang="ru-RU" dirty="0"/>
              <a:t> </a:t>
            </a:r>
            <a:r>
              <a:rPr lang="ru-RU" dirty="0" err="1"/>
              <a:t>кімнатах</a:t>
            </a:r>
            <a:r>
              <a:rPr lang="ru-RU" dirty="0"/>
              <a:t> у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шафах</a:t>
            </a:r>
            <a:r>
              <a:rPr lang="ru-RU" dirty="0"/>
              <a:t> для </a:t>
            </a:r>
            <a:r>
              <a:rPr lang="ru-RU" dirty="0" err="1"/>
              <a:t>колекцій</a:t>
            </a:r>
            <a:r>
              <a:rPr lang="ru-RU" dirty="0"/>
              <a:t>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5985974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A93F7-3B3D-458C-BB79-6F999C99F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Вимоги</a:t>
            </a:r>
            <a:r>
              <a:rPr lang="ru-RU" b="1" dirty="0"/>
              <a:t> </a:t>
            </a:r>
            <a:r>
              <a:rPr lang="ru-RU" b="1" dirty="0" err="1"/>
              <a:t>безпеки</a:t>
            </a:r>
            <a:r>
              <a:rPr lang="ru-RU" b="1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A7A03A-CF35-43E0-8ADE-154783195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Роботи</a:t>
            </a:r>
            <a:r>
              <a:rPr lang="ru-RU" dirty="0"/>
              <a:t> з </a:t>
            </a:r>
            <a:r>
              <a:rPr lang="ru-RU" dirty="0" err="1"/>
              <a:t>відбору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, </a:t>
            </a:r>
            <a:r>
              <a:rPr lang="ru-RU" dirty="0" err="1"/>
              <a:t>складання</a:t>
            </a:r>
            <a:r>
              <a:rPr lang="ru-RU" dirty="0"/>
              <a:t> проб,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, </a:t>
            </a:r>
            <a:r>
              <a:rPr lang="ru-RU" dirty="0" err="1"/>
              <a:t>огляду</a:t>
            </a:r>
            <a:r>
              <a:rPr lang="ru-RU" dirty="0"/>
              <a:t> та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підкарантинних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виконуватись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спецодягу</a:t>
            </a:r>
            <a:r>
              <a:rPr lang="ru-RU" dirty="0"/>
              <a:t>,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індивідуального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і </a:t>
            </a:r>
            <a:r>
              <a:rPr lang="ru-RU" dirty="0" err="1"/>
              <a:t>дотриманням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«</a:t>
            </a:r>
            <a:r>
              <a:rPr lang="ru-RU" dirty="0" err="1"/>
              <a:t>Інструкції</a:t>
            </a:r>
            <a:r>
              <a:rPr lang="ru-RU" dirty="0"/>
              <a:t> з </a:t>
            </a:r>
            <a:r>
              <a:rPr lang="ru-RU" dirty="0" err="1"/>
              <a:t>техніки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підкарантинних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вантажоматеріалів</a:t>
            </a:r>
            <a:r>
              <a:rPr lang="ru-RU" dirty="0"/>
              <a:t>»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87935565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58131-F8DA-4880-A2D2-5143B3B6B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Контрольні</a:t>
            </a:r>
            <a:r>
              <a:rPr lang="ru-RU" i="1" dirty="0"/>
              <a:t> </a:t>
            </a:r>
            <a:r>
              <a:rPr lang="ru-RU" i="1" dirty="0" err="1"/>
              <a:t>запитання</a:t>
            </a:r>
            <a:r>
              <a:rPr lang="ru-RU" i="1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1C7E55-ABBD-4548-BBB3-2AC2FCE5D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1. Яка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2. Як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насіннєвого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перевозиться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упакованим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3. За </a:t>
            </a:r>
            <a:r>
              <a:rPr lang="ru-RU" dirty="0" err="1"/>
              <a:t>якою</a:t>
            </a:r>
            <a:r>
              <a:rPr lang="ru-RU" dirty="0"/>
              <a:t> методикою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проб </a:t>
            </a:r>
            <a:r>
              <a:rPr lang="ru-RU" dirty="0" err="1"/>
              <a:t>насіннєвого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перевозиться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насипом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4. Як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зерна і </a:t>
            </a:r>
            <a:r>
              <a:rPr lang="ru-RU" dirty="0" err="1"/>
              <a:t>зернопродуктів</a:t>
            </a:r>
            <a:r>
              <a:rPr lang="ru-RU" dirty="0"/>
              <a:t>, </a:t>
            </a:r>
            <a:r>
              <a:rPr lang="ru-RU" dirty="0" err="1"/>
              <a:t>садивного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зрізаних</a:t>
            </a:r>
            <a:r>
              <a:rPr lang="ru-RU" dirty="0"/>
              <a:t> </a:t>
            </a:r>
            <a:r>
              <a:rPr lang="ru-RU" dirty="0" err="1"/>
              <a:t>квітів</a:t>
            </a:r>
            <a:r>
              <a:rPr lang="ru-RU" dirty="0"/>
              <a:t>, </a:t>
            </a: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фруктів</a:t>
            </a:r>
            <a:r>
              <a:rPr lang="ru-RU" dirty="0"/>
              <a:t> та </a:t>
            </a:r>
            <a:r>
              <a:rPr lang="ru-RU" dirty="0" err="1"/>
              <a:t>овочів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5. Як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сухофруктів</a:t>
            </a:r>
            <a:r>
              <a:rPr lang="ru-RU" dirty="0"/>
              <a:t> і </a:t>
            </a:r>
            <a:r>
              <a:rPr lang="ru-RU" dirty="0" err="1"/>
              <a:t>спецій</a:t>
            </a:r>
            <a:r>
              <a:rPr lang="ru-RU" dirty="0"/>
              <a:t> та </a:t>
            </a:r>
            <a:r>
              <a:rPr lang="ru-RU" dirty="0" err="1"/>
              <a:t>рослинно-волокнистих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6. Як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вкладень</a:t>
            </a:r>
            <a:r>
              <a:rPr lang="ru-RU" dirty="0"/>
              <a:t> у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відправленнях</a:t>
            </a:r>
            <a:r>
              <a:rPr lang="ru-RU" dirty="0"/>
              <a:t>, </a:t>
            </a:r>
            <a:r>
              <a:rPr lang="ru-RU" dirty="0" err="1"/>
              <a:t>ручній</a:t>
            </a:r>
            <a:r>
              <a:rPr lang="ru-RU" dirty="0"/>
              <a:t> </a:t>
            </a:r>
            <a:r>
              <a:rPr lang="ru-RU" dirty="0" err="1"/>
              <a:t>поклажі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7. За </a:t>
            </a:r>
            <a:r>
              <a:rPr lang="ru-RU" dirty="0" err="1"/>
              <a:t>якою</a:t>
            </a:r>
            <a:r>
              <a:rPr lang="ru-RU" dirty="0"/>
              <a:t> методикою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складання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та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середніх</a:t>
            </a:r>
            <a:r>
              <a:rPr lang="ru-RU" dirty="0"/>
              <a:t> проб?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59465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За способом </a:t>
            </a:r>
            <a:r>
              <a:rPr lang="ru-RU" sz="3000" dirty="0" err="1"/>
              <a:t>транспортування</a:t>
            </a:r>
            <a:r>
              <a:rPr lang="ru-RU" sz="3000" dirty="0"/>
              <a:t> </a:t>
            </a:r>
            <a:r>
              <a:rPr lang="ru-RU" sz="3000" dirty="0" err="1"/>
              <a:t>чи</a:t>
            </a:r>
            <a:r>
              <a:rPr lang="ru-RU" sz="3000" dirty="0"/>
              <a:t> </a:t>
            </a:r>
            <a:r>
              <a:rPr lang="ru-RU" sz="3000" dirty="0" err="1"/>
              <a:t>зберігання</a:t>
            </a:r>
            <a:r>
              <a:rPr lang="ru-RU" sz="3000" dirty="0"/>
              <a:t> </a:t>
            </a:r>
            <a:r>
              <a:rPr lang="ru-RU" sz="3000" dirty="0" err="1"/>
              <a:t>рослинна</a:t>
            </a:r>
            <a:r>
              <a:rPr lang="ru-RU" sz="3000" dirty="0"/>
              <a:t> </a:t>
            </a:r>
            <a:r>
              <a:rPr lang="ru-RU" sz="3000" dirty="0" err="1"/>
              <a:t>продукція</a:t>
            </a:r>
            <a:r>
              <a:rPr lang="ru-RU" sz="3000" dirty="0"/>
              <a:t> </a:t>
            </a:r>
            <a:r>
              <a:rPr lang="ru-RU" sz="3000" dirty="0" err="1"/>
              <a:t>класифікується</a:t>
            </a:r>
            <a:r>
              <a:rPr lang="ru-RU" sz="3000" dirty="0"/>
              <a:t> на: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>
                <a:solidFill>
                  <a:srgbClr val="FF0000"/>
                </a:solidFill>
              </a:rPr>
              <a:t>насипну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в трюмах, танках </a:t>
            </a:r>
            <a:r>
              <a:rPr lang="ru-RU" dirty="0" err="1"/>
              <a:t>морських</a:t>
            </a:r>
            <a:r>
              <a:rPr lang="ru-RU" dirty="0"/>
              <a:t> суден, у </a:t>
            </a:r>
            <a:r>
              <a:rPr lang="ru-RU" dirty="0" err="1"/>
              <a:t>залізничних</a:t>
            </a:r>
            <a:r>
              <a:rPr lang="ru-RU" dirty="0"/>
              <a:t> вагонах, автомашинах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зберігання</a:t>
            </a:r>
            <a:r>
              <a:rPr lang="ru-RU" dirty="0"/>
              <a:t> в силосах, </a:t>
            </a:r>
            <a:r>
              <a:rPr lang="ru-RU" dirty="0" err="1"/>
              <a:t>відсіках</a:t>
            </a:r>
            <a:r>
              <a:rPr lang="ru-RU" dirty="0"/>
              <a:t>, буртах, у складах і </a:t>
            </a:r>
            <a:r>
              <a:rPr lang="ru-RU" dirty="0" err="1"/>
              <a:t>зерносховищах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>
                <a:solidFill>
                  <a:srgbClr val="FF0000"/>
                </a:solidFill>
              </a:rPr>
              <a:t>упаковану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у </a:t>
            </a:r>
            <a:r>
              <a:rPr lang="ru-RU" dirty="0" err="1"/>
              <a:t>мішки</a:t>
            </a:r>
            <a:r>
              <a:rPr lang="ru-RU" dirty="0"/>
              <a:t>, </a:t>
            </a:r>
            <a:r>
              <a:rPr lang="ru-RU" dirty="0" err="1"/>
              <a:t>торбинки</a:t>
            </a:r>
            <a:r>
              <a:rPr lang="ru-RU" dirty="0"/>
              <a:t>, ящики, </a:t>
            </a:r>
            <a:r>
              <a:rPr lang="ru-RU" dirty="0" err="1"/>
              <a:t>пакети</a:t>
            </a:r>
            <a:r>
              <a:rPr lang="ru-RU" dirty="0"/>
              <a:t>, </a:t>
            </a:r>
            <a:r>
              <a:rPr lang="ru-RU" dirty="0" err="1"/>
              <a:t>зв’язки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.; 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>
                <a:solidFill>
                  <a:srgbClr val="FF0000"/>
                </a:solidFill>
              </a:rPr>
              <a:t>вкладену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у </a:t>
            </a:r>
            <a:r>
              <a:rPr lang="ru-RU" dirty="0" err="1"/>
              <a:t>поштові</a:t>
            </a:r>
            <a:r>
              <a:rPr lang="ru-RU" dirty="0"/>
              <a:t> </a:t>
            </a:r>
            <a:r>
              <a:rPr lang="ru-RU" dirty="0" err="1"/>
              <a:t>посилки</a:t>
            </a:r>
            <a:r>
              <a:rPr lang="ru-RU" dirty="0"/>
              <a:t>, </a:t>
            </a:r>
            <a:r>
              <a:rPr lang="ru-RU" dirty="0" err="1"/>
              <a:t>ручну</a:t>
            </a:r>
            <a:r>
              <a:rPr lang="ru-RU" dirty="0"/>
              <a:t> поклажу, багаж, </a:t>
            </a:r>
            <a:r>
              <a:rPr lang="ru-RU" dirty="0" err="1"/>
              <a:t>продовольчі</a:t>
            </a:r>
            <a:r>
              <a:rPr lang="ru-RU" dirty="0"/>
              <a:t> запаси </a:t>
            </a:r>
            <a:r>
              <a:rPr lang="ru-RU" dirty="0" err="1"/>
              <a:t>екіпажів</a:t>
            </a:r>
            <a:r>
              <a:rPr lang="ru-RU" dirty="0"/>
              <a:t> та </a:t>
            </a:r>
            <a:r>
              <a:rPr lang="ru-RU" dirty="0" err="1"/>
              <a:t>пасажирів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транспорту. </a:t>
            </a:r>
          </a:p>
        </p:txBody>
      </p:sp>
    </p:spTree>
    <p:extLst>
      <p:ext uri="{BB962C8B-B14F-4D97-AF65-F5344CB8AC3E}">
        <p14:creationId xmlns:p14="http://schemas.microsoft.com/office/powerpoint/2010/main" val="244220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Відбір</a:t>
            </a:r>
            <a:r>
              <a:rPr lang="ru-RU" b="1" dirty="0"/>
              <a:t> проб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у </a:t>
            </a:r>
            <a:r>
              <a:rPr lang="ru-RU" dirty="0" err="1"/>
              <a:t>необхідній</a:t>
            </a:r>
            <a:r>
              <a:rPr lang="ru-RU" dirty="0"/>
              <a:t> для </a:t>
            </a:r>
            <a:r>
              <a:rPr lang="ru-RU" dirty="0" err="1"/>
              <a:t>об'єднаної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класифікаційних</a:t>
            </a:r>
            <a:r>
              <a:rPr lang="ru-RU" dirty="0"/>
              <a:t> </a:t>
            </a:r>
            <a:r>
              <a:rPr lang="ru-RU" dirty="0" err="1"/>
              <a:t>угруповань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відбір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у </a:t>
            </a:r>
            <a:r>
              <a:rPr lang="ru-RU" dirty="0" err="1"/>
              <a:t>необхідній</a:t>
            </a:r>
            <a:r>
              <a:rPr lang="ru-RU" dirty="0"/>
              <a:t> для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інспектори</a:t>
            </a:r>
            <a:r>
              <a:rPr lang="ru-RU" dirty="0"/>
              <a:t> ПКР у </a:t>
            </a:r>
            <a:r>
              <a:rPr lang="ru-RU" dirty="0" err="1"/>
              <a:t>пункті</a:t>
            </a:r>
            <a:r>
              <a:rPr lang="ru-RU" dirty="0"/>
              <a:t> входу </a:t>
            </a:r>
            <a:r>
              <a:rPr lang="ru-RU" dirty="0" err="1"/>
              <a:t>вантажу</a:t>
            </a:r>
            <a:r>
              <a:rPr lang="ru-RU" dirty="0"/>
              <a:t> до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митного</a:t>
            </a:r>
            <a:r>
              <a:rPr lang="ru-RU" dirty="0"/>
              <a:t>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первинного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та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інспектори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власники</a:t>
            </a:r>
            <a:r>
              <a:rPr lang="ru-RU" dirty="0"/>
              <a:t> </a:t>
            </a:r>
            <a:r>
              <a:rPr lang="ru-RU" dirty="0" err="1"/>
              <a:t>підкарантинної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в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зберігання</a:t>
            </a:r>
            <a:r>
              <a:rPr lang="ru-RU" dirty="0"/>
              <a:t>, </a:t>
            </a:r>
            <a:r>
              <a:rPr lang="ru-RU" dirty="0" err="1"/>
              <a:t>переробки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вторинного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828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Схема </a:t>
            </a:r>
            <a:r>
              <a:rPr lang="ru-RU" b="1" dirty="0" err="1"/>
              <a:t>відбору</a:t>
            </a:r>
            <a:r>
              <a:rPr lang="ru-RU" b="1" dirty="0"/>
              <a:t> та </a:t>
            </a:r>
            <a:r>
              <a:rPr lang="ru-RU" b="1" dirty="0" err="1"/>
              <a:t>аналізу</a:t>
            </a:r>
            <a:r>
              <a:rPr lang="ru-RU" b="1" dirty="0"/>
              <a:t> проб </a:t>
            </a:r>
            <a:r>
              <a:rPr lang="ru-RU" b="1" dirty="0" err="1"/>
              <a:t>підкарантинних</a:t>
            </a:r>
            <a:r>
              <a:rPr lang="ru-RU" b="1" dirty="0"/>
              <a:t> </a:t>
            </a:r>
            <a:r>
              <a:rPr lang="ru-RU" b="1" dirty="0" err="1"/>
              <a:t>матеріалів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8478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транспортного </a:t>
            </a:r>
            <a:r>
              <a:rPr lang="ru-RU" dirty="0" err="1"/>
              <a:t>засобу</a:t>
            </a:r>
            <a:r>
              <a:rPr lang="ru-RU" dirty="0"/>
              <a:t>, </a:t>
            </a:r>
            <a:r>
              <a:rPr lang="ru-RU" dirty="0" err="1"/>
              <a:t>встановлення</a:t>
            </a:r>
            <a:r>
              <a:rPr lang="ru-RU" dirty="0"/>
              <a:t> виду </a:t>
            </a:r>
            <a:r>
              <a:rPr lang="ru-RU" dirty="0" err="1"/>
              <a:t>підкарантинних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упаковки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складування</a:t>
            </a:r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36912"/>
            <a:ext cx="56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, порядку </a:t>
            </a:r>
            <a:r>
              <a:rPr lang="ru-RU" dirty="0" err="1"/>
              <a:t>відбору</a:t>
            </a:r>
            <a:r>
              <a:rPr lang="ru-RU" dirty="0"/>
              <a:t> і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2266" y="2182571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↓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97002" y="3058685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↓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85786" y="3428017"/>
            <a:ext cx="341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Відбір</a:t>
            </a:r>
            <a:r>
              <a:rPr lang="ru-RU" dirty="0"/>
              <a:t> і </a:t>
            </a:r>
            <a:r>
              <a:rPr lang="ru-RU" dirty="0" err="1"/>
              <a:t>первинний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виїмок</a:t>
            </a:r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58138" y="3797349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↓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62986" y="4066530"/>
            <a:ext cx="3261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02266" y="4437249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↓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04058" y="47868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і </a:t>
            </a:r>
            <a:r>
              <a:rPr lang="ru-RU" dirty="0" err="1"/>
              <a:t>контрольної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проб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58751" y="5433162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↙↘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256199" y="5802494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Експертний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</a:p>
          <a:p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в ПКР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43694" y="58159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Арбітражний</a:t>
            </a:r>
            <a:r>
              <a:rPr lang="ru-RU" dirty="0"/>
              <a:t> </a:t>
            </a:r>
            <a:r>
              <a:rPr lang="ru-RU" dirty="0" err="1"/>
              <a:t>експертний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контрольної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в ЗКЛ </a:t>
            </a:r>
          </a:p>
        </p:txBody>
      </p:sp>
    </p:spTree>
    <p:extLst>
      <p:ext uri="{BB962C8B-B14F-4D97-AF65-F5344CB8AC3E}">
        <p14:creationId xmlns:p14="http://schemas.microsoft.com/office/powerpoint/2010/main" val="1334785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Відбір</a:t>
            </a:r>
            <a:r>
              <a:rPr lang="ru-RU" b="1" dirty="0"/>
              <a:t> проб </a:t>
            </a:r>
            <a:r>
              <a:rPr lang="ru-RU" b="1" dirty="0" err="1"/>
              <a:t>насіннєвого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перевозиться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зберігається</a:t>
            </a:r>
            <a:r>
              <a:rPr lang="ru-RU" b="1" dirty="0"/>
              <a:t> </a:t>
            </a:r>
            <a:r>
              <a:rPr lang="ru-RU" b="1" dirty="0" err="1"/>
              <a:t>упакованими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Виїмки</a:t>
            </a:r>
            <a:r>
              <a:rPr lang="ru-RU" dirty="0"/>
              <a:t> для </a:t>
            </a:r>
            <a:r>
              <a:rPr lang="ru-RU" dirty="0" err="1"/>
              <a:t>об’єднаної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кожного трюму судна, вагона, </a:t>
            </a:r>
            <a:r>
              <a:rPr lang="ru-RU" dirty="0" err="1"/>
              <a:t>автомашини</a:t>
            </a:r>
            <a:r>
              <a:rPr lang="ru-RU" dirty="0"/>
              <a:t>.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виїмка</a:t>
            </a:r>
            <a:r>
              <a:rPr lang="ru-RU" dirty="0"/>
              <a:t> </a:t>
            </a:r>
            <a:r>
              <a:rPr lang="ru-RU" dirty="0" err="1"/>
              <a:t>крупнозернистих</a:t>
            </a:r>
            <a:r>
              <a:rPr lang="ru-RU" dirty="0"/>
              <a:t> культур повинна бути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20 до 25 г, а </a:t>
            </a:r>
            <a:r>
              <a:rPr lang="ru-RU" dirty="0" err="1"/>
              <a:t>дрібнозернистих</a:t>
            </a:r>
            <a:r>
              <a:rPr lang="ru-RU" dirty="0"/>
              <a:t> – 10 г.</a:t>
            </a:r>
          </a:p>
        </p:txBody>
      </p:sp>
    </p:spTree>
    <p:extLst>
      <p:ext uri="{BB962C8B-B14F-4D97-AF65-F5344CB8AC3E}">
        <p14:creationId xmlns:p14="http://schemas.microsoft.com/office/powerpoint/2010/main" val="16140212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4158</Words>
  <Application>Microsoft Office PowerPoint</Application>
  <PresentationFormat>Экран (4:3)</PresentationFormat>
  <Paragraphs>330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3" baseType="lpstr">
      <vt:lpstr>Arial</vt:lpstr>
      <vt:lpstr>Calibri</vt:lpstr>
      <vt:lpstr>Times New Roman</vt:lpstr>
      <vt:lpstr>Тема Office</vt:lpstr>
      <vt:lpstr>Лекція 10</vt:lpstr>
      <vt:lpstr>План</vt:lpstr>
      <vt:lpstr>Класифікація рослинної продукції</vt:lpstr>
      <vt:lpstr>Презентация PowerPoint</vt:lpstr>
      <vt:lpstr>Презентация PowerPoint</vt:lpstr>
      <vt:lpstr>За способом транспортування чи зберігання рослинна продукція класифікується на: </vt:lpstr>
      <vt:lpstr>Відбір проб</vt:lpstr>
      <vt:lpstr>Схема відбору та аналізу проб підкарантинних матеріалів </vt:lpstr>
      <vt:lpstr>Відбір проб насіннєвого матеріалу, що перевозиться чи зберігається упакованими</vt:lpstr>
      <vt:lpstr>Презентация PowerPoint</vt:lpstr>
      <vt:lpstr>Необхідна кількість мішків і виїмок з них, що відбираються для формування проби за різної величини партії насіння </vt:lpstr>
      <vt:lpstr>Презентация PowerPoint</vt:lpstr>
      <vt:lpstr>Презентация PowerPoint</vt:lpstr>
      <vt:lpstr>Відбір проб насіннєвого матеріалу, що перевозиться чи зберігається насипом </vt:lpstr>
      <vt:lpstr>Схеми взяття виїмок насіння та іншої продукції під час зберігання насипом у складі </vt:lpstr>
      <vt:lpstr>Презентация PowerPoint</vt:lpstr>
      <vt:lpstr>Відбір проб зерна і зернопродуктів </vt:lpstr>
      <vt:lpstr>Презентация PowerPoint</vt:lpstr>
      <vt:lpstr>Презентация PowerPoint</vt:lpstr>
      <vt:lpstr>Презентация PowerPoint</vt:lpstr>
      <vt:lpstr>Схеми взяття виїмок зерна під час перевезення насипом у вагона </vt:lpstr>
      <vt:lpstr>Презентация PowerPoint</vt:lpstr>
      <vt:lpstr>Презентация PowerPoint</vt:lpstr>
      <vt:lpstr>Відбір проб садивного матеріалу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Відбір проб зрізаних квітів </vt:lpstr>
      <vt:lpstr>Кількість квітів (гілок, листків), що відбирають у виїмку залежно від величини партії  </vt:lpstr>
      <vt:lpstr>Відбір проб свіжих фруктів та овочів </vt:lpstr>
      <vt:lpstr>Презентация PowerPoint</vt:lpstr>
      <vt:lpstr>Відбір проб сухофруктів і спецій </vt:lpstr>
      <vt:lpstr>Відбір проб рослинно-волокнистих матеріалів </vt:lpstr>
      <vt:lpstr>Огляд рослинних вкладень у поштових відправленнях, ручній поклажі </vt:lpstr>
      <vt:lpstr>Розмір середніх проб рослинної сільськогосподарської продукції у процесі карантинного огляду та експертизи </vt:lpstr>
      <vt:lpstr>Презентация PowerPoint</vt:lpstr>
      <vt:lpstr>Презентация PowerPoint</vt:lpstr>
      <vt:lpstr>Презентация PowerPoint</vt:lpstr>
      <vt:lpstr>Презентация PowerPoint</vt:lpstr>
      <vt:lpstr>Складання об’єднаної проби. </vt:lpstr>
      <vt:lpstr>Презентация PowerPoint</vt:lpstr>
      <vt:lpstr>Презентация PowerPoint</vt:lpstr>
      <vt:lpstr>Етикетка до проби, відібраної для карантинної експертизи </vt:lpstr>
      <vt:lpstr>Виділення середніх проб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Вимоги безпеки </vt:lpstr>
      <vt:lpstr>Контрольні запитання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10</dc:title>
  <dc:creator>Ноут_кафедра</dc:creator>
  <cp:lastModifiedBy> </cp:lastModifiedBy>
  <cp:revision>24</cp:revision>
  <dcterms:created xsi:type="dcterms:W3CDTF">2019-12-27T06:17:30Z</dcterms:created>
  <dcterms:modified xsi:type="dcterms:W3CDTF">2020-02-26T15:01:09Z</dcterms:modified>
</cp:coreProperties>
</file>