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2" r:id="rId6"/>
    <p:sldId id="260" r:id="rId7"/>
    <p:sldId id="261" r:id="rId8"/>
    <p:sldId id="263" r:id="rId9"/>
    <p:sldId id="264" r:id="rId10"/>
    <p:sldId id="268" r:id="rId11"/>
    <p:sldId id="269" r:id="rId12"/>
    <p:sldId id="272" r:id="rId13"/>
    <p:sldId id="271" r:id="rId14"/>
    <p:sldId id="270" r:id="rId15"/>
    <p:sldId id="267" r:id="rId16"/>
    <p:sldId id="266" r:id="rId17"/>
    <p:sldId id="265" r:id="rId18"/>
    <p:sldId id="278" r:id="rId19"/>
    <p:sldId id="277" r:id="rId20"/>
    <p:sldId id="276" r:id="rId21"/>
    <p:sldId id="275" r:id="rId22"/>
    <p:sldId id="274" r:id="rId23"/>
    <p:sldId id="273" r:id="rId24"/>
    <p:sldId id="282" r:id="rId25"/>
    <p:sldId id="283" r:id="rId26"/>
    <p:sldId id="281" r:id="rId27"/>
    <p:sldId id="280" r:id="rId28"/>
    <p:sldId id="279" r:id="rId29"/>
    <p:sldId id="290" r:id="rId30"/>
    <p:sldId id="291" r:id="rId31"/>
    <p:sldId id="289" r:id="rId32"/>
    <p:sldId id="288" r:id="rId33"/>
    <p:sldId id="284" r:id="rId34"/>
    <p:sldId id="292" r:id="rId35"/>
    <p:sldId id="297" r:id="rId36"/>
    <p:sldId id="296" r:id="rId37"/>
    <p:sldId id="295" r:id="rId38"/>
    <p:sldId id="298" r:id="rId39"/>
    <p:sldId id="302" r:id="rId40"/>
    <p:sldId id="301" r:id="rId41"/>
    <p:sldId id="299" r:id="rId42"/>
    <p:sldId id="300" r:id="rId43"/>
    <p:sldId id="294" r:id="rId44"/>
    <p:sldId id="293" r:id="rId45"/>
    <p:sldId id="306" r:id="rId46"/>
    <p:sldId id="307" r:id="rId47"/>
    <p:sldId id="310" r:id="rId48"/>
    <p:sldId id="311" r:id="rId49"/>
    <p:sldId id="312" r:id="rId50"/>
    <p:sldId id="308" r:id="rId51"/>
    <p:sldId id="309" r:id="rId52"/>
    <p:sldId id="305" r:id="rId53"/>
    <p:sldId id="304" r:id="rId54"/>
    <p:sldId id="303" r:id="rId55"/>
    <p:sldId id="313" r:id="rId56"/>
    <p:sldId id="314" r:id="rId57"/>
    <p:sldId id="315" r:id="rId58"/>
    <p:sldId id="316" r:id="rId59"/>
    <p:sldId id="317" r:id="rId60"/>
    <p:sldId id="318" r:id="rId61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06" autoAdjust="0"/>
    <p:restoredTop sz="94660"/>
  </p:normalViewPr>
  <p:slideViewPr>
    <p:cSldViewPr snapToGrid="0">
      <p:cViewPr varScale="1">
        <p:scale>
          <a:sx n="68" d="100"/>
          <a:sy n="68" d="100"/>
        </p:scale>
        <p:origin x="9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07596-586B-4AE5-9BED-017886A68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24CA23-603D-43DA-84ED-8B76DA861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A4A36A-17AD-443A-AE1F-3F70023C1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160180-1297-49EA-9B16-2522204C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BD709C-03AE-4633-88FA-BCE10CA68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64471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570582-30CE-4256-BA92-1232E8392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C62E08-13D0-41D9-8FF4-CD8C39588D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597837-0CDB-4B75-8A9F-B6D08659B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6ADA95-70DD-4496-93A6-EC2D00CEE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9DB086-C02E-4FB0-B2EF-6BE6E32BF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85054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180864D-91C3-4221-B645-6E52B350BB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012254-A166-409D-811B-5724E3DA70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5E51C8-B93E-4D4F-BCB3-E7E49BF5D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21B8A4-0F8A-430E-AFD9-86043A452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A27127-FE6C-4E91-876D-766CD20D0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19907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46C9D1-8EEF-4141-9599-3849BDADC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911C97-1421-42FE-B962-E1C86B303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FB34E6-0FF7-459E-B44B-F17B2719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A04FBA-4C57-401D-95EE-73829285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ED8D71-D044-491E-9595-8FBFC295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6887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5F3596-92E9-474A-B47C-81D545418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A25C61-EDFB-44CC-9312-EC411D3EB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DC5C44-C8C1-4561-8A3F-F2B822BF0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0093E8-7AB8-43E7-9A71-7803E41F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830D56-B9AF-41F6-ADEC-C1A0470E8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43518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E5E921-82D1-4809-93E3-2090AA1A0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D8923E-ADBB-48BF-9909-657AC817D6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EF5289-48B2-4825-8D2A-76F064AB7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591264-3343-4C93-8C7E-49EE70063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3853F7-E1C2-4912-BCBF-00D653628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137622-CF27-4232-B6BC-AEDA929CC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3343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24FAD-54E0-4016-B503-B8B7BD075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065CD8-9421-4258-BAD0-F17E9A41F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FB3ED5-E57A-4481-A945-254732340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5CB916D-1E51-4578-9C8D-67A5F6D4E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2EB9D5-CBF6-4059-B9BD-4A837C6A53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684C4D-6CBD-41FA-881D-72CF6E92D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953990-0466-4E23-9DEB-19EF2524C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146873-795E-4C0C-B2BC-B2BA643EA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77084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5DF7C-0A90-4E62-89B2-FE4856A3D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EE57215-189B-4A0E-8BEC-90C875960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45A49F-4856-4495-A3AD-55AEC44F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E8790E1-3926-4370-962C-E9821B2F5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8150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6E41C5-433D-4E6F-A61C-CDA89D115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337A1A0-AE72-4933-A3A1-EFE7C753D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1D20D5E-F3A5-4D20-AAE8-4C6A3EDE6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3599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6B3C2-BC4C-46D2-93FF-8418081AF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1DA132-780D-47C2-BE6C-9C751EDF2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FAF27A-12A4-4355-A795-D29338957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1143B1-49FF-4B60-81EF-70EB27E5C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395D97-E782-4FBC-9027-8591DE18E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743A18-02A1-4FBA-A627-7211567AE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3740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DEBC2F-C3A6-4C01-A64F-D96FDCE81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33F4050-3019-429A-99C4-EEAEA7FFA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BFBCF8-0881-4601-8789-F8A9AA95FB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D894121-BAFC-4244-884F-9694B1BD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A27D5D-B134-4219-89EE-F8386279E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B13A7B-C38C-4759-9693-110EB9B7E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1285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1A7AB-21FB-45FC-9413-2E47000A6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812B1F-1F74-421A-ADFD-06B9DF242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B52F3E-6449-4FC0-B3DA-2CC084EBB0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8E780-D9A7-4052-B0B4-7F3DD51187D0}" type="datetimeFigureOut">
              <a:rPr lang="ru-UA" smtClean="0"/>
              <a:t>05.03.2020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C10230-1636-482C-86B5-07872F849A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B520B3-6A47-44BB-A841-48B295FEF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4FBA1-1AD6-4504-A23F-1CE5ABA4DAD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3883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67D225-A467-44C8-B098-82744A8C6D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Лекція 11</a:t>
            </a:r>
            <a:endParaRPr lang="ru-UA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95CA8B-E6FE-4F83-8803-DD38C00453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3000" dirty="0">
                <a:solidFill>
                  <a:srgbClr val="FF0000"/>
                </a:solidFill>
              </a:rPr>
              <a:t>Ентомологічна експертиза</a:t>
            </a:r>
            <a:endParaRPr lang="ru-UA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74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03A3A-1C82-4D6D-B18A-4A163C33D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5B4754-FBB1-4FCA-8B98-691FF3F6A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Дорослих</a:t>
            </a:r>
            <a:r>
              <a:rPr lang="ru-RU" dirty="0"/>
              <a:t> комах </a:t>
            </a:r>
            <a:r>
              <a:rPr lang="ru-RU" dirty="0" err="1"/>
              <a:t>заморюють</a:t>
            </a:r>
            <a:r>
              <a:rPr lang="ru-RU" dirty="0"/>
              <a:t> </a:t>
            </a:r>
            <a:r>
              <a:rPr lang="ru-RU" dirty="0" err="1"/>
              <a:t>ефіром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дихлоретаном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Далі</a:t>
            </a:r>
            <a:r>
              <a:rPr lang="ru-RU" dirty="0"/>
              <a:t> </a:t>
            </a:r>
            <a:r>
              <a:rPr lang="ru-RU" dirty="0" err="1"/>
              <a:t>висипають</a:t>
            </a:r>
            <a:r>
              <a:rPr lang="ru-RU" dirty="0"/>
              <a:t> па листок </a:t>
            </a:r>
            <a:r>
              <a:rPr lang="ru-RU" dirty="0" err="1"/>
              <a:t>паперу</a:t>
            </a:r>
            <a:r>
              <a:rPr lang="ru-RU" dirty="0"/>
              <a:t> і </a:t>
            </a:r>
            <a:r>
              <a:rPr lang="ru-RU" dirty="0" err="1"/>
              <a:t>розкладають</a:t>
            </a:r>
            <a:r>
              <a:rPr lang="ru-RU" dirty="0"/>
              <a:t> за рядами та родинами. </a:t>
            </a:r>
          </a:p>
          <a:p>
            <a:pPr marL="0" indent="0">
              <a:buNone/>
            </a:pPr>
            <a:r>
              <a:rPr lang="ru-RU" dirty="0" err="1"/>
              <a:t>Особин</a:t>
            </a:r>
            <a:r>
              <a:rPr lang="ru-RU" dirty="0"/>
              <a:t>, </a:t>
            </a:r>
            <a:r>
              <a:rPr lang="ru-RU" dirty="0" err="1"/>
              <a:t>яких</a:t>
            </a:r>
            <a:r>
              <a:rPr lang="ru-RU" dirty="0"/>
              <a:t> треба </a:t>
            </a:r>
            <a:r>
              <a:rPr lang="ru-RU" dirty="0" err="1"/>
              <a:t>визначати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детально, </a:t>
            </a:r>
            <a:r>
              <a:rPr lang="ru-RU" dirty="0" err="1"/>
              <a:t>вміщують</a:t>
            </a:r>
            <a:r>
              <a:rPr lang="ru-RU" dirty="0"/>
              <a:t> у </a:t>
            </a:r>
            <a:r>
              <a:rPr lang="ru-RU" dirty="0" err="1"/>
              <a:t>скляні</a:t>
            </a:r>
            <a:r>
              <a:rPr lang="ru-RU" dirty="0"/>
              <a:t> </a:t>
            </a:r>
            <a:r>
              <a:rPr lang="ru-RU" dirty="0" err="1"/>
              <a:t>пробірки</a:t>
            </a:r>
            <a:r>
              <a:rPr lang="ru-RU" dirty="0"/>
              <a:t> з </a:t>
            </a:r>
            <a:r>
              <a:rPr lang="ru-RU" dirty="0" err="1"/>
              <a:t>етикеткою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вкладають</a:t>
            </a:r>
            <a:r>
              <a:rPr lang="ru-RU" dirty="0"/>
              <a:t> таким чином,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прочитати</a:t>
            </a:r>
            <a:r>
              <a:rPr lang="ru-RU" dirty="0"/>
              <a:t> не </a:t>
            </a:r>
            <a:r>
              <a:rPr lang="ru-RU" dirty="0" err="1"/>
              <a:t>виймаючи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Бажано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у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пробірку</a:t>
            </a:r>
            <a:r>
              <a:rPr lang="ru-RU" dirty="0"/>
              <a:t> </a:t>
            </a:r>
            <a:r>
              <a:rPr lang="ru-RU" dirty="0" err="1"/>
              <a:t>вкласти</a:t>
            </a:r>
            <a:r>
              <a:rPr lang="ru-RU" dirty="0"/>
              <a:t> </a:t>
            </a:r>
            <a:r>
              <a:rPr lang="ru-RU" dirty="0" err="1"/>
              <a:t>зразок</a:t>
            </a:r>
            <a:r>
              <a:rPr lang="ru-RU" dirty="0"/>
              <a:t> </a:t>
            </a:r>
            <a:r>
              <a:rPr lang="ru-RU" dirty="0" err="1"/>
              <a:t>пошкоджень</a:t>
            </a:r>
            <a:r>
              <a:rPr lang="ru-RU" dirty="0"/>
              <a:t>, </a:t>
            </a:r>
            <a:r>
              <a:rPr lang="ru-RU" dirty="0" err="1"/>
              <a:t>відділивши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комах </a:t>
            </a:r>
            <a:r>
              <a:rPr lang="ru-RU" dirty="0" err="1"/>
              <a:t>ватним</a:t>
            </a:r>
            <a:r>
              <a:rPr lang="ru-RU" dirty="0"/>
              <a:t> тампоном. </a:t>
            </a:r>
          </a:p>
          <a:p>
            <a:pPr marL="0" indent="0">
              <a:buNone/>
            </a:pPr>
            <a:r>
              <a:rPr lang="ru-RU" dirty="0" err="1"/>
              <a:t>Пробірку</a:t>
            </a:r>
            <a:r>
              <a:rPr lang="ru-RU" dirty="0"/>
              <a:t> </a:t>
            </a:r>
            <a:r>
              <a:rPr lang="ru-RU" dirty="0" err="1"/>
              <a:t>закривають</a:t>
            </a:r>
            <a:r>
              <a:rPr lang="ru-RU" dirty="0"/>
              <a:t> </a:t>
            </a:r>
            <a:r>
              <a:rPr lang="ru-RU" dirty="0" err="1"/>
              <a:t>ватним</a:t>
            </a:r>
            <a:r>
              <a:rPr lang="ru-RU" dirty="0"/>
              <a:t> тампоном.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78433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0D7F99-D14F-4D41-86DC-6EC8D7BAF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2256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Великою помилкою є пакування соковитих плодів та листків у поліетиленовий пакет, де вони швидко псуються, разом з ними псується і етикетка. </a:t>
            </a:r>
          </a:p>
          <a:p>
            <a:pPr marL="0" indent="0">
              <a:buNone/>
            </a:pPr>
            <a:r>
              <a:rPr lang="uk-UA" dirty="0"/>
              <a:t>Труднощі для експерта виникають у випадках, коли таких ніжних комах, як галиці та щитівки пересилають прямо у </a:t>
            </a:r>
            <a:r>
              <a:rPr lang="uk-UA" dirty="0" err="1"/>
              <a:t>клеєвих</a:t>
            </a:r>
            <a:r>
              <a:rPr lang="uk-UA" dirty="0"/>
              <a:t> пастках. Основою ентомологічних клеїв є поліізобутилен, який розм’якшує хітиновий покрив комах.</a:t>
            </a:r>
          </a:p>
          <a:p>
            <a:pPr marL="0" indent="0">
              <a:buNone/>
            </a:pPr>
            <a:r>
              <a:rPr lang="uk-UA" dirty="0"/>
              <a:t> Після цього дістати об’єкт із пастки, не пошкодивши його, практично неможливо. </a:t>
            </a:r>
          </a:p>
          <a:p>
            <a:pPr marL="0" indent="0">
              <a:buNone/>
            </a:pPr>
            <a:r>
              <a:rPr lang="uk-UA" dirty="0"/>
              <a:t>Тому слід дотримуватися правил фіксації та пересилки карантинних об’єктів. </a:t>
            </a:r>
          </a:p>
        </p:txBody>
      </p:sp>
    </p:spTree>
    <p:extLst>
      <p:ext uri="{BB962C8B-B14F-4D97-AF65-F5344CB8AC3E}">
        <p14:creationId xmlns:p14="http://schemas.microsoft.com/office/powerpoint/2010/main" val="2677886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88A5F0A-3B79-4475-B5DE-775AF9D7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Зразки кори з колоніями щитівок та листки з колоніями личинок </a:t>
            </a:r>
            <a:r>
              <a:rPr lang="uk-UA" dirty="0" err="1"/>
              <a:t>білокрилок</a:t>
            </a:r>
            <a:r>
              <a:rPr lang="uk-UA" dirty="0"/>
              <a:t> розкладають на шари ваги товщиною 0,5–1,0 см.</a:t>
            </a:r>
          </a:p>
          <a:p>
            <a:pPr marL="0" indent="0">
              <a:buNone/>
            </a:pPr>
            <a:r>
              <a:rPr lang="uk-UA" dirty="0"/>
              <a:t> Вату з комахами вміщують у складений вдвоє листок білого паперу, на внутрішній стороні якого записують відомості про місце та час збору </a:t>
            </a:r>
            <a:r>
              <a:rPr lang="ru-RU" dirty="0" err="1"/>
              <a:t>рослин-господарів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зразки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зберігати</a:t>
            </a:r>
            <a:r>
              <a:rPr lang="ru-RU" dirty="0"/>
              <a:t> в пакетиках для </a:t>
            </a:r>
            <a:r>
              <a:rPr lang="ru-RU" dirty="0" err="1"/>
              <a:t>зберігання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87359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82E99A-7D92-4099-8767-03FA8662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9863BC-8A28-45C9-9650-98511E831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Галиць, дорослих </a:t>
            </a:r>
            <a:r>
              <a:rPr lang="uk-UA" dirty="0" err="1"/>
              <a:t>білокрилок</a:t>
            </a:r>
            <a:r>
              <a:rPr lang="uk-UA" dirty="0"/>
              <a:t>, трипсів зберігають у 96 %-</a:t>
            </a:r>
            <a:r>
              <a:rPr lang="uk-UA" dirty="0" err="1"/>
              <a:t>ному</a:t>
            </a:r>
            <a:r>
              <a:rPr lang="uk-UA" dirty="0"/>
              <a:t> спирті. Краще використовувати рідину </a:t>
            </a:r>
            <a:r>
              <a:rPr lang="uk-UA" dirty="0" err="1"/>
              <a:t>Коніке</a:t>
            </a:r>
            <a:r>
              <a:rPr lang="uk-UA" dirty="0"/>
              <a:t> (п’ять частин гліцерину, дві частини льодяної оцтової кислоти і три частини води). </a:t>
            </a:r>
          </a:p>
          <a:p>
            <a:pPr marL="0" indent="0">
              <a:buNone/>
            </a:pPr>
            <a:r>
              <a:rPr lang="uk-UA" dirty="0"/>
              <a:t>Гусениць, личинок та лялечок жуків перед фіксацією вміщують на 2–3 хв у крутий кип’яток або обварюють. Це необхідно для того, щоб личинки не потемніли надалі при фіксації. На короткий час зберігати личинок і гусениць можна, фіксуючи їх після обварювання, у розчині кухонної солі. Для більш надійної фіксації використовують 70 %-ний спирт. </a:t>
            </a:r>
          </a:p>
        </p:txBody>
      </p:sp>
    </p:spTree>
    <p:extLst>
      <p:ext uri="{BB962C8B-B14F-4D97-AF65-F5344CB8AC3E}">
        <p14:creationId xmlns:p14="http://schemas.microsoft.com/office/powerpoint/2010/main" val="2618757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EEC0B-AE4C-42F5-A936-23A4C6D62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F48920-2198-4202-80DB-C9D33B1DC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Уражені грибковими хворобами частини рослини гербаризують. Зразок повинен складатися не менше, ніж з 10 екземплярів вражених рослин. </a:t>
            </a:r>
          </a:p>
          <a:p>
            <a:pPr marL="0" indent="0">
              <a:buNone/>
            </a:pPr>
            <a:r>
              <a:rPr lang="uk-UA" dirty="0"/>
              <a:t>На нього пишуть етикетку, вказуючи культуру, сорт, місце збору, дату і ким зібраний. </a:t>
            </a:r>
          </a:p>
          <a:p>
            <a:pPr marL="0" indent="0">
              <a:buNone/>
            </a:pPr>
            <a:r>
              <a:rPr lang="uk-UA" dirty="0"/>
              <a:t>Зразок обгортають декількома шарами паперу і направляють у лабораторію. </a:t>
            </a:r>
          </a:p>
          <a:p>
            <a:pPr marL="0" indent="0">
              <a:buNone/>
            </a:pPr>
            <a:r>
              <a:rPr lang="uk-UA" dirty="0"/>
              <a:t>Забороняється їх пересилати в поліетиленових пакетах. </a:t>
            </a:r>
          </a:p>
        </p:txBody>
      </p:sp>
    </p:spTree>
    <p:extLst>
      <p:ext uri="{BB962C8B-B14F-4D97-AF65-F5344CB8AC3E}">
        <p14:creationId xmlns:p14="http://schemas.microsoft.com/office/powerpoint/2010/main" val="560470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86927-940D-41C5-9994-2AA7093EE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15353D-DBDD-49EF-A5D3-19ED04CB3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У соковитих плодів, ягід вражені ділянки з обов’язковим захватом здорових тканин вирізають та висушують між листками паперу. Плоди, їх частини, бульби, коробочки можна також фіксувати в 70 %-</a:t>
            </a:r>
            <a:r>
              <a:rPr lang="uk-UA" dirty="0" err="1"/>
              <a:t>ному</a:t>
            </a:r>
            <a:r>
              <a:rPr lang="uk-UA" dirty="0"/>
              <a:t> спирті або в 4–5 %-</a:t>
            </a:r>
            <a:r>
              <a:rPr lang="uk-UA" dirty="0" err="1"/>
              <a:t>ному</a:t>
            </a:r>
            <a:r>
              <a:rPr lang="uk-UA" dirty="0"/>
              <a:t> водному розчині формаліну з додаванням кристаликів мідного купоросу. </a:t>
            </a:r>
          </a:p>
        </p:txBody>
      </p:sp>
    </p:spTree>
    <p:extLst>
      <p:ext uri="{BB962C8B-B14F-4D97-AF65-F5344CB8AC3E}">
        <p14:creationId xmlns:p14="http://schemas.microsoft.com/office/powerpoint/2010/main" val="4030165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552B94D-1D15-4135-9D0B-D6119234E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905" y="46204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Заражені плоди кісточкових культур фіксують спочатку протягом трьох–чотирьох годин у розчині мідного купоросу (4 г на 1 л дистильованої води), а потім витягують, промивають водою і вміщують у 40 %-ний розчин формаліну (з розрахунку 25 мл на 1 л дистильованої води) протягом трьох–чотирьох днів. </a:t>
            </a:r>
          </a:p>
          <a:p>
            <a:pPr marL="0" indent="0">
              <a:buNone/>
            </a:pPr>
            <a:r>
              <a:rPr lang="uk-UA" dirty="0"/>
              <a:t>Живці для аналізу зрізають з чотирьох сторін дерева довжиною 20–25 см. Верхні та нижні зрізи парафінують, на кожну коробку підписують етикетку. </a:t>
            </a:r>
          </a:p>
        </p:txBody>
      </p:sp>
    </p:spTree>
    <p:extLst>
      <p:ext uri="{BB962C8B-B14F-4D97-AF65-F5344CB8AC3E}">
        <p14:creationId xmlns:p14="http://schemas.microsoft.com/office/powerpoint/2010/main" val="2358699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F49DD-4060-43D3-ADAD-1FD95D86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042F46-B4E6-412D-B0A7-51C3E0DCC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Свіжі</a:t>
            </a:r>
            <a:r>
              <a:rPr lang="ru-RU" dirty="0"/>
              <a:t> плоди </a:t>
            </a:r>
            <a:r>
              <a:rPr lang="ru-RU" dirty="0" err="1"/>
              <a:t>завертають</a:t>
            </a:r>
            <a:r>
              <a:rPr lang="ru-RU" dirty="0"/>
              <a:t> у </a:t>
            </a:r>
            <a:r>
              <a:rPr lang="ru-RU" dirty="0" err="1"/>
              <a:t>пергаментний</a:t>
            </a:r>
            <a:r>
              <a:rPr lang="ru-RU" dirty="0"/>
              <a:t> </a:t>
            </a:r>
            <a:r>
              <a:rPr lang="ru-RU" dirty="0" err="1"/>
              <a:t>папір</a:t>
            </a:r>
            <a:r>
              <a:rPr lang="ru-RU" dirty="0"/>
              <a:t> і, </a:t>
            </a:r>
            <a:r>
              <a:rPr lang="ru-RU" dirty="0" err="1"/>
              <a:t>підписавши</a:t>
            </a:r>
            <a:r>
              <a:rPr lang="ru-RU" dirty="0"/>
              <a:t>, </a:t>
            </a:r>
            <a:r>
              <a:rPr lang="ru-RU" dirty="0" err="1"/>
              <a:t>направляють</a:t>
            </a:r>
            <a:r>
              <a:rPr lang="ru-RU" dirty="0"/>
              <a:t> в </a:t>
            </a:r>
            <a:r>
              <a:rPr lang="ru-RU" dirty="0" err="1"/>
              <a:t>лабораторію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Будь-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надходить</a:t>
            </a:r>
            <a:r>
              <a:rPr lang="ru-RU" dirty="0"/>
              <a:t> в </a:t>
            </a:r>
            <a:r>
              <a:rPr lang="ru-RU" dirty="0" err="1"/>
              <a:t>карантинну</a:t>
            </a:r>
            <a:r>
              <a:rPr lang="ru-RU" dirty="0"/>
              <a:t> </a:t>
            </a:r>
            <a:r>
              <a:rPr lang="ru-RU" dirty="0" err="1"/>
              <a:t>лабораторію</a:t>
            </a:r>
            <a:r>
              <a:rPr lang="ru-RU" dirty="0"/>
              <a:t> на </a:t>
            </a:r>
            <a:r>
              <a:rPr lang="ru-RU" dirty="0" err="1"/>
              <a:t>експертизу</a:t>
            </a:r>
            <a:r>
              <a:rPr lang="ru-RU" dirty="0"/>
              <a:t>, </a:t>
            </a:r>
            <a:r>
              <a:rPr lang="ru-RU" dirty="0" err="1"/>
              <a:t>ще</a:t>
            </a:r>
            <a:r>
              <a:rPr lang="ru-RU" dirty="0"/>
              <a:t> до </a:t>
            </a:r>
            <a:r>
              <a:rPr lang="ru-RU" dirty="0" err="1"/>
              <a:t>реєстрації</a:t>
            </a:r>
            <a:r>
              <a:rPr lang="ru-RU" dirty="0"/>
              <a:t> повинен </a:t>
            </a:r>
            <a:r>
              <a:rPr lang="ru-RU" dirty="0" err="1"/>
              <a:t>перевірятися</a:t>
            </a:r>
            <a:r>
              <a:rPr lang="ru-RU" dirty="0"/>
              <a:t> </a:t>
            </a:r>
            <a:r>
              <a:rPr lang="ru-RU" dirty="0" err="1"/>
              <a:t>ентомологом</a:t>
            </a:r>
            <a:r>
              <a:rPr lang="ru-RU" dirty="0"/>
              <a:t>.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</a:t>
            </a:r>
            <a:r>
              <a:rPr lang="ru-RU" dirty="0" err="1"/>
              <a:t>рослинного</a:t>
            </a:r>
            <a:r>
              <a:rPr lang="ru-RU" dirty="0"/>
              <a:t> і </a:t>
            </a:r>
            <a:r>
              <a:rPr lang="ru-RU" dirty="0" err="1"/>
              <a:t>тваринного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</a:t>
            </a:r>
            <a:r>
              <a:rPr lang="ru-RU" dirty="0" err="1"/>
              <a:t>реєструються</a:t>
            </a:r>
            <a:r>
              <a:rPr lang="ru-RU" dirty="0"/>
              <a:t> у </a:t>
            </a:r>
            <a:r>
              <a:rPr lang="ru-RU" dirty="0" err="1"/>
              <a:t>журналі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кожну</a:t>
            </a:r>
            <a:r>
              <a:rPr lang="ru-RU" dirty="0"/>
              <a:t> </a:t>
            </a:r>
            <a:r>
              <a:rPr lang="ru-RU" dirty="0" err="1"/>
              <a:t>посилку</a:t>
            </a:r>
            <a:r>
              <a:rPr lang="ru-RU" dirty="0"/>
              <a:t>, бандероль, </a:t>
            </a:r>
            <a:r>
              <a:rPr lang="ru-RU" dirty="0" err="1"/>
              <a:t>зразок</a:t>
            </a:r>
            <a:r>
              <a:rPr lang="ru-RU" dirty="0"/>
              <a:t> </a:t>
            </a:r>
            <a:r>
              <a:rPr lang="ru-RU" dirty="0" err="1"/>
              <a:t>складають</a:t>
            </a:r>
            <a:r>
              <a:rPr lang="ru-RU" dirty="0"/>
              <a:t> протокол </a:t>
            </a:r>
            <a:r>
              <a:rPr lang="ru-RU" dirty="0" err="1"/>
              <a:t>експертизи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ентомологічного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весь </a:t>
            </a:r>
            <a:r>
              <a:rPr lang="ru-RU" dirty="0" err="1"/>
              <a:t>матеріал</a:t>
            </a:r>
            <a:r>
              <a:rPr lang="ru-RU" dirty="0"/>
              <a:t> разом з протоколом </a:t>
            </a:r>
            <a:r>
              <a:rPr lang="ru-RU" dirty="0" err="1"/>
              <a:t>передають</a:t>
            </a:r>
            <a:r>
              <a:rPr lang="ru-RU" dirty="0"/>
              <a:t> </a:t>
            </a:r>
            <a:r>
              <a:rPr lang="ru-RU" dirty="0" err="1"/>
              <a:t>спеціалістам</a:t>
            </a:r>
            <a:r>
              <a:rPr lang="ru-RU" dirty="0"/>
              <a:t> – </a:t>
            </a:r>
            <a:r>
              <a:rPr lang="ru-RU" dirty="0" err="1"/>
              <a:t>фітопатологу</a:t>
            </a:r>
            <a:r>
              <a:rPr lang="ru-RU" dirty="0"/>
              <a:t>, </a:t>
            </a:r>
            <a:r>
              <a:rPr lang="ru-RU" dirty="0" err="1"/>
              <a:t>бактеріологу</a:t>
            </a:r>
            <a:r>
              <a:rPr lang="ru-RU" dirty="0"/>
              <a:t>, </a:t>
            </a:r>
            <a:r>
              <a:rPr lang="ru-RU" dirty="0" err="1"/>
              <a:t>фітогельмінтологу</a:t>
            </a:r>
            <a:r>
              <a:rPr lang="ru-RU" dirty="0"/>
              <a:t>, </a:t>
            </a:r>
            <a:r>
              <a:rPr lang="ru-RU" dirty="0" err="1"/>
              <a:t>гербологу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14418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830B81-DD9C-4221-9730-81D12561A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72AE7E-07C9-4EAF-B8A7-8270D5FE7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Заповнені</a:t>
            </a:r>
            <a:r>
              <a:rPr lang="ru-RU" dirty="0"/>
              <a:t> </a:t>
            </a:r>
            <a:r>
              <a:rPr lang="ru-RU" dirty="0" err="1"/>
              <a:t>протоколи</a:t>
            </a:r>
            <a:r>
              <a:rPr lang="ru-RU" dirty="0"/>
              <a:t> з результатами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аналізів</a:t>
            </a:r>
            <a:r>
              <a:rPr lang="ru-RU" dirty="0"/>
              <a:t> </a:t>
            </a:r>
            <a:r>
              <a:rPr lang="ru-RU" dirty="0" err="1"/>
              <a:t>передаються</a:t>
            </a:r>
            <a:r>
              <a:rPr lang="ru-RU" dirty="0"/>
              <a:t> </a:t>
            </a:r>
            <a:r>
              <a:rPr lang="ru-RU" dirty="0" err="1"/>
              <a:t>завідувачу</a:t>
            </a:r>
            <a:r>
              <a:rPr lang="ru-RU" dirty="0"/>
              <a:t> </a:t>
            </a:r>
            <a:r>
              <a:rPr lang="ru-RU" dirty="0" err="1"/>
              <a:t>карантинної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робить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 про </a:t>
            </a:r>
            <a:r>
              <a:rPr lang="ru-RU" dirty="0" err="1"/>
              <a:t>такі</a:t>
            </a:r>
            <a:r>
              <a:rPr lang="ru-RU" dirty="0"/>
              <a:t> заходи: </a:t>
            </a:r>
          </a:p>
          <a:p>
            <a:pPr marL="0" indent="0">
              <a:buNone/>
            </a:pPr>
            <a:r>
              <a:rPr lang="ru-RU" dirty="0" err="1"/>
              <a:t>направити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на </a:t>
            </a:r>
            <a:r>
              <a:rPr lang="ru-RU" dirty="0" err="1"/>
              <a:t>знезараження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 err="1"/>
              <a:t>дозволити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видачу</a:t>
            </a:r>
            <a:r>
              <a:rPr lang="ru-RU" dirty="0"/>
              <a:t> </a:t>
            </a:r>
            <a:r>
              <a:rPr lang="ru-RU" dirty="0" err="1"/>
              <a:t>отримувачу</a:t>
            </a:r>
            <a:r>
              <a:rPr lang="ru-RU" dirty="0"/>
              <a:t> з </a:t>
            </a:r>
            <a:r>
              <a:rPr lang="ru-RU" dirty="0" err="1"/>
              <a:t>умовою</a:t>
            </a:r>
            <a:r>
              <a:rPr lang="ru-RU" dirty="0"/>
              <a:t> </a:t>
            </a:r>
            <a:r>
              <a:rPr lang="ru-RU" dirty="0" err="1"/>
              <a:t>висівання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висаджування</a:t>
            </a:r>
            <a:r>
              <a:rPr lang="ru-RU" dirty="0"/>
              <a:t> в </a:t>
            </a:r>
            <a:r>
              <a:rPr lang="ru-RU" dirty="0" err="1"/>
              <a:t>інтродукційно</a:t>
            </a:r>
            <a:r>
              <a:rPr lang="ru-RU" dirty="0"/>
              <a:t>-карантинному </a:t>
            </a:r>
            <a:r>
              <a:rPr lang="ru-RU" dirty="0" err="1"/>
              <a:t>розсаднику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карантинній</a:t>
            </a:r>
            <a:r>
              <a:rPr lang="ru-RU" dirty="0"/>
              <a:t> </a:t>
            </a:r>
            <a:r>
              <a:rPr lang="ru-RU" dirty="0" err="1"/>
              <a:t>оранжереї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 err="1"/>
              <a:t>випустити</a:t>
            </a:r>
            <a:r>
              <a:rPr lang="ru-RU" dirty="0"/>
              <a:t> для </a:t>
            </a:r>
            <a:r>
              <a:rPr lang="ru-RU" dirty="0" err="1"/>
              <a:t>використання</a:t>
            </a:r>
            <a:r>
              <a:rPr lang="ru-RU" dirty="0"/>
              <a:t> за </a:t>
            </a:r>
            <a:r>
              <a:rPr lang="ru-RU" dirty="0" err="1"/>
              <a:t>призначенням</a:t>
            </a:r>
            <a:r>
              <a:rPr lang="ru-RU" dirty="0"/>
              <a:t> без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обмежень</a:t>
            </a:r>
            <a:r>
              <a:rPr lang="ru-RU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5600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D7DA36-ACFF-4C91-A18A-934C93804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3864"/>
          </a:xfrm>
        </p:spPr>
        <p:txBody>
          <a:bodyPr>
            <a:normAutofit fontScale="90000"/>
          </a:bodyPr>
          <a:lstStyle/>
          <a:p>
            <a:r>
              <a:rPr lang="ru-RU" sz="3200" b="1" dirty="0" err="1"/>
              <a:t>Методи</a:t>
            </a:r>
            <a:r>
              <a:rPr lang="ru-RU" sz="3200" b="1" dirty="0"/>
              <a:t> </a:t>
            </a:r>
            <a:r>
              <a:rPr lang="ru-RU" sz="3200" b="1" dirty="0" err="1"/>
              <a:t>встановлення</a:t>
            </a:r>
            <a:r>
              <a:rPr lang="ru-RU" sz="3200" b="1" dirty="0"/>
              <a:t> </a:t>
            </a:r>
            <a:r>
              <a:rPr lang="ru-RU" sz="3200" b="1" dirty="0" err="1"/>
              <a:t>явної</a:t>
            </a:r>
            <a:r>
              <a:rPr lang="ru-RU" sz="3200" b="1" dirty="0"/>
              <a:t> і </a:t>
            </a:r>
            <a:r>
              <a:rPr lang="ru-RU" sz="3200" b="1" dirty="0" err="1"/>
              <a:t>прихованої</a:t>
            </a:r>
            <a:r>
              <a:rPr lang="ru-RU" sz="3200" b="1" dirty="0"/>
              <a:t> </a:t>
            </a:r>
            <a:r>
              <a:rPr lang="ru-RU" sz="3200" b="1" dirty="0" err="1"/>
              <a:t>зараженості</a:t>
            </a:r>
            <a:r>
              <a:rPr lang="ru-RU" sz="3200" b="1" dirty="0"/>
              <a:t> </a:t>
            </a:r>
            <a:r>
              <a:rPr lang="ru-RU" sz="3200" b="1" dirty="0" err="1"/>
              <a:t>продуктів</a:t>
            </a:r>
            <a:r>
              <a:rPr lang="ru-RU" sz="3200" b="1" dirty="0"/>
              <a:t> запасу </a:t>
            </a:r>
            <a:r>
              <a:rPr lang="ru-RU" sz="3200" b="1" dirty="0" err="1"/>
              <a:t>комахами</a:t>
            </a:r>
            <a:r>
              <a:rPr lang="ru-RU" sz="3200" b="1" dirty="0"/>
              <a:t> і </a:t>
            </a:r>
            <a:r>
              <a:rPr lang="ru-RU" sz="3200" b="1" dirty="0" err="1"/>
              <a:t>кліщами</a:t>
            </a:r>
            <a:r>
              <a:rPr lang="ru-RU" sz="3200" b="1" dirty="0"/>
              <a:t> </a:t>
            </a:r>
            <a:r>
              <a:rPr lang="ru-RU" sz="3200" b="1" dirty="0" err="1"/>
              <a:t>розподіляються</a:t>
            </a:r>
            <a:r>
              <a:rPr lang="ru-RU" sz="3200" b="1" dirty="0"/>
              <a:t> на </a:t>
            </a:r>
            <a:endParaRPr lang="uk-UA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47B5B1-8BBD-4A65-A158-9AC4C5DEA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6446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/>
              <a:t>а) </a:t>
            </a:r>
            <a:r>
              <a:rPr lang="uk-UA" dirty="0">
                <a:solidFill>
                  <a:srgbClr val="FF0000"/>
                </a:solidFill>
              </a:rPr>
              <a:t>Візуальний</a:t>
            </a:r>
            <a:r>
              <a:rPr lang="uk-UA" dirty="0"/>
              <a:t> – виявлення явної зараженості продуктів запасу зовнішнім оглядом виїмок при відбиранні і середньої проби в лабораторії та огляду сходу і проходу з сит після просіювання середньої проби з використанням лупи чи мікроскопу. </a:t>
            </a:r>
          </a:p>
          <a:p>
            <a:pPr marL="0" indent="0">
              <a:buNone/>
            </a:pPr>
            <a:r>
              <a:rPr lang="uk-UA" dirty="0"/>
              <a:t>б) </a:t>
            </a:r>
            <a:r>
              <a:rPr lang="uk-UA" dirty="0" err="1">
                <a:solidFill>
                  <a:srgbClr val="FF0000"/>
                </a:solidFill>
              </a:rPr>
              <a:t>Фототермоеклекції</a:t>
            </a:r>
            <a:r>
              <a:rPr lang="uk-UA" dirty="0">
                <a:solidFill>
                  <a:srgbClr val="FF0000"/>
                </a:solidFill>
              </a:rPr>
              <a:t> або </a:t>
            </a:r>
            <a:r>
              <a:rPr lang="uk-UA" dirty="0" err="1">
                <a:solidFill>
                  <a:srgbClr val="FF0000"/>
                </a:solidFill>
              </a:rPr>
              <a:t>Берлезе-Туллгрена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/>
              <a:t>– виявлення явної зараженості продуктів запасу рухомими фазами комах і кліщів на основі негативної їх реакції фото- і </a:t>
            </a:r>
            <a:r>
              <a:rPr lang="uk-UA" dirty="0" err="1"/>
              <a:t>термотаксису</a:t>
            </a:r>
            <a:r>
              <a:rPr lang="uk-UA" dirty="0"/>
              <a:t>, освітленням і прогріванням середньої проби продуктів запасу в спеціальному пристрої. </a:t>
            </a:r>
          </a:p>
          <a:p>
            <a:pPr marL="0" indent="0">
              <a:buNone/>
            </a:pPr>
            <a:r>
              <a:rPr lang="ru-RU" dirty="0"/>
              <a:t>в) </a:t>
            </a:r>
            <a:r>
              <a:rPr lang="ru-RU" dirty="0" err="1">
                <a:solidFill>
                  <a:srgbClr val="FF0000"/>
                </a:solidFill>
              </a:rPr>
              <a:t>Флотаційний</a:t>
            </a:r>
            <a:r>
              <a:rPr lang="ru-RU" dirty="0"/>
              <a:t> –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явної</a:t>
            </a:r>
            <a:r>
              <a:rPr lang="ru-RU" dirty="0"/>
              <a:t> і </a:t>
            </a:r>
            <a:r>
              <a:rPr lang="ru-RU" dirty="0" err="1"/>
              <a:t>прихованої</a:t>
            </a:r>
            <a:r>
              <a:rPr lang="ru-RU" dirty="0"/>
              <a:t> </a:t>
            </a:r>
            <a:r>
              <a:rPr lang="ru-RU" dirty="0" err="1"/>
              <a:t>зараженості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запасу </a:t>
            </a:r>
            <a:r>
              <a:rPr lang="ru-RU" dirty="0" err="1"/>
              <a:t>зануренням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зерна в </a:t>
            </a:r>
            <a:r>
              <a:rPr lang="ru-RU" dirty="0" err="1"/>
              <a:t>розчини</a:t>
            </a:r>
            <a:r>
              <a:rPr lang="ru-RU" dirty="0"/>
              <a:t> солей і </a:t>
            </a:r>
            <a:r>
              <a:rPr lang="ru-RU" dirty="0" err="1"/>
              <a:t>аналіз</a:t>
            </a:r>
            <a:r>
              <a:rPr lang="ru-RU" dirty="0"/>
              <a:t> комах, зерен </a:t>
            </a:r>
            <a:r>
              <a:rPr lang="ru-RU" dirty="0" err="1"/>
              <a:t>тощо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випливли</a:t>
            </a:r>
            <a:r>
              <a:rPr lang="ru-RU" dirty="0"/>
              <a:t> на </a:t>
            </a:r>
            <a:r>
              <a:rPr lang="ru-RU" dirty="0" err="1"/>
              <a:t>поверхню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890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34C420-35B5-4937-B178-76B70EE5D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План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7A6E00-1401-43A1-BDF7-4930C066A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1. Мета ентомологічної експертизи</a:t>
            </a:r>
          </a:p>
          <a:p>
            <a:pPr marL="0" indent="0">
              <a:buNone/>
            </a:pPr>
            <a:r>
              <a:rPr lang="uk-UA" dirty="0"/>
              <a:t>2. </a:t>
            </a:r>
            <a:r>
              <a:rPr lang="uk-UA" b="1" dirty="0"/>
              <a:t>Принципи ентомологічної експертизи </a:t>
            </a:r>
          </a:p>
          <a:p>
            <a:pPr marL="0" indent="0">
              <a:buNone/>
            </a:pPr>
            <a:r>
              <a:rPr lang="uk-UA" b="1" dirty="0"/>
              <a:t>3. Правила проведення експертизи </a:t>
            </a:r>
            <a:endParaRPr lang="uk-UA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792218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B28C6B3-A83B-4AE5-B100-11597A8AA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г) </a:t>
            </a:r>
            <a:r>
              <a:rPr lang="ru-RU" dirty="0" err="1">
                <a:solidFill>
                  <a:srgbClr val="FF0000"/>
                </a:solidFill>
              </a:rPr>
              <a:t>Рентгенографічний</a:t>
            </a:r>
            <a:r>
              <a:rPr lang="ru-RU" dirty="0"/>
              <a:t> –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прихованої</a:t>
            </a:r>
            <a:r>
              <a:rPr lang="ru-RU" dirty="0"/>
              <a:t> </a:t>
            </a:r>
            <a:r>
              <a:rPr lang="ru-RU" dirty="0" err="1"/>
              <a:t>зараженості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, зерна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рентгенівськими</a:t>
            </a:r>
            <a:r>
              <a:rPr lang="ru-RU" dirty="0"/>
              <a:t> </a:t>
            </a:r>
            <a:r>
              <a:rPr lang="ru-RU" dirty="0" err="1"/>
              <a:t>знімками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uk-UA" dirty="0"/>
              <a:t>д) </a:t>
            </a:r>
            <a:r>
              <a:rPr lang="uk-UA" dirty="0" err="1">
                <a:solidFill>
                  <a:srgbClr val="FF0000"/>
                </a:solidFill>
              </a:rPr>
              <a:t>Мікролюмінесцентний</a:t>
            </a:r>
            <a:r>
              <a:rPr lang="uk-UA" dirty="0"/>
              <a:t> – виявлення явної і прихованої зараженості насіння і зерна зернових і бобових культур за люмінесценцією яєць зернівок і «</a:t>
            </a:r>
            <a:r>
              <a:rPr lang="uk-UA" dirty="0" err="1"/>
              <a:t>пробочок</a:t>
            </a:r>
            <a:r>
              <a:rPr lang="uk-UA" dirty="0"/>
              <a:t>» довгоносиків на зернах під час опромінення їх ультрафіолетовим світлом ртутно-кварцових ламп. </a:t>
            </a:r>
          </a:p>
          <a:p>
            <a:pPr marL="0" indent="0">
              <a:buNone/>
            </a:pPr>
            <a:r>
              <a:rPr lang="uk-UA" dirty="0"/>
              <a:t>е) </a:t>
            </a:r>
            <a:r>
              <a:rPr lang="uk-UA" dirty="0">
                <a:solidFill>
                  <a:srgbClr val="FF0000"/>
                </a:solidFill>
              </a:rPr>
              <a:t>Забарвлення «</a:t>
            </a:r>
            <a:r>
              <a:rPr lang="uk-UA" dirty="0" err="1">
                <a:solidFill>
                  <a:srgbClr val="FF0000"/>
                </a:solidFill>
              </a:rPr>
              <a:t>пробочок</a:t>
            </a:r>
            <a:r>
              <a:rPr lang="uk-UA" dirty="0">
                <a:solidFill>
                  <a:srgbClr val="FF0000"/>
                </a:solidFill>
              </a:rPr>
              <a:t>» </a:t>
            </a:r>
            <a:r>
              <a:rPr lang="uk-UA" dirty="0"/>
              <a:t>– виявлення прихованої зараженості насіння і зерна зернових і бобових культур довгоносиками і зернівками забарвленням «</a:t>
            </a:r>
            <a:r>
              <a:rPr lang="uk-UA" dirty="0" err="1"/>
              <a:t>пробочок</a:t>
            </a:r>
            <a:r>
              <a:rPr lang="uk-UA" dirty="0"/>
              <a:t>» на поверхні </a:t>
            </a:r>
            <a:r>
              <a:rPr lang="uk-UA" dirty="0" err="1"/>
              <a:t>зерен</a:t>
            </a:r>
            <a:r>
              <a:rPr lang="uk-UA" dirty="0"/>
              <a:t> розчинами перманганату калію. </a:t>
            </a:r>
          </a:p>
          <a:p>
            <a:pPr marL="0" indent="0">
              <a:buNone/>
            </a:pPr>
            <a:r>
              <a:rPr lang="ru-RU" dirty="0"/>
              <a:t>ж) </a:t>
            </a:r>
            <a:r>
              <a:rPr lang="ru-RU" dirty="0" err="1">
                <a:solidFill>
                  <a:srgbClr val="FF0000"/>
                </a:solidFill>
              </a:rPr>
              <a:t>Біологічний</a:t>
            </a:r>
            <a:r>
              <a:rPr lang="ru-RU" dirty="0"/>
              <a:t> – </a:t>
            </a:r>
            <a:r>
              <a:rPr lang="ru-RU" dirty="0" err="1"/>
              <a:t>дорощування</a:t>
            </a:r>
            <a:r>
              <a:rPr lang="ru-RU" dirty="0"/>
              <a:t> </a:t>
            </a:r>
            <a:r>
              <a:rPr lang="ru-RU" dirty="0" err="1"/>
              <a:t>виявлених</a:t>
            </a:r>
            <a:r>
              <a:rPr lang="ru-RU" dirty="0"/>
              <a:t> у </a:t>
            </a:r>
            <a:r>
              <a:rPr lang="ru-RU" dirty="0" err="1"/>
              <a:t>преімагінальних</a:t>
            </a:r>
            <a:r>
              <a:rPr lang="ru-RU" dirty="0"/>
              <a:t> (яйце, личинка, </a:t>
            </a:r>
            <a:r>
              <a:rPr lang="ru-RU" dirty="0" err="1"/>
              <a:t>лялечка</a:t>
            </a:r>
            <a:r>
              <a:rPr lang="ru-RU" dirty="0"/>
              <a:t>) фазах </a:t>
            </a:r>
            <a:r>
              <a:rPr lang="ru-RU" dirty="0" err="1"/>
              <a:t>розвитку</a:t>
            </a:r>
            <a:r>
              <a:rPr lang="ru-RU" dirty="0"/>
              <a:t> комах до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/>
              <a:t>імаго</a:t>
            </a:r>
            <a:r>
              <a:rPr lang="ru-RU" dirty="0"/>
              <a:t> з </a:t>
            </a:r>
            <a:r>
              <a:rPr lang="ru-RU" dirty="0" err="1"/>
              <a:t>наступною</a:t>
            </a:r>
            <a:r>
              <a:rPr lang="ru-RU" dirty="0"/>
              <a:t> </a:t>
            </a:r>
            <a:r>
              <a:rPr lang="ru-RU" dirty="0" err="1"/>
              <a:t>ідентифікацією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з) </a:t>
            </a:r>
            <a:r>
              <a:rPr lang="ru-RU" dirty="0" err="1">
                <a:solidFill>
                  <a:srgbClr val="FF0000"/>
                </a:solidFill>
              </a:rPr>
              <a:t>Інкубації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контрольний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/>
              <a:t>– </a:t>
            </a:r>
            <a:r>
              <a:rPr lang="ru-RU" dirty="0" err="1"/>
              <a:t>витримування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запасу в термостатах за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25 до 30 °С </a:t>
            </a:r>
            <a:r>
              <a:rPr lang="ru-RU" dirty="0" err="1"/>
              <a:t>протягом</a:t>
            </a:r>
            <a:r>
              <a:rPr lang="ru-RU" dirty="0"/>
              <a:t> 45 </a:t>
            </a:r>
            <a:r>
              <a:rPr lang="ru-RU" dirty="0" err="1"/>
              <a:t>діб</a:t>
            </a:r>
            <a:r>
              <a:rPr lang="ru-RU" dirty="0"/>
              <a:t> для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можливої</a:t>
            </a:r>
            <a:r>
              <a:rPr lang="ru-RU" dirty="0"/>
              <a:t> </a:t>
            </a:r>
            <a:r>
              <a:rPr lang="ru-RU" dirty="0" err="1"/>
              <a:t>зараженості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28780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BB731D-75A5-4ADF-82F6-181B4D56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149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Підготовка проб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A0D081-F505-4842-BA46-AB15268CE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6274"/>
            <a:ext cx="10515600" cy="5310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Ентомологічній експертизі піддається середня проба, виділена з об’єднаної проби </a:t>
            </a:r>
            <a:r>
              <a:rPr lang="uk-UA" dirty="0" err="1"/>
              <a:t>підкарантинного</a:t>
            </a:r>
            <a:r>
              <a:rPr lang="uk-UA" dirty="0"/>
              <a:t> матеріалу, відібраної відповідно до </a:t>
            </a:r>
            <a:r>
              <a:rPr lang="uk-UA" dirty="0" err="1"/>
              <a:t>методик</a:t>
            </a:r>
            <a:r>
              <a:rPr lang="uk-UA" dirty="0"/>
              <a:t>. </a:t>
            </a:r>
          </a:p>
          <a:p>
            <a:pPr marL="0" indent="0">
              <a:buNone/>
            </a:pPr>
            <a:r>
              <a:rPr lang="uk-UA" dirty="0"/>
              <a:t>У ППКР середня проба аналізується зразу ж після виділення чи доставляється в карантинну лабораторію в щільній упаковці, яка не допускає розповзання із неї комах і кліщів, не пізніше, як через три доби від моменту взяття. До аналізу середня проба повинна зберігатися в холодильнику чи прохолодному приміщенні не довше трьох діб. </a:t>
            </a:r>
          </a:p>
          <a:p>
            <a:pPr marL="0" indent="0">
              <a:buNone/>
            </a:pPr>
            <a:r>
              <a:rPr lang="uk-UA" dirty="0"/>
              <a:t>Безпосередньо перед експертизою для активізації комах та кліщів і полегшення їх виявлення середню пробу витримують протягом 10–20 хв у термостаті чи приміщенні за температури від 20 до 25 °С. </a:t>
            </a:r>
          </a:p>
        </p:txBody>
      </p:sp>
    </p:spTree>
    <p:extLst>
      <p:ext uri="{BB962C8B-B14F-4D97-AF65-F5344CB8AC3E}">
        <p14:creationId xmlns:p14="http://schemas.microsoft.com/office/powerpoint/2010/main" val="2834652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7633F2-7740-4F82-A397-F067C1EA8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7822"/>
          </a:xfrm>
        </p:spPr>
        <p:txBody>
          <a:bodyPr/>
          <a:lstStyle/>
          <a:p>
            <a:r>
              <a:rPr lang="uk-UA" b="1" dirty="0"/>
              <a:t>Візуальний метод.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833BB3-49DF-4C27-B203-5565F1428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2948"/>
            <a:ext cx="10515600" cy="53699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i="1" dirty="0"/>
              <a:t>Апаратура та матеріали</a:t>
            </a:r>
            <a:r>
              <a:rPr lang="uk-UA" dirty="0"/>
              <a:t>: </a:t>
            </a:r>
          </a:p>
          <a:p>
            <a:pPr marL="0" indent="0">
              <a:buNone/>
            </a:pPr>
            <a:r>
              <a:rPr lang="uk-UA" dirty="0"/>
              <a:t>ваги лабораторні загального призначення згідно з ГОСТ 24104 4-го класу точності з найбільшою межею зважування 2 кг;</a:t>
            </a:r>
          </a:p>
          <a:p>
            <a:pPr marL="0" indent="0">
              <a:buNone/>
            </a:pPr>
            <a:r>
              <a:rPr lang="uk-UA" dirty="0"/>
              <a:t> комплект лабораторних сит з круглими отворами діаметром 1,0; 1,5 і 2,5 мм та решітного полотна (№ 56) з розміром отворів 0,56 мм та діаметром обруча 30 см; </a:t>
            </a:r>
          </a:p>
          <a:p>
            <a:pPr marL="0" indent="0">
              <a:buNone/>
            </a:pPr>
            <a:r>
              <a:rPr lang="uk-UA" dirty="0"/>
              <a:t>пристрій механізований для просіювання зерна та насіння; </a:t>
            </a:r>
          </a:p>
          <a:p>
            <a:pPr marL="0" indent="0">
              <a:buNone/>
            </a:pPr>
            <a:r>
              <a:rPr lang="uk-UA" dirty="0"/>
              <a:t>дошка для аналізу чи лотки, кювети, ексгаустер; </a:t>
            </a:r>
          </a:p>
          <a:p>
            <a:pPr marL="0" indent="0">
              <a:buNone/>
            </a:pPr>
            <a:r>
              <a:rPr lang="uk-UA" dirty="0"/>
              <a:t>лупи настільні і налобні зі збільшенням не менше ніж у чотири рази, згідно з ГОСТ 25706; </a:t>
            </a:r>
          </a:p>
          <a:p>
            <a:pPr marL="0" indent="0">
              <a:buNone/>
            </a:pPr>
            <a:r>
              <a:rPr lang="uk-UA" dirty="0"/>
              <a:t>бінокулярний мікроскоп; </a:t>
            </a:r>
          </a:p>
          <a:p>
            <a:pPr marL="0" indent="0">
              <a:buNone/>
            </a:pPr>
            <a:r>
              <a:rPr lang="uk-UA" dirty="0"/>
              <a:t>термометр згідно з ГОСТ 13646 з похибкою вимірювання ± 1 °С; пробірки згідно з ГОСТ 1770; </a:t>
            </a:r>
          </a:p>
          <a:p>
            <a:pPr marL="0" indent="0">
              <a:buNone/>
            </a:pPr>
            <a:r>
              <a:rPr lang="uk-UA" dirty="0"/>
              <a:t>чашки Петрі згідно з ГОСТ 25336; шпатель; совочок; пінцети; скальпель; голки препарувальні; щіточка; папір білий не глянцевий (ворсистий, фільтрувальний); скло розмірами 20 × 30 см; шафа сушильна. </a:t>
            </a:r>
          </a:p>
        </p:txBody>
      </p:sp>
    </p:spTree>
    <p:extLst>
      <p:ext uri="{BB962C8B-B14F-4D97-AF65-F5344CB8AC3E}">
        <p14:creationId xmlns:p14="http://schemas.microsoft.com/office/powerpoint/2010/main" val="2920540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3682C1-E110-4751-A5D9-2618970DE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0" y="365125"/>
            <a:ext cx="7391400" cy="1325563"/>
          </a:xfrm>
        </p:spPr>
        <p:txBody>
          <a:bodyPr/>
          <a:lstStyle/>
          <a:p>
            <a:r>
              <a:rPr lang="uk-UA" dirty="0"/>
              <a:t>Ексгаустер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E6C2FD-DABE-40D3-950F-EC9B1ABC0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0736" y="1825625"/>
            <a:ext cx="7263063" cy="4351338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1 – скляні трубки; </a:t>
            </a:r>
          </a:p>
          <a:p>
            <a:pPr marL="0" indent="0">
              <a:buNone/>
            </a:pPr>
            <a:r>
              <a:rPr lang="uk-UA" dirty="0"/>
              <a:t>2 – гумова трубка; </a:t>
            </a:r>
          </a:p>
          <a:p>
            <a:pPr marL="0" indent="0">
              <a:buNone/>
            </a:pPr>
            <a:r>
              <a:rPr lang="uk-UA" dirty="0"/>
              <a:t>3 – гумова пробка; </a:t>
            </a:r>
          </a:p>
          <a:p>
            <a:pPr marL="0" indent="0">
              <a:buNone/>
            </a:pPr>
            <a:r>
              <a:rPr lang="uk-UA" dirty="0"/>
              <a:t>4 – кільце із лейкопластиру або ізоляційної стрічки для кріплення краю циліндра; </a:t>
            </a:r>
          </a:p>
          <a:p>
            <a:pPr marL="0" indent="0">
              <a:buNone/>
            </a:pPr>
            <a:r>
              <a:rPr lang="uk-UA" dirty="0"/>
              <a:t>5 – ковпачок із шовкової чи капронової сітки; </a:t>
            </a:r>
          </a:p>
          <a:p>
            <a:pPr marL="0" indent="0">
              <a:buNone/>
            </a:pPr>
            <a:r>
              <a:rPr lang="uk-UA" dirty="0"/>
              <a:t>6 – скляний циліндр. 	</a:t>
            </a:r>
          </a:p>
          <a:p>
            <a:endParaRPr lang="uk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5CFA2D-3E58-4027-B2F2-59A21B6D9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26" y="365125"/>
            <a:ext cx="2614348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23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A5FD4-8228-480A-B63F-0F521EE72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7AD4CA-3D30-4932-985A-8E2237A19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Підготовлену</a:t>
            </a:r>
            <a:r>
              <a:rPr lang="ru-RU" dirty="0"/>
              <a:t> до </a:t>
            </a:r>
            <a:r>
              <a:rPr lang="ru-RU" dirty="0" err="1"/>
              <a:t>експертного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середню</a:t>
            </a:r>
            <a:r>
              <a:rPr lang="ru-RU" dirty="0"/>
              <a:t> пробу </a:t>
            </a:r>
            <a:r>
              <a:rPr lang="ru-RU" dirty="0" err="1"/>
              <a:t>висипають</a:t>
            </a:r>
            <a:r>
              <a:rPr lang="ru-RU" dirty="0"/>
              <a:t> на </a:t>
            </a:r>
            <a:r>
              <a:rPr lang="ru-RU" dirty="0" err="1"/>
              <a:t>дошку</a:t>
            </a:r>
            <a:r>
              <a:rPr lang="ru-RU" dirty="0"/>
              <a:t> для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лоток і </a:t>
            </a:r>
            <a:r>
              <a:rPr lang="ru-RU" dirty="0" err="1"/>
              <a:t>ретельно</a:t>
            </a:r>
            <a:r>
              <a:rPr lang="ru-RU" dirty="0"/>
              <a:t> </a:t>
            </a:r>
            <a:r>
              <a:rPr lang="ru-RU" dirty="0" err="1"/>
              <a:t>переглядають</a:t>
            </a:r>
            <a:r>
              <a:rPr lang="ru-RU" dirty="0"/>
              <a:t>. </a:t>
            </a:r>
            <a:r>
              <a:rPr lang="ru-RU" dirty="0" err="1"/>
              <a:t>Виявлених</a:t>
            </a:r>
            <a:r>
              <a:rPr lang="ru-RU" dirty="0"/>
              <a:t> при </a:t>
            </a:r>
            <a:r>
              <a:rPr lang="ru-RU" dirty="0" err="1"/>
              <a:t>загальному</a:t>
            </a:r>
            <a:r>
              <a:rPr lang="ru-RU" dirty="0"/>
              <a:t> </a:t>
            </a:r>
            <a:r>
              <a:rPr lang="ru-RU" dirty="0" err="1"/>
              <a:t>огляді</a:t>
            </a:r>
            <a:r>
              <a:rPr lang="ru-RU" dirty="0"/>
              <a:t> комах </a:t>
            </a:r>
            <a:r>
              <a:rPr lang="ru-RU" dirty="0" err="1"/>
              <a:t>вибирають</a:t>
            </a:r>
            <a:r>
              <a:rPr lang="ru-RU" dirty="0"/>
              <a:t> </a:t>
            </a:r>
            <a:r>
              <a:rPr lang="ru-RU" dirty="0" err="1"/>
              <a:t>пінцетом</a:t>
            </a:r>
            <a:r>
              <a:rPr lang="ru-RU" dirty="0"/>
              <a:t> у </a:t>
            </a:r>
            <a:r>
              <a:rPr lang="ru-RU" dirty="0" err="1"/>
              <a:t>пробірки</a:t>
            </a:r>
            <a:r>
              <a:rPr lang="ru-RU" dirty="0"/>
              <a:t>, а зерна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шматочки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з </a:t>
            </a:r>
            <a:r>
              <a:rPr lang="ru-RU" dirty="0" err="1"/>
              <a:t>ознаками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– в </a:t>
            </a:r>
            <a:r>
              <a:rPr lang="ru-RU" dirty="0" err="1"/>
              <a:t>окрему</a:t>
            </a:r>
            <a:r>
              <a:rPr lang="ru-RU" dirty="0"/>
              <a:t> тару і </a:t>
            </a:r>
            <a:r>
              <a:rPr lang="ru-RU" dirty="0" err="1"/>
              <a:t>щільно</a:t>
            </a:r>
            <a:r>
              <a:rPr lang="ru-RU" dirty="0"/>
              <a:t> </a:t>
            </a:r>
            <a:r>
              <a:rPr lang="ru-RU" dirty="0" err="1"/>
              <a:t>закупорюють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загального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</a:t>
            </a:r>
            <a:r>
              <a:rPr lang="ru-RU" dirty="0" err="1"/>
              <a:t>середню</a:t>
            </a:r>
            <a:r>
              <a:rPr lang="ru-RU" dirty="0"/>
              <a:t> пробу </a:t>
            </a:r>
            <a:r>
              <a:rPr lang="ru-RU" dirty="0" err="1"/>
              <a:t>висипають</a:t>
            </a:r>
            <a:r>
              <a:rPr lang="ru-RU" dirty="0"/>
              <a:t> в комплект сит і </a:t>
            </a:r>
            <a:r>
              <a:rPr lang="ru-RU" dirty="0" err="1"/>
              <a:t>просівають</a:t>
            </a:r>
            <a:r>
              <a:rPr lang="ru-RU" dirty="0"/>
              <a:t> </a:t>
            </a:r>
            <a:r>
              <a:rPr lang="ru-RU" dirty="0" err="1"/>
              <a:t>вручну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1–2 </a:t>
            </a:r>
            <a:r>
              <a:rPr lang="ru-RU" dirty="0" err="1"/>
              <a:t>хв</a:t>
            </a:r>
            <a:r>
              <a:rPr lang="ru-RU" dirty="0"/>
              <a:t> при 120 </a:t>
            </a:r>
            <a:r>
              <a:rPr lang="ru-RU" dirty="0" err="1"/>
              <a:t>кругових</a:t>
            </a:r>
            <a:r>
              <a:rPr lang="ru-RU" dirty="0"/>
              <a:t> </a:t>
            </a:r>
            <a:r>
              <a:rPr lang="ru-RU" dirty="0" err="1"/>
              <a:t>рухах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 </a:t>
            </a:r>
            <a:r>
              <a:rPr lang="ru-RU" dirty="0" err="1"/>
              <a:t>механізованому</a:t>
            </a:r>
            <a:r>
              <a:rPr lang="ru-RU" dirty="0"/>
              <a:t> </a:t>
            </a:r>
            <a:r>
              <a:rPr lang="ru-RU" dirty="0" err="1"/>
              <a:t>пристрої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інструкцією</a:t>
            </a:r>
            <a:r>
              <a:rPr lang="ru-RU" dirty="0"/>
              <a:t> до </a:t>
            </a:r>
            <a:r>
              <a:rPr lang="ru-RU" dirty="0" err="1"/>
              <a:t>нього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0313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DEF017-DE07-4381-B007-5C52A898A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E79FF4-0921-476C-9620-4024BDDB5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Після просіювання схід з кожного сита окремо висипають на </a:t>
            </a:r>
            <a:r>
              <a:rPr lang="uk-UA" dirty="0" err="1"/>
              <a:t>аналізну</a:t>
            </a:r>
            <a:r>
              <a:rPr lang="uk-UA" dirty="0"/>
              <a:t> дошку, розрівнюють тонким шаром і розбирають шпателем, оглядаючи через лупу. Виявлених комах у будь-якій фазі розвитку вибирають у пробірки, а зерна чи інші продукти з явними ознаками пошкодження – в окрему тару і закупорюють. </a:t>
            </a:r>
          </a:p>
          <a:p>
            <a:pPr marL="0" indent="0">
              <a:buNone/>
            </a:pPr>
            <a:r>
              <a:rPr lang="uk-UA" dirty="0"/>
              <a:t>Прохід із сит при невеликій кількості висипають в чашки Петрі і переглядають через лупу або під бінокулярним мікроскопом. </a:t>
            </a:r>
          </a:p>
        </p:txBody>
      </p:sp>
    </p:spTree>
    <p:extLst>
      <p:ext uri="{BB962C8B-B14F-4D97-AF65-F5344CB8AC3E}">
        <p14:creationId xmlns:p14="http://schemas.microsoft.com/office/powerpoint/2010/main" val="454690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70D6B26-D6E0-4B90-8D2C-6CB4E0AE9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063" y="397877"/>
            <a:ext cx="10515600" cy="5794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Прохід із сит від борошна, висівок та інших дрібних продуктів при великій кількості аналізують в 5-ти наважках по 20 г кожна. </a:t>
            </a:r>
          </a:p>
          <a:p>
            <a:pPr marL="0" indent="0">
              <a:buNone/>
            </a:pPr>
            <a:r>
              <a:rPr lang="uk-UA" dirty="0"/>
              <a:t>Для цього наважки висипають на білий не глянцевий папір (фільтрувальний), вирівнюють шаром висотою близько 0,5 см і злегка придавлюють склом для одержання рівної поверхні. </a:t>
            </a:r>
          </a:p>
          <a:p>
            <a:pPr marL="0" indent="0">
              <a:buNone/>
            </a:pPr>
            <a:r>
              <a:rPr lang="uk-UA" dirty="0"/>
              <a:t>Через 5 хв після зняття скла оглядають поверхню проходу із сит і за наявності </a:t>
            </a:r>
            <a:r>
              <a:rPr lang="uk-UA" dirty="0" err="1"/>
              <a:t>здутин</a:t>
            </a:r>
            <a:r>
              <a:rPr lang="uk-UA" dirty="0"/>
              <a:t>, слідів руху шкідників виявляють їх і вибирають. Після цього прохід </a:t>
            </a:r>
            <a:r>
              <a:rPr lang="uk-UA" dirty="0" err="1"/>
              <a:t>підкарантинних</a:t>
            </a:r>
            <a:r>
              <a:rPr lang="uk-UA" dirty="0"/>
              <a:t> продуктів обережно зсипають в кювет чи лоток, а комах, кліщів і їх личинок, що залишилися на папері, вибирають у пробірки ексгаустером, змоченими у воді щіточкою чи препарувальною голкою. </a:t>
            </a:r>
          </a:p>
        </p:txBody>
      </p:sp>
    </p:spTree>
    <p:extLst>
      <p:ext uri="{BB962C8B-B14F-4D97-AF65-F5344CB8AC3E}">
        <p14:creationId xmlns:p14="http://schemas.microsoft.com/office/powerpoint/2010/main" val="2665816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8E574-30A7-43E9-BE66-29B6D9F5D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707419-DC1A-422D-9558-7034C9B79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Відібрані зерна, крупинки, шматочки іншої продукції з ознаками пошкодження розрізають скальпелем і розтини оглядають через лупу. </a:t>
            </a:r>
          </a:p>
          <a:p>
            <a:pPr marL="0" indent="0">
              <a:buNone/>
            </a:pPr>
            <a:r>
              <a:rPr lang="uk-UA" dirty="0"/>
              <a:t>Виявлених у них личинок, лялечок чи імаго комах виймають препарувальною голкою в пробірки для ідентифікації. </a:t>
            </a:r>
          </a:p>
          <a:p>
            <a:pPr marL="0" indent="0">
              <a:buNone/>
            </a:pPr>
            <a:r>
              <a:rPr lang="uk-UA" dirty="0"/>
              <a:t>Для полегшення розрізання </a:t>
            </a:r>
            <a:r>
              <a:rPr lang="uk-UA" dirty="0" err="1"/>
              <a:t>зерен</a:t>
            </a:r>
            <a:r>
              <a:rPr lang="uk-UA" dirty="0"/>
              <a:t> чи насінин попередньо їх можна замочити у воді на декілька годин. </a:t>
            </a:r>
          </a:p>
        </p:txBody>
      </p:sp>
    </p:spTree>
    <p:extLst>
      <p:ext uri="{BB962C8B-B14F-4D97-AF65-F5344CB8AC3E}">
        <p14:creationId xmlns:p14="http://schemas.microsoft.com/office/powerpoint/2010/main" val="42196002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EB69A-4A91-468F-9F51-EF00CBC6C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D398DD-6EA9-4B42-AAE2-77D823BB8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Усіх виявлених і зібраних у пробірки комах із середньої проби, а також доставлених із середньою пробою раніше зібраних комах із виїмок підраховують, окремо живих і мертвих, ідентифікують за визначниками до виду, умертвляють, забезпечують етикеткою і зберігають в пробірках чи ентомологічних коробках як зразок-документ. </a:t>
            </a:r>
          </a:p>
          <a:p>
            <a:pPr marL="0" indent="0">
              <a:buNone/>
            </a:pPr>
            <a:r>
              <a:rPr lang="uk-UA" dirty="0"/>
              <a:t>Якщо неможливо визначити видову належність </a:t>
            </a:r>
            <a:r>
              <a:rPr lang="uk-UA" dirty="0" err="1"/>
              <a:t>преімагінальних</a:t>
            </a:r>
            <a:r>
              <a:rPr lang="uk-UA" dirty="0"/>
              <a:t> фаз комах, які знаходяться в живому стані, то </a:t>
            </a:r>
            <a:r>
              <a:rPr lang="ru-RU" dirty="0" err="1"/>
              <a:t>подальшу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ідентифікацію</a:t>
            </a:r>
            <a:r>
              <a:rPr lang="ru-RU" dirty="0"/>
              <a:t>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err="1"/>
              <a:t>біологічним</a:t>
            </a:r>
            <a:r>
              <a:rPr lang="ru-RU" dirty="0"/>
              <a:t> методом, </a:t>
            </a:r>
            <a:r>
              <a:rPr lang="ru-RU" dirty="0" err="1"/>
              <a:t>який</a:t>
            </a:r>
            <a:r>
              <a:rPr lang="ru-RU" dirty="0"/>
              <a:t> описано </a:t>
            </a:r>
            <a:r>
              <a:rPr lang="ru-RU" dirty="0" err="1"/>
              <a:t>нижче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19292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D7E0511-4B42-4EB6-BF15-85D1934F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779" y="734762"/>
            <a:ext cx="10515600" cy="5778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У разі виявлення в середній пробі карантинних та інших видів комах у протоколі експертизи, який оформлюють як окремий документ чи журнальний запис і зберігають в ПКР чи лабораторії. Вказують їхню кількість за видами, стадіями розвитку і станом (живі чи мертві). </a:t>
            </a:r>
          </a:p>
          <a:p>
            <a:pPr marL="0" indent="0">
              <a:buNone/>
            </a:pPr>
            <a:r>
              <a:rPr lang="uk-UA" dirty="0"/>
              <a:t>Інші розділи протоколу експертизи заповнюють відповідні експерти після проведення ними фітопатологічної, гельмінтологічної, </a:t>
            </a:r>
            <a:r>
              <a:rPr lang="uk-UA" dirty="0" err="1"/>
              <a:t>гербологічної</a:t>
            </a:r>
            <a:r>
              <a:rPr lang="uk-UA" dirty="0"/>
              <a:t> експертиз. </a:t>
            </a:r>
          </a:p>
          <a:p>
            <a:pPr marL="0" indent="0">
              <a:buNone/>
            </a:pPr>
            <a:r>
              <a:rPr lang="uk-UA" dirty="0"/>
              <a:t>На основі протоколу оформлюють свідоцтво карантинної експертизи, яке видається власнику продуктів запасу із зазначенням видового складу, кількості і стану виявлених шкідників чи інших об'єктів та рекомендують заходи для знезараження партії матеріалу. </a:t>
            </a:r>
          </a:p>
        </p:txBody>
      </p:sp>
    </p:spTree>
    <p:extLst>
      <p:ext uri="{BB962C8B-B14F-4D97-AF65-F5344CB8AC3E}">
        <p14:creationId xmlns:p14="http://schemas.microsoft.com/office/powerpoint/2010/main" val="615291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AF9D530-F9C1-49C9-8160-CD96B42F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914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Мета </a:t>
            </a:r>
            <a:r>
              <a:rPr lang="ru-RU" b="1" dirty="0" err="1"/>
              <a:t>ентомологічної</a:t>
            </a:r>
            <a:r>
              <a:rPr lang="ru-RU" b="1" dirty="0"/>
              <a:t> </a:t>
            </a:r>
            <a:r>
              <a:rPr lang="ru-RU" b="1" dirty="0" err="1"/>
              <a:t>експертизи</a:t>
            </a:r>
            <a:r>
              <a:rPr lang="ru-RU" b="1" dirty="0"/>
              <a:t> </a:t>
            </a:r>
            <a:r>
              <a:rPr lang="ru-RU" i="1" dirty="0"/>
              <a:t>–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зараженість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 </a:t>
            </a:r>
            <a:r>
              <a:rPr lang="ru-RU" dirty="0" err="1"/>
              <a:t>карантинними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небезпечними</a:t>
            </a:r>
            <a:r>
              <a:rPr lang="ru-RU" dirty="0"/>
              <a:t> </a:t>
            </a:r>
            <a:r>
              <a:rPr lang="ru-RU" dirty="0" err="1"/>
              <a:t>шкідниками</a:t>
            </a:r>
            <a:r>
              <a:rPr lang="ru-RU" dirty="0"/>
              <a:t>. З </a:t>
            </a:r>
            <a:r>
              <a:rPr lang="ru-RU" dirty="0" err="1"/>
              <a:t>впевненістю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діагностувати</a:t>
            </a:r>
            <a:r>
              <a:rPr lang="ru-RU" dirty="0"/>
              <a:t> </a:t>
            </a:r>
            <a:r>
              <a:rPr lang="ru-RU" dirty="0" err="1"/>
              <a:t>зараженість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за </a:t>
            </a:r>
            <a:r>
              <a:rPr lang="ru-RU" dirty="0" err="1"/>
              <a:t>пошкодженнями</a:t>
            </a:r>
            <a:r>
              <a:rPr lang="ru-RU" dirty="0"/>
              <a:t>, тому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намагатися</a:t>
            </a:r>
            <a:r>
              <a:rPr lang="ru-RU" dirty="0"/>
              <a:t> </a:t>
            </a:r>
            <a:r>
              <a:rPr lang="ru-RU" dirty="0" err="1"/>
              <a:t>знайти</a:t>
            </a:r>
            <a:r>
              <a:rPr lang="ru-RU" dirty="0"/>
              <a:t> самого </a:t>
            </a:r>
            <a:r>
              <a:rPr lang="ru-RU" dirty="0" err="1"/>
              <a:t>шкідника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546674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82C2DA-3334-4EDD-A159-16E67B244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12D2590-55C7-4866-81F8-D1C04CD48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667" y="365124"/>
            <a:ext cx="7380482" cy="6324433"/>
          </a:xfrm>
        </p:spPr>
      </p:pic>
    </p:spTree>
    <p:extLst>
      <p:ext uri="{BB962C8B-B14F-4D97-AF65-F5344CB8AC3E}">
        <p14:creationId xmlns:p14="http://schemas.microsoft.com/office/powerpoint/2010/main" val="37619732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C54B46-858E-49C2-BA90-8AC9A24DC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899" y="461059"/>
            <a:ext cx="10515600" cy="609448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b="1" dirty="0"/>
              <a:t>Метод </a:t>
            </a:r>
            <a:r>
              <a:rPr lang="uk-UA" b="1" dirty="0" err="1"/>
              <a:t>фототермоеклекції</a:t>
            </a:r>
            <a:r>
              <a:rPr lang="uk-UA" b="1" dirty="0"/>
              <a:t> або </a:t>
            </a:r>
            <a:r>
              <a:rPr lang="uk-UA" b="1" dirty="0" err="1"/>
              <a:t>Берлезе-Туллгрена</a:t>
            </a:r>
            <a:r>
              <a:rPr lang="uk-UA" dirty="0"/>
              <a:t>. </a:t>
            </a:r>
          </a:p>
          <a:p>
            <a:pPr marL="0" indent="0">
              <a:buNone/>
            </a:pPr>
            <a:r>
              <a:rPr lang="uk-UA" i="1" dirty="0"/>
              <a:t>Апаратура та матеріали: </a:t>
            </a:r>
          </a:p>
          <a:p>
            <a:pPr marL="0" indent="0">
              <a:buNone/>
            </a:pPr>
            <a:r>
              <a:rPr lang="uk-UA" dirty="0" err="1"/>
              <a:t>фототермоеклектор</a:t>
            </a:r>
            <a:r>
              <a:rPr lang="uk-UA" dirty="0"/>
              <a:t> (пристрій </a:t>
            </a:r>
            <a:r>
              <a:rPr lang="uk-UA" dirty="0" err="1"/>
              <a:t>Берлезе-Туллгрена</a:t>
            </a:r>
            <a:r>
              <a:rPr lang="uk-UA" dirty="0"/>
              <a:t>) з набором сит діаметром від 20 до 25 см, висотою обруча (обідка) не менше 4 см і розміром круглих </a:t>
            </a:r>
            <a:r>
              <a:rPr lang="uk-UA" dirty="0" err="1"/>
              <a:t>вічок</a:t>
            </a:r>
            <a:r>
              <a:rPr lang="uk-UA" dirty="0"/>
              <a:t> від 0,2 до 3,0 мм; </a:t>
            </a:r>
          </a:p>
          <a:p>
            <a:pPr marL="0" indent="0">
              <a:buNone/>
            </a:pPr>
            <a:r>
              <a:rPr lang="uk-UA" dirty="0"/>
              <a:t>комплект лабораторних сит з круглими отворами діаметром 1,0, 1,5 і 2,5 мм та плетеного сита з розміром квадратних отворів 0,5 мм; </a:t>
            </a:r>
          </a:p>
          <a:p>
            <a:pPr marL="0" indent="0">
              <a:buNone/>
            </a:pPr>
            <a:r>
              <a:rPr lang="uk-UA" dirty="0"/>
              <a:t>лампа електрична потужністю 40 Вт; </a:t>
            </a:r>
          </a:p>
          <a:p>
            <a:pPr marL="0" indent="0">
              <a:buNone/>
            </a:pPr>
            <a:r>
              <a:rPr lang="uk-UA" dirty="0"/>
              <a:t>лупи налобні і складні зі збільшенням не менше ніж у чотири рази згідно з ГОСТ 25706; </a:t>
            </a:r>
          </a:p>
          <a:p>
            <a:pPr marL="0" indent="0">
              <a:buNone/>
            </a:pPr>
            <a:r>
              <a:rPr lang="uk-UA" dirty="0"/>
              <a:t>бінокулярний мікроскоп; пробірки згідно з ГОСТ 1770; </a:t>
            </a:r>
          </a:p>
          <a:p>
            <a:pPr marL="0" indent="0">
              <a:buNone/>
            </a:pPr>
            <a:r>
              <a:rPr lang="uk-UA" dirty="0"/>
              <a:t>чашки Петрі згідно з ГОСТ 25336; </a:t>
            </a:r>
          </a:p>
          <a:p>
            <a:pPr marL="0" indent="0">
              <a:buNone/>
            </a:pPr>
            <a:r>
              <a:rPr lang="uk-UA" dirty="0"/>
              <a:t>шпатель; </a:t>
            </a:r>
          </a:p>
          <a:p>
            <a:pPr marL="0" indent="0">
              <a:buNone/>
            </a:pPr>
            <a:r>
              <a:rPr lang="uk-UA" dirty="0"/>
              <a:t>пінцети; </a:t>
            </a:r>
          </a:p>
          <a:p>
            <a:pPr marL="0" indent="0">
              <a:buNone/>
            </a:pPr>
            <a:r>
              <a:rPr lang="uk-UA" dirty="0"/>
              <a:t>лійка; </a:t>
            </a:r>
          </a:p>
          <a:p>
            <a:pPr marL="0" indent="0">
              <a:buNone/>
            </a:pPr>
            <a:r>
              <a:rPr lang="uk-UA" dirty="0"/>
              <a:t>фільтри з паперу згідно з ГОСТ 12026; склянки; спирт етиловий технічний згідно з ГОСТ 17299; шафа сушильна. </a:t>
            </a:r>
          </a:p>
        </p:txBody>
      </p:sp>
    </p:spTree>
    <p:extLst>
      <p:ext uri="{BB962C8B-B14F-4D97-AF65-F5344CB8AC3E}">
        <p14:creationId xmlns:p14="http://schemas.microsoft.com/office/powerpoint/2010/main" val="26844863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0690CE-EE62-43B2-9630-4D4F2D2F9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8608" y="365125"/>
            <a:ext cx="6655191" cy="1325563"/>
          </a:xfrm>
        </p:spPr>
        <p:txBody>
          <a:bodyPr>
            <a:normAutofit/>
          </a:bodyPr>
          <a:lstStyle/>
          <a:p>
            <a:r>
              <a:rPr lang="uk-UA" sz="2800" b="1" dirty="0"/>
              <a:t>Схематичне зображення </a:t>
            </a:r>
            <a:r>
              <a:rPr lang="uk-UA" sz="2800" b="1" dirty="0" err="1"/>
              <a:t>фототермоеклектора</a:t>
            </a:r>
            <a:r>
              <a:rPr lang="uk-UA" sz="2800" b="1" dirty="0"/>
              <a:t> </a:t>
            </a:r>
            <a:r>
              <a:rPr lang="uk-UA" sz="2800" b="1" dirty="0" err="1"/>
              <a:t>Туллгрена</a:t>
            </a:r>
            <a:r>
              <a:rPr lang="uk-UA" sz="2800" b="1" dirty="0"/>
              <a:t> </a:t>
            </a:r>
            <a:endParaRPr lang="uk-UA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9B7205-0A48-4C96-B4CC-4C62ABE7F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4694" y="1825625"/>
            <a:ext cx="4559105" cy="4351338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1 – електролампа з рефлектором; </a:t>
            </a:r>
          </a:p>
          <a:p>
            <a:pPr marL="0" indent="0">
              <a:buNone/>
            </a:pPr>
            <a:r>
              <a:rPr lang="uk-UA" dirty="0"/>
              <a:t>2 – жерстяний циліндр; </a:t>
            </a:r>
          </a:p>
          <a:p>
            <a:pPr marL="0" indent="0">
              <a:buNone/>
            </a:pPr>
            <a:r>
              <a:rPr lang="uk-UA" dirty="0"/>
              <a:t>3 – проба на ситі; </a:t>
            </a:r>
          </a:p>
          <a:p>
            <a:pPr marL="0" indent="0">
              <a:buNone/>
            </a:pPr>
            <a:r>
              <a:rPr lang="uk-UA" dirty="0"/>
              <a:t>4 – лійка; </a:t>
            </a:r>
          </a:p>
          <a:p>
            <a:pPr marL="0" indent="0">
              <a:buNone/>
            </a:pPr>
            <a:r>
              <a:rPr lang="ru-RU" dirty="0"/>
              <a:t>5 – посудина з </a:t>
            </a:r>
            <a:r>
              <a:rPr lang="ru-RU" dirty="0" err="1"/>
              <a:t>фіксуючою</a:t>
            </a:r>
            <a:r>
              <a:rPr lang="ru-RU" dirty="0"/>
              <a:t> </a:t>
            </a:r>
            <a:r>
              <a:rPr lang="ru-RU" dirty="0" err="1"/>
              <a:t>рідиною</a:t>
            </a:r>
            <a:r>
              <a:rPr lang="ru-RU" dirty="0"/>
              <a:t>. 	</a:t>
            </a:r>
          </a:p>
          <a:p>
            <a:endParaRPr lang="uk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16C1AC-1E03-4349-B96B-178E913DE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292" y="365125"/>
            <a:ext cx="2725662" cy="598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42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ED02B88-77EA-445D-814E-24E06C955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52" y="61580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Підготовлену</a:t>
            </a:r>
            <a:r>
              <a:rPr lang="ru-RU" dirty="0"/>
              <a:t> до </a:t>
            </a:r>
            <a:r>
              <a:rPr lang="ru-RU" dirty="0" err="1"/>
              <a:t>експертного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середню</a:t>
            </a:r>
            <a:r>
              <a:rPr lang="ru-RU" dirty="0"/>
              <a:t> пробу </a:t>
            </a:r>
            <a:r>
              <a:rPr lang="ru-RU" dirty="0" err="1"/>
              <a:t>оглядають</a:t>
            </a:r>
            <a:r>
              <a:rPr lang="ru-RU" dirty="0"/>
              <a:t> і </a:t>
            </a:r>
            <a:r>
              <a:rPr lang="ru-RU" dirty="0" err="1"/>
              <a:t>просіюють</a:t>
            </a:r>
            <a:r>
              <a:rPr lang="ru-RU" dirty="0"/>
              <a:t> через комплект сит, </a:t>
            </a:r>
            <a:r>
              <a:rPr lang="ru-RU" dirty="0" err="1"/>
              <a:t>згідно</a:t>
            </a:r>
            <a:r>
              <a:rPr lang="ru-RU" dirty="0"/>
              <a:t> з методикою, </a:t>
            </a:r>
            <a:r>
              <a:rPr lang="ru-RU" dirty="0" err="1"/>
              <a:t>описаною</a:t>
            </a:r>
            <a:r>
              <a:rPr lang="ru-RU" dirty="0"/>
              <a:t> для </a:t>
            </a:r>
            <a:r>
              <a:rPr lang="ru-RU" dirty="0" err="1"/>
              <a:t>візуального</a:t>
            </a:r>
            <a:r>
              <a:rPr lang="ru-RU" dirty="0"/>
              <a:t> метода. </a:t>
            </a:r>
          </a:p>
          <a:p>
            <a:pPr marL="0" indent="0">
              <a:buNone/>
            </a:pPr>
            <a:r>
              <a:rPr lang="ru-RU" dirty="0"/>
              <a:t>У посудину </a:t>
            </a:r>
            <a:r>
              <a:rPr lang="ru-RU" dirty="0" err="1"/>
              <a:t>комахозбірника</a:t>
            </a:r>
            <a:r>
              <a:rPr lang="ru-RU" dirty="0"/>
              <a:t> </a:t>
            </a:r>
            <a:r>
              <a:rPr lang="ru-RU" dirty="0" err="1"/>
              <a:t>приладу</a:t>
            </a:r>
            <a:r>
              <a:rPr lang="ru-RU" dirty="0"/>
              <a:t> </a:t>
            </a:r>
            <a:r>
              <a:rPr lang="ru-RU" dirty="0" err="1"/>
              <a:t>наливають</a:t>
            </a:r>
            <a:r>
              <a:rPr lang="ru-RU" dirty="0"/>
              <a:t> </a:t>
            </a:r>
            <a:r>
              <a:rPr lang="ru-RU" dirty="0" err="1"/>
              <a:t>етиловий</a:t>
            </a:r>
            <a:r>
              <a:rPr lang="ru-RU" dirty="0"/>
              <a:t> спирт </a:t>
            </a:r>
            <a:r>
              <a:rPr lang="ru-RU" dirty="0" err="1"/>
              <a:t>технічний</a:t>
            </a:r>
            <a:r>
              <a:rPr lang="ru-RU" dirty="0"/>
              <a:t>, </a:t>
            </a:r>
            <a:r>
              <a:rPr lang="ru-RU" dirty="0" err="1"/>
              <a:t>розбавлений</a:t>
            </a:r>
            <a:r>
              <a:rPr lang="ru-RU" dirty="0"/>
              <a:t> водою до </a:t>
            </a:r>
            <a:r>
              <a:rPr lang="ru-RU" dirty="0" err="1"/>
              <a:t>концентрації</a:t>
            </a:r>
            <a:r>
              <a:rPr lang="ru-RU" dirty="0"/>
              <a:t> не </a:t>
            </a:r>
            <a:r>
              <a:rPr lang="ru-RU" dirty="0" err="1"/>
              <a:t>меншої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40 %. </a:t>
            </a:r>
          </a:p>
          <a:p>
            <a:pPr marL="0" indent="0">
              <a:buNone/>
            </a:pPr>
            <a:r>
              <a:rPr lang="uk-UA" dirty="0"/>
              <a:t>Схід із сит, починаючи з верхнього, висипають рівним шаром ви-сотою не більше ніж 3 см на сітку сита </a:t>
            </a:r>
            <a:r>
              <a:rPr lang="uk-UA" dirty="0" err="1"/>
              <a:t>фототермоеклектора</a:t>
            </a:r>
            <a:r>
              <a:rPr lang="uk-UA" dirty="0"/>
              <a:t> з розміром чарунок залежно від розміру часток </a:t>
            </a:r>
            <a:r>
              <a:rPr lang="uk-UA" dirty="0" err="1"/>
              <a:t>підкарантинного</a:t>
            </a:r>
            <a:r>
              <a:rPr lang="uk-UA" dirty="0"/>
              <a:t> матеріалу, від 0,2 до 3,0 мм, а зверху насипають прохід середньої проби. </a:t>
            </a:r>
          </a:p>
        </p:txBody>
      </p:sp>
    </p:spTree>
    <p:extLst>
      <p:ext uri="{BB962C8B-B14F-4D97-AF65-F5344CB8AC3E}">
        <p14:creationId xmlns:p14="http://schemas.microsoft.com/office/powerpoint/2010/main" val="40041165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E57BC3-8E96-405B-9782-28C1703C0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0A52AD-2470-4E39-AE23-DEAD1F4D0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/>
              <a:t>Над пробою в пристрій на висоті 40 см встановлюють </a:t>
            </a:r>
            <a:r>
              <a:rPr lang="uk-UA" dirty="0" err="1"/>
              <a:t>електро</a:t>
            </a:r>
            <a:r>
              <a:rPr lang="uk-UA" dirty="0"/>
              <a:t>-лампу потужністю 40 Вт і вмикають в електромережу. Залежно від виду </a:t>
            </a:r>
            <a:r>
              <a:rPr lang="uk-UA" dirty="0" err="1"/>
              <a:t>підкарантинного</a:t>
            </a:r>
            <a:r>
              <a:rPr lang="uk-UA" dirty="0"/>
              <a:t> продукту і товщини шару середньої проби, її прогрівають до 2 год. Рухомі шкідники, які залишились у пробі після огляду, подразнені теплом і світлом електролампи спускаються донизу, провалюються крізь сито і по лійці скочуються в посудину зі спиртом. </a:t>
            </a:r>
          </a:p>
          <a:p>
            <a:pPr marL="0" indent="0">
              <a:buNone/>
            </a:pPr>
            <a:r>
              <a:rPr lang="uk-UA" dirty="0"/>
              <a:t>Комах і кліщів, які потрапили в посудину зі спиртом, </a:t>
            </a:r>
            <a:r>
              <a:rPr lang="uk-UA" dirty="0" err="1"/>
              <a:t>відфільтро-вують</a:t>
            </a:r>
            <a:r>
              <a:rPr lang="uk-UA" dirty="0"/>
              <a:t> крізь паперовий фільтр і визначають видову належність під бінокуляром або, у разі неможливості самостійної ідентифікації, вибирають у пробірки, забезпечують етикеткою, щільно закупорюють і направляють на визначення де карантинної лабораторії. </a:t>
            </a:r>
          </a:p>
        </p:txBody>
      </p:sp>
    </p:spTree>
    <p:extLst>
      <p:ext uri="{BB962C8B-B14F-4D97-AF65-F5344CB8AC3E}">
        <p14:creationId xmlns:p14="http://schemas.microsoft.com/office/powerpoint/2010/main" val="24438862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553200-705C-47F8-82AF-D98D2D72D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DC86EA-A77D-4FB5-A31D-BE8A96849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проби</a:t>
            </a:r>
            <a:r>
              <a:rPr lang="ru-RU" dirty="0"/>
              <a:t> </a:t>
            </a:r>
            <a:r>
              <a:rPr lang="ru-RU" dirty="0" err="1"/>
              <a:t>набори</a:t>
            </a:r>
            <a:r>
              <a:rPr lang="ru-RU" dirty="0"/>
              <a:t> сит і </a:t>
            </a:r>
            <a:r>
              <a:rPr lang="ru-RU" dirty="0" err="1"/>
              <a:t>пристрій</a:t>
            </a:r>
            <a:r>
              <a:rPr lang="ru-RU" dirty="0"/>
              <a:t> </a:t>
            </a:r>
            <a:r>
              <a:rPr lang="ru-RU" dirty="0" err="1"/>
              <a:t>фототермоеклектора</a:t>
            </a:r>
            <a:r>
              <a:rPr lang="ru-RU" dirty="0"/>
              <a:t> </a:t>
            </a:r>
            <a:r>
              <a:rPr lang="ru-RU" dirty="0" err="1"/>
              <a:t>знезаражують</a:t>
            </a:r>
            <a:r>
              <a:rPr lang="ru-RU" dirty="0"/>
              <a:t> </a:t>
            </a:r>
            <a:r>
              <a:rPr lang="ru-RU" dirty="0" err="1"/>
              <a:t>промиванням</a:t>
            </a:r>
            <a:r>
              <a:rPr lang="ru-RU" dirty="0"/>
              <a:t> </a:t>
            </a:r>
            <a:r>
              <a:rPr lang="ru-RU" dirty="0" err="1"/>
              <a:t>киплячою</a:t>
            </a:r>
            <a:r>
              <a:rPr lang="ru-RU" dirty="0"/>
              <a:t> водою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прогрівають</a:t>
            </a:r>
            <a:r>
              <a:rPr lang="ru-RU" dirty="0"/>
              <a:t> в </a:t>
            </a:r>
            <a:r>
              <a:rPr lang="ru-RU" dirty="0" err="1"/>
              <a:t>сушильній</a:t>
            </a:r>
            <a:r>
              <a:rPr lang="ru-RU" dirty="0"/>
              <a:t> </a:t>
            </a:r>
            <a:r>
              <a:rPr lang="ru-RU" dirty="0" err="1"/>
              <a:t>шафі</a:t>
            </a:r>
            <a:r>
              <a:rPr lang="ru-RU" dirty="0"/>
              <a:t> за </a:t>
            </a:r>
            <a:r>
              <a:rPr lang="ru-RU" dirty="0" err="1"/>
              <a:t>температури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80 °С </a:t>
            </a:r>
            <a:r>
              <a:rPr lang="ru-RU" dirty="0" err="1"/>
              <a:t>протягом</a:t>
            </a:r>
            <a:r>
              <a:rPr lang="ru-RU" dirty="0"/>
              <a:t> 10 </a:t>
            </a:r>
            <a:r>
              <a:rPr lang="ru-RU" dirty="0" err="1"/>
              <a:t>хвилин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821890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F5C90F-F06C-4C1F-A36A-EC46B03A1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47A944-078F-4273-89E9-C8971DEE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/>
              <a:t>Флотаційний метод </a:t>
            </a:r>
            <a:r>
              <a:rPr lang="uk-UA" dirty="0"/>
              <a:t>базується на здатності комах і заражених </a:t>
            </a:r>
            <a:r>
              <a:rPr lang="uk-UA" dirty="0" err="1"/>
              <a:t>зерен</a:t>
            </a:r>
            <a:r>
              <a:rPr lang="uk-UA" dirty="0"/>
              <a:t> (насіння) при зануренні у розчини солей спливати, у той час коли незаражені зерна (насінини) тонуть. </a:t>
            </a:r>
            <a:r>
              <a:rPr lang="uk-UA" i="1" dirty="0"/>
              <a:t>Апаратура</a:t>
            </a:r>
            <a:r>
              <a:rPr lang="uk-UA" dirty="0"/>
              <a:t>, </a:t>
            </a:r>
            <a:r>
              <a:rPr lang="uk-UA" i="1" dirty="0"/>
              <a:t>матеріали та реактиви</a:t>
            </a:r>
            <a:r>
              <a:rPr lang="uk-UA" dirty="0"/>
              <a:t>: стакани хімічні згідно з ГОСТ 25336; пробірки згідно з ГОСТ 1770; шпателі; пінцети; скальпель; ситечко з металевою чи капроновою сіткою; папір фільтрувальний згідно з ГОСТ 12026.; термометр згідно з ГОСТ 13646; натрій хлористий згідно з ГОСТ 13830; натрій азотнокислий згідно з ГОСТ 4168 або калій азотнокислий згідно з ГОСТ 4144; лупи згідно з ГОСТ 26706; бінокулярний мікроскоп. </a:t>
            </a:r>
          </a:p>
        </p:txBody>
      </p:sp>
    </p:spTree>
    <p:extLst>
      <p:ext uri="{BB962C8B-B14F-4D97-AF65-F5344CB8AC3E}">
        <p14:creationId xmlns:p14="http://schemas.microsoft.com/office/powerpoint/2010/main" val="5866733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EB3C2-4639-4BFE-BCED-49F82995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FE4D34-9435-4B94-98B6-E78998807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/>
              <a:t>Від підготовленої до експертного аналізу і переглянутої середньої проби зерна (насіння) зернових або бобових культур відбирають підряд без вибору 300 цілих </a:t>
            </a:r>
            <a:r>
              <a:rPr lang="uk-UA" dirty="0" err="1"/>
              <a:t>зерен</a:t>
            </a:r>
            <a:r>
              <a:rPr lang="uk-UA" dirty="0"/>
              <a:t>. </a:t>
            </a:r>
          </a:p>
          <a:p>
            <a:pPr marL="0" indent="0">
              <a:buNone/>
            </a:pPr>
            <a:r>
              <a:rPr lang="uk-UA" dirty="0"/>
              <a:t>Відібрані зерна залежно від їх величини висипають в один із розчинів солей: </a:t>
            </a:r>
            <a:r>
              <a:rPr lang="uk-UA" dirty="0" err="1"/>
              <a:t>дрібнонасіннєві</a:t>
            </a:r>
            <a:r>
              <a:rPr lang="uk-UA" dirty="0"/>
              <a:t> культури (просо, сорго, сочевиця тощо) – у 30 %-ний розчин хлористого натрію (кухонної солі); </a:t>
            </a:r>
            <a:r>
              <a:rPr lang="uk-UA" dirty="0" err="1"/>
              <a:t>середньонасіннєві</a:t>
            </a:r>
            <a:r>
              <a:rPr lang="uk-UA" dirty="0"/>
              <a:t> культури (пшениця, ячмінь, жито, горох, нут, чина, квасоля та ін.) – у 50 %-ний розчин азотнокислого натрію або калію (селітри); </a:t>
            </a:r>
            <a:r>
              <a:rPr lang="uk-UA" dirty="0" err="1"/>
              <a:t>крупнонасіннєві</a:t>
            </a:r>
            <a:r>
              <a:rPr lang="uk-UA" dirty="0"/>
              <a:t> культури (кукурудза, крупна квасоля, кормові боби, арахіс і т. п.) – у насичений розчин азотнокислого натрію чи калію (селітри). </a:t>
            </a:r>
          </a:p>
          <a:p>
            <a:pPr marL="0" indent="0">
              <a:buNone/>
            </a:pPr>
            <a:r>
              <a:rPr lang="ru-RU" dirty="0"/>
              <a:t>Температура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розчинів</a:t>
            </a:r>
            <a:r>
              <a:rPr lang="ru-RU" dirty="0"/>
              <a:t> солей повинна бути в межах </a:t>
            </a:r>
            <a:r>
              <a:rPr lang="ru-RU" dirty="0" err="1"/>
              <a:t>від</a:t>
            </a:r>
            <a:r>
              <a:rPr lang="ru-RU" dirty="0"/>
              <a:t> 15 до 20 °С.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122663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0A3BE5-9FF1-4F34-B091-8D493BC6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0F9CDB-AA97-4505-96DF-47F78E8E6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dirty="0"/>
              <a:t>Висипані в розчини солей зерна після збовтування осідають на дно або випливають на поверхню. Всі зерна, які випливли нагору, вибирають ситечком чи пінцетом і розкладають на фільтрувальний папір для просихання. </a:t>
            </a:r>
          </a:p>
          <a:p>
            <a:pPr marL="0" indent="0">
              <a:buNone/>
            </a:pP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просихання</a:t>
            </a:r>
            <a:r>
              <a:rPr lang="ru-RU" dirty="0"/>
              <a:t> зерен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оглядають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бінокулярним</a:t>
            </a:r>
            <a:r>
              <a:rPr lang="ru-RU" dirty="0"/>
              <a:t> </a:t>
            </a:r>
            <a:r>
              <a:rPr lang="ru-RU" dirty="0" err="1"/>
              <a:t>мікроско-пом</a:t>
            </a:r>
            <a:r>
              <a:rPr lang="ru-RU" dirty="0"/>
              <a:t>, </a:t>
            </a:r>
            <a:r>
              <a:rPr lang="ru-RU" dirty="0" err="1"/>
              <a:t>розтинають</a:t>
            </a:r>
            <a:r>
              <a:rPr lang="ru-RU" dirty="0"/>
              <a:t> скальпелем, </a:t>
            </a:r>
            <a:r>
              <a:rPr lang="ru-RU" dirty="0" err="1"/>
              <a:t>препарувальними</a:t>
            </a:r>
            <a:r>
              <a:rPr lang="ru-RU" dirty="0"/>
              <a:t> </a:t>
            </a:r>
            <a:r>
              <a:rPr lang="ru-RU" dirty="0" err="1"/>
              <a:t>голками</a:t>
            </a:r>
            <a:r>
              <a:rPr lang="ru-RU" dirty="0"/>
              <a:t> </a:t>
            </a:r>
            <a:r>
              <a:rPr lang="ru-RU" dirty="0" err="1"/>
              <a:t>виймають</a:t>
            </a:r>
            <a:r>
              <a:rPr lang="ru-RU" dirty="0"/>
              <a:t> </a:t>
            </a:r>
            <a:r>
              <a:rPr lang="ru-RU" dirty="0" err="1"/>
              <a:t>виявлених</a:t>
            </a:r>
            <a:r>
              <a:rPr lang="ru-RU" dirty="0"/>
              <a:t> </a:t>
            </a:r>
            <a:r>
              <a:rPr lang="ru-RU" dirty="0" err="1"/>
              <a:t>усередині</a:t>
            </a:r>
            <a:r>
              <a:rPr lang="ru-RU" dirty="0"/>
              <a:t>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мертвих</a:t>
            </a:r>
            <a:r>
              <a:rPr lang="ru-RU" dirty="0"/>
              <a:t> комах і за </a:t>
            </a:r>
            <a:r>
              <a:rPr lang="ru-RU" dirty="0" err="1"/>
              <a:t>визначниками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вид. </a:t>
            </a:r>
          </a:p>
          <a:p>
            <a:pPr marL="0" indent="0">
              <a:buNone/>
            </a:pPr>
            <a:r>
              <a:rPr lang="uk-UA" dirty="0"/>
              <a:t>У разі виявлення </a:t>
            </a:r>
            <a:r>
              <a:rPr lang="uk-UA" dirty="0" err="1"/>
              <a:t>преімагінальних</a:t>
            </a:r>
            <a:r>
              <a:rPr lang="uk-UA" dirty="0"/>
              <a:t> фаз розвитку комах (личинки, лялечки) в живому стані і неможливості повної їх ідентифікації подальше визначення провадять відповідно до біологічного методу, який описано нижче. </a:t>
            </a:r>
          </a:p>
          <a:p>
            <a:pPr marL="0" indent="0">
              <a:buNone/>
            </a:pP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і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карантинних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комах </a:t>
            </a:r>
            <a:r>
              <a:rPr lang="ru-RU" dirty="0" err="1"/>
              <a:t>реєструють</a:t>
            </a:r>
            <a:r>
              <a:rPr lang="ru-RU" dirty="0"/>
              <a:t> </a:t>
            </a:r>
            <a:r>
              <a:rPr lang="ru-RU" dirty="0" err="1"/>
              <a:t>аналогічно</a:t>
            </a:r>
            <a:r>
              <a:rPr lang="ru-RU" dirty="0"/>
              <a:t> </a:t>
            </a:r>
            <a:r>
              <a:rPr lang="ru-RU" dirty="0" err="1"/>
              <a:t>попереднім</a:t>
            </a:r>
            <a:r>
              <a:rPr lang="ru-RU" dirty="0"/>
              <a:t> методом.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894664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EDFEB-66A1-4F41-BC86-4E1FF9A17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6479B4-C9ED-4F18-BF51-3ADF9CBA1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b="1" dirty="0"/>
              <a:t>Рентгенографічний метод. </a:t>
            </a:r>
            <a:r>
              <a:rPr lang="uk-UA" i="1" dirty="0"/>
              <a:t>Апаратура, матеріали та реактиви</a:t>
            </a:r>
            <a:r>
              <a:rPr lang="uk-UA" dirty="0"/>
              <a:t>: рентгенівський апарат типу РЕИС-И–45, «Электроника-25» з м’яко-променевою трубкою типу БС-1 або Марс-1; проекційна установка, </a:t>
            </a:r>
            <a:r>
              <a:rPr lang="uk-UA" dirty="0" err="1"/>
              <a:t>негатоскоп</a:t>
            </a:r>
            <a:r>
              <a:rPr lang="uk-UA" dirty="0"/>
              <a:t> або флюороскоп; лупи згідно з ГОСТ 25706 чи бінокулярний мікроскоп; фотоплівка рентгенівська згідно з ГОСТ 24876; фотопапір згідно з ГОСТ 10752; фотореактиви; годинник, секундомір чи таймер; бачки, кювети фотографічні; клейкий прозорий папір чи плівка </a:t>
            </a:r>
            <a:r>
              <a:rPr lang="uk-UA" dirty="0" err="1"/>
              <a:t>скотч</a:t>
            </a:r>
            <a:r>
              <a:rPr lang="uk-UA" dirty="0"/>
              <a:t>; калька; металеві цифри; чашки Петрі згідно з ГОСТ 25336; пробірки згідно з ГОСТ 1770; коробки об’єктні чи касети для досліджуваного матеріалу; пінцети, шпателі, скальпель, голка препарувальна; спирт етиловий ректифікат чи технічний згідно з ГОСТ 17299; олівці прості; дошка для аналізу чи лотки; решітка (сітка) із дроту з розміром отворів 30 мм і площею за розмірами плівки. </a:t>
            </a:r>
          </a:p>
        </p:txBody>
      </p:sp>
    </p:spTree>
    <p:extLst>
      <p:ext uri="{BB962C8B-B14F-4D97-AF65-F5344CB8AC3E}">
        <p14:creationId xmlns:p14="http://schemas.microsoft.com/office/powerpoint/2010/main" val="3475611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9D97FA-8201-4BEA-BAC3-AE97A2316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Принципи ентомологічної експертизи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0EF3C8-8C84-4AB0-B4DD-B2600F56E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– </a:t>
            </a:r>
            <a:r>
              <a:rPr lang="ru-RU" dirty="0" err="1"/>
              <a:t>ознайомлення</a:t>
            </a:r>
            <a:r>
              <a:rPr lang="ru-RU" dirty="0"/>
              <a:t> з </a:t>
            </a:r>
            <a:r>
              <a:rPr lang="ru-RU" dirty="0" err="1"/>
              <a:t>документацією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</a:t>
            </a:r>
            <a:r>
              <a:rPr lang="ru-RU" dirty="0" err="1"/>
              <a:t>рослинного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з метою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ймовірного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зараження</a:t>
            </a:r>
            <a:r>
              <a:rPr lang="ru-RU" dirty="0"/>
              <a:t> </a:t>
            </a:r>
            <a:r>
              <a:rPr lang="ru-RU" dirty="0" err="1"/>
              <a:t>карантинними</a:t>
            </a:r>
            <a:r>
              <a:rPr lang="ru-RU" dirty="0"/>
              <a:t> </a:t>
            </a:r>
            <a:r>
              <a:rPr lang="ru-RU" dirty="0" err="1"/>
              <a:t>шкідниками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b="1" dirty="0"/>
              <a:t>–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 </a:t>
            </a:r>
            <a:r>
              <a:rPr lang="ru-RU" dirty="0" err="1"/>
              <a:t>зараження</a:t>
            </a:r>
            <a:r>
              <a:rPr lang="ru-RU" dirty="0"/>
              <a:t> </a:t>
            </a:r>
            <a:r>
              <a:rPr lang="ru-RU" dirty="0" err="1"/>
              <a:t>певними</a:t>
            </a:r>
            <a:r>
              <a:rPr lang="ru-RU" dirty="0"/>
              <a:t> </a:t>
            </a:r>
            <a:r>
              <a:rPr lang="ru-RU" dirty="0" err="1"/>
              <a:t>стадіями</a:t>
            </a:r>
            <a:r>
              <a:rPr lang="ru-RU" dirty="0"/>
              <a:t> </a:t>
            </a:r>
            <a:r>
              <a:rPr lang="ru-RU" dirty="0" err="1"/>
              <a:t>шкідника</a:t>
            </a:r>
            <a:r>
              <a:rPr lang="ru-RU" dirty="0"/>
              <a:t> </a:t>
            </a:r>
            <a:r>
              <a:rPr lang="ru-RU" dirty="0" err="1"/>
              <a:t>рослинної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b="1" dirty="0"/>
              <a:t>– </a:t>
            </a:r>
            <a:r>
              <a:rPr lang="ru-RU" dirty="0" err="1"/>
              <a:t>врахування</a:t>
            </a:r>
            <a:r>
              <a:rPr lang="ru-RU" dirty="0"/>
              <a:t> пори року та </a:t>
            </a:r>
            <a:r>
              <a:rPr lang="ru-RU" dirty="0" err="1"/>
              <a:t>кліматичних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країни-імпортера</a:t>
            </a:r>
            <a:r>
              <a:rPr lang="ru-RU" dirty="0"/>
              <a:t>, </a:t>
            </a:r>
            <a:r>
              <a:rPr lang="ru-RU" dirty="0" err="1"/>
              <a:t>походження</a:t>
            </a:r>
            <a:r>
              <a:rPr lang="ru-RU" dirty="0"/>
              <a:t> </a:t>
            </a:r>
            <a:r>
              <a:rPr lang="ru-RU" dirty="0" err="1"/>
              <a:t>рослинного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 з метою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можливої</a:t>
            </a:r>
            <a:r>
              <a:rPr lang="ru-RU" dirty="0"/>
              <a:t>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в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надходження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b="1" dirty="0"/>
              <a:t>– </a:t>
            </a:r>
            <a:r>
              <a:rPr lang="ru-RU" dirty="0" err="1"/>
              <a:t>огляд</a:t>
            </a:r>
            <a:r>
              <a:rPr lang="ru-RU" dirty="0"/>
              <a:t> </a:t>
            </a:r>
            <a:r>
              <a:rPr lang="ru-RU" dirty="0" err="1"/>
              <a:t>підкарантинних</a:t>
            </a:r>
            <a:r>
              <a:rPr lang="ru-RU" dirty="0"/>
              <a:t>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 та </a:t>
            </a:r>
            <a:r>
              <a:rPr lang="ru-RU" dirty="0" err="1"/>
              <a:t>пакувального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і </a:t>
            </a:r>
            <a:r>
              <a:rPr lang="ru-RU" dirty="0" err="1"/>
              <a:t>тари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769528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737EF-3C3C-4F1B-8569-9FF9AF80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4347C0-05F0-4C4F-A441-B87932B02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Від підготовленої до експертного аналізу і візуально проаналізованої середньої проби як при візуальному методі без вибору відбирають 300 цілих зернин. </a:t>
            </a:r>
          </a:p>
          <a:p>
            <a:pPr marL="0" indent="0">
              <a:buNone/>
            </a:pPr>
            <a:r>
              <a:rPr lang="uk-UA" dirty="0"/>
              <a:t>Відібрані зерна в один шар рядками розкладають на клейку поверхню </a:t>
            </a:r>
            <a:r>
              <a:rPr lang="uk-UA" dirty="0" err="1"/>
              <a:t>скотчу</a:t>
            </a:r>
            <a:r>
              <a:rPr lang="uk-UA" dirty="0"/>
              <a:t>, липкого паперу чи закріпленої </a:t>
            </a:r>
            <a:r>
              <a:rPr lang="uk-UA" dirty="0" err="1"/>
              <a:t>прижимною</a:t>
            </a:r>
            <a:r>
              <a:rPr lang="uk-UA" dirty="0"/>
              <a:t> рамкою або решіткою в коробці чи касеті кальку. В одному із кутків коробки чи касети кладуть металеву непроникну для рентгенівських променів цифру, яка буде помітна на плівці після її експонування і </a:t>
            </a:r>
            <a:r>
              <a:rPr lang="uk-UA" dirty="0" err="1"/>
              <a:t>фотообробки</a:t>
            </a:r>
            <a:r>
              <a:rPr lang="uk-UA" dirty="0"/>
              <a:t> і слугуватиме для ідентифікації кадрів плівки. Підготовлені коробку чи касету обережно, щоб не змістилися зерна, ставлять на предметний столик апарата. </a:t>
            </a:r>
          </a:p>
        </p:txBody>
      </p:sp>
    </p:spTree>
    <p:extLst>
      <p:ext uri="{BB962C8B-B14F-4D97-AF65-F5344CB8AC3E}">
        <p14:creationId xmlns:p14="http://schemas.microsoft.com/office/powerpoint/2010/main" val="38186016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1A0B8BB-799E-464D-B4C4-0D7FBD990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560" y="54546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конструкції</a:t>
            </a:r>
            <a:r>
              <a:rPr lang="ru-RU" dirty="0"/>
              <a:t> </a:t>
            </a:r>
            <a:r>
              <a:rPr lang="ru-RU" dirty="0" err="1"/>
              <a:t>апарата</a:t>
            </a:r>
            <a:r>
              <a:rPr lang="ru-RU" dirty="0"/>
              <a:t> і </a:t>
            </a:r>
            <a:r>
              <a:rPr lang="ru-RU" dirty="0" err="1"/>
              <a:t>розміщення</a:t>
            </a:r>
            <a:r>
              <a:rPr lang="ru-RU" dirty="0"/>
              <a:t> </a:t>
            </a:r>
            <a:r>
              <a:rPr lang="ru-RU" dirty="0" err="1"/>
              <a:t>променевої</a:t>
            </a:r>
            <a:r>
              <a:rPr lang="ru-RU" dirty="0"/>
              <a:t> трубки </a:t>
            </a:r>
            <a:r>
              <a:rPr lang="ru-RU" dirty="0" err="1"/>
              <a:t>зверху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знизу</a:t>
            </a:r>
            <a:r>
              <a:rPr lang="ru-RU" dirty="0"/>
              <a:t> предметного столика, </a:t>
            </a:r>
            <a:r>
              <a:rPr lang="ru-RU" dirty="0" err="1"/>
              <a:t>під</a:t>
            </a:r>
            <a:r>
              <a:rPr lang="ru-RU" dirty="0"/>
              <a:t> коробку </a:t>
            </a:r>
            <a:r>
              <a:rPr lang="ru-RU" dirty="0" err="1"/>
              <a:t>чи</a:t>
            </a:r>
            <a:r>
              <a:rPr lang="ru-RU" dirty="0"/>
              <a:t> над нею </a:t>
            </a:r>
            <a:r>
              <a:rPr lang="uk-UA" dirty="0"/>
              <a:t>підкладають незасвічену плівку чи фотопапір у світлонепроникних касетах-конвертах або закріплюють </a:t>
            </a:r>
            <a:r>
              <a:rPr lang="uk-UA" dirty="0" err="1"/>
              <a:t>плівкопротяжний</a:t>
            </a:r>
            <a:r>
              <a:rPr lang="uk-UA" dirty="0"/>
              <a:t> механізм з </a:t>
            </a:r>
            <a:r>
              <a:rPr lang="uk-UA" dirty="0" err="1"/>
              <a:t>фоточутливим</a:t>
            </a:r>
            <a:r>
              <a:rPr lang="uk-UA" dirty="0"/>
              <a:t> матеріалом у телескопічній захисній камері згідно з інструкцією до апарата. </a:t>
            </a:r>
          </a:p>
          <a:p>
            <a:pPr marL="0" indent="0">
              <a:buNone/>
            </a:pPr>
            <a:r>
              <a:rPr lang="uk-UA" dirty="0"/>
              <a:t>На пульті управління променевою трубкою установлюють показники режиму експонування (сила струму – від 15 до 30 </a:t>
            </a:r>
            <a:r>
              <a:rPr lang="uk-UA" dirty="0" err="1"/>
              <a:t>мкА</a:t>
            </a:r>
            <a:r>
              <a:rPr lang="uk-UA" dirty="0"/>
              <a:t>, напруга – від 10 до 50 кВ, експозиція – від 5 до 30 хв), які залежать від стану матеріалу (розміри </a:t>
            </a:r>
            <a:r>
              <a:rPr lang="uk-UA" dirty="0" err="1"/>
              <a:t>зерен</a:t>
            </a:r>
            <a:r>
              <a:rPr lang="uk-UA" dirty="0"/>
              <a:t>, вид, вологість тощо) та чутливості фотоматеріалу і вмикають </a:t>
            </a:r>
            <a:r>
              <a:rPr lang="uk-UA" dirty="0" err="1"/>
              <a:t>електротаймер</a:t>
            </a:r>
            <a:r>
              <a:rPr lang="uk-UA" dirty="0"/>
              <a:t> апарата. </a:t>
            </a:r>
          </a:p>
        </p:txBody>
      </p:sp>
    </p:spTree>
    <p:extLst>
      <p:ext uri="{BB962C8B-B14F-4D97-AF65-F5344CB8AC3E}">
        <p14:creationId xmlns:p14="http://schemas.microsoft.com/office/powerpoint/2010/main" val="37813378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D1735-0093-4A2C-9B6C-444600F07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986FD7-F911-4153-9159-4338EF81B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З кожного досліджуваного зразка роблять три зйомки з різним режимом експонування, що дає змогу отримати чітке зображення </a:t>
            </a:r>
            <a:r>
              <a:rPr lang="uk-UA" dirty="0" err="1"/>
              <a:t>зерен</a:t>
            </a:r>
            <a:r>
              <a:rPr lang="uk-UA" dirty="0"/>
              <a:t> з різними фазами, розвитку шкідливих комах. </a:t>
            </a:r>
          </a:p>
          <a:p>
            <a:r>
              <a:rPr lang="uk-UA" dirty="0"/>
              <a:t>Експоновані об'єктні коробки чи касети із зернами обережно, щоб не змістилися зерна, </a:t>
            </a:r>
            <a:r>
              <a:rPr lang="uk-UA" dirty="0" err="1"/>
              <a:t>переносять</a:t>
            </a:r>
            <a:r>
              <a:rPr lang="uk-UA" dirty="0"/>
              <a:t> на інший стіл у лабораторію, а відзняту плівку чи фотопапір проявляють і фіксують у фотолабораторії відповідно до вимог виготовлювача фотоматеріалів. Отримані рентгенограми промивають і висушують. </a:t>
            </a:r>
          </a:p>
          <a:p>
            <a:r>
              <a:rPr lang="uk-UA" dirty="0"/>
              <a:t>Просушені рентгенограми досліджують на </a:t>
            </a:r>
            <a:r>
              <a:rPr lang="uk-UA" dirty="0" err="1"/>
              <a:t>негато</a:t>
            </a:r>
            <a:r>
              <a:rPr lang="uk-UA" dirty="0"/>
              <a:t>- чи флюороскопі, проекційній установці чи за допомогою лупи, бінокулярного мікроскопа. При огляді підраховують заражені зерна, відмічаючи їх зображення на рентгенограмі простим олівцем. </a:t>
            </a:r>
          </a:p>
        </p:txBody>
      </p:sp>
    </p:spTree>
    <p:extLst>
      <p:ext uri="{BB962C8B-B14F-4D97-AF65-F5344CB8AC3E}">
        <p14:creationId xmlns:p14="http://schemas.microsoft.com/office/powerpoint/2010/main" val="14481634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853E175-0537-4489-BC3D-430FA0B82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529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Зерна на </a:t>
            </a:r>
            <a:r>
              <a:rPr lang="ru-RU" dirty="0" err="1"/>
              <a:t>негативі</a:t>
            </a:r>
            <a:r>
              <a:rPr lang="ru-RU" dirty="0"/>
              <a:t> </a:t>
            </a:r>
            <a:r>
              <a:rPr lang="ru-RU" dirty="0" err="1"/>
              <a:t>рентгенограми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білий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сірий</a:t>
            </a:r>
            <a:r>
              <a:rPr lang="ru-RU" dirty="0"/>
              <a:t> </a:t>
            </a:r>
            <a:r>
              <a:rPr lang="ru-RU" dirty="0" err="1"/>
              <a:t>вигляд</a:t>
            </a:r>
            <a:r>
              <a:rPr lang="ru-RU" dirty="0"/>
              <a:t>, </a:t>
            </a:r>
            <a:r>
              <a:rPr lang="ru-RU" dirty="0" err="1"/>
              <a:t>виїдені</a:t>
            </a:r>
            <a:r>
              <a:rPr lang="ru-RU" dirty="0"/>
              <a:t> в них </a:t>
            </a:r>
            <a:r>
              <a:rPr lang="ru-RU" dirty="0" err="1"/>
              <a:t>шкідниками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— </a:t>
            </a:r>
            <a:r>
              <a:rPr lang="ru-RU" dirty="0" err="1"/>
              <a:t>темні</a:t>
            </a:r>
            <a:r>
              <a:rPr lang="ru-RU" dirty="0"/>
              <a:t>, а </a:t>
            </a:r>
            <a:r>
              <a:rPr lang="ru-RU" dirty="0" err="1"/>
              <a:t>наявні</a:t>
            </a:r>
            <a:r>
              <a:rPr lang="ru-RU" dirty="0"/>
              <a:t> в </a:t>
            </a:r>
            <a:r>
              <a:rPr lang="ru-RU" dirty="0" err="1"/>
              <a:t>порожнинах</a:t>
            </a:r>
            <a:r>
              <a:rPr lang="ru-RU" dirty="0"/>
              <a:t> личинки, </a:t>
            </a:r>
            <a:r>
              <a:rPr lang="ru-RU" dirty="0" err="1"/>
              <a:t>лялечки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імаго</a:t>
            </a:r>
            <a:r>
              <a:rPr lang="ru-RU" dirty="0"/>
              <a:t> комах –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світлі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uk-UA" dirty="0"/>
              <a:t>У разі необхідності перевірки зараженості зерна і стану комах у них (живі чи мертві), відповідно відміченим на рентгенограмі, пошкоджені зерна знімають пінцетом з об’єктної коробки чи касети, розтинають під бінокулярним мікроскопом скальпелем і оглядають наявних у них шкідників, визначаючи живі вони чи мертві та ідентифікують за видами. Для полегшення розрізання зерна попередньо можна замочити у воді до набухання. </a:t>
            </a:r>
          </a:p>
        </p:txBody>
      </p:sp>
    </p:spTree>
    <p:extLst>
      <p:ext uri="{BB962C8B-B14F-4D97-AF65-F5344CB8AC3E}">
        <p14:creationId xmlns:p14="http://schemas.microsoft.com/office/powerpoint/2010/main" val="7083451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00E1B-83F3-421D-AA18-E8439AFDB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F43624-FAA7-4767-919A-1E188D059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/>
              <a:t>У разі неможливості визначення виду виявлених живих шкідників, їх збирають у пробірки за преімагінальними (яйця, личинки, лялечки) фазами розвитку, забезпечують етикеткою, щільно закупорюють і разом із залишками середньої проби піддають ідентифікації біологічним методом або методом інкубації </a:t>
            </a:r>
          </a:p>
        </p:txBody>
      </p:sp>
    </p:spTree>
    <p:extLst>
      <p:ext uri="{BB962C8B-B14F-4D97-AF65-F5344CB8AC3E}">
        <p14:creationId xmlns:p14="http://schemas.microsoft.com/office/powerpoint/2010/main" val="4226373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69B84-6575-48DF-B5F6-ADC42F914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A095AE-F35A-42C9-A285-1DE3A70044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Зерна на </a:t>
            </a:r>
            <a:r>
              <a:rPr lang="ru-RU" dirty="0" err="1"/>
              <a:t>негативі</a:t>
            </a:r>
            <a:r>
              <a:rPr lang="ru-RU" dirty="0"/>
              <a:t> </a:t>
            </a:r>
            <a:r>
              <a:rPr lang="ru-RU" dirty="0" err="1"/>
              <a:t>рентгенограми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білий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сірий</a:t>
            </a:r>
            <a:r>
              <a:rPr lang="ru-RU" dirty="0"/>
              <a:t> </a:t>
            </a:r>
            <a:r>
              <a:rPr lang="ru-RU" dirty="0" err="1"/>
              <a:t>вигляд</a:t>
            </a:r>
            <a:r>
              <a:rPr lang="ru-RU" dirty="0"/>
              <a:t>, </a:t>
            </a:r>
            <a:r>
              <a:rPr lang="ru-RU" dirty="0" err="1"/>
              <a:t>виїдені</a:t>
            </a:r>
            <a:r>
              <a:rPr lang="ru-RU" dirty="0"/>
              <a:t> в них </a:t>
            </a:r>
            <a:r>
              <a:rPr lang="ru-RU" dirty="0" err="1"/>
              <a:t>шкідниками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— </a:t>
            </a:r>
            <a:r>
              <a:rPr lang="ru-RU" dirty="0" err="1"/>
              <a:t>темні</a:t>
            </a:r>
            <a:r>
              <a:rPr lang="ru-RU" dirty="0"/>
              <a:t>, а </a:t>
            </a:r>
            <a:r>
              <a:rPr lang="ru-RU" dirty="0" err="1"/>
              <a:t>наявні</a:t>
            </a:r>
            <a:r>
              <a:rPr lang="ru-RU" dirty="0"/>
              <a:t> в </a:t>
            </a:r>
            <a:r>
              <a:rPr lang="ru-RU" dirty="0" err="1"/>
              <a:t>порожнинах</a:t>
            </a:r>
            <a:r>
              <a:rPr lang="ru-RU" dirty="0"/>
              <a:t> личинки, </a:t>
            </a:r>
            <a:r>
              <a:rPr lang="ru-RU" dirty="0" err="1"/>
              <a:t>лялечки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імаго</a:t>
            </a:r>
            <a:r>
              <a:rPr lang="ru-RU" dirty="0"/>
              <a:t> комах –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світлі</a:t>
            </a:r>
            <a:r>
              <a:rPr lang="ru-RU" dirty="0"/>
              <a:t>. </a:t>
            </a:r>
          </a:p>
          <a:p>
            <a:r>
              <a:rPr lang="uk-UA" dirty="0"/>
              <a:t>У разі необхідності перевірки зараженості зерна і стану комах у них (живі чи мертві), відповідно відміченим на рентгенограмі, пошкоджені зерна знімають пінцетом з об’єктної коробки чи касети, розтинають під бінокулярним мікроскопом скальпелем і оглядають наявних у них шкідників, визначаючи живі вони чи мертві та ідентифікують за видами. Для полегшення розрізання зерна попередньо можна замочити у воді до набухання. </a:t>
            </a:r>
          </a:p>
        </p:txBody>
      </p:sp>
    </p:spTree>
    <p:extLst>
      <p:ext uri="{BB962C8B-B14F-4D97-AF65-F5344CB8AC3E}">
        <p14:creationId xmlns:p14="http://schemas.microsoft.com/office/powerpoint/2010/main" val="10016254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530CBE-9E08-41FC-B7EF-2301E815F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3AA1AE-6265-4ED8-9801-99C0CA90A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err="1"/>
              <a:t>Мікролюмінесцентний</a:t>
            </a:r>
            <a:r>
              <a:rPr lang="uk-UA" b="1" dirty="0"/>
              <a:t> метод </a:t>
            </a:r>
            <a:r>
              <a:rPr lang="uk-UA" dirty="0"/>
              <a:t>– базується на властивості яєць комах і «</a:t>
            </a:r>
            <a:r>
              <a:rPr lang="uk-UA" dirty="0" err="1"/>
              <a:t>пробочок</a:t>
            </a:r>
            <a:r>
              <a:rPr lang="uk-UA" dirty="0"/>
              <a:t>» довгоносиків на зерні яскраво світитися в ультрафіолетових променях. </a:t>
            </a:r>
            <a:r>
              <a:rPr lang="uk-UA" i="1" dirty="0"/>
              <a:t>Апаратура та матеріали</a:t>
            </a:r>
            <a:r>
              <a:rPr lang="uk-UA" dirty="0"/>
              <a:t>: освітлювач люмінесцентний з набором світлофільтрів чи діагностичний ультрафіолетовий </a:t>
            </a:r>
            <a:r>
              <a:rPr lang="uk-UA" dirty="0" err="1"/>
              <a:t>опромінювач</a:t>
            </a:r>
            <a:r>
              <a:rPr lang="uk-UA" dirty="0"/>
              <a:t> КД-33 чи аналітична ртутно-кварцова лампа із світлофільтром, що пропускає ультрафіолетові промені; </a:t>
            </a:r>
            <a:r>
              <a:rPr lang="uk-UA" dirty="0" err="1"/>
              <a:t>куляри</a:t>
            </a:r>
            <a:r>
              <a:rPr lang="uk-UA" dirty="0"/>
              <a:t> захисні з жовтим склом марки ЖС-4 для захисту очей експерта від ультрафіолетового випромінювання; бінокулярний мікроскоп чи лупи згідно з ГОСТ 25706; чашки Петрі згідно з ГОСТ 25336; пробірки згідно з ГОСТ 1770; пінцети, скальпелі. </a:t>
            </a:r>
          </a:p>
        </p:txBody>
      </p:sp>
    </p:spTree>
    <p:extLst>
      <p:ext uri="{BB962C8B-B14F-4D97-AF65-F5344CB8AC3E}">
        <p14:creationId xmlns:p14="http://schemas.microsoft.com/office/powerpoint/2010/main" val="16271548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EC7AB0-FC4D-43B3-8B14-04D34982C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DBE385-EBEF-40C1-9565-585711E94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У затемненій лабораторії, одягнувши захисні окуляри і виконуючи всі заходи перестороги від надлишкового ультрафіолетового опромінення, вмикають діагностичні освітлювачі чи лампи і в їх променях оглядають зерна в чашках Петрі через лупи чи під бінокулярним мікроскопом. Зерна з наявними «</a:t>
            </a:r>
            <a:r>
              <a:rPr lang="uk-UA" dirty="0" err="1"/>
              <a:t>пробочками</a:t>
            </a:r>
            <a:r>
              <a:rPr lang="uk-UA" dirty="0"/>
              <a:t>» або відкладеними на них яйцями, які яскраво світяться у фільтрованих ультрафіолетових променях, відбирають пінцетом у чисті чашки Петрі чи пробірки. </a:t>
            </a:r>
          </a:p>
        </p:txBody>
      </p:sp>
    </p:spTree>
    <p:extLst>
      <p:ext uri="{BB962C8B-B14F-4D97-AF65-F5344CB8AC3E}">
        <p14:creationId xmlns:p14="http://schemas.microsoft.com/office/powerpoint/2010/main" val="41336721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CD9647-0C67-4B69-A859-C8B1AAF6F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FBD18D-C02F-475C-B80B-B7CBFC419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Відібрані заражені (з «</a:t>
            </a:r>
            <a:r>
              <a:rPr lang="uk-UA" dirty="0" err="1"/>
              <a:t>пробочками</a:t>
            </a:r>
            <a:r>
              <a:rPr lang="uk-UA" dirty="0"/>
              <a:t>») зерна (насіння) під бінокуляром розтинають скальпелем і визначають наявність в них живих чи мертвих шкідників та ідентифікують їх. Для полегшення розрізання зерна чи насіння можна попередньо замочити у воді до набухання. </a:t>
            </a:r>
          </a:p>
        </p:txBody>
      </p:sp>
    </p:spTree>
    <p:extLst>
      <p:ext uri="{BB962C8B-B14F-4D97-AF65-F5344CB8AC3E}">
        <p14:creationId xmlns:p14="http://schemas.microsoft.com/office/powerpoint/2010/main" val="31598667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ED497-ED75-4EC2-9635-EBCDA4D42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1B50B4-E730-4FC0-9D3A-F49C6B76B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b="1" dirty="0"/>
              <a:t>Метод забарвлення «</a:t>
            </a:r>
            <a:r>
              <a:rPr lang="uk-UA" b="1" dirty="0" err="1"/>
              <a:t>пробочок</a:t>
            </a:r>
            <a:r>
              <a:rPr lang="uk-UA" b="1" dirty="0"/>
              <a:t>»</a:t>
            </a:r>
            <a:r>
              <a:rPr lang="uk-UA" dirty="0"/>
              <a:t>. </a:t>
            </a:r>
            <a:r>
              <a:rPr lang="uk-UA" i="1" dirty="0"/>
              <a:t>Апаратура, матеріали та </a:t>
            </a:r>
            <a:r>
              <a:rPr lang="uk-UA" i="1" dirty="0" err="1"/>
              <a:t>реактиви:</a:t>
            </a:r>
            <a:r>
              <a:rPr lang="uk-UA" dirty="0" err="1"/>
              <a:t>секундомір</a:t>
            </a:r>
            <a:r>
              <a:rPr lang="uk-UA" dirty="0"/>
              <a:t>; колба мірна згідно з ГОСТ 1770; чашки згідно з ГОСТ 9147; склянки згідно з ГОСТ 25336; пробірки згідно з ГОСТ 1770; ситечко з металевої чи капронової сітки (плетеного решітного полотна); скальпель, пінцети; термометр згідно з ГОСТ 13646 з похибкою вимірювання + 1 °С; папір фільтрувальний згідно з ГОСТ 12026; перманганат калію згідно з ГОСТ 5777; лупа зі збільшенням не менше ніж у чотири рази згідно з ГОСТ 25706 чи бінокулярний мікроскоп. </a:t>
            </a:r>
          </a:p>
          <a:p>
            <a:pPr marL="0" indent="0">
              <a:buNone/>
            </a:pPr>
            <a:r>
              <a:rPr lang="uk-UA" dirty="0"/>
              <a:t>Від підготовленої до експертного аналізу і візуально згідно з візуальним методом перевіреної середньої проби підряд, без вибору відраховують не менше ніж 300 цілих зернин (насінин) і висипають у ситечко. </a:t>
            </a:r>
          </a:p>
          <a:p>
            <a:pPr marL="0" indent="0">
              <a:buNone/>
            </a:pPr>
            <a:r>
              <a:rPr lang="ru-RU" dirty="0"/>
              <a:t>У чашку </a:t>
            </a:r>
            <a:r>
              <a:rPr lang="ru-RU" dirty="0" err="1"/>
              <a:t>наливають</a:t>
            </a:r>
            <a:r>
              <a:rPr lang="ru-RU" dirty="0"/>
              <a:t> теплу, </a:t>
            </a:r>
            <a:r>
              <a:rPr lang="ru-RU" dirty="0" err="1"/>
              <a:t>близько</a:t>
            </a:r>
            <a:r>
              <a:rPr lang="ru-RU" dirty="0"/>
              <a:t> 30 °С воду, </a:t>
            </a:r>
            <a:r>
              <a:rPr lang="ru-RU" dirty="0" err="1"/>
              <a:t>всипають</a:t>
            </a:r>
            <a:r>
              <a:rPr lang="ru-RU" dirty="0"/>
              <a:t> </a:t>
            </a:r>
            <a:r>
              <a:rPr lang="ru-RU" dirty="0" err="1"/>
              <a:t>кристалики</a:t>
            </a:r>
            <a:r>
              <a:rPr lang="ru-RU" dirty="0"/>
              <a:t> перманганату </a:t>
            </a:r>
            <a:r>
              <a:rPr lang="ru-RU" dirty="0" err="1"/>
              <a:t>калію</a:t>
            </a:r>
            <a:r>
              <a:rPr lang="ru-RU" dirty="0"/>
              <a:t> і </a:t>
            </a:r>
            <a:r>
              <a:rPr lang="ru-RU" dirty="0" err="1"/>
              <a:t>розмішують</a:t>
            </a:r>
            <a:r>
              <a:rPr lang="ru-RU" dirty="0"/>
              <a:t> до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насиченого</a:t>
            </a:r>
            <a:r>
              <a:rPr lang="ru-RU" dirty="0"/>
              <a:t> </a:t>
            </a:r>
            <a:r>
              <a:rPr lang="ru-RU" dirty="0" err="1"/>
              <a:t>кольору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33320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D97FE-FEF3-4803-B8D4-A2BBEAF3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216DA4-7045-408F-A098-E2E4DE4D9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Експертиза повинна проводитись таким чином, щоб не допустити пропусків неперевіреного матеріалу та виключити випадкове зараження чи забруднення зразків.</a:t>
            </a:r>
          </a:p>
          <a:p>
            <a:pPr marL="0" indent="0">
              <a:buNone/>
            </a:pPr>
            <a:r>
              <a:rPr lang="uk-UA" dirty="0"/>
              <a:t> Вкрай неможливим при цьому є плутанина з етикетками або змішування насіння, живців чи інших матеріалів із різних зразків. Наприклад, насінину, яка випадково випала із пакета на підлогу не можна класти назад у пакет, якщо немає повної впевненості, що вона видана з цього зразка. Її слід розрізати, перевірити, чи вона не заражена всередині шкідником і знищити </a:t>
            </a:r>
          </a:p>
        </p:txBody>
      </p:sp>
    </p:spTree>
    <p:extLst>
      <p:ext uri="{BB962C8B-B14F-4D97-AF65-F5344CB8AC3E}">
        <p14:creationId xmlns:p14="http://schemas.microsoft.com/office/powerpoint/2010/main" val="12291078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4C123-9CE1-48E4-9058-513C48A4D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21F4B6-25C4-44AE-804C-980DD2E8D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Ситечко із зерном занурюють на 1 хвилину у розчин, де воно починає набухати, збільшуючи розмір наявних «</a:t>
            </a:r>
            <a:r>
              <a:rPr lang="uk-UA" dirty="0" err="1"/>
              <a:t>пробочок</a:t>
            </a:r>
            <a:r>
              <a:rPr lang="uk-UA" dirty="0"/>
              <a:t>» – входів шкідників і забарвлюється в коричневий колір. Після цього ситечко із зерном промивають у холодній воді, занурюючи його на 20–30 секунд, де зерно набуває нормального забарвлення, а «</a:t>
            </a:r>
            <a:r>
              <a:rPr lang="uk-UA" dirty="0" err="1"/>
              <a:t>пробочки</a:t>
            </a:r>
            <a:r>
              <a:rPr lang="uk-UA" dirty="0"/>
              <a:t>» залишаються темними. </a:t>
            </a:r>
          </a:p>
          <a:p>
            <a:r>
              <a:rPr lang="uk-UA" dirty="0"/>
              <a:t>Відібрані зерна з «</a:t>
            </a:r>
            <a:r>
              <a:rPr lang="uk-UA" dirty="0" err="1"/>
              <a:t>пробочками</a:t>
            </a:r>
            <a:r>
              <a:rPr lang="uk-UA" dirty="0"/>
              <a:t>» підраховують, розрізають скальпелем і визначають наявних за фазами розвитку (личинки, лялечки, імаго) живих і мертвих шкідників. </a:t>
            </a:r>
          </a:p>
          <a:p>
            <a:r>
              <a:rPr lang="uk-UA" dirty="0"/>
              <a:t>У разі неможливості ідентифікувати виявлених живих </a:t>
            </a:r>
            <a:r>
              <a:rPr lang="uk-UA" dirty="0" err="1"/>
              <a:t>преімагінальних</a:t>
            </a:r>
            <a:r>
              <a:rPr lang="uk-UA" dirty="0"/>
              <a:t> фаз шкідників, їх збирають у пробірки, забезпечують етикеткою, щільно закупорюють і витримують до появи імаго згідно з біологічним методом визначення. </a:t>
            </a:r>
          </a:p>
        </p:txBody>
      </p:sp>
    </p:spTree>
    <p:extLst>
      <p:ext uri="{BB962C8B-B14F-4D97-AF65-F5344CB8AC3E}">
        <p14:creationId xmlns:p14="http://schemas.microsoft.com/office/powerpoint/2010/main" val="12231642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F9693-E99F-46A0-A4BB-AC465739C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43186C-B6B3-4258-B612-03727D770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b="1" dirty="0"/>
              <a:t>Біологічний метод </a:t>
            </a:r>
            <a:r>
              <a:rPr lang="uk-UA" dirty="0"/>
              <a:t>– метод є допоміжним і призначений для виявлення зараження продуктів запасу комахами у </a:t>
            </a:r>
            <a:r>
              <a:rPr lang="uk-UA" dirty="0" err="1"/>
              <a:t>преімагінальних</a:t>
            </a:r>
            <a:r>
              <a:rPr lang="uk-UA" dirty="0"/>
              <a:t> фазах розвитку (яйця, личинки, лялечки) у разі неможливості ідентифікувати їх іншими методами. </a:t>
            </a:r>
          </a:p>
          <a:p>
            <a:r>
              <a:rPr lang="ru-RU" i="1" dirty="0" err="1"/>
              <a:t>Апаратура</a:t>
            </a:r>
            <a:r>
              <a:rPr lang="ru-RU" i="1" dirty="0"/>
              <a:t> та </a:t>
            </a:r>
            <a:r>
              <a:rPr lang="ru-RU" i="1" dirty="0" err="1"/>
              <a:t>матеріали</a:t>
            </a:r>
            <a:r>
              <a:rPr lang="ru-RU" i="1" dirty="0"/>
              <a:t>: </a:t>
            </a:r>
            <a:r>
              <a:rPr lang="ru-RU" dirty="0"/>
              <a:t>садки </a:t>
            </a:r>
            <a:r>
              <a:rPr lang="ru-RU" dirty="0" err="1"/>
              <a:t>лабораторні</a:t>
            </a:r>
            <a:r>
              <a:rPr lang="ru-RU" dirty="0"/>
              <a:t> </a:t>
            </a:r>
            <a:r>
              <a:rPr lang="ru-RU" dirty="0" err="1"/>
              <a:t>ентомологічні</a:t>
            </a:r>
            <a:r>
              <a:rPr lang="ru-RU" dirty="0"/>
              <a:t> </a:t>
            </a:r>
            <a:r>
              <a:rPr lang="ru-RU" dirty="0" err="1"/>
              <a:t>скляні</a:t>
            </a:r>
            <a:r>
              <a:rPr lang="ru-RU" dirty="0"/>
              <a:t> (банки </a:t>
            </a:r>
            <a:r>
              <a:rPr lang="ru-RU" dirty="0" err="1"/>
              <a:t>місткістю</a:t>
            </a:r>
            <a:r>
              <a:rPr lang="ru-RU" dirty="0"/>
              <a:t> 0,25; 0,5 </a:t>
            </a:r>
            <a:r>
              <a:rPr lang="ru-RU" dirty="0" err="1"/>
              <a:t>чи</a:t>
            </a:r>
            <a:r>
              <a:rPr lang="ru-RU" dirty="0"/>
              <a:t> 1 дм3); </a:t>
            </a:r>
            <a:r>
              <a:rPr lang="ru-RU" dirty="0" err="1"/>
              <a:t>сітка</a:t>
            </a:r>
            <a:r>
              <a:rPr lang="ru-RU" dirty="0"/>
              <a:t> </a:t>
            </a:r>
            <a:r>
              <a:rPr lang="ru-RU" dirty="0" err="1"/>
              <a:t>шовкова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uk-UA" dirty="0"/>
              <a:t>капронова з розміром </a:t>
            </a:r>
            <a:r>
              <a:rPr lang="uk-UA" dirty="0" err="1"/>
              <a:t>вічок</a:t>
            </a:r>
            <a:r>
              <a:rPr lang="uk-UA" dirty="0"/>
              <a:t> 0,2 мм або бязева тканина; чашки Петрі згідно з ГОСТ 25336; пробірки згідно з ГОСТ 1770; термостат, </a:t>
            </a:r>
            <a:r>
              <a:rPr lang="uk-UA" dirty="0" err="1"/>
              <a:t>терморегульовані</a:t>
            </a:r>
            <a:r>
              <a:rPr lang="uk-UA" dirty="0"/>
              <a:t> камери чи лабораторні шафи, які забезпечують підтримку температури в межах від 20 до 30 °С; лупи із збільшенням не менше ніж у чотири рази згідно з ГОСТ 25706 чи бінокулярний мікроскоп; пінцети, голки препарувальні; спирт етиловий ректифікований технічний згідно з ГОСТ 17299; папір фільтрувальний згідно з ГОСТ 12026; ефір медичний для наркозу, хлороформ чи </a:t>
            </a:r>
            <a:r>
              <a:rPr lang="uk-UA" dirty="0" err="1"/>
              <a:t>чотирихлористий</a:t>
            </a:r>
            <a:r>
              <a:rPr lang="uk-UA" dirty="0"/>
              <a:t> вуглець. </a:t>
            </a:r>
          </a:p>
        </p:txBody>
      </p:sp>
    </p:spTree>
    <p:extLst>
      <p:ext uri="{BB962C8B-B14F-4D97-AF65-F5344CB8AC3E}">
        <p14:creationId xmlns:p14="http://schemas.microsoft.com/office/powerpoint/2010/main" val="38069344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F4CA9C-BD8B-42DE-8A21-A57F73BD3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8BEDF1-ABDF-416C-B783-E44AFA077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Всі зерна (насіння) або шматочки інших продуктів, на яких були виявлені «</a:t>
            </a:r>
            <a:r>
              <a:rPr lang="uk-UA" dirty="0" err="1"/>
              <a:t>пробочки</a:t>
            </a:r>
            <a:r>
              <a:rPr lang="uk-UA" dirty="0"/>
              <a:t>», яйця шкідників при візуальному чи інших вище наведених методах експертизи, а також живі личинки і лялечки, відібрані в пробірки </a:t>
            </a:r>
            <a:r>
              <a:rPr lang="uk-UA" dirty="0" err="1"/>
              <a:t>переносять</a:t>
            </a:r>
            <a:r>
              <a:rPr lang="uk-UA" dirty="0"/>
              <a:t> у простерилізовані (протерті спиртом) з вистеленим фільтрувальним папером дном скляні садки (банки). Сюди ж в якості корму додають від 40 до 50 г </a:t>
            </a:r>
            <a:r>
              <a:rPr lang="uk-UA" dirty="0" err="1"/>
              <a:t>підкарантинного</a:t>
            </a:r>
            <a:r>
              <a:rPr lang="uk-UA" dirty="0"/>
              <a:t> продукту з тієї середньої проби, в якій вони були виявлені. </a:t>
            </a:r>
          </a:p>
          <a:p>
            <a:r>
              <a:rPr lang="uk-UA" dirty="0"/>
              <a:t>Садки з </a:t>
            </a:r>
            <a:r>
              <a:rPr lang="uk-UA" dirty="0" err="1"/>
              <a:t>підкарантинними</a:t>
            </a:r>
            <a:r>
              <a:rPr lang="uk-UA" dirty="0"/>
              <a:t> об'єктами накривають сіткою чи бяззю, закріплюють щільно резиновим кільцем так, щоб шкідники не змогли вилізти і встановлюють у термостат чи лабораторні шафи, де утримують їх за температури від 20 до 25 °С до повного виходу імаго наявних шкідників. </a:t>
            </a:r>
          </a:p>
        </p:txBody>
      </p:sp>
    </p:spTree>
    <p:extLst>
      <p:ext uri="{BB962C8B-B14F-4D97-AF65-F5344CB8AC3E}">
        <p14:creationId xmlns:p14="http://schemas.microsoft.com/office/powerpoint/2010/main" val="13864328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E6D07-BBDC-450C-A97C-B442BBE3F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E96E90-2DE0-4AFD-AFB4-792BF2630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Періодично, через кожні 10 діб до появи перших дорослих особин шкідників, а потім через три-п'ять діб, садки оглядають, виявлених імаго шкідників вибирають у пробірки, заморюють ефіром, хлороформом чи </a:t>
            </a:r>
            <a:r>
              <a:rPr lang="uk-UA" dirty="0" err="1"/>
              <a:t>чотирихлористим</a:t>
            </a:r>
            <a:r>
              <a:rPr lang="uk-UA" dirty="0"/>
              <a:t> вуглецем, щільно закривають, забезпечують етикеткою і зберігають до визначення і підрахунку за видами, а після визначення – як зразок-документ чи в колекціях. </a:t>
            </a:r>
          </a:p>
        </p:txBody>
      </p:sp>
    </p:spTree>
    <p:extLst>
      <p:ext uri="{BB962C8B-B14F-4D97-AF65-F5344CB8AC3E}">
        <p14:creationId xmlns:p14="http://schemas.microsoft.com/office/powerpoint/2010/main" val="42886219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D1E1A4-0768-4858-89B1-9BB2C2C20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D6E888-4D89-4385-83E5-96F83297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Метод </a:t>
            </a:r>
            <a:r>
              <a:rPr lang="ru-RU" b="1" dirty="0" err="1"/>
              <a:t>інкубації</a:t>
            </a:r>
            <a:r>
              <a:rPr lang="ru-RU" b="1" dirty="0"/>
              <a:t> (</a:t>
            </a:r>
            <a:r>
              <a:rPr lang="ru-RU" b="1" dirty="0" err="1"/>
              <a:t>контрольний</a:t>
            </a:r>
            <a:r>
              <a:rPr lang="ru-RU" b="1" dirty="0"/>
              <a:t>)</a:t>
            </a:r>
            <a:r>
              <a:rPr lang="ru-RU" dirty="0"/>
              <a:t>. Суть методу </a:t>
            </a:r>
            <a:r>
              <a:rPr lang="ru-RU" dirty="0" err="1"/>
              <a:t>полягає</a:t>
            </a:r>
            <a:r>
              <a:rPr lang="ru-RU" dirty="0"/>
              <a:t> у </a:t>
            </a:r>
            <a:r>
              <a:rPr lang="ru-RU" dirty="0" err="1"/>
              <a:t>витримуванні</a:t>
            </a:r>
            <a:r>
              <a:rPr lang="ru-RU" dirty="0"/>
              <a:t> проб </a:t>
            </a:r>
            <a:r>
              <a:rPr lang="ru-RU" dirty="0" err="1"/>
              <a:t>підкарантинного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в </a:t>
            </a:r>
            <a:r>
              <a:rPr lang="ru-RU" dirty="0" err="1"/>
              <a:t>умовах</a:t>
            </a:r>
            <a:r>
              <a:rPr lang="ru-RU" dirty="0"/>
              <a:t>, </a:t>
            </a:r>
            <a:r>
              <a:rPr lang="ru-RU" dirty="0" err="1"/>
              <a:t>сприятливих</a:t>
            </a:r>
            <a:r>
              <a:rPr lang="ru-RU" dirty="0"/>
              <a:t> для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на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стадіях</a:t>
            </a:r>
            <a:r>
              <a:rPr lang="ru-RU" dirty="0"/>
              <a:t>. Метод </a:t>
            </a:r>
            <a:r>
              <a:rPr lang="ru-RU" dirty="0" err="1"/>
              <a:t>призначений</a:t>
            </a:r>
            <a:r>
              <a:rPr lang="ru-RU" dirty="0"/>
              <a:t> для контролю </a:t>
            </a:r>
            <a:r>
              <a:rPr lang="ru-RU" dirty="0" err="1"/>
              <a:t>великотоннажних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зерна (</a:t>
            </a:r>
            <a:r>
              <a:rPr lang="ru-RU" dirty="0" err="1"/>
              <a:t>насіння</a:t>
            </a:r>
            <a:r>
              <a:rPr lang="ru-RU" dirty="0"/>
              <a:t>)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запасу і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можливої</a:t>
            </a:r>
            <a:r>
              <a:rPr lang="ru-RU" dirty="0"/>
              <a:t> </a:t>
            </a:r>
            <a:r>
              <a:rPr lang="ru-RU" dirty="0" err="1"/>
              <a:t>зараженості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906025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8FAF7-8FD0-4437-A092-2EDB1DA1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0206B3-AD08-4F11-941F-9B7729CDB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i="1" dirty="0"/>
              <a:t>Апаратура та матеріали: </a:t>
            </a:r>
            <a:r>
              <a:rPr lang="uk-UA" dirty="0"/>
              <a:t>комплект лабораторних сит із плетеного решітного полотна з круглими вічками діаметром 1,0; 1,5 і 2,5 мм, діаметром обруча 30 см та плетеного сита з квадратними отворами розмірами 0,5 × 0,5 мм; термостат, </a:t>
            </a:r>
            <a:r>
              <a:rPr lang="uk-UA" dirty="0" err="1"/>
              <a:t>терморегульовані</a:t>
            </a:r>
            <a:r>
              <a:rPr lang="uk-UA" dirty="0"/>
              <a:t> камери чи лабораторні шафи, які забезпечують підтримання температури в межах від 20 до 30 °С; скляні садки (банки) для утримання середніх проб з щільними кришками, перфорованими отворами діаметром 0,2 мм для газообміну із середовищем; сітка шовкова чи капронова з розміром </a:t>
            </a:r>
            <a:r>
              <a:rPr lang="uk-UA" dirty="0" err="1"/>
              <a:t>вічок</a:t>
            </a:r>
            <a:r>
              <a:rPr lang="uk-UA" dirty="0"/>
              <a:t> 0,2 мм або бязь; чашки Петрі згідно з ГОСТ 25336; пробірки згідно з ГОСТ 1770; пінцети, препарувальні голки; лупи згідно з ГОСТ 25706 чи бінокулярний мікроскоп; спирт етиловий ректифікований технічний згідно з ГОСТ 17299; ефір медичний для наркозу, хлороформ або </a:t>
            </a:r>
            <a:r>
              <a:rPr lang="uk-UA" dirty="0" err="1"/>
              <a:t>чотирихлористий</a:t>
            </a:r>
            <a:r>
              <a:rPr lang="uk-UA" dirty="0"/>
              <a:t> вуглець; папір фільтрувальний згідно з ГОСТ 12026. </a:t>
            </a:r>
          </a:p>
        </p:txBody>
      </p:sp>
    </p:spTree>
    <p:extLst>
      <p:ext uri="{BB962C8B-B14F-4D97-AF65-F5344CB8AC3E}">
        <p14:creationId xmlns:p14="http://schemas.microsoft.com/office/powerpoint/2010/main" val="18080546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D11FA-16DE-4A1F-9285-36A7B0FDA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0CA8AF-2D4F-4D85-A77A-00194CC8F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Середню пробу після візуального аналізу, згідно з візуальним методом, об’єднавши схід і прохід із сит, розкладають в чисті простерилізовані спиртом скляні садки (банки) з вистеленим фільтрувальним папером дном. Банки накривають сіткою чи бяззю, закріплюють резиновим кільцем так, щоб шкідники не змогли вилізти, чи щільно закривають перфорованою кришкою і встановлюють у термостат чи лабораторні шафи, де утримують за температури від 25 до 30 °С протягом 45 днів. </a:t>
            </a:r>
          </a:p>
          <a:p>
            <a:r>
              <a:rPr lang="uk-UA" dirty="0"/>
              <a:t>Через кожні 15 діб садки виймають, старанно переглядають, ви-</a:t>
            </a:r>
            <a:r>
              <a:rPr lang="uk-UA" dirty="0" err="1"/>
              <a:t>бирають</a:t>
            </a:r>
            <a:r>
              <a:rPr lang="uk-UA" dirty="0"/>
              <a:t> і підраховують виявлених шкідників за фазами розвитку, розміщують їх у пробірки, щільно закривають, забезпечують етикеткою і ведуть визначення. Садки повертають у термостат або лабораторну шафу до наступного визначення можливої зараженості. </a:t>
            </a:r>
          </a:p>
        </p:txBody>
      </p:sp>
    </p:spTree>
    <p:extLst>
      <p:ext uri="{BB962C8B-B14F-4D97-AF65-F5344CB8AC3E}">
        <p14:creationId xmlns:p14="http://schemas.microsoft.com/office/powerpoint/2010/main" val="38247958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46F3D6-EC94-4245-AE4E-C2BC4D9CF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CCEC6F-9D43-4E9C-8377-ACE8C709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У разі неможливості визначення видової належності виявлених </a:t>
            </a:r>
            <a:r>
              <a:rPr lang="uk-UA" dirty="0" err="1"/>
              <a:t>преімагінальних</a:t>
            </a:r>
            <a:r>
              <a:rPr lang="uk-UA" dirty="0"/>
              <a:t> фаз шкідників їх у живому стані повертають в садки для дорощування до імаго. Визначених шкідників заморюють ефіром чи іншою речовиною і в закупорених пробірках з етикетками зберігають як зразок-документ у колекціях </a:t>
            </a:r>
          </a:p>
        </p:txBody>
      </p:sp>
    </p:spTree>
    <p:extLst>
      <p:ext uri="{BB962C8B-B14F-4D97-AF65-F5344CB8AC3E}">
        <p14:creationId xmlns:p14="http://schemas.microsoft.com/office/powerpoint/2010/main" val="10166405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E53E0E4-55FA-43FE-8CA9-D4AC371DD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07" y="531397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Заходи за результатами </a:t>
            </a:r>
            <a:r>
              <a:rPr lang="ru-RU" b="1" dirty="0" err="1"/>
              <a:t>експертизи</a:t>
            </a:r>
            <a:r>
              <a:rPr lang="ru-RU" dirty="0"/>
              <a:t>.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карантинної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, </a:t>
            </a:r>
            <a:r>
              <a:rPr lang="ru-RU" dirty="0" err="1"/>
              <a:t>отриманих</a:t>
            </a:r>
            <a:r>
              <a:rPr lang="ru-RU" dirty="0"/>
              <a:t> будь-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вищевикладених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і </a:t>
            </a:r>
            <a:r>
              <a:rPr lang="ru-RU" dirty="0" err="1"/>
              <a:t>оформленого</a:t>
            </a:r>
            <a:r>
              <a:rPr lang="ru-RU" dirty="0"/>
              <a:t> </a:t>
            </a:r>
            <a:r>
              <a:rPr lang="ru-RU" dirty="0" err="1"/>
              <a:t>свідоцтва</a:t>
            </a:r>
            <a:r>
              <a:rPr lang="ru-RU" dirty="0"/>
              <a:t> </a:t>
            </a:r>
            <a:r>
              <a:rPr lang="ru-RU" dirty="0" err="1"/>
              <a:t>карантинної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Закону </a:t>
            </a:r>
            <a:r>
              <a:rPr lang="ru-RU" dirty="0" err="1"/>
              <a:t>України</a:t>
            </a:r>
            <a:r>
              <a:rPr lang="ru-RU" dirty="0"/>
              <a:t> про карантин </a:t>
            </a:r>
            <a:r>
              <a:rPr lang="ru-RU" dirty="0" err="1"/>
              <a:t>рослин</a:t>
            </a:r>
            <a:r>
              <a:rPr lang="ru-RU" dirty="0"/>
              <a:t> (</a:t>
            </a:r>
            <a:r>
              <a:rPr lang="ru-RU" dirty="0" err="1"/>
              <a:t>статті</a:t>
            </a:r>
            <a:r>
              <a:rPr lang="ru-RU" dirty="0"/>
              <a:t> 7, 11, 13) та Статутом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 з карантину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(</a:t>
            </a:r>
            <a:r>
              <a:rPr lang="ru-RU" dirty="0" err="1"/>
              <a:t>розділи</a:t>
            </a:r>
            <a:r>
              <a:rPr lang="ru-RU" dirty="0"/>
              <a:t> III </a:t>
            </a:r>
            <a:r>
              <a:rPr lang="ru-RU" dirty="0" err="1"/>
              <a:t>пп</a:t>
            </a:r>
            <a:r>
              <a:rPr lang="ru-RU" dirty="0"/>
              <a:t>. 10–12 та VII </a:t>
            </a:r>
            <a:r>
              <a:rPr lang="ru-RU" dirty="0" err="1"/>
              <a:t>пп</a:t>
            </a:r>
            <a:r>
              <a:rPr lang="ru-RU" dirty="0"/>
              <a:t>, 25–32) </a:t>
            </a:r>
            <a:r>
              <a:rPr lang="ru-RU" dirty="0" err="1"/>
              <a:t>уповноважені</a:t>
            </a:r>
            <a:r>
              <a:rPr lang="ru-RU" dirty="0"/>
              <a:t> на те </a:t>
            </a:r>
            <a:r>
              <a:rPr lang="ru-RU" dirty="0" err="1"/>
              <a:t>обласна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Головна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інспекції</a:t>
            </a:r>
            <a:r>
              <a:rPr lang="ru-RU" dirty="0"/>
              <a:t> карантину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приймають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заражених</a:t>
            </a:r>
            <a:r>
              <a:rPr lang="ru-RU" dirty="0"/>
              <a:t> </a:t>
            </a:r>
            <a:r>
              <a:rPr lang="ru-RU" dirty="0" err="1"/>
              <a:t>карантинними</a:t>
            </a:r>
            <a:r>
              <a:rPr lang="ru-RU" dirty="0"/>
              <a:t> </a:t>
            </a:r>
            <a:r>
              <a:rPr lang="ru-RU" dirty="0" err="1"/>
              <a:t>шкідниками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запасу, про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знезаражувальної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способів</a:t>
            </a:r>
            <a:r>
              <a:rPr lang="ru-RU" dirty="0"/>
              <a:t> </a:t>
            </a:r>
            <a:r>
              <a:rPr lang="ru-RU" dirty="0" err="1"/>
              <a:t>переробки</a:t>
            </a:r>
            <a:r>
              <a:rPr lang="ru-RU" dirty="0"/>
              <a:t>, </a:t>
            </a:r>
            <a:r>
              <a:rPr lang="ru-RU" dirty="0" err="1"/>
              <a:t>знищення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негайного</a:t>
            </a:r>
            <a:r>
              <a:rPr lang="ru-RU" dirty="0"/>
              <a:t> </a:t>
            </a:r>
            <a:r>
              <a:rPr lang="ru-RU" dirty="0" err="1"/>
              <a:t>повернення</a:t>
            </a:r>
            <a:r>
              <a:rPr lang="ru-RU" dirty="0"/>
              <a:t> </a:t>
            </a:r>
            <a:r>
              <a:rPr lang="ru-RU" dirty="0" err="1"/>
              <a:t>відправникові</a:t>
            </a:r>
            <a:r>
              <a:rPr lang="ru-RU" dirty="0"/>
              <a:t>, не </a:t>
            </a:r>
            <a:r>
              <a:rPr lang="ru-RU" dirty="0" err="1"/>
              <a:t>допускаючи</a:t>
            </a:r>
            <a:r>
              <a:rPr lang="ru-RU" dirty="0"/>
              <a:t> на </a:t>
            </a:r>
            <a:r>
              <a:rPr lang="ru-RU" dirty="0" err="1"/>
              <a:t>територію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 </a:t>
            </a:r>
          </a:p>
          <a:p>
            <a:r>
              <a:rPr lang="uk-UA" dirty="0"/>
              <a:t>Рішення державних органів карантину рослин України на її території обов'язкові для негайного виконання всіма організаціями, установами, господарствами та іншими суб'єктами господарчої чи підприємницької діяльності. </a:t>
            </a:r>
          </a:p>
        </p:txBody>
      </p:sp>
    </p:spTree>
    <p:extLst>
      <p:ext uri="{BB962C8B-B14F-4D97-AF65-F5344CB8AC3E}">
        <p14:creationId xmlns:p14="http://schemas.microsoft.com/office/powerpoint/2010/main" val="1535527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69C7FC-8FC7-45DC-BF1B-2F0B6D75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D662ED-C150-4BA2-AB2D-236F5D604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b="1" dirty="0"/>
              <a:t>Вимоги безпеки. </a:t>
            </a:r>
            <a:r>
              <a:rPr lang="uk-UA" dirty="0"/>
              <a:t>Під час проведення аналізів середніх проб продуктів запасу повинні використовуватися спецодяг, засоби індивідуального захисту. Необхідно дотримуватися правил безпеки роботи з тими чи іншими матеріалами, хімічними реактивами та обладнанням. </a:t>
            </a:r>
          </a:p>
          <a:p>
            <a:r>
              <a:rPr lang="ru-RU" dirty="0" err="1"/>
              <a:t>Електрообладнання</a:t>
            </a:r>
            <a:r>
              <a:rPr lang="ru-RU" dirty="0"/>
              <a:t> (холодильники, </a:t>
            </a:r>
            <a:r>
              <a:rPr lang="ru-RU" dirty="0" err="1"/>
              <a:t>термостати</a:t>
            </a:r>
            <a:r>
              <a:rPr lang="ru-RU" dirty="0"/>
              <a:t>, </a:t>
            </a:r>
            <a:r>
              <a:rPr lang="ru-RU" dirty="0" err="1"/>
              <a:t>сушильні</a:t>
            </a:r>
            <a:r>
              <a:rPr lang="ru-RU" dirty="0"/>
              <a:t> </a:t>
            </a:r>
            <a:r>
              <a:rPr lang="ru-RU" dirty="0" err="1"/>
              <a:t>шафи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 повинно бути заземлено і </a:t>
            </a:r>
            <a:r>
              <a:rPr lang="ru-RU" dirty="0" err="1"/>
              <a:t>роботи</a:t>
            </a:r>
            <a:r>
              <a:rPr lang="ru-RU" dirty="0"/>
              <a:t> з ним </a:t>
            </a:r>
            <a:r>
              <a:rPr lang="ru-RU" dirty="0" err="1"/>
              <a:t>виконуватися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чинних</a:t>
            </a:r>
            <a:r>
              <a:rPr lang="ru-RU" dirty="0"/>
              <a:t> </a:t>
            </a:r>
            <a:r>
              <a:rPr lang="ru-RU" dirty="0" err="1"/>
              <a:t>інструкцій</a:t>
            </a:r>
            <a:r>
              <a:rPr lang="ru-RU" dirty="0"/>
              <a:t> з </a:t>
            </a:r>
            <a:r>
              <a:rPr lang="ru-RU" dirty="0" err="1"/>
              <a:t>техніки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. </a:t>
            </a:r>
          </a:p>
          <a:p>
            <a:r>
              <a:rPr lang="ru-RU" dirty="0" err="1"/>
              <a:t>Роботи</a:t>
            </a:r>
            <a:r>
              <a:rPr lang="ru-RU" dirty="0"/>
              <a:t> з </a:t>
            </a:r>
            <a:r>
              <a:rPr lang="ru-RU" dirty="0" err="1"/>
              <a:t>рентгендіатостики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виконуватись</a:t>
            </a:r>
            <a:r>
              <a:rPr lang="ru-RU" dirty="0"/>
              <a:t> особами,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пройшли</a:t>
            </a:r>
            <a:r>
              <a:rPr lang="ru-RU" dirty="0"/>
              <a:t> </a:t>
            </a:r>
            <a:r>
              <a:rPr lang="ru-RU" dirty="0" err="1"/>
              <a:t>спеціальне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і </a:t>
            </a:r>
            <a:r>
              <a:rPr lang="ru-RU" dirty="0" err="1"/>
              <a:t>мають</a:t>
            </a:r>
            <a:r>
              <a:rPr lang="ru-RU" dirty="0"/>
              <a:t> допуск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санітарного</a:t>
            </a:r>
            <a:r>
              <a:rPr lang="ru-RU" dirty="0"/>
              <a:t> контролю. </a:t>
            </a:r>
          </a:p>
          <a:p>
            <a:r>
              <a:rPr lang="uk-UA" dirty="0"/>
              <a:t>Роботи з хімічними (розчини солей, фотореактиви тощо) і особливо леткими наркотичними речовинами (ефір медичний, хлороформ та ін.) проводяться у витяжній шафі чи в добре вентильованому приміщенні відповідно до чинних інструкцій з техніки безпеки під час роботи з ними. </a:t>
            </a:r>
          </a:p>
        </p:txBody>
      </p:sp>
    </p:spTree>
    <p:extLst>
      <p:ext uri="{BB962C8B-B14F-4D97-AF65-F5344CB8AC3E}">
        <p14:creationId xmlns:p14="http://schemas.microsoft.com/office/powerpoint/2010/main" val="2558790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F9FB38-2C2F-41A3-B595-B4EC57993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Правила проведення експертизи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F1923C-7F4D-4A3B-A748-5F932B7F4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 Не </a:t>
            </a:r>
            <a:r>
              <a:rPr lang="ru-RU" dirty="0" err="1"/>
              <a:t>залишати</a:t>
            </a:r>
            <a:r>
              <a:rPr lang="ru-RU" dirty="0"/>
              <a:t> без догляду </a:t>
            </a:r>
            <a:r>
              <a:rPr lang="ru-RU" dirty="0" err="1"/>
              <a:t>розпаковані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та </a:t>
            </a:r>
            <a:r>
              <a:rPr lang="ru-RU" dirty="0" err="1"/>
              <a:t>висипані</a:t>
            </a:r>
            <a:r>
              <a:rPr lang="ru-RU" dirty="0"/>
              <a:t> для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насінини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 err="1"/>
              <a:t>Почату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кожного </a:t>
            </a:r>
            <a:r>
              <a:rPr lang="ru-RU" dirty="0" err="1"/>
              <a:t>зразка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закінчувати</a:t>
            </a:r>
            <a:r>
              <a:rPr lang="ru-RU" dirty="0"/>
              <a:t> до перерви в </a:t>
            </a:r>
            <a:r>
              <a:rPr lang="ru-RU" dirty="0" err="1"/>
              <a:t>роботі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3. Не </a:t>
            </a:r>
            <a:r>
              <a:rPr lang="ru-RU" dirty="0" err="1"/>
              <a:t>відкривати</a:t>
            </a:r>
            <a:r>
              <a:rPr lang="ru-RU" dirty="0"/>
              <a:t> </a:t>
            </a:r>
            <a:r>
              <a:rPr lang="ru-RU" dirty="0" err="1"/>
              <a:t>одразу</a:t>
            </a:r>
            <a:r>
              <a:rPr lang="ru-RU" dirty="0"/>
              <a:t> 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посилок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зразків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надійшли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</a:t>
            </a:r>
            <a:r>
              <a:rPr lang="ru-RU" dirty="0" err="1"/>
              <a:t>зберігати</a:t>
            </a:r>
            <a:r>
              <a:rPr lang="ru-RU" dirty="0"/>
              <a:t> у </a:t>
            </a:r>
            <a:r>
              <a:rPr lang="ru-RU" dirty="0" err="1"/>
              <a:t>спеціально</a:t>
            </a:r>
            <a:r>
              <a:rPr lang="ru-RU" dirty="0"/>
              <a:t> </a:t>
            </a:r>
            <a:r>
              <a:rPr lang="ru-RU" dirty="0" err="1"/>
              <a:t>відведеному</a:t>
            </a:r>
            <a:r>
              <a:rPr lang="ru-RU" dirty="0"/>
              <a:t> </a:t>
            </a:r>
            <a:r>
              <a:rPr lang="ru-RU" dirty="0" err="1"/>
              <a:t>місці</a:t>
            </a:r>
            <a:r>
              <a:rPr lang="ru-RU" dirty="0"/>
              <a:t>, а ящики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живими</a:t>
            </a:r>
            <a:r>
              <a:rPr lang="ru-RU" dirty="0"/>
              <a:t> </a:t>
            </a:r>
            <a:r>
              <a:rPr lang="ru-RU" dirty="0" err="1"/>
              <a:t>рослинами</a:t>
            </a:r>
            <a:r>
              <a:rPr lang="ru-RU" dirty="0"/>
              <a:t> – у </a:t>
            </a:r>
            <a:r>
              <a:rPr lang="ru-RU" dirty="0" err="1"/>
              <a:t>прохолодному</a:t>
            </a:r>
            <a:r>
              <a:rPr lang="ru-RU" dirty="0"/>
              <a:t> </a:t>
            </a:r>
            <a:r>
              <a:rPr lang="ru-RU" dirty="0" err="1"/>
              <a:t>місці</a:t>
            </a:r>
            <a:r>
              <a:rPr lang="ru-RU" dirty="0"/>
              <a:t>, </a:t>
            </a:r>
            <a:r>
              <a:rPr lang="ru-RU" dirty="0" err="1"/>
              <a:t>підтримуючи</a:t>
            </a:r>
            <a:r>
              <a:rPr lang="ru-RU" dirty="0"/>
              <a:t> </a:t>
            </a:r>
            <a:r>
              <a:rPr lang="ru-RU" dirty="0" err="1"/>
              <a:t>вологість</a:t>
            </a:r>
            <a:r>
              <a:rPr lang="ru-RU" dirty="0"/>
              <a:t> </a:t>
            </a:r>
            <a:r>
              <a:rPr lang="ru-RU" dirty="0" err="1"/>
              <a:t>пакувального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89278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2E520-C2A9-4B32-81B1-89CA3E43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/>
              <a:t>Контрольні запитання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F0FA10-AD54-4D61-8E99-BBE1ECF3E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1. </a:t>
            </a:r>
            <a:r>
              <a:rPr lang="ru-RU" dirty="0" err="1"/>
              <a:t>Які</a:t>
            </a:r>
            <a:r>
              <a:rPr lang="ru-RU" dirty="0"/>
              <a:t> Ви </a:t>
            </a:r>
            <a:r>
              <a:rPr lang="ru-RU" dirty="0" err="1"/>
              <a:t>знаєте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 та правила </a:t>
            </a:r>
            <a:r>
              <a:rPr lang="ru-RU" dirty="0" err="1"/>
              <a:t>ентомологічної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явної</a:t>
            </a:r>
            <a:r>
              <a:rPr lang="ru-RU" dirty="0"/>
              <a:t> і </a:t>
            </a:r>
            <a:r>
              <a:rPr lang="ru-RU" dirty="0" err="1"/>
              <a:t>прихованої</a:t>
            </a:r>
            <a:r>
              <a:rPr lang="ru-RU" dirty="0"/>
              <a:t> </a:t>
            </a:r>
            <a:r>
              <a:rPr lang="ru-RU" dirty="0" err="1"/>
              <a:t>зараженості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запасу </a:t>
            </a:r>
            <a:r>
              <a:rPr lang="ru-RU" dirty="0" err="1"/>
              <a:t>комахами</a:t>
            </a:r>
            <a:r>
              <a:rPr lang="ru-RU" dirty="0"/>
              <a:t> і </a:t>
            </a:r>
            <a:r>
              <a:rPr lang="ru-RU" dirty="0" err="1"/>
              <a:t>кліщами</a:t>
            </a:r>
            <a:r>
              <a:rPr lang="ru-RU" dirty="0"/>
              <a:t>? </a:t>
            </a:r>
          </a:p>
          <a:p>
            <a:pPr marL="0" indent="0">
              <a:buNone/>
            </a:pPr>
            <a:r>
              <a:rPr lang="ru-RU" dirty="0"/>
              <a:t>3. У </a:t>
            </a: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</a:t>
            </a:r>
            <a:r>
              <a:rPr lang="ru-RU" dirty="0" err="1"/>
              <a:t>візуальний</a:t>
            </a:r>
            <a:r>
              <a:rPr lang="ru-RU" dirty="0"/>
              <a:t> метод? 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dirty="0" err="1"/>
              <a:t>Опишіть</a:t>
            </a:r>
            <a:r>
              <a:rPr lang="ru-RU" dirty="0"/>
              <a:t> метод </a:t>
            </a:r>
            <a:r>
              <a:rPr lang="ru-RU" dirty="0" err="1"/>
              <a:t>фототермоеклекції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Берлезе-Туллгрена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5. На </a:t>
            </a: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базується</a:t>
            </a:r>
            <a:r>
              <a:rPr lang="ru-RU" dirty="0"/>
              <a:t> </a:t>
            </a:r>
            <a:r>
              <a:rPr lang="ru-RU" dirty="0" err="1"/>
              <a:t>флотаційний</a:t>
            </a:r>
            <a:r>
              <a:rPr lang="ru-RU" dirty="0"/>
              <a:t> метод? </a:t>
            </a:r>
          </a:p>
          <a:p>
            <a:pPr marL="0" indent="0">
              <a:buNone/>
            </a:pPr>
            <a:r>
              <a:rPr lang="ru-RU" dirty="0"/>
              <a:t>6. У </a:t>
            </a:r>
            <a:r>
              <a:rPr lang="ru-RU" dirty="0" err="1"/>
              <a:t>чому</a:t>
            </a:r>
            <a:r>
              <a:rPr lang="ru-RU" dirty="0"/>
              <a:t> суть </a:t>
            </a:r>
            <a:r>
              <a:rPr lang="ru-RU" dirty="0" err="1"/>
              <a:t>рентгенографічного</a:t>
            </a:r>
            <a:r>
              <a:rPr lang="ru-RU" dirty="0"/>
              <a:t> методу? </a:t>
            </a:r>
          </a:p>
          <a:p>
            <a:pPr marL="0" indent="0">
              <a:buNone/>
            </a:pPr>
            <a:r>
              <a:rPr lang="ru-RU" dirty="0"/>
              <a:t>7. </a:t>
            </a:r>
            <a:r>
              <a:rPr lang="ru-RU" dirty="0" err="1"/>
              <a:t>Що</a:t>
            </a:r>
            <a:r>
              <a:rPr lang="ru-RU" dirty="0"/>
              <a:t> Ви </a:t>
            </a:r>
            <a:r>
              <a:rPr lang="ru-RU" dirty="0" err="1"/>
              <a:t>знаєте</a:t>
            </a:r>
            <a:r>
              <a:rPr lang="ru-RU" dirty="0"/>
              <a:t> про </a:t>
            </a:r>
            <a:r>
              <a:rPr lang="ru-RU" dirty="0" err="1"/>
              <a:t>мікролюмінесцентний</a:t>
            </a:r>
            <a:r>
              <a:rPr lang="ru-RU" dirty="0"/>
              <a:t> метод? </a:t>
            </a:r>
          </a:p>
          <a:p>
            <a:pPr marL="0" indent="0">
              <a:buNone/>
            </a:pPr>
            <a:r>
              <a:rPr lang="ru-RU" dirty="0"/>
              <a:t>8. </a:t>
            </a:r>
            <a:r>
              <a:rPr lang="ru-RU" dirty="0" err="1"/>
              <a:t>Опишіть</a:t>
            </a:r>
            <a:r>
              <a:rPr lang="ru-RU" dirty="0"/>
              <a:t> метод </a:t>
            </a:r>
            <a:r>
              <a:rPr lang="ru-RU" dirty="0" err="1"/>
              <a:t>забарвлення</a:t>
            </a:r>
            <a:r>
              <a:rPr lang="ru-RU" dirty="0"/>
              <a:t> «</a:t>
            </a:r>
            <a:r>
              <a:rPr lang="ru-RU" dirty="0" err="1"/>
              <a:t>пробочок</a:t>
            </a:r>
            <a:r>
              <a:rPr lang="ru-RU" dirty="0"/>
              <a:t>». </a:t>
            </a:r>
          </a:p>
          <a:p>
            <a:pPr marL="0" indent="0">
              <a:buNone/>
            </a:pPr>
            <a:r>
              <a:rPr lang="ru-RU" dirty="0"/>
              <a:t>8. Для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метод </a:t>
            </a:r>
            <a:r>
              <a:rPr lang="ru-RU" dirty="0" err="1"/>
              <a:t>інкубації</a:t>
            </a:r>
            <a:r>
              <a:rPr lang="ru-RU" dirty="0"/>
              <a:t>?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53399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43464E0-D938-4491-9E26-7EF20A61C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316" y="59038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Усі виявлені в процесі ентомологічного, фітопатологічного та інших видів аналізів карантинні і не карантинні організми одразу вміщують в окремі пробірки, відповідно фіксують, укладають усередину кожної пробірки етикетку, написану тушшю на тонкому пергаментному папері </a:t>
            </a:r>
          </a:p>
        </p:txBody>
      </p:sp>
    </p:spTree>
    <p:extLst>
      <p:ext uri="{BB962C8B-B14F-4D97-AF65-F5344CB8AC3E}">
        <p14:creationId xmlns:p14="http://schemas.microsoft.com/office/powerpoint/2010/main" val="3773043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2F9B8F3-7457-496F-AE35-8C5104949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315" y="67059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зібраний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</a:t>
            </a:r>
            <a:r>
              <a:rPr lang="ru-RU" dirty="0" err="1"/>
              <a:t>вдалося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одразу</a:t>
            </a:r>
            <a:r>
              <a:rPr lang="ru-RU" dirty="0"/>
              <a:t>, то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наукову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(</a:t>
            </a:r>
            <a:r>
              <a:rPr lang="ru-RU" dirty="0" err="1"/>
              <a:t>видову</a:t>
            </a:r>
            <a:r>
              <a:rPr lang="ru-RU" dirty="0"/>
              <a:t> та </a:t>
            </a:r>
            <a:r>
              <a:rPr lang="ru-RU" dirty="0" err="1"/>
              <a:t>родову</a:t>
            </a:r>
            <a:r>
              <a:rPr lang="ru-RU" dirty="0"/>
              <a:t>) </a:t>
            </a:r>
            <a:r>
              <a:rPr lang="ru-RU" dirty="0" err="1"/>
              <a:t>записують</a:t>
            </a:r>
            <a:r>
              <a:rPr lang="ru-RU" dirty="0"/>
              <a:t> на </a:t>
            </a:r>
            <a:r>
              <a:rPr lang="ru-RU" dirty="0" err="1"/>
              <a:t>такій</a:t>
            </a:r>
            <a:r>
              <a:rPr lang="ru-RU" dirty="0"/>
              <a:t> же </a:t>
            </a:r>
            <a:r>
              <a:rPr lang="ru-RU" dirty="0" err="1"/>
              <a:t>другій</a:t>
            </a:r>
            <a:r>
              <a:rPr lang="ru-RU" dirty="0"/>
              <a:t> </a:t>
            </a:r>
            <a:r>
              <a:rPr lang="ru-RU" dirty="0" err="1"/>
              <a:t>етикетці</a:t>
            </a:r>
            <a:r>
              <a:rPr lang="ru-RU" dirty="0"/>
              <a:t> і </a:t>
            </a:r>
            <a:r>
              <a:rPr lang="ru-RU" dirty="0" err="1"/>
              <a:t>вкладають</a:t>
            </a:r>
            <a:r>
              <a:rPr lang="ru-RU" dirty="0"/>
              <a:t> у ту ж саму </a:t>
            </a:r>
            <a:r>
              <a:rPr lang="ru-RU" dirty="0" err="1"/>
              <a:t>пробірку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роду, до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організм</a:t>
            </a:r>
            <a:r>
              <a:rPr lang="ru-RU" dirty="0"/>
              <a:t>, </a:t>
            </a:r>
            <a:r>
              <a:rPr lang="ru-RU" dirty="0" err="1"/>
              <a:t>пишуть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роду і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ставлять</a:t>
            </a:r>
            <a:r>
              <a:rPr lang="ru-RU" dirty="0"/>
              <a:t> «</a:t>
            </a:r>
            <a:r>
              <a:rPr lang="ru-RU" dirty="0" err="1"/>
              <a:t>sp</a:t>
            </a:r>
            <a:r>
              <a:rPr lang="ru-RU" dirty="0"/>
              <a:t>» (вид не </a:t>
            </a:r>
            <a:r>
              <a:rPr lang="ru-RU" dirty="0" err="1"/>
              <a:t>визначено</a:t>
            </a:r>
            <a:r>
              <a:rPr lang="ru-RU" dirty="0"/>
              <a:t>). 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випадках</a:t>
            </a:r>
            <a:r>
              <a:rPr lang="ru-RU" dirty="0"/>
              <a:t>, коли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, </a:t>
            </a:r>
            <a:r>
              <a:rPr lang="ru-RU" dirty="0" err="1"/>
              <a:t>збудників</a:t>
            </a:r>
            <a:r>
              <a:rPr lang="ru-RU" dirty="0"/>
              <a:t> хвороб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бур’янів</a:t>
            </a:r>
            <a:r>
              <a:rPr lang="ru-RU" dirty="0"/>
              <a:t> </a:t>
            </a:r>
            <a:r>
              <a:rPr lang="ru-RU" dirty="0" err="1"/>
              <a:t>неможливо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точніше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до роду, в </a:t>
            </a:r>
            <a:r>
              <a:rPr lang="ru-RU" dirty="0" err="1"/>
              <a:t>протоколі</a:t>
            </a:r>
            <a:r>
              <a:rPr lang="ru-RU" dirty="0"/>
              <a:t> </a:t>
            </a:r>
            <a:r>
              <a:rPr lang="ru-RU" dirty="0" err="1"/>
              <a:t>експертизи</a:t>
            </a:r>
            <a:r>
              <a:rPr lang="ru-RU" dirty="0"/>
              <a:t> </a:t>
            </a:r>
            <a:r>
              <a:rPr lang="ru-RU" dirty="0" err="1"/>
              <a:t>вказують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виявлені</a:t>
            </a:r>
            <a:r>
              <a:rPr lang="ru-RU" dirty="0"/>
              <a:t> </a:t>
            </a:r>
            <a:r>
              <a:rPr lang="ru-RU" dirty="0" err="1"/>
              <a:t>організми</a:t>
            </a:r>
            <a:r>
              <a:rPr lang="ru-RU" dirty="0"/>
              <a:t> належать до </a:t>
            </a:r>
            <a:r>
              <a:rPr lang="ru-RU" dirty="0" err="1"/>
              <a:t>некарантинного</a:t>
            </a:r>
            <a:r>
              <a:rPr lang="ru-RU" dirty="0"/>
              <a:t> виду. </a:t>
            </a:r>
          </a:p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кожний</a:t>
            </a:r>
            <a:r>
              <a:rPr lang="ru-RU" dirty="0"/>
              <a:t> </a:t>
            </a:r>
            <a:r>
              <a:rPr lang="ru-RU" dirty="0" err="1"/>
              <a:t>шкідливий</a:t>
            </a:r>
            <a:r>
              <a:rPr lang="ru-RU" dirty="0"/>
              <a:t> </a:t>
            </a:r>
            <a:r>
              <a:rPr lang="ru-RU" dirty="0" err="1"/>
              <a:t>організм</a:t>
            </a:r>
            <a:r>
              <a:rPr lang="ru-RU" dirty="0"/>
              <a:t> </a:t>
            </a:r>
            <a:r>
              <a:rPr lang="ru-RU" dirty="0" err="1"/>
              <a:t>складають</a:t>
            </a:r>
            <a:r>
              <a:rPr lang="ru-RU" dirty="0"/>
              <a:t> </a:t>
            </a:r>
            <a:r>
              <a:rPr lang="ru-RU" dirty="0" err="1"/>
              <a:t>одразу</a:t>
            </a:r>
            <a:r>
              <a:rPr lang="ru-RU" dirty="0"/>
              <a:t> </a:t>
            </a:r>
            <a:r>
              <a:rPr lang="ru-RU" dirty="0" err="1"/>
              <a:t>картку</a:t>
            </a:r>
            <a:r>
              <a:rPr lang="ru-RU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14616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3A6572F-F047-4B21-AA6B-892B85DA7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16" y="6064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Виявлених під час експертизи карантинних шкідливих організмів та інших видів комах, паразитичних нематод, мікропрепарати збудників грибних і бактеріальних </a:t>
            </a:r>
            <a:r>
              <a:rPr lang="uk-UA" dirty="0" err="1"/>
              <a:t>хвороб</a:t>
            </a:r>
            <a:r>
              <a:rPr lang="uk-UA" dirty="0"/>
              <a:t> рослин, насіння та плоди бур’янів, а також частини рослин, пошкоджених шкідниками, з ознаками </a:t>
            </a:r>
            <a:r>
              <a:rPr lang="uk-UA" dirty="0" err="1"/>
              <a:t>хвороб</a:t>
            </a:r>
            <a:r>
              <a:rPr lang="uk-UA" dirty="0"/>
              <a:t> та вражених нематодами, зберігають у лабораторії чи на пункті у зафіксованому вигляді, як зразки-документи, що підтверджують звітні дані. </a:t>
            </a:r>
          </a:p>
          <a:p>
            <a:pPr marL="0" indent="0">
              <a:buNone/>
            </a:pPr>
            <a:r>
              <a:rPr lang="uk-UA" dirty="0"/>
              <a:t>На увесь цей матеріал пишуть етикетки, він систематизується. </a:t>
            </a:r>
          </a:p>
          <a:p>
            <a:pPr marL="0" indent="0">
              <a:buNone/>
            </a:pPr>
            <a:r>
              <a:rPr lang="uk-UA" dirty="0"/>
              <a:t>Слід наголосити, що навіть досвідчений систематик не зможе зробити висновок щодо організму, який неправильно зафіксований. </a:t>
            </a:r>
          </a:p>
        </p:txBody>
      </p:sp>
    </p:spTree>
    <p:extLst>
      <p:ext uri="{BB962C8B-B14F-4D97-AF65-F5344CB8AC3E}">
        <p14:creationId xmlns:p14="http://schemas.microsoft.com/office/powerpoint/2010/main" val="28587662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5038</Words>
  <Application>Microsoft Office PowerPoint</Application>
  <PresentationFormat>Широкоэкранный</PresentationFormat>
  <Paragraphs>181</Paragraphs>
  <Slides>60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4" baseType="lpstr">
      <vt:lpstr>Arial</vt:lpstr>
      <vt:lpstr>Calibri</vt:lpstr>
      <vt:lpstr>Calibri Light</vt:lpstr>
      <vt:lpstr>Тема Office</vt:lpstr>
      <vt:lpstr>Лекція 11</vt:lpstr>
      <vt:lpstr>План </vt:lpstr>
      <vt:lpstr>Презентация PowerPoint</vt:lpstr>
      <vt:lpstr>Принципи ентомологічної експертизи </vt:lpstr>
      <vt:lpstr>Презентация PowerPoint</vt:lpstr>
      <vt:lpstr>Правила проведення експертизи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 встановлення явної і прихованої зараженості продуктів запасу комахами і кліщами розподіляються на </vt:lpstr>
      <vt:lpstr>Презентация PowerPoint</vt:lpstr>
      <vt:lpstr>Підготовка проб </vt:lpstr>
      <vt:lpstr>Візуальний метод. </vt:lpstr>
      <vt:lpstr>Ексгаустер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Схематичне зображення фототермоеклектора Туллгрена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Контрольні запитання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</dc:title>
  <dc:creator> </dc:creator>
  <cp:lastModifiedBy> </cp:lastModifiedBy>
  <cp:revision>11</cp:revision>
  <dcterms:created xsi:type="dcterms:W3CDTF">2020-02-26T15:02:18Z</dcterms:created>
  <dcterms:modified xsi:type="dcterms:W3CDTF">2020-03-05T13:29:28Z</dcterms:modified>
</cp:coreProperties>
</file>