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62"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8" r:id="rId41"/>
    <p:sldId id="297" r:id="rId42"/>
    <p:sldId id="295" r:id="rId43"/>
    <p:sldId id="296"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7" r:id="rId72"/>
    <p:sldId id="326" r:id="rId73"/>
    <p:sldId id="328" r:id="rId74"/>
    <p:sldId id="329" r:id="rId75"/>
    <p:sldId id="330" r:id="rId76"/>
    <p:sldId id="331" r:id="rId77"/>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CF75F9-AAF9-4588-9A97-CC21FF27867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uk-UA"/>
          </a:p>
        </p:txBody>
      </p:sp>
      <p:sp>
        <p:nvSpPr>
          <p:cNvPr id="3" name="Подзаголовок 2">
            <a:extLst>
              <a:ext uri="{FF2B5EF4-FFF2-40B4-BE49-F238E27FC236}">
                <a16:creationId xmlns:a16="http://schemas.microsoft.com/office/drawing/2014/main" id="{65693171-DAD7-4A76-94B3-BB68559145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uk-UA"/>
          </a:p>
        </p:txBody>
      </p:sp>
      <p:sp>
        <p:nvSpPr>
          <p:cNvPr id="4" name="Дата 3">
            <a:extLst>
              <a:ext uri="{FF2B5EF4-FFF2-40B4-BE49-F238E27FC236}">
                <a16:creationId xmlns:a16="http://schemas.microsoft.com/office/drawing/2014/main" id="{8F76165E-3840-401A-85EA-9DA0923965BF}"/>
              </a:ext>
            </a:extLst>
          </p:cNvPr>
          <p:cNvSpPr>
            <a:spLocks noGrp="1"/>
          </p:cNvSpPr>
          <p:nvPr>
            <p:ph type="dt" sz="half" idx="10"/>
          </p:nvPr>
        </p:nvSpPr>
        <p:spPr/>
        <p:txBody>
          <a:bodyPr/>
          <a:lstStyle/>
          <a:p>
            <a:fld id="{98309481-EAD0-47F1-8FF0-7655294002B7}"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C2C256E3-90B4-4A33-A99B-2AAECC70021F}"/>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3C69086F-3C78-4339-ACAD-13EE59E29D1D}"/>
              </a:ext>
            </a:extLst>
          </p:cNvPr>
          <p:cNvSpPr>
            <a:spLocks noGrp="1"/>
          </p:cNvSpPr>
          <p:nvPr>
            <p:ph type="sldNum" sz="quarter" idx="12"/>
          </p:nvPr>
        </p:nvSpPr>
        <p:spPr/>
        <p:txBody>
          <a:bodyPr/>
          <a:lstStyle/>
          <a:p>
            <a:fld id="{4C743778-F487-48D4-B65A-35741B1D822D}" type="slidenum">
              <a:rPr lang="uk-UA" smtClean="0"/>
              <a:t>‹#›</a:t>
            </a:fld>
            <a:endParaRPr lang="uk-UA"/>
          </a:p>
        </p:txBody>
      </p:sp>
    </p:spTree>
    <p:extLst>
      <p:ext uri="{BB962C8B-B14F-4D97-AF65-F5344CB8AC3E}">
        <p14:creationId xmlns:p14="http://schemas.microsoft.com/office/powerpoint/2010/main" val="3254072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B78916-781E-428F-B9D0-6992ED632854}"/>
              </a:ext>
            </a:extLst>
          </p:cNvPr>
          <p:cNvSpPr>
            <a:spLocks noGrp="1"/>
          </p:cNvSpPr>
          <p:nvPr>
            <p:ph type="title"/>
          </p:nvPr>
        </p:nvSpPr>
        <p:spPr/>
        <p:txBody>
          <a:bodyPr/>
          <a:lstStyle/>
          <a:p>
            <a:r>
              <a:rPr lang="ru-RU"/>
              <a:t>Образец заголовка</a:t>
            </a:r>
            <a:endParaRPr lang="uk-UA"/>
          </a:p>
        </p:txBody>
      </p:sp>
      <p:sp>
        <p:nvSpPr>
          <p:cNvPr id="3" name="Вертикальный текст 2">
            <a:extLst>
              <a:ext uri="{FF2B5EF4-FFF2-40B4-BE49-F238E27FC236}">
                <a16:creationId xmlns:a16="http://schemas.microsoft.com/office/drawing/2014/main" id="{456F5249-A2C9-46B7-B8B7-278124149001}"/>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FFAF68AD-BDB1-4153-B285-CDD791C8E4D5}"/>
              </a:ext>
            </a:extLst>
          </p:cNvPr>
          <p:cNvSpPr>
            <a:spLocks noGrp="1"/>
          </p:cNvSpPr>
          <p:nvPr>
            <p:ph type="dt" sz="half" idx="10"/>
          </p:nvPr>
        </p:nvSpPr>
        <p:spPr/>
        <p:txBody>
          <a:bodyPr/>
          <a:lstStyle/>
          <a:p>
            <a:fld id="{98309481-EAD0-47F1-8FF0-7655294002B7}"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6FDD68D8-CEE7-4992-AB57-5B8380230EAD}"/>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F5D14375-2EA2-4289-87E1-0332CDC19878}"/>
              </a:ext>
            </a:extLst>
          </p:cNvPr>
          <p:cNvSpPr>
            <a:spLocks noGrp="1"/>
          </p:cNvSpPr>
          <p:nvPr>
            <p:ph type="sldNum" sz="quarter" idx="12"/>
          </p:nvPr>
        </p:nvSpPr>
        <p:spPr/>
        <p:txBody>
          <a:bodyPr/>
          <a:lstStyle/>
          <a:p>
            <a:fld id="{4C743778-F487-48D4-B65A-35741B1D822D}" type="slidenum">
              <a:rPr lang="uk-UA" smtClean="0"/>
              <a:t>‹#›</a:t>
            </a:fld>
            <a:endParaRPr lang="uk-UA"/>
          </a:p>
        </p:txBody>
      </p:sp>
    </p:spTree>
    <p:extLst>
      <p:ext uri="{BB962C8B-B14F-4D97-AF65-F5344CB8AC3E}">
        <p14:creationId xmlns:p14="http://schemas.microsoft.com/office/powerpoint/2010/main" val="1195230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5AB25B2-4DFE-479F-BDBF-639EA14AAFD8}"/>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uk-UA"/>
          </a:p>
        </p:txBody>
      </p:sp>
      <p:sp>
        <p:nvSpPr>
          <p:cNvPr id="3" name="Вертикальный текст 2">
            <a:extLst>
              <a:ext uri="{FF2B5EF4-FFF2-40B4-BE49-F238E27FC236}">
                <a16:creationId xmlns:a16="http://schemas.microsoft.com/office/drawing/2014/main" id="{4137B679-EA0F-47B0-820F-0F0FC9862D74}"/>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CC933DCC-4932-46E1-BE35-9B6D14553439}"/>
              </a:ext>
            </a:extLst>
          </p:cNvPr>
          <p:cNvSpPr>
            <a:spLocks noGrp="1"/>
          </p:cNvSpPr>
          <p:nvPr>
            <p:ph type="dt" sz="half" idx="10"/>
          </p:nvPr>
        </p:nvSpPr>
        <p:spPr/>
        <p:txBody>
          <a:bodyPr/>
          <a:lstStyle/>
          <a:p>
            <a:fld id="{98309481-EAD0-47F1-8FF0-7655294002B7}"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8053153E-F946-441D-90E2-A43AAD98517B}"/>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0390D68B-83C2-4A26-A2C3-576134EDEA5B}"/>
              </a:ext>
            </a:extLst>
          </p:cNvPr>
          <p:cNvSpPr>
            <a:spLocks noGrp="1"/>
          </p:cNvSpPr>
          <p:nvPr>
            <p:ph type="sldNum" sz="quarter" idx="12"/>
          </p:nvPr>
        </p:nvSpPr>
        <p:spPr/>
        <p:txBody>
          <a:bodyPr/>
          <a:lstStyle/>
          <a:p>
            <a:fld id="{4C743778-F487-48D4-B65A-35741B1D822D}" type="slidenum">
              <a:rPr lang="uk-UA" smtClean="0"/>
              <a:t>‹#›</a:t>
            </a:fld>
            <a:endParaRPr lang="uk-UA"/>
          </a:p>
        </p:txBody>
      </p:sp>
    </p:spTree>
    <p:extLst>
      <p:ext uri="{BB962C8B-B14F-4D97-AF65-F5344CB8AC3E}">
        <p14:creationId xmlns:p14="http://schemas.microsoft.com/office/powerpoint/2010/main" val="2223323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EBBB576-6B98-4FD0-9850-38C7C7F44D2B}"/>
              </a:ext>
            </a:extLst>
          </p:cNvPr>
          <p:cNvSpPr>
            <a:spLocks noGrp="1"/>
          </p:cNvSpPr>
          <p:nvPr>
            <p:ph type="title"/>
          </p:nvPr>
        </p:nvSpPr>
        <p:spPr/>
        <p:txBody>
          <a:bodyPr/>
          <a:lstStyle/>
          <a:p>
            <a:r>
              <a:rPr lang="ru-RU"/>
              <a:t>Образец заголовка</a:t>
            </a:r>
            <a:endParaRPr lang="uk-UA"/>
          </a:p>
        </p:txBody>
      </p:sp>
      <p:sp>
        <p:nvSpPr>
          <p:cNvPr id="3" name="Объект 2">
            <a:extLst>
              <a:ext uri="{FF2B5EF4-FFF2-40B4-BE49-F238E27FC236}">
                <a16:creationId xmlns:a16="http://schemas.microsoft.com/office/drawing/2014/main" id="{13D6E6E7-5021-4C6A-8B8E-0845F2E13E72}"/>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7AABA7E5-4B18-4170-AF17-519BBF61E01B}"/>
              </a:ext>
            </a:extLst>
          </p:cNvPr>
          <p:cNvSpPr>
            <a:spLocks noGrp="1"/>
          </p:cNvSpPr>
          <p:nvPr>
            <p:ph type="dt" sz="half" idx="10"/>
          </p:nvPr>
        </p:nvSpPr>
        <p:spPr/>
        <p:txBody>
          <a:bodyPr/>
          <a:lstStyle/>
          <a:p>
            <a:fld id="{98309481-EAD0-47F1-8FF0-7655294002B7}"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B00254CA-22F4-46D3-AB1F-CD41C1865ACF}"/>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EC7CAB53-F1C8-4F70-B1B0-D9F5450D310E}"/>
              </a:ext>
            </a:extLst>
          </p:cNvPr>
          <p:cNvSpPr>
            <a:spLocks noGrp="1"/>
          </p:cNvSpPr>
          <p:nvPr>
            <p:ph type="sldNum" sz="quarter" idx="12"/>
          </p:nvPr>
        </p:nvSpPr>
        <p:spPr/>
        <p:txBody>
          <a:bodyPr/>
          <a:lstStyle/>
          <a:p>
            <a:fld id="{4C743778-F487-48D4-B65A-35741B1D822D}" type="slidenum">
              <a:rPr lang="uk-UA" smtClean="0"/>
              <a:t>‹#›</a:t>
            </a:fld>
            <a:endParaRPr lang="uk-UA"/>
          </a:p>
        </p:txBody>
      </p:sp>
    </p:spTree>
    <p:extLst>
      <p:ext uri="{BB962C8B-B14F-4D97-AF65-F5344CB8AC3E}">
        <p14:creationId xmlns:p14="http://schemas.microsoft.com/office/powerpoint/2010/main" val="2208523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ED209B6-3964-460B-B162-71677C77867A}"/>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uk-UA"/>
          </a:p>
        </p:txBody>
      </p:sp>
      <p:sp>
        <p:nvSpPr>
          <p:cNvPr id="3" name="Текст 2">
            <a:extLst>
              <a:ext uri="{FF2B5EF4-FFF2-40B4-BE49-F238E27FC236}">
                <a16:creationId xmlns:a16="http://schemas.microsoft.com/office/drawing/2014/main" id="{FF9DF7EE-82BD-484C-BAEF-083CC16631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1F4604FA-554D-4B42-9701-BB7CE0917357}"/>
              </a:ext>
            </a:extLst>
          </p:cNvPr>
          <p:cNvSpPr>
            <a:spLocks noGrp="1"/>
          </p:cNvSpPr>
          <p:nvPr>
            <p:ph type="dt" sz="half" idx="10"/>
          </p:nvPr>
        </p:nvSpPr>
        <p:spPr/>
        <p:txBody>
          <a:bodyPr/>
          <a:lstStyle/>
          <a:p>
            <a:fld id="{98309481-EAD0-47F1-8FF0-7655294002B7}"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7DEB4FC0-0A94-4411-A07C-228EECCC1F9C}"/>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A9F48CD1-440E-44B4-B007-B43871A125FB}"/>
              </a:ext>
            </a:extLst>
          </p:cNvPr>
          <p:cNvSpPr>
            <a:spLocks noGrp="1"/>
          </p:cNvSpPr>
          <p:nvPr>
            <p:ph type="sldNum" sz="quarter" idx="12"/>
          </p:nvPr>
        </p:nvSpPr>
        <p:spPr/>
        <p:txBody>
          <a:bodyPr/>
          <a:lstStyle/>
          <a:p>
            <a:fld id="{4C743778-F487-48D4-B65A-35741B1D822D}" type="slidenum">
              <a:rPr lang="uk-UA" smtClean="0"/>
              <a:t>‹#›</a:t>
            </a:fld>
            <a:endParaRPr lang="uk-UA"/>
          </a:p>
        </p:txBody>
      </p:sp>
    </p:spTree>
    <p:extLst>
      <p:ext uri="{BB962C8B-B14F-4D97-AF65-F5344CB8AC3E}">
        <p14:creationId xmlns:p14="http://schemas.microsoft.com/office/powerpoint/2010/main" val="363354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2CC4843-063A-4E3E-815F-7D3ABFB5A9C3}"/>
              </a:ext>
            </a:extLst>
          </p:cNvPr>
          <p:cNvSpPr>
            <a:spLocks noGrp="1"/>
          </p:cNvSpPr>
          <p:nvPr>
            <p:ph type="title"/>
          </p:nvPr>
        </p:nvSpPr>
        <p:spPr/>
        <p:txBody>
          <a:bodyPr/>
          <a:lstStyle/>
          <a:p>
            <a:r>
              <a:rPr lang="ru-RU"/>
              <a:t>Образец заголовка</a:t>
            </a:r>
            <a:endParaRPr lang="uk-UA"/>
          </a:p>
        </p:txBody>
      </p:sp>
      <p:sp>
        <p:nvSpPr>
          <p:cNvPr id="3" name="Объект 2">
            <a:extLst>
              <a:ext uri="{FF2B5EF4-FFF2-40B4-BE49-F238E27FC236}">
                <a16:creationId xmlns:a16="http://schemas.microsoft.com/office/drawing/2014/main" id="{BA15FFEC-A68E-47AD-9D0B-D100C6134A47}"/>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Объект 3">
            <a:extLst>
              <a:ext uri="{FF2B5EF4-FFF2-40B4-BE49-F238E27FC236}">
                <a16:creationId xmlns:a16="http://schemas.microsoft.com/office/drawing/2014/main" id="{16D55BD1-9E2A-4626-BF7A-8F29E458C31D}"/>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5" name="Дата 4">
            <a:extLst>
              <a:ext uri="{FF2B5EF4-FFF2-40B4-BE49-F238E27FC236}">
                <a16:creationId xmlns:a16="http://schemas.microsoft.com/office/drawing/2014/main" id="{DA1DA989-AB27-4913-B7F1-972E81642B8F}"/>
              </a:ext>
            </a:extLst>
          </p:cNvPr>
          <p:cNvSpPr>
            <a:spLocks noGrp="1"/>
          </p:cNvSpPr>
          <p:nvPr>
            <p:ph type="dt" sz="half" idx="10"/>
          </p:nvPr>
        </p:nvSpPr>
        <p:spPr/>
        <p:txBody>
          <a:bodyPr/>
          <a:lstStyle/>
          <a:p>
            <a:fld id="{98309481-EAD0-47F1-8FF0-7655294002B7}" type="datetimeFigureOut">
              <a:rPr lang="uk-UA" smtClean="0"/>
              <a:t>16.03.2020</a:t>
            </a:fld>
            <a:endParaRPr lang="uk-UA"/>
          </a:p>
        </p:txBody>
      </p:sp>
      <p:sp>
        <p:nvSpPr>
          <p:cNvPr id="6" name="Нижний колонтитул 5">
            <a:extLst>
              <a:ext uri="{FF2B5EF4-FFF2-40B4-BE49-F238E27FC236}">
                <a16:creationId xmlns:a16="http://schemas.microsoft.com/office/drawing/2014/main" id="{6AF20538-5092-41E2-8FF4-17DE62662691}"/>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D7566ADC-D892-4346-91F3-DEA67944F63D}"/>
              </a:ext>
            </a:extLst>
          </p:cNvPr>
          <p:cNvSpPr>
            <a:spLocks noGrp="1"/>
          </p:cNvSpPr>
          <p:nvPr>
            <p:ph type="sldNum" sz="quarter" idx="12"/>
          </p:nvPr>
        </p:nvSpPr>
        <p:spPr/>
        <p:txBody>
          <a:bodyPr/>
          <a:lstStyle/>
          <a:p>
            <a:fld id="{4C743778-F487-48D4-B65A-35741B1D822D}" type="slidenum">
              <a:rPr lang="uk-UA" smtClean="0"/>
              <a:t>‹#›</a:t>
            </a:fld>
            <a:endParaRPr lang="uk-UA"/>
          </a:p>
        </p:txBody>
      </p:sp>
    </p:spTree>
    <p:extLst>
      <p:ext uri="{BB962C8B-B14F-4D97-AF65-F5344CB8AC3E}">
        <p14:creationId xmlns:p14="http://schemas.microsoft.com/office/powerpoint/2010/main" val="1397440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253C63E-3320-403C-9902-7BC934C9B430}"/>
              </a:ext>
            </a:extLst>
          </p:cNvPr>
          <p:cNvSpPr>
            <a:spLocks noGrp="1"/>
          </p:cNvSpPr>
          <p:nvPr>
            <p:ph type="title"/>
          </p:nvPr>
        </p:nvSpPr>
        <p:spPr>
          <a:xfrm>
            <a:off x="839788" y="365125"/>
            <a:ext cx="10515600" cy="1325563"/>
          </a:xfrm>
        </p:spPr>
        <p:txBody>
          <a:bodyPr/>
          <a:lstStyle/>
          <a:p>
            <a:r>
              <a:rPr lang="ru-RU"/>
              <a:t>Образец заголовка</a:t>
            </a:r>
            <a:endParaRPr lang="uk-UA"/>
          </a:p>
        </p:txBody>
      </p:sp>
      <p:sp>
        <p:nvSpPr>
          <p:cNvPr id="3" name="Текст 2">
            <a:extLst>
              <a:ext uri="{FF2B5EF4-FFF2-40B4-BE49-F238E27FC236}">
                <a16:creationId xmlns:a16="http://schemas.microsoft.com/office/drawing/2014/main" id="{1DFBA9FB-440A-4286-9844-1D264A87D2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0E79B6E-DCE2-4A86-A062-56940FB82A48}"/>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5" name="Текст 4">
            <a:extLst>
              <a:ext uri="{FF2B5EF4-FFF2-40B4-BE49-F238E27FC236}">
                <a16:creationId xmlns:a16="http://schemas.microsoft.com/office/drawing/2014/main" id="{DE7DD04C-925E-448C-B56E-A56ED830F2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0023C850-7245-470A-96E4-64A4B4876BE7}"/>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7" name="Дата 6">
            <a:extLst>
              <a:ext uri="{FF2B5EF4-FFF2-40B4-BE49-F238E27FC236}">
                <a16:creationId xmlns:a16="http://schemas.microsoft.com/office/drawing/2014/main" id="{06FF978A-06CC-4071-967C-DB6007702768}"/>
              </a:ext>
            </a:extLst>
          </p:cNvPr>
          <p:cNvSpPr>
            <a:spLocks noGrp="1"/>
          </p:cNvSpPr>
          <p:nvPr>
            <p:ph type="dt" sz="half" idx="10"/>
          </p:nvPr>
        </p:nvSpPr>
        <p:spPr/>
        <p:txBody>
          <a:bodyPr/>
          <a:lstStyle/>
          <a:p>
            <a:fld id="{98309481-EAD0-47F1-8FF0-7655294002B7}" type="datetimeFigureOut">
              <a:rPr lang="uk-UA" smtClean="0"/>
              <a:t>16.03.2020</a:t>
            </a:fld>
            <a:endParaRPr lang="uk-UA"/>
          </a:p>
        </p:txBody>
      </p:sp>
      <p:sp>
        <p:nvSpPr>
          <p:cNvPr id="8" name="Нижний колонтитул 7">
            <a:extLst>
              <a:ext uri="{FF2B5EF4-FFF2-40B4-BE49-F238E27FC236}">
                <a16:creationId xmlns:a16="http://schemas.microsoft.com/office/drawing/2014/main" id="{F7F013CC-1D2C-403A-9BA0-F54342DA809B}"/>
              </a:ext>
            </a:extLst>
          </p:cNvPr>
          <p:cNvSpPr>
            <a:spLocks noGrp="1"/>
          </p:cNvSpPr>
          <p:nvPr>
            <p:ph type="ftr" sz="quarter" idx="11"/>
          </p:nvPr>
        </p:nvSpPr>
        <p:spPr/>
        <p:txBody>
          <a:bodyPr/>
          <a:lstStyle/>
          <a:p>
            <a:endParaRPr lang="uk-UA"/>
          </a:p>
        </p:txBody>
      </p:sp>
      <p:sp>
        <p:nvSpPr>
          <p:cNvPr id="9" name="Номер слайда 8">
            <a:extLst>
              <a:ext uri="{FF2B5EF4-FFF2-40B4-BE49-F238E27FC236}">
                <a16:creationId xmlns:a16="http://schemas.microsoft.com/office/drawing/2014/main" id="{72DACEED-DDF2-45F6-A619-DF10DF07B39B}"/>
              </a:ext>
            </a:extLst>
          </p:cNvPr>
          <p:cNvSpPr>
            <a:spLocks noGrp="1"/>
          </p:cNvSpPr>
          <p:nvPr>
            <p:ph type="sldNum" sz="quarter" idx="12"/>
          </p:nvPr>
        </p:nvSpPr>
        <p:spPr/>
        <p:txBody>
          <a:bodyPr/>
          <a:lstStyle/>
          <a:p>
            <a:fld id="{4C743778-F487-48D4-B65A-35741B1D822D}" type="slidenum">
              <a:rPr lang="uk-UA" smtClean="0"/>
              <a:t>‹#›</a:t>
            </a:fld>
            <a:endParaRPr lang="uk-UA"/>
          </a:p>
        </p:txBody>
      </p:sp>
    </p:spTree>
    <p:extLst>
      <p:ext uri="{BB962C8B-B14F-4D97-AF65-F5344CB8AC3E}">
        <p14:creationId xmlns:p14="http://schemas.microsoft.com/office/powerpoint/2010/main" val="1775405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DA22F0D-7351-4CE8-A04B-497CB72944BA}"/>
              </a:ext>
            </a:extLst>
          </p:cNvPr>
          <p:cNvSpPr>
            <a:spLocks noGrp="1"/>
          </p:cNvSpPr>
          <p:nvPr>
            <p:ph type="title"/>
          </p:nvPr>
        </p:nvSpPr>
        <p:spPr/>
        <p:txBody>
          <a:bodyPr/>
          <a:lstStyle/>
          <a:p>
            <a:r>
              <a:rPr lang="ru-RU"/>
              <a:t>Образец заголовка</a:t>
            </a:r>
            <a:endParaRPr lang="uk-UA"/>
          </a:p>
        </p:txBody>
      </p:sp>
      <p:sp>
        <p:nvSpPr>
          <p:cNvPr id="3" name="Дата 2">
            <a:extLst>
              <a:ext uri="{FF2B5EF4-FFF2-40B4-BE49-F238E27FC236}">
                <a16:creationId xmlns:a16="http://schemas.microsoft.com/office/drawing/2014/main" id="{FB519DEA-EA69-4EB8-9727-CF816E059FD1}"/>
              </a:ext>
            </a:extLst>
          </p:cNvPr>
          <p:cNvSpPr>
            <a:spLocks noGrp="1"/>
          </p:cNvSpPr>
          <p:nvPr>
            <p:ph type="dt" sz="half" idx="10"/>
          </p:nvPr>
        </p:nvSpPr>
        <p:spPr/>
        <p:txBody>
          <a:bodyPr/>
          <a:lstStyle/>
          <a:p>
            <a:fld id="{98309481-EAD0-47F1-8FF0-7655294002B7}" type="datetimeFigureOut">
              <a:rPr lang="uk-UA" smtClean="0"/>
              <a:t>16.03.2020</a:t>
            </a:fld>
            <a:endParaRPr lang="uk-UA"/>
          </a:p>
        </p:txBody>
      </p:sp>
      <p:sp>
        <p:nvSpPr>
          <p:cNvPr id="4" name="Нижний колонтитул 3">
            <a:extLst>
              <a:ext uri="{FF2B5EF4-FFF2-40B4-BE49-F238E27FC236}">
                <a16:creationId xmlns:a16="http://schemas.microsoft.com/office/drawing/2014/main" id="{31C00CE8-8DE6-4657-BE00-412324303B4D}"/>
              </a:ext>
            </a:extLst>
          </p:cNvPr>
          <p:cNvSpPr>
            <a:spLocks noGrp="1"/>
          </p:cNvSpPr>
          <p:nvPr>
            <p:ph type="ftr" sz="quarter" idx="11"/>
          </p:nvPr>
        </p:nvSpPr>
        <p:spPr/>
        <p:txBody>
          <a:bodyPr/>
          <a:lstStyle/>
          <a:p>
            <a:endParaRPr lang="uk-UA"/>
          </a:p>
        </p:txBody>
      </p:sp>
      <p:sp>
        <p:nvSpPr>
          <p:cNvPr id="5" name="Номер слайда 4">
            <a:extLst>
              <a:ext uri="{FF2B5EF4-FFF2-40B4-BE49-F238E27FC236}">
                <a16:creationId xmlns:a16="http://schemas.microsoft.com/office/drawing/2014/main" id="{0CED5240-4A69-4BC2-8021-0B33171C9D2C}"/>
              </a:ext>
            </a:extLst>
          </p:cNvPr>
          <p:cNvSpPr>
            <a:spLocks noGrp="1"/>
          </p:cNvSpPr>
          <p:nvPr>
            <p:ph type="sldNum" sz="quarter" idx="12"/>
          </p:nvPr>
        </p:nvSpPr>
        <p:spPr/>
        <p:txBody>
          <a:bodyPr/>
          <a:lstStyle/>
          <a:p>
            <a:fld id="{4C743778-F487-48D4-B65A-35741B1D822D}" type="slidenum">
              <a:rPr lang="uk-UA" smtClean="0"/>
              <a:t>‹#›</a:t>
            </a:fld>
            <a:endParaRPr lang="uk-UA"/>
          </a:p>
        </p:txBody>
      </p:sp>
    </p:spTree>
    <p:extLst>
      <p:ext uri="{BB962C8B-B14F-4D97-AF65-F5344CB8AC3E}">
        <p14:creationId xmlns:p14="http://schemas.microsoft.com/office/powerpoint/2010/main" val="3822858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5D099AA9-E13D-4AAA-9432-07B10FA132B1}"/>
              </a:ext>
            </a:extLst>
          </p:cNvPr>
          <p:cNvSpPr>
            <a:spLocks noGrp="1"/>
          </p:cNvSpPr>
          <p:nvPr>
            <p:ph type="dt" sz="half" idx="10"/>
          </p:nvPr>
        </p:nvSpPr>
        <p:spPr/>
        <p:txBody>
          <a:bodyPr/>
          <a:lstStyle/>
          <a:p>
            <a:fld id="{98309481-EAD0-47F1-8FF0-7655294002B7}" type="datetimeFigureOut">
              <a:rPr lang="uk-UA" smtClean="0"/>
              <a:t>16.03.2020</a:t>
            </a:fld>
            <a:endParaRPr lang="uk-UA"/>
          </a:p>
        </p:txBody>
      </p:sp>
      <p:sp>
        <p:nvSpPr>
          <p:cNvPr id="3" name="Нижний колонтитул 2">
            <a:extLst>
              <a:ext uri="{FF2B5EF4-FFF2-40B4-BE49-F238E27FC236}">
                <a16:creationId xmlns:a16="http://schemas.microsoft.com/office/drawing/2014/main" id="{970FAC95-2610-4880-ABF1-A8470105FC1A}"/>
              </a:ext>
            </a:extLst>
          </p:cNvPr>
          <p:cNvSpPr>
            <a:spLocks noGrp="1"/>
          </p:cNvSpPr>
          <p:nvPr>
            <p:ph type="ftr" sz="quarter" idx="11"/>
          </p:nvPr>
        </p:nvSpPr>
        <p:spPr/>
        <p:txBody>
          <a:bodyPr/>
          <a:lstStyle/>
          <a:p>
            <a:endParaRPr lang="uk-UA"/>
          </a:p>
        </p:txBody>
      </p:sp>
      <p:sp>
        <p:nvSpPr>
          <p:cNvPr id="4" name="Номер слайда 3">
            <a:extLst>
              <a:ext uri="{FF2B5EF4-FFF2-40B4-BE49-F238E27FC236}">
                <a16:creationId xmlns:a16="http://schemas.microsoft.com/office/drawing/2014/main" id="{4AA4084E-1B65-467A-BE54-9975A0CC05E4}"/>
              </a:ext>
            </a:extLst>
          </p:cNvPr>
          <p:cNvSpPr>
            <a:spLocks noGrp="1"/>
          </p:cNvSpPr>
          <p:nvPr>
            <p:ph type="sldNum" sz="quarter" idx="12"/>
          </p:nvPr>
        </p:nvSpPr>
        <p:spPr/>
        <p:txBody>
          <a:bodyPr/>
          <a:lstStyle/>
          <a:p>
            <a:fld id="{4C743778-F487-48D4-B65A-35741B1D822D}" type="slidenum">
              <a:rPr lang="uk-UA" smtClean="0"/>
              <a:t>‹#›</a:t>
            </a:fld>
            <a:endParaRPr lang="uk-UA"/>
          </a:p>
        </p:txBody>
      </p:sp>
    </p:spTree>
    <p:extLst>
      <p:ext uri="{BB962C8B-B14F-4D97-AF65-F5344CB8AC3E}">
        <p14:creationId xmlns:p14="http://schemas.microsoft.com/office/powerpoint/2010/main" val="1517824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9C7F0B-585D-4BCA-AD50-89CF6C66A2E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uk-UA"/>
          </a:p>
        </p:txBody>
      </p:sp>
      <p:sp>
        <p:nvSpPr>
          <p:cNvPr id="3" name="Объект 2">
            <a:extLst>
              <a:ext uri="{FF2B5EF4-FFF2-40B4-BE49-F238E27FC236}">
                <a16:creationId xmlns:a16="http://schemas.microsoft.com/office/drawing/2014/main" id="{28D959A8-6E2D-4E65-BA66-394E363DF4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Текст 3">
            <a:extLst>
              <a:ext uri="{FF2B5EF4-FFF2-40B4-BE49-F238E27FC236}">
                <a16:creationId xmlns:a16="http://schemas.microsoft.com/office/drawing/2014/main" id="{07EDB8A1-D810-4137-B0BD-2EC5AA5855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9F0173FD-136B-43A6-A78B-9F02227C37A5}"/>
              </a:ext>
            </a:extLst>
          </p:cNvPr>
          <p:cNvSpPr>
            <a:spLocks noGrp="1"/>
          </p:cNvSpPr>
          <p:nvPr>
            <p:ph type="dt" sz="half" idx="10"/>
          </p:nvPr>
        </p:nvSpPr>
        <p:spPr/>
        <p:txBody>
          <a:bodyPr/>
          <a:lstStyle/>
          <a:p>
            <a:fld id="{98309481-EAD0-47F1-8FF0-7655294002B7}" type="datetimeFigureOut">
              <a:rPr lang="uk-UA" smtClean="0"/>
              <a:t>16.03.2020</a:t>
            </a:fld>
            <a:endParaRPr lang="uk-UA"/>
          </a:p>
        </p:txBody>
      </p:sp>
      <p:sp>
        <p:nvSpPr>
          <p:cNvPr id="6" name="Нижний колонтитул 5">
            <a:extLst>
              <a:ext uri="{FF2B5EF4-FFF2-40B4-BE49-F238E27FC236}">
                <a16:creationId xmlns:a16="http://schemas.microsoft.com/office/drawing/2014/main" id="{D5178036-4F33-4B48-91E9-8CE9FB51D42C}"/>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6C87BD71-AF9E-4612-BA41-5D5EE30BE87E}"/>
              </a:ext>
            </a:extLst>
          </p:cNvPr>
          <p:cNvSpPr>
            <a:spLocks noGrp="1"/>
          </p:cNvSpPr>
          <p:nvPr>
            <p:ph type="sldNum" sz="quarter" idx="12"/>
          </p:nvPr>
        </p:nvSpPr>
        <p:spPr/>
        <p:txBody>
          <a:bodyPr/>
          <a:lstStyle/>
          <a:p>
            <a:fld id="{4C743778-F487-48D4-B65A-35741B1D822D}" type="slidenum">
              <a:rPr lang="uk-UA" smtClean="0"/>
              <a:t>‹#›</a:t>
            </a:fld>
            <a:endParaRPr lang="uk-UA"/>
          </a:p>
        </p:txBody>
      </p:sp>
    </p:spTree>
    <p:extLst>
      <p:ext uri="{BB962C8B-B14F-4D97-AF65-F5344CB8AC3E}">
        <p14:creationId xmlns:p14="http://schemas.microsoft.com/office/powerpoint/2010/main" val="1635326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9761D62-9B20-4565-9F77-2DA1FBA731D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uk-UA"/>
          </a:p>
        </p:txBody>
      </p:sp>
      <p:sp>
        <p:nvSpPr>
          <p:cNvPr id="3" name="Рисунок 2">
            <a:extLst>
              <a:ext uri="{FF2B5EF4-FFF2-40B4-BE49-F238E27FC236}">
                <a16:creationId xmlns:a16="http://schemas.microsoft.com/office/drawing/2014/main" id="{3AC55C6F-5886-4F86-9511-808BEF1A0B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a:extLst>
              <a:ext uri="{FF2B5EF4-FFF2-40B4-BE49-F238E27FC236}">
                <a16:creationId xmlns:a16="http://schemas.microsoft.com/office/drawing/2014/main" id="{2F47CB46-9607-48FC-B31B-2D2B9F4EF7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1DB19016-A75D-4E05-A81E-E39ABABBFA4A}"/>
              </a:ext>
            </a:extLst>
          </p:cNvPr>
          <p:cNvSpPr>
            <a:spLocks noGrp="1"/>
          </p:cNvSpPr>
          <p:nvPr>
            <p:ph type="dt" sz="half" idx="10"/>
          </p:nvPr>
        </p:nvSpPr>
        <p:spPr/>
        <p:txBody>
          <a:bodyPr/>
          <a:lstStyle/>
          <a:p>
            <a:fld id="{98309481-EAD0-47F1-8FF0-7655294002B7}" type="datetimeFigureOut">
              <a:rPr lang="uk-UA" smtClean="0"/>
              <a:t>16.03.2020</a:t>
            </a:fld>
            <a:endParaRPr lang="uk-UA"/>
          </a:p>
        </p:txBody>
      </p:sp>
      <p:sp>
        <p:nvSpPr>
          <p:cNvPr id="6" name="Нижний колонтитул 5">
            <a:extLst>
              <a:ext uri="{FF2B5EF4-FFF2-40B4-BE49-F238E27FC236}">
                <a16:creationId xmlns:a16="http://schemas.microsoft.com/office/drawing/2014/main" id="{1C896E76-39F3-4005-835B-C6AC07A7BD64}"/>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B8DEBDF4-D246-4C47-877B-0F5EBBDBE467}"/>
              </a:ext>
            </a:extLst>
          </p:cNvPr>
          <p:cNvSpPr>
            <a:spLocks noGrp="1"/>
          </p:cNvSpPr>
          <p:nvPr>
            <p:ph type="sldNum" sz="quarter" idx="12"/>
          </p:nvPr>
        </p:nvSpPr>
        <p:spPr/>
        <p:txBody>
          <a:bodyPr/>
          <a:lstStyle/>
          <a:p>
            <a:fld id="{4C743778-F487-48D4-B65A-35741B1D822D}" type="slidenum">
              <a:rPr lang="uk-UA" smtClean="0"/>
              <a:t>‹#›</a:t>
            </a:fld>
            <a:endParaRPr lang="uk-UA"/>
          </a:p>
        </p:txBody>
      </p:sp>
    </p:spTree>
    <p:extLst>
      <p:ext uri="{BB962C8B-B14F-4D97-AF65-F5344CB8AC3E}">
        <p14:creationId xmlns:p14="http://schemas.microsoft.com/office/powerpoint/2010/main" val="1508251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2B43B5A-A4CA-44DC-809E-EC83D84B3A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uk-UA"/>
          </a:p>
        </p:txBody>
      </p:sp>
      <p:sp>
        <p:nvSpPr>
          <p:cNvPr id="3" name="Текст 2">
            <a:extLst>
              <a:ext uri="{FF2B5EF4-FFF2-40B4-BE49-F238E27FC236}">
                <a16:creationId xmlns:a16="http://schemas.microsoft.com/office/drawing/2014/main" id="{15B501B8-04FB-4CC6-A4C1-14767ABF13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05CB41B7-54D1-4D7F-9CA1-0F09564988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309481-EAD0-47F1-8FF0-7655294002B7}"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8C03BC61-7A01-4B70-A794-552B87A1CA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a:extLst>
              <a:ext uri="{FF2B5EF4-FFF2-40B4-BE49-F238E27FC236}">
                <a16:creationId xmlns:a16="http://schemas.microsoft.com/office/drawing/2014/main" id="{64CC6C2B-2B55-4A91-82D6-1169CC9548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743778-F487-48D4-B65A-35741B1D822D}" type="slidenum">
              <a:rPr lang="uk-UA" smtClean="0"/>
              <a:t>‹#›</a:t>
            </a:fld>
            <a:endParaRPr lang="uk-UA"/>
          </a:p>
        </p:txBody>
      </p:sp>
    </p:spTree>
    <p:extLst>
      <p:ext uri="{BB962C8B-B14F-4D97-AF65-F5344CB8AC3E}">
        <p14:creationId xmlns:p14="http://schemas.microsoft.com/office/powerpoint/2010/main" val="2389460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C82092-6B52-44AA-A8B4-DD3B4C91F4AF}"/>
              </a:ext>
            </a:extLst>
          </p:cNvPr>
          <p:cNvSpPr>
            <a:spLocks noGrp="1"/>
          </p:cNvSpPr>
          <p:nvPr>
            <p:ph type="ctrTitle"/>
          </p:nvPr>
        </p:nvSpPr>
        <p:spPr/>
        <p:txBody>
          <a:bodyPr/>
          <a:lstStyle/>
          <a:p>
            <a:r>
              <a:rPr lang="uk-UA" dirty="0"/>
              <a:t>Лекція 12</a:t>
            </a:r>
          </a:p>
        </p:txBody>
      </p:sp>
      <p:sp>
        <p:nvSpPr>
          <p:cNvPr id="3" name="Подзаголовок 2">
            <a:extLst>
              <a:ext uri="{FF2B5EF4-FFF2-40B4-BE49-F238E27FC236}">
                <a16:creationId xmlns:a16="http://schemas.microsoft.com/office/drawing/2014/main" id="{D12406C6-F8C6-4E6B-99D8-8F0851044CA1}"/>
              </a:ext>
            </a:extLst>
          </p:cNvPr>
          <p:cNvSpPr>
            <a:spLocks noGrp="1"/>
          </p:cNvSpPr>
          <p:nvPr>
            <p:ph type="subTitle" idx="1"/>
          </p:nvPr>
        </p:nvSpPr>
        <p:spPr>
          <a:xfrm>
            <a:off x="1524000" y="3602038"/>
            <a:ext cx="9144000" cy="618270"/>
          </a:xfrm>
        </p:spPr>
        <p:txBody>
          <a:bodyPr/>
          <a:lstStyle/>
          <a:p>
            <a:r>
              <a:rPr lang="uk-UA" dirty="0"/>
              <a:t>Мікологічна експертиза</a:t>
            </a:r>
          </a:p>
        </p:txBody>
      </p:sp>
    </p:spTree>
    <p:extLst>
      <p:ext uri="{BB962C8B-B14F-4D97-AF65-F5344CB8AC3E}">
        <p14:creationId xmlns:p14="http://schemas.microsoft.com/office/powerpoint/2010/main" val="7745568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81C92EA-2EF5-4DAF-957F-273B2A47E24B}"/>
              </a:ext>
            </a:extLst>
          </p:cNvPr>
          <p:cNvSpPr>
            <a:spLocks noGrp="1"/>
          </p:cNvSpPr>
          <p:nvPr>
            <p:ph type="title"/>
          </p:nvPr>
        </p:nvSpPr>
        <p:spPr/>
        <p:txBody>
          <a:bodyPr/>
          <a:lstStyle/>
          <a:p>
            <a:r>
              <a:rPr lang="uk-UA" b="1" dirty="0"/>
              <a:t>Макроскопічний метод</a:t>
            </a:r>
            <a:r>
              <a:rPr lang="uk-UA" dirty="0"/>
              <a:t>. </a:t>
            </a:r>
          </a:p>
        </p:txBody>
      </p:sp>
      <p:sp>
        <p:nvSpPr>
          <p:cNvPr id="3" name="Объект 2">
            <a:extLst>
              <a:ext uri="{FF2B5EF4-FFF2-40B4-BE49-F238E27FC236}">
                <a16:creationId xmlns:a16="http://schemas.microsoft.com/office/drawing/2014/main" id="{AD7ED876-9B1F-4051-B7EA-E69343BEFF3C}"/>
              </a:ext>
            </a:extLst>
          </p:cNvPr>
          <p:cNvSpPr>
            <a:spLocks noGrp="1"/>
          </p:cNvSpPr>
          <p:nvPr>
            <p:ph idx="1"/>
          </p:nvPr>
        </p:nvSpPr>
        <p:spPr/>
        <p:txBody>
          <a:bodyPr/>
          <a:lstStyle/>
          <a:p>
            <a:pPr marL="0" indent="0">
              <a:buNone/>
            </a:pPr>
            <a:r>
              <a:rPr lang="uk-UA" dirty="0"/>
              <a:t>Використовують для візуального виявлення </a:t>
            </a:r>
            <a:r>
              <a:rPr lang="uk-UA" dirty="0" err="1"/>
              <a:t>захворюванн</a:t>
            </a:r>
            <a:r>
              <a:rPr lang="uk-UA" dirty="0"/>
              <a:t>. У випадку зовнішнього огляду рослинної продукції, середньої проби, продуктів переробляння виробів із рослин, а також сажкових утворень, спор, </a:t>
            </a:r>
            <a:r>
              <a:rPr lang="uk-UA" dirty="0" err="1"/>
              <a:t>склероціїв</a:t>
            </a:r>
            <a:r>
              <a:rPr lang="uk-UA" dirty="0"/>
              <a:t> у насінні за явними ознаками. Експертиза кожного рослинного матеріалу розпочинається із зовнішнього огляду. При цьому використовують лупу, бінокуляр, мікроскоп. </a:t>
            </a:r>
          </a:p>
        </p:txBody>
      </p:sp>
    </p:spTree>
    <p:extLst>
      <p:ext uri="{BB962C8B-B14F-4D97-AF65-F5344CB8AC3E}">
        <p14:creationId xmlns:p14="http://schemas.microsoft.com/office/powerpoint/2010/main" val="92868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FCE4C0-2FA0-45F7-851F-515C49F0A9C6}"/>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69E0FF56-01A4-4CE6-8348-37AAED6F8D8A}"/>
              </a:ext>
            </a:extLst>
          </p:cNvPr>
          <p:cNvSpPr>
            <a:spLocks noGrp="1"/>
          </p:cNvSpPr>
          <p:nvPr>
            <p:ph idx="1"/>
          </p:nvPr>
        </p:nvSpPr>
        <p:spPr/>
        <p:txBody>
          <a:bodyPr/>
          <a:lstStyle/>
          <a:p>
            <a:r>
              <a:rPr lang="uk-UA" dirty="0"/>
              <a:t>Підготовлену до експертного аналізування середню пробу і рослинні виділення попередньої експертизи висипають тонким шаром на аркуш білого паперу зігнутого з чотирьох сторін, скло, плівку, </a:t>
            </a:r>
            <a:r>
              <a:rPr lang="uk-UA" dirty="0" err="1"/>
              <a:t>поемальовані</a:t>
            </a:r>
            <a:r>
              <a:rPr lang="uk-UA" dirty="0"/>
              <a:t> чи пластмасові кювети і ретельно оглядають за допомогою лупи з невеликим полем зору. Щоб уникнути додаткової зараженості насіння спорами грибів кювети після кожного зразка дезінфікують 96 % спиртом. Після експертизи на столі збирають рослинні рештки та інше сміття і спалюють, а стіл та лабораторні інструменти дезінфікують після експертизи кожного зразка. </a:t>
            </a:r>
          </a:p>
        </p:txBody>
      </p:sp>
    </p:spTree>
    <p:extLst>
      <p:ext uri="{BB962C8B-B14F-4D97-AF65-F5344CB8AC3E}">
        <p14:creationId xmlns:p14="http://schemas.microsoft.com/office/powerpoint/2010/main" val="1626138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A297D7-4687-468F-8E7A-87128A8359E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0AE46852-D10D-4BE9-A2CC-5B6757D2A043}"/>
              </a:ext>
            </a:extLst>
          </p:cNvPr>
          <p:cNvSpPr>
            <a:spLocks noGrp="1"/>
          </p:cNvSpPr>
          <p:nvPr>
            <p:ph idx="1"/>
          </p:nvPr>
        </p:nvSpPr>
        <p:spPr/>
        <p:txBody>
          <a:bodyPr>
            <a:normAutofit fontScale="92500" lnSpcReduction="10000"/>
          </a:bodyPr>
          <a:lstStyle/>
          <a:p>
            <a:pPr marL="0" indent="0">
              <a:buNone/>
            </a:pPr>
            <a:r>
              <a:rPr lang="uk-UA" dirty="0"/>
              <a:t>Щуплі деформовані зразки з підозрою на внутрішню інфекцію, що не проявляють зовнішніх ознак, відбирають і досліджують біологічним методом, а саме: закладаючи у вологу камеру для отримання </a:t>
            </a:r>
            <a:r>
              <a:rPr lang="uk-UA" dirty="0" err="1"/>
              <a:t>спороношення</a:t>
            </a:r>
            <a:r>
              <a:rPr lang="uk-UA" dirty="0"/>
              <a:t>. Якщо утворюється тільки міцелій, без </a:t>
            </a:r>
            <a:r>
              <a:rPr lang="uk-UA" dirty="0" err="1"/>
              <a:t>спороношення</a:t>
            </a:r>
            <a:r>
              <a:rPr lang="uk-UA" dirty="0"/>
              <a:t>, то його пересівають на поживне середовище з метою отримати чисту культуру й ідентифікувати виявлений гриб. </a:t>
            </a:r>
          </a:p>
          <a:p>
            <a:pPr marL="0" indent="0">
              <a:buNone/>
            </a:pPr>
            <a:r>
              <a:rPr lang="ru-RU" dirty="0"/>
              <a:t>В </a:t>
            </a:r>
            <a:r>
              <a:rPr lang="ru-RU" dirty="0" err="1"/>
              <a:t>окремих</a:t>
            </a:r>
            <a:r>
              <a:rPr lang="ru-RU" dirty="0"/>
              <a:t> </a:t>
            </a:r>
            <a:r>
              <a:rPr lang="ru-RU" dirty="0" err="1"/>
              <a:t>випадках</a:t>
            </a:r>
            <a:r>
              <a:rPr lang="ru-RU" dirty="0"/>
              <a:t> при </a:t>
            </a:r>
            <a:r>
              <a:rPr lang="ru-RU" dirty="0" err="1"/>
              <a:t>зовнішньому</a:t>
            </a:r>
            <a:r>
              <a:rPr lang="ru-RU" dirty="0"/>
              <a:t> </a:t>
            </a:r>
            <a:r>
              <a:rPr lang="ru-RU" dirty="0" err="1"/>
              <a:t>огляді</a:t>
            </a:r>
            <a:r>
              <a:rPr lang="ru-RU" dirty="0"/>
              <a:t> </a:t>
            </a:r>
            <a:r>
              <a:rPr lang="ru-RU" dirty="0" err="1"/>
              <a:t>можна</a:t>
            </a:r>
            <a:r>
              <a:rPr lang="ru-RU" dirty="0"/>
              <a:t> </a:t>
            </a:r>
            <a:r>
              <a:rPr lang="ru-RU" dirty="0" err="1"/>
              <a:t>відразу</a:t>
            </a:r>
            <a:r>
              <a:rPr lang="ru-RU" dirty="0"/>
              <a:t> за </a:t>
            </a:r>
            <a:r>
              <a:rPr lang="ru-RU" dirty="0" err="1"/>
              <a:t>плямистостями</a:t>
            </a:r>
            <a:r>
              <a:rPr lang="ru-RU" dirty="0"/>
              <a:t>, </a:t>
            </a:r>
            <a:r>
              <a:rPr lang="ru-RU" dirty="0" err="1"/>
              <a:t>виразками</a:t>
            </a:r>
            <a:r>
              <a:rPr lang="ru-RU" dirty="0"/>
              <a:t>, </a:t>
            </a:r>
            <a:r>
              <a:rPr lang="ru-RU" dirty="0" err="1"/>
              <a:t>розривами</a:t>
            </a:r>
            <a:r>
              <a:rPr lang="ru-RU" dirty="0"/>
              <a:t> </a:t>
            </a:r>
            <a:r>
              <a:rPr lang="ru-RU" dirty="0" err="1"/>
              <a:t>ідентифікувати</a:t>
            </a:r>
            <a:r>
              <a:rPr lang="ru-RU" dirty="0"/>
              <a:t> </a:t>
            </a:r>
            <a:r>
              <a:rPr lang="ru-RU" dirty="0" err="1"/>
              <a:t>види</a:t>
            </a:r>
            <a:r>
              <a:rPr lang="ru-RU" dirty="0"/>
              <a:t> </a:t>
            </a:r>
            <a:r>
              <a:rPr lang="ru-RU" dirty="0" err="1"/>
              <a:t>захворювань</a:t>
            </a:r>
            <a:r>
              <a:rPr lang="ru-RU" dirty="0"/>
              <a:t>, </a:t>
            </a:r>
            <a:r>
              <a:rPr lang="ru-RU" dirty="0" err="1"/>
              <a:t>наприклад</a:t>
            </a:r>
            <a:r>
              <a:rPr lang="ru-RU" dirty="0"/>
              <a:t>: </a:t>
            </a:r>
            <a:r>
              <a:rPr lang="ru-RU" dirty="0" err="1"/>
              <a:t>іржу</a:t>
            </a:r>
            <a:r>
              <a:rPr lang="ru-RU" dirty="0"/>
              <a:t>, </a:t>
            </a:r>
            <a:r>
              <a:rPr lang="ru-RU" dirty="0" err="1"/>
              <a:t>сажку</a:t>
            </a:r>
            <a:r>
              <a:rPr lang="ru-RU" dirty="0"/>
              <a:t> та ряд </a:t>
            </a:r>
            <a:r>
              <a:rPr lang="ru-RU" dirty="0" err="1"/>
              <a:t>інших</a:t>
            </a:r>
            <a:r>
              <a:rPr lang="ru-RU" dirty="0"/>
              <a:t>. </a:t>
            </a:r>
          </a:p>
          <a:p>
            <a:pPr marL="0" indent="0">
              <a:buNone/>
            </a:pPr>
            <a:r>
              <a:rPr lang="uk-UA" dirty="0"/>
              <a:t>Надмірне розростання тканин, патологічні зміни у різних частинах рослин (бульбах, цибулинах, насінні та ін.), на яких відсутнє </a:t>
            </a:r>
            <a:r>
              <a:rPr lang="uk-UA" dirty="0" err="1"/>
              <a:t>спороношення</a:t>
            </a:r>
            <a:r>
              <a:rPr lang="uk-UA" dirty="0"/>
              <a:t> грибів досліджують біологічним методом. </a:t>
            </a:r>
          </a:p>
        </p:txBody>
      </p:sp>
    </p:spTree>
    <p:extLst>
      <p:ext uri="{BB962C8B-B14F-4D97-AF65-F5344CB8AC3E}">
        <p14:creationId xmlns:p14="http://schemas.microsoft.com/office/powerpoint/2010/main" val="1113527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4A58A4-7427-44FE-82F6-2B69BBF47DB9}"/>
              </a:ext>
            </a:extLst>
          </p:cNvPr>
          <p:cNvSpPr>
            <a:spLocks noGrp="1"/>
          </p:cNvSpPr>
          <p:nvPr>
            <p:ph type="title"/>
          </p:nvPr>
        </p:nvSpPr>
        <p:spPr/>
        <p:txBody>
          <a:bodyPr/>
          <a:lstStyle/>
          <a:p>
            <a:r>
              <a:rPr lang="uk-UA" b="1" dirty="0"/>
              <a:t>Макроскопічний метод (за Ковальчуком) </a:t>
            </a:r>
            <a:endParaRPr lang="uk-UA" dirty="0"/>
          </a:p>
        </p:txBody>
      </p:sp>
      <p:sp>
        <p:nvSpPr>
          <p:cNvPr id="3" name="Объект 2">
            <a:extLst>
              <a:ext uri="{FF2B5EF4-FFF2-40B4-BE49-F238E27FC236}">
                <a16:creationId xmlns:a16="http://schemas.microsoft.com/office/drawing/2014/main" id="{E1062553-0D9B-432C-8888-886438F6ED86}"/>
              </a:ext>
            </a:extLst>
          </p:cNvPr>
          <p:cNvSpPr>
            <a:spLocks noGrp="1"/>
          </p:cNvSpPr>
          <p:nvPr>
            <p:ph idx="1"/>
          </p:nvPr>
        </p:nvSpPr>
        <p:spPr/>
        <p:txBody>
          <a:bodyPr>
            <a:normAutofit lnSpcReduction="10000"/>
          </a:bodyPr>
          <a:lstStyle/>
          <a:p>
            <a:pPr marL="0" indent="0">
              <a:buNone/>
            </a:pPr>
            <a:r>
              <a:rPr lang="uk-UA" dirty="0"/>
              <a:t>Застосовують для візуального виявлення </a:t>
            </a:r>
            <a:r>
              <a:rPr lang="uk-UA" dirty="0" err="1"/>
              <a:t>хвороб</a:t>
            </a:r>
            <a:r>
              <a:rPr lang="uk-UA" dirty="0"/>
              <a:t> при зовнішньому огляді рослинної продукції, продуктів їх переробки, а також сажкових утворень, спор, </a:t>
            </a:r>
            <a:r>
              <a:rPr lang="uk-UA" dirty="0" err="1"/>
              <a:t>склероціїв</a:t>
            </a:r>
            <a:r>
              <a:rPr lang="uk-UA" dirty="0"/>
              <a:t> у насінні. Для цього використовують лупу, бінокуляр, мікроскоп. </a:t>
            </a:r>
          </a:p>
          <a:p>
            <a:pPr marL="0" indent="0">
              <a:buNone/>
            </a:pPr>
            <a:r>
              <a:rPr lang="uk-UA" dirty="0"/>
              <a:t>Оглядаючи зразки рослинної продукції, зовні можна виявити плямистості, виразки, розтріскування, шорсткість, надмірне розростання тканин (пухлини), різного кольору </a:t>
            </a:r>
            <a:r>
              <a:rPr lang="uk-UA" dirty="0" err="1"/>
              <a:t>спороношення</a:t>
            </a:r>
            <a:r>
              <a:rPr lang="uk-UA" dirty="0"/>
              <a:t>. </a:t>
            </a:r>
          </a:p>
          <a:p>
            <a:pPr marL="0" indent="0">
              <a:buNone/>
            </a:pPr>
            <a:r>
              <a:rPr lang="uk-UA" dirty="0"/>
              <a:t>Користуючись лупою або бінокуляром, на ураженій поверхні вегетативних частин рослин (листках, стеблах, насінні, коренях, квітках тощо) можна виявити плодові тіла грибів (</a:t>
            </a:r>
            <a:r>
              <a:rPr lang="uk-UA" dirty="0" err="1"/>
              <a:t>перитеції</a:t>
            </a:r>
            <a:r>
              <a:rPr lang="uk-UA" dirty="0"/>
              <a:t>, </a:t>
            </a:r>
            <a:r>
              <a:rPr lang="uk-UA" dirty="0" err="1"/>
              <a:t>пікніди</a:t>
            </a:r>
            <a:r>
              <a:rPr lang="uk-UA" dirty="0"/>
              <a:t>, подушечки тощо). </a:t>
            </a:r>
          </a:p>
        </p:txBody>
      </p:sp>
    </p:spTree>
    <p:extLst>
      <p:ext uri="{BB962C8B-B14F-4D97-AF65-F5344CB8AC3E}">
        <p14:creationId xmlns:p14="http://schemas.microsoft.com/office/powerpoint/2010/main" val="3242242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64EA22B-4489-4D0C-8C1B-A1939B968247}"/>
              </a:ext>
            </a:extLst>
          </p:cNvPr>
          <p:cNvSpPr>
            <a:spLocks noGrp="1"/>
          </p:cNvSpPr>
          <p:nvPr>
            <p:ph type="title"/>
          </p:nvPr>
        </p:nvSpPr>
        <p:spPr/>
        <p:txBody>
          <a:bodyPr/>
          <a:lstStyle/>
          <a:p>
            <a:r>
              <a:rPr lang="uk-UA" b="1" dirty="0"/>
              <a:t>Метод центрифугування </a:t>
            </a:r>
            <a:endParaRPr lang="uk-UA" dirty="0"/>
          </a:p>
        </p:txBody>
      </p:sp>
      <p:sp>
        <p:nvSpPr>
          <p:cNvPr id="3" name="Объект 2">
            <a:extLst>
              <a:ext uri="{FF2B5EF4-FFF2-40B4-BE49-F238E27FC236}">
                <a16:creationId xmlns:a16="http://schemas.microsoft.com/office/drawing/2014/main" id="{29974669-5D1E-4B28-B35C-A5F38BF2E74C}"/>
              </a:ext>
            </a:extLst>
          </p:cNvPr>
          <p:cNvSpPr>
            <a:spLocks noGrp="1"/>
          </p:cNvSpPr>
          <p:nvPr>
            <p:ph idx="1"/>
          </p:nvPr>
        </p:nvSpPr>
        <p:spPr/>
        <p:txBody>
          <a:bodyPr>
            <a:normAutofit fontScale="77500" lnSpcReduction="20000"/>
          </a:bodyPr>
          <a:lstStyle/>
          <a:p>
            <a:pPr marL="0" indent="0">
              <a:buNone/>
            </a:pPr>
            <a:r>
              <a:rPr lang="uk-UA" dirty="0"/>
              <a:t>Використовують у разі необхідності встановити зараження поверхні насіння спорами грибів, наприклад, сажкою, іржею та іншими. Метод дозволяє відокремити поверхнево розміщені спори грибів, а також вилучити зооспорангії у стані спокою збудника раку картоплі на бульбах із використовуванням спеціальних речовин та </a:t>
            </a:r>
            <a:r>
              <a:rPr lang="uk-UA" dirty="0" err="1"/>
              <a:t>ідентифікування</a:t>
            </a:r>
            <a:r>
              <a:rPr lang="uk-UA" dirty="0"/>
              <a:t> їх під мікроскопом. </a:t>
            </a:r>
          </a:p>
          <a:p>
            <a:pPr marL="0" indent="0">
              <a:buNone/>
            </a:pPr>
            <a:r>
              <a:rPr lang="uk-UA" dirty="0"/>
              <a:t>Для аналізування із різних місць вихідного, середнього, документ зразків відбирають від 5 до 25 г – 200 шт. насінин із різними ознаками ураженості. Відібране насіння висипають у колбу, крупне насіння (кукурудза, квасоля тощо) розсипають у дві колби, заливають водою в кожну колбу по 20 мл (1 </a:t>
            </a:r>
            <a:r>
              <a:rPr lang="uk-UA" dirty="0" err="1"/>
              <a:t>центрифугова</a:t>
            </a:r>
            <a:r>
              <a:rPr lang="uk-UA" dirty="0"/>
              <a:t> пробірка), струмують. Насіння з гладкою поверхнею (пшениця, кукурудза) струшують 5 хв; насіння з шорсткою поверхнею (буряк) – 10 хв; насіння льону – 1 хв. </a:t>
            </a:r>
          </a:p>
          <a:p>
            <a:pPr marL="0" indent="0">
              <a:buNone/>
            </a:pPr>
            <a:r>
              <a:rPr lang="ru-RU" dirty="0" err="1"/>
              <a:t>Після</a:t>
            </a:r>
            <a:r>
              <a:rPr lang="ru-RU" dirty="0"/>
              <a:t> </a:t>
            </a:r>
            <a:r>
              <a:rPr lang="ru-RU" dirty="0" err="1"/>
              <a:t>струшування</a:t>
            </a:r>
            <a:r>
              <a:rPr lang="ru-RU" dirty="0"/>
              <a:t> воду </a:t>
            </a:r>
            <a:r>
              <a:rPr lang="ru-RU" dirty="0" err="1"/>
              <a:t>виливають</a:t>
            </a:r>
            <a:r>
              <a:rPr lang="ru-RU" dirty="0"/>
              <a:t> у </a:t>
            </a:r>
            <a:r>
              <a:rPr lang="ru-RU" dirty="0" err="1"/>
              <a:t>пробірки</a:t>
            </a:r>
            <a:r>
              <a:rPr lang="ru-RU" dirty="0"/>
              <a:t> і </a:t>
            </a:r>
            <a:r>
              <a:rPr lang="ru-RU" dirty="0" err="1"/>
              <a:t>центрифугують</a:t>
            </a:r>
            <a:r>
              <a:rPr lang="ru-RU" dirty="0"/>
              <a:t> </a:t>
            </a:r>
            <a:r>
              <a:rPr lang="ru-RU" dirty="0" err="1"/>
              <a:t>від</a:t>
            </a:r>
            <a:r>
              <a:rPr lang="ru-RU" dirty="0"/>
              <a:t> 1 до 5 </a:t>
            </a:r>
            <a:r>
              <a:rPr lang="ru-RU" dirty="0" err="1"/>
              <a:t>хв</a:t>
            </a:r>
            <a:r>
              <a:rPr lang="ru-RU" dirty="0"/>
              <a:t> при 600 </a:t>
            </a:r>
            <a:r>
              <a:rPr lang="ru-RU" dirty="0" err="1"/>
              <a:t>обертах</a:t>
            </a:r>
            <a:r>
              <a:rPr lang="ru-RU" dirty="0"/>
              <a:t> на </a:t>
            </a:r>
            <a:r>
              <a:rPr lang="ru-RU" dirty="0" err="1"/>
              <a:t>хвилину</a:t>
            </a:r>
            <a:r>
              <a:rPr lang="ru-RU" dirty="0"/>
              <a:t>. </a:t>
            </a:r>
          </a:p>
          <a:p>
            <a:pPr marL="0" indent="0">
              <a:buNone/>
            </a:pPr>
            <a:r>
              <a:rPr lang="uk-UA" dirty="0" err="1"/>
              <a:t>Надосад</a:t>
            </a:r>
            <a:r>
              <a:rPr lang="uk-UA" dirty="0"/>
              <a:t> зливають, а з осаду з однієї пробірки виготовляють п’ять препаратів й ідентифікують виявлені гриби. Препарати оглядають під мікроскопом (збільшення × 10–40). </a:t>
            </a:r>
          </a:p>
        </p:txBody>
      </p:sp>
    </p:spTree>
    <p:extLst>
      <p:ext uri="{BB962C8B-B14F-4D97-AF65-F5344CB8AC3E}">
        <p14:creationId xmlns:p14="http://schemas.microsoft.com/office/powerpoint/2010/main" val="1888315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A5DBB5-9EC5-453E-A4E0-232BE369811B}"/>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0C58AF3E-2F56-4F4A-8C36-70A4914432B9}"/>
              </a:ext>
            </a:extLst>
          </p:cNvPr>
          <p:cNvSpPr>
            <a:spLocks noGrp="1"/>
          </p:cNvSpPr>
          <p:nvPr>
            <p:ph idx="1"/>
          </p:nvPr>
        </p:nvSpPr>
        <p:spPr/>
        <p:txBody>
          <a:bodyPr/>
          <a:lstStyle/>
          <a:p>
            <a:endParaRPr lang="uk-UA"/>
          </a:p>
        </p:txBody>
      </p:sp>
      <p:pic>
        <p:nvPicPr>
          <p:cNvPr id="4" name="Рисунок 3">
            <a:extLst>
              <a:ext uri="{FF2B5EF4-FFF2-40B4-BE49-F238E27FC236}">
                <a16:creationId xmlns:a16="http://schemas.microsoft.com/office/drawing/2014/main" id="{E500D439-6A2B-4097-B42A-9473A768D33E}"/>
              </a:ext>
            </a:extLst>
          </p:cNvPr>
          <p:cNvPicPr/>
          <p:nvPr/>
        </p:nvPicPr>
        <p:blipFill rotWithShape="1">
          <a:blip r:embed="rId2"/>
          <a:srcRect l="19882" t="16825" r="19348" b="11027"/>
          <a:stretch/>
        </p:blipFill>
        <p:spPr bwMode="auto">
          <a:xfrm>
            <a:off x="1378634" y="970671"/>
            <a:ext cx="8581292" cy="520629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25545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E7B93E-B021-4DD6-B435-32C5EA7D6CF9}"/>
              </a:ext>
            </a:extLst>
          </p:cNvPr>
          <p:cNvSpPr>
            <a:spLocks noGrp="1"/>
          </p:cNvSpPr>
          <p:nvPr>
            <p:ph type="title"/>
          </p:nvPr>
        </p:nvSpPr>
        <p:spPr/>
        <p:txBody>
          <a:bodyPr/>
          <a:lstStyle/>
          <a:p>
            <a:r>
              <a:rPr lang="uk-UA" b="1" dirty="0"/>
              <a:t>Метод центрифугування (за Ковальчуком). </a:t>
            </a:r>
            <a:endParaRPr lang="uk-UA" dirty="0"/>
          </a:p>
        </p:txBody>
      </p:sp>
      <p:sp>
        <p:nvSpPr>
          <p:cNvPr id="3" name="Объект 2">
            <a:extLst>
              <a:ext uri="{FF2B5EF4-FFF2-40B4-BE49-F238E27FC236}">
                <a16:creationId xmlns:a16="http://schemas.microsoft.com/office/drawing/2014/main" id="{C90F1EC8-CFC0-4515-A811-B051D3119439}"/>
              </a:ext>
            </a:extLst>
          </p:cNvPr>
          <p:cNvSpPr>
            <a:spLocks noGrp="1"/>
          </p:cNvSpPr>
          <p:nvPr>
            <p:ph idx="1"/>
          </p:nvPr>
        </p:nvSpPr>
        <p:spPr/>
        <p:txBody>
          <a:bodyPr>
            <a:normAutofit fontScale="92500" lnSpcReduction="10000"/>
          </a:bodyPr>
          <a:lstStyle/>
          <a:p>
            <a:pPr marL="0" indent="0">
              <a:buNone/>
            </a:pPr>
            <a:r>
              <a:rPr lang="uk-UA" dirty="0"/>
              <a:t>Ним користуються для виявлення збудників захворювань на поверхні </a:t>
            </a:r>
            <a:r>
              <a:rPr lang="uk-UA" dirty="0" err="1"/>
              <a:t>підкарантинного</a:t>
            </a:r>
            <a:r>
              <a:rPr lang="uk-UA" dirty="0"/>
              <a:t> матеріалу. Для аналізу із різних місць вихідного, середнього чи кількох зразків відбирають від 5 до 25 г – 200 шт. насінин з різними ознаками уражень. Відібране насіння висипають у колбу, велике (кукурудза, квасоля та ін.) – у дві колби, заливають водою по 20 мл (1 </a:t>
            </a:r>
            <a:r>
              <a:rPr lang="uk-UA" dirty="0" err="1"/>
              <a:t>центрифужна</a:t>
            </a:r>
            <a:r>
              <a:rPr lang="uk-UA" dirty="0"/>
              <a:t> пробірка) і струшують. </a:t>
            </a:r>
          </a:p>
          <a:p>
            <a:pPr marL="0" indent="0">
              <a:buNone/>
            </a:pPr>
            <a:r>
              <a:rPr lang="uk-UA" dirty="0"/>
              <a:t>Насіння з гладенькою поверхнею (пшениця, кукурудза) струшують 5 хв; з шорсткою (буряк) — 10 хв; насіння льону – 1 хв. </a:t>
            </a:r>
          </a:p>
          <a:p>
            <a:pPr marL="0" indent="0">
              <a:buNone/>
            </a:pPr>
            <a:r>
              <a:rPr lang="ru-RU" dirty="0" err="1"/>
              <a:t>Після</a:t>
            </a:r>
            <a:r>
              <a:rPr lang="ru-RU" dirty="0"/>
              <a:t> </a:t>
            </a:r>
            <a:r>
              <a:rPr lang="ru-RU" dirty="0" err="1"/>
              <a:t>струшування</a:t>
            </a:r>
            <a:r>
              <a:rPr lang="ru-RU" dirty="0"/>
              <a:t> воду </a:t>
            </a:r>
            <a:r>
              <a:rPr lang="ru-RU" dirty="0" err="1"/>
              <a:t>виливають</a:t>
            </a:r>
            <a:r>
              <a:rPr lang="ru-RU" dirty="0"/>
              <a:t> у </a:t>
            </a:r>
            <a:r>
              <a:rPr lang="ru-RU" dirty="0" err="1"/>
              <a:t>пробірки</a:t>
            </a:r>
            <a:r>
              <a:rPr lang="ru-RU" dirty="0"/>
              <a:t> і </a:t>
            </a:r>
            <a:r>
              <a:rPr lang="ru-RU" dirty="0" err="1"/>
              <a:t>центрифугують</a:t>
            </a:r>
            <a:r>
              <a:rPr lang="ru-RU" dirty="0"/>
              <a:t> при 600 </a:t>
            </a:r>
            <a:r>
              <a:rPr lang="ru-RU" dirty="0" err="1"/>
              <a:t>обертах</a:t>
            </a:r>
            <a:r>
              <a:rPr lang="ru-RU" dirty="0"/>
              <a:t> за </a:t>
            </a:r>
            <a:r>
              <a:rPr lang="ru-RU" dirty="0" err="1"/>
              <a:t>хвилину</a:t>
            </a:r>
            <a:r>
              <a:rPr lang="ru-RU" dirty="0"/>
              <a:t> </a:t>
            </a:r>
            <a:r>
              <a:rPr lang="ru-RU" dirty="0" err="1"/>
              <a:t>від</a:t>
            </a:r>
            <a:r>
              <a:rPr lang="ru-RU" dirty="0"/>
              <a:t> 1 до 5 </a:t>
            </a:r>
            <a:r>
              <a:rPr lang="ru-RU" dirty="0" err="1"/>
              <a:t>хв</a:t>
            </a:r>
            <a:r>
              <a:rPr lang="ru-RU" dirty="0"/>
              <a:t>. </a:t>
            </a:r>
          </a:p>
          <a:p>
            <a:pPr marL="0" indent="0">
              <a:buNone/>
            </a:pPr>
            <a:r>
              <a:rPr lang="ru-RU" dirty="0" err="1"/>
              <a:t>Надосад</a:t>
            </a:r>
            <a:r>
              <a:rPr lang="ru-RU" dirty="0"/>
              <a:t> </a:t>
            </a:r>
            <a:r>
              <a:rPr lang="ru-RU" dirty="0" err="1"/>
              <a:t>зливають</a:t>
            </a:r>
            <a:r>
              <a:rPr lang="ru-RU" dirty="0"/>
              <a:t>, а з осаду </a:t>
            </a:r>
            <a:r>
              <a:rPr lang="ru-RU" dirty="0" err="1"/>
              <a:t>однієї</a:t>
            </a:r>
            <a:r>
              <a:rPr lang="ru-RU" dirty="0"/>
              <a:t> </a:t>
            </a:r>
            <a:r>
              <a:rPr lang="ru-RU" dirty="0" err="1"/>
              <a:t>пробірки</a:t>
            </a:r>
            <a:r>
              <a:rPr lang="ru-RU" dirty="0"/>
              <a:t> </a:t>
            </a:r>
            <a:r>
              <a:rPr lang="ru-RU" dirty="0" err="1"/>
              <a:t>виготовляють</a:t>
            </a:r>
            <a:r>
              <a:rPr lang="ru-RU" dirty="0"/>
              <a:t> </a:t>
            </a:r>
            <a:r>
              <a:rPr lang="ru-RU" dirty="0" err="1"/>
              <a:t>п’ять</a:t>
            </a:r>
            <a:r>
              <a:rPr lang="ru-RU" dirty="0"/>
              <a:t> </a:t>
            </a:r>
            <a:r>
              <a:rPr lang="ru-RU" dirty="0" err="1"/>
              <a:t>препаратів</a:t>
            </a:r>
            <a:r>
              <a:rPr lang="ru-RU" dirty="0"/>
              <a:t> й </a:t>
            </a:r>
            <a:r>
              <a:rPr lang="ru-RU" dirty="0" err="1"/>
              <a:t>ідентифікують</a:t>
            </a:r>
            <a:r>
              <a:rPr lang="ru-RU" dirty="0"/>
              <a:t> </a:t>
            </a:r>
            <a:r>
              <a:rPr lang="ru-RU" dirty="0" err="1"/>
              <a:t>виявлені</a:t>
            </a:r>
            <a:r>
              <a:rPr lang="ru-RU" dirty="0"/>
              <a:t> </a:t>
            </a:r>
            <a:r>
              <a:rPr lang="ru-RU" dirty="0" err="1"/>
              <a:t>гриби</a:t>
            </a:r>
            <a:r>
              <a:rPr lang="ru-RU" dirty="0"/>
              <a:t>. </a:t>
            </a:r>
            <a:endParaRPr lang="uk-UA" dirty="0"/>
          </a:p>
        </p:txBody>
      </p:sp>
    </p:spTree>
    <p:extLst>
      <p:ext uri="{BB962C8B-B14F-4D97-AF65-F5344CB8AC3E}">
        <p14:creationId xmlns:p14="http://schemas.microsoft.com/office/powerpoint/2010/main" val="274099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6B306FD-E385-4D32-8543-701FAB37F13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20332AF-AE4F-4102-B3B8-4BE51131A735}"/>
              </a:ext>
            </a:extLst>
          </p:cNvPr>
          <p:cNvSpPr>
            <a:spLocks noGrp="1"/>
          </p:cNvSpPr>
          <p:nvPr>
            <p:ph idx="1"/>
          </p:nvPr>
        </p:nvSpPr>
        <p:spPr/>
        <p:txBody>
          <a:bodyPr>
            <a:normAutofit lnSpcReduction="10000"/>
          </a:bodyPr>
          <a:lstStyle/>
          <a:p>
            <a:pPr marL="0" indent="0">
              <a:buNone/>
            </a:pPr>
            <a:r>
              <a:rPr lang="uk-UA" dirty="0"/>
              <a:t>Термостат тримають у чистоті. Для цього його миють гарячою водою і дезінфікують формаліном: у скляну чашку наливають 40%-вий розчин формаліну і ставлять відкритою у термостат, щільно закриваючи його на 10–12 год. Потім чашку забирають, а термостат добре провітрюють протягом 6 год або кожних 10 днів. Термостат миють гарячою водою з миючими розчинниками, дезінфікують 1 %-</a:t>
            </a:r>
            <a:r>
              <a:rPr lang="uk-UA" dirty="0" err="1"/>
              <a:t>вим</a:t>
            </a:r>
            <a:r>
              <a:rPr lang="uk-UA" dirty="0"/>
              <a:t> розчином марганцевокислого калію, потім обробляють бактерицидною лампою протягом 30 хв, або протирають 96 %-</a:t>
            </a:r>
            <a:r>
              <a:rPr lang="uk-UA" dirty="0" err="1"/>
              <a:t>вим</a:t>
            </a:r>
            <a:r>
              <a:rPr lang="uk-UA" dirty="0"/>
              <a:t> спиртом. </a:t>
            </a:r>
          </a:p>
          <a:p>
            <a:pPr marL="0" indent="0">
              <a:buNone/>
            </a:pPr>
            <a:r>
              <a:rPr lang="uk-UA" dirty="0"/>
              <a:t>Щомісяця термостат дезінфікують. Частіше користуються бактерицидною лампою 8 годин (цей варіант більш прийнятний). </a:t>
            </a:r>
          </a:p>
        </p:txBody>
      </p:sp>
    </p:spTree>
    <p:extLst>
      <p:ext uri="{BB962C8B-B14F-4D97-AF65-F5344CB8AC3E}">
        <p14:creationId xmlns:p14="http://schemas.microsoft.com/office/powerpoint/2010/main" val="31627374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F3BEE9-FCBC-4605-BEBD-3E6387106DB8}"/>
              </a:ext>
            </a:extLst>
          </p:cNvPr>
          <p:cNvSpPr>
            <a:spLocks noGrp="1"/>
          </p:cNvSpPr>
          <p:nvPr>
            <p:ph type="title"/>
          </p:nvPr>
        </p:nvSpPr>
        <p:spPr/>
        <p:txBody>
          <a:bodyPr/>
          <a:lstStyle/>
          <a:p>
            <a:r>
              <a:rPr lang="uk-UA" b="1" dirty="0"/>
              <a:t>Біологічний метод </a:t>
            </a:r>
            <a:endParaRPr lang="uk-UA" dirty="0"/>
          </a:p>
        </p:txBody>
      </p:sp>
      <p:sp>
        <p:nvSpPr>
          <p:cNvPr id="3" name="Объект 2">
            <a:extLst>
              <a:ext uri="{FF2B5EF4-FFF2-40B4-BE49-F238E27FC236}">
                <a16:creationId xmlns:a16="http://schemas.microsoft.com/office/drawing/2014/main" id="{36D77099-6419-4BD8-B9D8-CE663756C795}"/>
              </a:ext>
            </a:extLst>
          </p:cNvPr>
          <p:cNvSpPr>
            <a:spLocks noGrp="1"/>
          </p:cNvSpPr>
          <p:nvPr>
            <p:ph idx="1"/>
          </p:nvPr>
        </p:nvSpPr>
        <p:spPr/>
        <p:txBody>
          <a:bodyPr>
            <a:normAutofit/>
          </a:bodyPr>
          <a:lstStyle/>
          <a:p>
            <a:pPr marL="0" indent="0">
              <a:buNone/>
            </a:pPr>
            <a:r>
              <a:rPr lang="ru-RU" dirty="0" err="1"/>
              <a:t>Застосовують</a:t>
            </a:r>
            <a:r>
              <a:rPr lang="ru-RU" dirty="0"/>
              <a:t> для </a:t>
            </a:r>
            <a:r>
              <a:rPr lang="ru-RU" dirty="0" err="1"/>
              <a:t>виявлення</a:t>
            </a:r>
            <a:r>
              <a:rPr lang="ru-RU" dirty="0"/>
              <a:t> у </a:t>
            </a:r>
            <a:r>
              <a:rPr lang="ru-RU" dirty="0" err="1"/>
              <a:t>рослинному</a:t>
            </a:r>
            <a:r>
              <a:rPr lang="ru-RU" dirty="0"/>
              <a:t> </a:t>
            </a:r>
            <a:r>
              <a:rPr lang="ru-RU" dirty="0" err="1"/>
              <a:t>матеріалі</a:t>
            </a:r>
            <a:r>
              <a:rPr lang="ru-RU" dirty="0"/>
              <a:t> </a:t>
            </a:r>
            <a:r>
              <a:rPr lang="ru-RU" dirty="0" err="1"/>
              <a:t>грибної</a:t>
            </a:r>
            <a:r>
              <a:rPr lang="ru-RU" dirty="0"/>
              <a:t>, </a:t>
            </a:r>
            <a:r>
              <a:rPr lang="ru-RU" dirty="0" err="1"/>
              <a:t>частіше</a:t>
            </a:r>
            <a:r>
              <a:rPr lang="ru-RU" dirty="0"/>
              <a:t> – </a:t>
            </a:r>
            <a:r>
              <a:rPr lang="ru-RU" dirty="0" err="1"/>
              <a:t>внутрішньої</a:t>
            </a:r>
            <a:r>
              <a:rPr lang="ru-RU" dirty="0"/>
              <a:t> </a:t>
            </a:r>
            <a:r>
              <a:rPr lang="ru-RU" dirty="0" err="1"/>
              <a:t>інфекції</a:t>
            </a:r>
            <a:r>
              <a:rPr lang="ru-RU" dirty="0"/>
              <a:t>. У </a:t>
            </a:r>
            <a:r>
              <a:rPr lang="ru-RU" dirty="0" err="1"/>
              <a:t>цьому</a:t>
            </a:r>
            <a:r>
              <a:rPr lang="ru-RU" dirty="0"/>
              <a:t> </a:t>
            </a:r>
            <a:r>
              <a:rPr lang="ru-RU" dirty="0" err="1"/>
              <a:t>разі</a:t>
            </a:r>
            <a:r>
              <a:rPr lang="ru-RU" dirty="0"/>
              <a:t> </a:t>
            </a:r>
            <a:r>
              <a:rPr lang="ru-RU" dirty="0" err="1"/>
              <a:t>створюють</a:t>
            </a:r>
            <a:r>
              <a:rPr lang="ru-RU" dirty="0"/>
              <a:t> </a:t>
            </a:r>
            <a:r>
              <a:rPr lang="ru-RU" dirty="0" err="1"/>
              <a:t>оптимальні</a:t>
            </a:r>
            <a:r>
              <a:rPr lang="ru-RU" dirty="0"/>
              <a:t> </a:t>
            </a:r>
            <a:r>
              <a:rPr lang="ru-RU" dirty="0" err="1"/>
              <a:t>умови</a:t>
            </a:r>
            <a:r>
              <a:rPr lang="ru-RU" dirty="0"/>
              <a:t> для росту, </a:t>
            </a:r>
            <a:r>
              <a:rPr lang="ru-RU" dirty="0" err="1"/>
              <a:t>розвитку</a:t>
            </a:r>
            <a:r>
              <a:rPr lang="ru-RU" dirty="0"/>
              <a:t> та </a:t>
            </a:r>
            <a:r>
              <a:rPr lang="ru-RU" dirty="0" err="1"/>
              <a:t>спороношення</a:t>
            </a:r>
            <a:r>
              <a:rPr lang="ru-RU" dirty="0"/>
              <a:t> </a:t>
            </a:r>
            <a:r>
              <a:rPr lang="ru-RU" dirty="0" err="1"/>
              <a:t>грибів</a:t>
            </a:r>
            <a:r>
              <a:rPr lang="ru-RU" dirty="0"/>
              <a:t>. </a:t>
            </a:r>
          </a:p>
        </p:txBody>
      </p:sp>
    </p:spTree>
    <p:extLst>
      <p:ext uri="{BB962C8B-B14F-4D97-AF65-F5344CB8AC3E}">
        <p14:creationId xmlns:p14="http://schemas.microsoft.com/office/powerpoint/2010/main" val="2487710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58E6F3-7EAF-4722-9392-ED00CF7F424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CD80BC40-4A14-432B-8FC4-46221F904E6B}"/>
              </a:ext>
            </a:extLst>
          </p:cNvPr>
          <p:cNvSpPr>
            <a:spLocks noGrp="1"/>
          </p:cNvSpPr>
          <p:nvPr>
            <p:ph idx="1"/>
          </p:nvPr>
        </p:nvSpPr>
        <p:spPr/>
        <p:txBody>
          <a:bodyPr>
            <a:normAutofit fontScale="92500" lnSpcReduction="20000"/>
          </a:bodyPr>
          <a:lstStyle/>
          <a:p>
            <a:pPr marL="0" indent="0">
              <a:buNone/>
            </a:pPr>
            <a:r>
              <a:rPr lang="uk-UA" dirty="0"/>
              <a:t>Метод вологих камер оснований на стимулюванні розвитку і росту мікроорганізмів в ураженому насінні, плодах, листках, стеблах, кореневищах тощо. Із середнього зразка насіння відбирають чотири проби по 50 або 100 насінин (залежно від досліджуваної культури). Для пророщування насіння у вологій камері застосовують сухі стерильні мікробіологічні чашки Петрі чи Коха, пластмасові або фаянсові </a:t>
            </a:r>
            <a:r>
              <a:rPr lang="uk-UA" dirty="0" err="1"/>
              <a:t>ростильні</a:t>
            </a:r>
            <a:r>
              <a:rPr lang="uk-UA" dirty="0"/>
              <a:t>, марлю, фільтрувальний папір, вату. На дно чашок вміщують кружечки з марлі в три шари, або кладуть фільтрувальний папір у два шари на гігроскопічну вату товщиною не більшою за 0,25 см. Для насіння льону застосовують скомбінований субстрат-фільтрувальний папір в один шар, покладений на кружечки марлі в три шари. Для пророщування насіння квасолі, гороху та інших </a:t>
            </a:r>
            <a:r>
              <a:rPr lang="uk-UA" dirty="0" err="1"/>
              <a:t>крупнонасінних</a:t>
            </a:r>
            <a:r>
              <a:rPr lang="uk-UA" dirty="0"/>
              <a:t> культур застосовують чашки Коха, пластмасові або фаянсові </a:t>
            </a:r>
            <a:r>
              <a:rPr lang="uk-UA" dirty="0" err="1"/>
              <a:t>ростильні</a:t>
            </a:r>
            <a:r>
              <a:rPr lang="uk-UA" dirty="0"/>
              <a:t>, дно яких заповнюють </a:t>
            </a:r>
            <a:r>
              <a:rPr lang="uk-UA" dirty="0" err="1"/>
              <a:t>кварцевим</a:t>
            </a:r>
            <a:r>
              <a:rPr lang="uk-UA" dirty="0"/>
              <a:t> </a:t>
            </a:r>
            <a:r>
              <a:rPr lang="uk-UA" dirty="0" err="1"/>
              <a:t>свіжо-прокаленим</a:t>
            </a:r>
            <a:r>
              <a:rPr lang="uk-UA" dirty="0"/>
              <a:t> піском. </a:t>
            </a:r>
          </a:p>
          <a:p>
            <a:endParaRPr lang="uk-UA" dirty="0"/>
          </a:p>
        </p:txBody>
      </p:sp>
    </p:spTree>
    <p:extLst>
      <p:ext uri="{BB962C8B-B14F-4D97-AF65-F5344CB8AC3E}">
        <p14:creationId xmlns:p14="http://schemas.microsoft.com/office/powerpoint/2010/main" val="1201073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46DB0F-DB96-4357-97FD-C103DC442AAC}"/>
              </a:ext>
            </a:extLst>
          </p:cNvPr>
          <p:cNvSpPr>
            <a:spLocks noGrp="1"/>
          </p:cNvSpPr>
          <p:nvPr>
            <p:ph type="title"/>
          </p:nvPr>
        </p:nvSpPr>
        <p:spPr/>
        <p:txBody>
          <a:bodyPr/>
          <a:lstStyle/>
          <a:p>
            <a:pPr algn="ctr"/>
            <a:r>
              <a:rPr lang="uk-UA" dirty="0"/>
              <a:t>План </a:t>
            </a:r>
          </a:p>
        </p:txBody>
      </p:sp>
      <p:sp>
        <p:nvSpPr>
          <p:cNvPr id="3" name="Объект 2">
            <a:extLst>
              <a:ext uri="{FF2B5EF4-FFF2-40B4-BE49-F238E27FC236}">
                <a16:creationId xmlns:a16="http://schemas.microsoft.com/office/drawing/2014/main" id="{A5F18A66-141B-4488-AFCF-8123FF7EEE95}"/>
              </a:ext>
            </a:extLst>
          </p:cNvPr>
          <p:cNvSpPr>
            <a:spLocks noGrp="1"/>
          </p:cNvSpPr>
          <p:nvPr>
            <p:ph idx="1"/>
          </p:nvPr>
        </p:nvSpPr>
        <p:spPr/>
        <p:txBody>
          <a:bodyPr/>
          <a:lstStyle/>
          <a:p>
            <a:pPr marL="514350" indent="-514350">
              <a:buAutoNum type="arabicPeriod"/>
            </a:pPr>
            <a:r>
              <a:rPr lang="uk-UA" b="1" dirty="0"/>
              <a:t>Мета мікологічної експертизи</a:t>
            </a:r>
          </a:p>
          <a:p>
            <a:pPr marL="514350" indent="-514350">
              <a:buAutoNum type="arabicPeriod"/>
            </a:pPr>
            <a:r>
              <a:rPr lang="uk-UA" b="1" dirty="0"/>
              <a:t>Макроскопічний метод </a:t>
            </a:r>
          </a:p>
          <a:p>
            <a:pPr marL="514350" indent="-514350">
              <a:buAutoNum type="arabicPeriod"/>
            </a:pPr>
            <a:r>
              <a:rPr lang="uk-UA" b="1" dirty="0"/>
              <a:t>Метод центрифугування </a:t>
            </a:r>
          </a:p>
          <a:p>
            <a:pPr marL="514350" indent="-514350">
              <a:buAutoNum type="arabicPeriod"/>
            </a:pPr>
            <a:r>
              <a:rPr lang="uk-UA" b="1" dirty="0"/>
              <a:t>Біологічний метод </a:t>
            </a:r>
          </a:p>
          <a:p>
            <a:pPr marL="514350" indent="-514350">
              <a:buAutoNum type="arabicPeriod"/>
            </a:pPr>
            <a:r>
              <a:rPr lang="ru-RU" b="1" dirty="0" err="1"/>
              <a:t>Методи</a:t>
            </a:r>
            <a:r>
              <a:rPr lang="ru-RU" b="1" dirty="0"/>
              <a:t> </a:t>
            </a:r>
            <a:r>
              <a:rPr lang="ru-RU" b="1" dirty="0" err="1"/>
              <a:t>визначання</a:t>
            </a:r>
            <a:r>
              <a:rPr lang="ru-RU" b="1" dirty="0"/>
              <a:t> раку </a:t>
            </a:r>
            <a:r>
              <a:rPr lang="ru-RU" b="1" dirty="0" err="1"/>
              <a:t>картоплі</a:t>
            </a:r>
            <a:r>
              <a:rPr lang="ru-RU" b="1" dirty="0"/>
              <a:t> на </a:t>
            </a:r>
            <a:r>
              <a:rPr lang="ru-RU" b="1" dirty="0" err="1"/>
              <a:t>бульбах</a:t>
            </a:r>
            <a:r>
              <a:rPr lang="ru-RU" b="1" dirty="0"/>
              <a:t> та в </a:t>
            </a:r>
            <a:r>
              <a:rPr lang="ru-RU" b="1" dirty="0" err="1"/>
              <a:t>ґрунті</a:t>
            </a:r>
            <a:r>
              <a:rPr lang="ru-RU" b="1" dirty="0"/>
              <a:t> </a:t>
            </a:r>
          </a:p>
          <a:p>
            <a:pPr marL="514350" indent="-514350">
              <a:buAutoNum type="arabicPeriod"/>
            </a:pPr>
            <a:endParaRPr lang="uk-UA" dirty="0"/>
          </a:p>
        </p:txBody>
      </p:sp>
    </p:spTree>
    <p:extLst>
      <p:ext uri="{BB962C8B-B14F-4D97-AF65-F5344CB8AC3E}">
        <p14:creationId xmlns:p14="http://schemas.microsoft.com/office/powerpoint/2010/main" val="16488569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18AAAD-52F6-4665-AD70-D43C087481DB}"/>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ACA6295-8C84-46B7-B41A-83E66BCB1D63}"/>
              </a:ext>
            </a:extLst>
          </p:cNvPr>
          <p:cNvSpPr>
            <a:spLocks noGrp="1"/>
          </p:cNvSpPr>
          <p:nvPr>
            <p:ph idx="1"/>
          </p:nvPr>
        </p:nvSpPr>
        <p:spPr/>
        <p:txBody>
          <a:bodyPr>
            <a:normAutofit fontScale="85000" lnSpcReduction="10000"/>
          </a:bodyPr>
          <a:lstStyle/>
          <a:p>
            <a:pPr marL="0" indent="0">
              <a:buNone/>
            </a:pPr>
            <a:r>
              <a:rPr lang="uk-UA" dirty="0"/>
              <a:t>Для виявлення внутрішньої інфекції перед закладанням у вологу камеру, насіння попередньо дезінфікують 5 хв в 0,5%-</a:t>
            </a:r>
            <a:r>
              <a:rPr lang="uk-UA" dirty="0" err="1"/>
              <a:t>вому</a:t>
            </a:r>
            <a:r>
              <a:rPr lang="uk-UA" dirty="0"/>
              <a:t> розчині марганцевокислого калію або 2 хв у 96%-</a:t>
            </a:r>
            <a:r>
              <a:rPr lang="uk-UA" dirty="0" err="1"/>
              <a:t>вому</a:t>
            </a:r>
            <a:r>
              <a:rPr lang="uk-UA" dirty="0"/>
              <a:t> етиловому спирті та промивають стерильною або </a:t>
            </a:r>
            <a:r>
              <a:rPr lang="uk-UA" dirty="0" err="1"/>
              <a:t>свіжопрокип’яченою</a:t>
            </a:r>
            <a:r>
              <a:rPr lang="uk-UA" dirty="0"/>
              <a:t> охолодженою водою. Після чого насіння просушують між листками стерильного фільтрувального паперу. Марлю, скомбінований субстрат чи фільтрувальний папір у чашках Петрі зволожують до певної вологоємності дистилятом, стерильною або </a:t>
            </a:r>
            <a:r>
              <a:rPr lang="uk-UA" dirty="0" err="1"/>
              <a:t>свіжопрокип’яченою</a:t>
            </a:r>
            <a:r>
              <a:rPr lang="uk-UA" dirty="0"/>
              <a:t> водою (воду кип’ятити 30 хв). У </a:t>
            </a:r>
            <a:r>
              <a:rPr lang="uk-UA" dirty="0" err="1"/>
              <a:t>ростильні</a:t>
            </a:r>
            <a:r>
              <a:rPr lang="uk-UA" dirty="0"/>
              <a:t>, заповнені </a:t>
            </a:r>
            <a:r>
              <a:rPr lang="uk-UA" dirty="0" err="1"/>
              <a:t>кварцевим</a:t>
            </a:r>
            <a:r>
              <a:rPr lang="uk-UA" dirty="0"/>
              <a:t> </a:t>
            </a:r>
            <a:r>
              <a:rPr lang="uk-UA" dirty="0" err="1"/>
              <a:t>свіжопрокаленим</a:t>
            </a:r>
            <a:r>
              <a:rPr lang="uk-UA" dirty="0"/>
              <a:t> піском, зволоженим стерильною водою, розкладають насіння, злегка вдавлюючи його в пісок, на відстані 1,5–2,0 см одне від одного. Закриті мікробіологічні чашки Петрі або Коха, </a:t>
            </a:r>
            <a:r>
              <a:rPr lang="uk-UA" dirty="0" err="1"/>
              <a:t>ростильні</a:t>
            </a:r>
            <a:r>
              <a:rPr lang="uk-UA" dirty="0"/>
              <a:t> із закладеним насінням уміщують у стерильний термостат для пророщування за температури 27–30 °С. Оглядають насіння зернових, льону через 3–4 дні інкубування; насіння інших культур оглядають в строки згідно з ГОСТ 12044. </a:t>
            </a:r>
          </a:p>
        </p:txBody>
      </p:sp>
    </p:spTree>
    <p:extLst>
      <p:ext uri="{BB962C8B-B14F-4D97-AF65-F5344CB8AC3E}">
        <p14:creationId xmlns:p14="http://schemas.microsoft.com/office/powerpoint/2010/main" val="31016608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F19AF5-48D7-4AE8-9578-847AF4B03EC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236BA14-14C3-490C-8EF1-7AB44825597B}"/>
              </a:ext>
            </a:extLst>
          </p:cNvPr>
          <p:cNvSpPr>
            <a:spLocks noGrp="1"/>
          </p:cNvSpPr>
          <p:nvPr>
            <p:ph idx="1"/>
          </p:nvPr>
        </p:nvSpPr>
        <p:spPr/>
        <p:txBody>
          <a:bodyPr/>
          <a:lstStyle/>
          <a:p>
            <a:pPr marL="0" indent="0">
              <a:buNone/>
            </a:pPr>
            <a:r>
              <a:rPr lang="uk-UA" dirty="0"/>
              <a:t>У разі потреби швидкої експертизи, насіння розрізають навпіл стерильним скальпелем і розрізаною поверхнею кладуть на поживне середовище в чашки Петрі, які вміщують у термостат з температурою 22–26 °С. На 3–5-й день після утворення колоній міцелію і початку </a:t>
            </a:r>
            <a:r>
              <a:rPr lang="uk-UA" dirty="0" err="1"/>
              <a:t>спороношення</a:t>
            </a:r>
            <a:r>
              <a:rPr lang="uk-UA" dirty="0"/>
              <a:t> гриба ідентифікують збудника хвороби під мікроскопом. </a:t>
            </a:r>
          </a:p>
          <a:p>
            <a:pPr marL="0" indent="0">
              <a:buNone/>
            </a:pPr>
            <a:r>
              <a:rPr lang="ru-RU" dirty="0" err="1"/>
              <a:t>Із</a:t>
            </a:r>
            <a:r>
              <a:rPr lang="ru-RU" dirty="0"/>
              <a:t> </a:t>
            </a:r>
            <a:r>
              <a:rPr lang="ru-RU" dirty="0" err="1"/>
              <a:t>поверхні</a:t>
            </a:r>
            <a:r>
              <a:rPr lang="ru-RU" dirty="0"/>
              <a:t> </a:t>
            </a:r>
            <a:r>
              <a:rPr lang="ru-RU" dirty="0" err="1"/>
              <a:t>плодів</a:t>
            </a:r>
            <a:r>
              <a:rPr lang="ru-RU" dirty="0"/>
              <a:t> </a:t>
            </a:r>
            <a:r>
              <a:rPr lang="ru-RU" dirty="0" err="1"/>
              <a:t>гриби</a:t>
            </a:r>
            <a:r>
              <a:rPr lang="ru-RU" dirty="0"/>
              <a:t> </a:t>
            </a:r>
            <a:r>
              <a:rPr lang="ru-RU" dirty="0" err="1"/>
              <a:t>виділяють</a:t>
            </a:r>
            <a:r>
              <a:rPr lang="ru-RU" dirty="0"/>
              <a:t>, </a:t>
            </a:r>
            <a:r>
              <a:rPr lang="ru-RU" dirty="0" err="1"/>
              <a:t>розміщуючи</a:t>
            </a:r>
            <a:r>
              <a:rPr lang="ru-RU" dirty="0"/>
              <a:t> </a:t>
            </a:r>
            <a:r>
              <a:rPr lang="ru-RU" dirty="0" err="1"/>
              <a:t>уражені</a:t>
            </a:r>
            <a:r>
              <a:rPr lang="ru-RU" dirty="0"/>
              <a:t> плоди в </a:t>
            </a:r>
            <a:r>
              <a:rPr lang="ru-RU" dirty="0" err="1"/>
              <a:t>стерильні</a:t>
            </a:r>
            <a:r>
              <a:rPr lang="ru-RU" dirty="0"/>
              <a:t> чашки Коха </a:t>
            </a:r>
            <a:r>
              <a:rPr lang="ru-RU" dirty="0" err="1"/>
              <a:t>вистелені</a:t>
            </a:r>
            <a:r>
              <a:rPr lang="ru-RU" dirty="0"/>
              <a:t> </a:t>
            </a:r>
            <a:r>
              <a:rPr lang="ru-RU" dirty="0" err="1"/>
              <a:t>зволоженим</a:t>
            </a:r>
            <a:r>
              <a:rPr lang="ru-RU" dirty="0"/>
              <a:t> </a:t>
            </a:r>
            <a:r>
              <a:rPr lang="ru-RU" dirty="0" err="1"/>
              <a:t>фільтрувальним</a:t>
            </a:r>
            <a:r>
              <a:rPr lang="ru-RU" dirty="0"/>
              <a:t> </a:t>
            </a:r>
            <a:r>
              <a:rPr lang="ru-RU" dirty="0" err="1"/>
              <a:t>папером</a:t>
            </a:r>
            <a:r>
              <a:rPr lang="ru-RU" dirty="0"/>
              <a:t> і </a:t>
            </a:r>
            <a:r>
              <a:rPr lang="ru-RU" dirty="0" err="1"/>
              <a:t>витримують</a:t>
            </a:r>
            <a:r>
              <a:rPr lang="ru-RU" dirty="0"/>
              <a:t> у </a:t>
            </a:r>
            <a:r>
              <a:rPr lang="ru-RU" dirty="0" err="1"/>
              <a:t>термостаті</a:t>
            </a:r>
            <a:r>
              <a:rPr lang="ru-RU" dirty="0"/>
              <a:t> за </a:t>
            </a:r>
            <a:r>
              <a:rPr lang="ru-RU" dirty="0" err="1"/>
              <a:t>температури</a:t>
            </a:r>
            <a:r>
              <a:rPr lang="ru-RU" dirty="0"/>
              <a:t> 25–27 °С до </a:t>
            </a:r>
            <a:r>
              <a:rPr lang="ru-RU" dirty="0" err="1"/>
              <a:t>появи</a:t>
            </a:r>
            <a:r>
              <a:rPr lang="ru-RU" dirty="0"/>
              <a:t> </a:t>
            </a:r>
            <a:r>
              <a:rPr lang="ru-RU" dirty="0" err="1"/>
              <a:t>ознак</a:t>
            </a:r>
            <a:r>
              <a:rPr lang="ru-RU" dirty="0"/>
              <a:t> </a:t>
            </a:r>
            <a:r>
              <a:rPr lang="ru-RU" dirty="0" err="1"/>
              <a:t>спороношення</a:t>
            </a:r>
            <a:r>
              <a:rPr lang="ru-RU" dirty="0"/>
              <a:t> (3–4 </a:t>
            </a:r>
            <a:r>
              <a:rPr lang="ru-RU" dirty="0" err="1"/>
              <a:t>дні</a:t>
            </a:r>
            <a:r>
              <a:rPr lang="ru-RU" dirty="0"/>
              <a:t>). </a:t>
            </a:r>
            <a:endParaRPr lang="uk-UA" dirty="0"/>
          </a:p>
        </p:txBody>
      </p:sp>
    </p:spTree>
    <p:extLst>
      <p:ext uri="{BB962C8B-B14F-4D97-AF65-F5344CB8AC3E}">
        <p14:creationId xmlns:p14="http://schemas.microsoft.com/office/powerpoint/2010/main" val="30800050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35B677A-D9A9-4F5F-8A99-B3BAC1538C0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8B89F57-D355-406E-BA4C-87CEE9C85D90}"/>
              </a:ext>
            </a:extLst>
          </p:cNvPr>
          <p:cNvSpPr>
            <a:spLocks noGrp="1"/>
          </p:cNvSpPr>
          <p:nvPr>
            <p:ph idx="1"/>
          </p:nvPr>
        </p:nvSpPr>
        <p:spPr/>
        <p:txBody>
          <a:bodyPr>
            <a:normAutofit fontScale="92500" lnSpcReduction="10000"/>
          </a:bodyPr>
          <a:lstStyle/>
          <a:p>
            <a:r>
              <a:rPr lang="uk-UA" dirty="0"/>
              <a:t>За необхідності виділення грибів із внутрішніх тканин плоду його попередньо дезінфікують в 96%-</a:t>
            </a:r>
            <a:r>
              <a:rPr lang="uk-UA" dirty="0" err="1"/>
              <a:t>вому</a:t>
            </a:r>
            <a:r>
              <a:rPr lang="uk-UA" dirty="0"/>
              <a:t> етиловому спирті занурюванням на 2–3 секунди. Обсушені фільтрувальним папером плоди розрізають стерильним скальпелем навпіл і </a:t>
            </a:r>
            <a:r>
              <a:rPr lang="uk-UA" dirty="0" err="1"/>
              <a:t>вміщюуть</a:t>
            </a:r>
            <a:r>
              <a:rPr lang="uk-UA" dirty="0"/>
              <a:t> у стерильні чашки Коха на зволожений фільтрувальний папір розрізом догори. Інкубація </a:t>
            </a:r>
            <a:r>
              <a:rPr lang="uk-UA" dirty="0" err="1"/>
              <a:t>спороношення</a:t>
            </a:r>
            <a:r>
              <a:rPr lang="uk-UA" dirty="0"/>
              <a:t> в термостаті проводиться за температури 25–27 °С до появи ознак </a:t>
            </a:r>
            <a:r>
              <a:rPr lang="uk-UA" dirty="0" err="1"/>
              <a:t>спороношення</a:t>
            </a:r>
            <a:r>
              <a:rPr lang="uk-UA" dirty="0"/>
              <a:t> (3–4 дні). Після появи </a:t>
            </a:r>
            <a:r>
              <a:rPr lang="uk-UA" dirty="0" err="1"/>
              <a:t>спороношення</a:t>
            </a:r>
            <a:r>
              <a:rPr lang="uk-UA" dirty="0"/>
              <a:t> гриба, його ідентифікують. Якщо у вологій камері з’являється тільки міцелій, його пересівають на поживне середовище, щоб отримати </a:t>
            </a:r>
            <a:r>
              <a:rPr lang="uk-UA" dirty="0" err="1"/>
              <a:t>спороношення</a:t>
            </a:r>
            <a:r>
              <a:rPr lang="uk-UA" dirty="0"/>
              <a:t> гриба. В іншому випадку з продезінфікованого ззовні плоду знімають шкірку, розрізають його на дрібні шматочки і розкладають на тверде поживне середовище в чашки Петрі, які вміщують у термостат з температурою 22–26 °С. </a:t>
            </a:r>
          </a:p>
        </p:txBody>
      </p:sp>
    </p:spTree>
    <p:extLst>
      <p:ext uri="{BB962C8B-B14F-4D97-AF65-F5344CB8AC3E}">
        <p14:creationId xmlns:p14="http://schemas.microsoft.com/office/powerpoint/2010/main" val="24124981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3070941-2E05-46A5-A4B4-2DCDDE15A891}"/>
              </a:ext>
            </a:extLst>
          </p:cNvPr>
          <p:cNvSpPr>
            <a:spLocks noGrp="1"/>
          </p:cNvSpPr>
          <p:nvPr>
            <p:ph idx="1"/>
          </p:nvPr>
        </p:nvSpPr>
        <p:spPr>
          <a:xfrm>
            <a:off x="838200" y="281354"/>
            <a:ext cx="10515600" cy="5895609"/>
          </a:xfrm>
        </p:spPr>
        <p:txBody>
          <a:bodyPr>
            <a:normAutofit fontScale="85000" lnSpcReduction="20000"/>
          </a:bodyPr>
          <a:lstStyle/>
          <a:p>
            <a:pPr marL="0" indent="0">
              <a:buNone/>
            </a:pPr>
            <a:r>
              <a:rPr lang="uk-UA" dirty="0"/>
              <a:t>Виокремлюють гриби із поверхні і внутрішніх тканин підземних частин рослин (корені, кореневища, коренеплоди тощо) так само, як із плодів, тільки перед тим як закласти їх у вологу камеру з них ретельно протягом 30 хв під сильним струменем водопровідної води змивають ґрунт. Із поверхні листків гриби виділяють розміщуючи уражені листки в стерильні чашки Коха вистелені зволоженим фільтрувальним папером і витримують у термостаті за температури 25–27 °С до появи ознак </a:t>
            </a:r>
            <a:r>
              <a:rPr lang="uk-UA" dirty="0" err="1"/>
              <a:t>спороношення</a:t>
            </a:r>
            <a:r>
              <a:rPr lang="uk-UA" dirty="0"/>
              <a:t> (3–4 дні). Під час експертизи внутрішньої частини листка на виявлення збудника хвороби, листок, який має різні плями, промивають спиртом 2–3 секунди, а потім висушують фільтрувальним папером, </a:t>
            </a:r>
            <a:r>
              <a:rPr lang="uk-UA" dirty="0" err="1"/>
              <a:t>фломбують</a:t>
            </a:r>
            <a:r>
              <a:rPr lang="uk-UA" dirty="0"/>
              <a:t> і поміщають у чашки Петрі. Виокремлюють гриб із поверхні стебла трав’янистої рослини зі шматочків довжиною 2–3 см, які без попереднього дезінфікування вміщують у вологі камери (або на поживні середовища) і витримують у термостаті за температури 25–27 °С до появи ознак </a:t>
            </a:r>
            <a:r>
              <a:rPr lang="uk-UA" dirty="0" err="1"/>
              <a:t>спороношення</a:t>
            </a:r>
            <a:r>
              <a:rPr lang="uk-UA" dirty="0"/>
              <a:t> (3–4 дні). Під час </a:t>
            </a:r>
            <a:r>
              <a:rPr lang="uk-UA" dirty="0" err="1"/>
              <a:t>виокремлювання</a:t>
            </a:r>
            <a:r>
              <a:rPr lang="uk-UA" dirty="0"/>
              <a:t> гриба із внутрішньої тканини стебла, його розрізають на шматочки, які дезінфікують методом </a:t>
            </a:r>
            <a:r>
              <a:rPr lang="uk-UA" dirty="0" err="1"/>
              <a:t>фломбування</a:t>
            </a:r>
            <a:r>
              <a:rPr lang="uk-UA" dirty="0"/>
              <a:t>. Після цього стерильним скальпелем їх розрізають уздовж і вміщують у вологу камеру розрізом догори (або на поживне середовище) розрізом донизу) і витримують у термостаті за температури 25–27 °С до появи ознак </a:t>
            </a:r>
            <a:r>
              <a:rPr lang="uk-UA" dirty="0" err="1"/>
              <a:t>спороношення</a:t>
            </a:r>
            <a:r>
              <a:rPr lang="uk-UA" dirty="0"/>
              <a:t> (3–4 дні). Ідентифікують збудник захворювання після появи </a:t>
            </a:r>
            <a:r>
              <a:rPr lang="uk-UA" dirty="0" err="1"/>
              <a:t>спороношення</a:t>
            </a:r>
            <a:r>
              <a:rPr lang="uk-UA" dirty="0"/>
              <a:t> гриба, оглядаючи спори під стереоскопічним чи імерсійним мікроскопом. </a:t>
            </a:r>
          </a:p>
        </p:txBody>
      </p:sp>
    </p:spTree>
    <p:extLst>
      <p:ext uri="{BB962C8B-B14F-4D97-AF65-F5344CB8AC3E}">
        <p14:creationId xmlns:p14="http://schemas.microsoft.com/office/powerpoint/2010/main" val="8889767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37B790-F45A-4365-84B8-E377A812592E}"/>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A502C64-6B59-4FE2-9221-947C2433B4E9}"/>
              </a:ext>
            </a:extLst>
          </p:cNvPr>
          <p:cNvSpPr>
            <a:spLocks noGrp="1"/>
          </p:cNvSpPr>
          <p:nvPr>
            <p:ph idx="1"/>
          </p:nvPr>
        </p:nvSpPr>
        <p:spPr/>
        <p:txBody>
          <a:bodyPr>
            <a:normAutofit fontScale="92500" lnSpcReduction="10000"/>
          </a:bodyPr>
          <a:lstStyle/>
          <a:p>
            <a:pPr marL="0" indent="0">
              <a:buNone/>
            </a:pPr>
            <a:r>
              <a:rPr lang="uk-UA" dirty="0"/>
              <a:t>Саджанці, живці, чубуки оглядають за допомогою лупи на наявність ознак захворювання (плями, виразки, напливи, ракові утворення тощо). Якщо неможливо ідентифікувати збудника захворювання візуально за зовнішніми симптомами, часточки ураженого матеріалу вміщують у вологі камери або на поживне середовище і після появи </a:t>
            </a:r>
            <a:r>
              <a:rPr lang="uk-UA" dirty="0" err="1"/>
              <a:t>спороношення</a:t>
            </a:r>
            <a:r>
              <a:rPr lang="uk-UA" dirty="0"/>
              <a:t> встановлюють видову належність, оглядаючи спори під стереоскопічним чи імерсійним мікроскопом. Для виявляння внутрішньої інфекції збудника захворювання із середнього зразка, відбирають 4 проби по 20–30 насінин у кожній і вміщують у стерильну посудину на поживне середовище. Готують картопляний агар, пивний сусел з агаром, картопляно-глюкозний агар тощо. Стерилізують поживні середовища – згідно з ГОСТ 12044. У стерильні мікробіологічні чашки Петрі наливають 10 мл простерилізованого агару шаром в 3–5 мм. </a:t>
            </a:r>
          </a:p>
        </p:txBody>
      </p:sp>
    </p:spTree>
    <p:extLst>
      <p:ext uri="{BB962C8B-B14F-4D97-AF65-F5344CB8AC3E}">
        <p14:creationId xmlns:p14="http://schemas.microsoft.com/office/powerpoint/2010/main" val="3996763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2C4B729-48C4-4178-B668-CF5D1020767E}"/>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1500109-EBDB-4303-98E5-5754140E05D5}"/>
              </a:ext>
            </a:extLst>
          </p:cNvPr>
          <p:cNvSpPr>
            <a:spLocks noGrp="1"/>
          </p:cNvSpPr>
          <p:nvPr>
            <p:ph idx="1"/>
          </p:nvPr>
        </p:nvSpPr>
        <p:spPr/>
        <p:txBody>
          <a:bodyPr/>
          <a:lstStyle/>
          <a:p>
            <a:pPr marL="0" indent="0">
              <a:buNone/>
            </a:pPr>
            <a:r>
              <a:rPr lang="ru-RU" dirty="0"/>
              <a:t>У </a:t>
            </a:r>
            <a:r>
              <a:rPr lang="ru-RU" dirty="0" err="1"/>
              <a:t>бактеріологічній</a:t>
            </a:r>
            <a:r>
              <a:rPr lang="ru-RU" dirty="0"/>
              <a:t> </a:t>
            </a:r>
            <a:r>
              <a:rPr lang="ru-RU" dirty="0" err="1"/>
              <a:t>камері</a:t>
            </a:r>
            <a:r>
              <a:rPr lang="ru-RU" dirty="0"/>
              <a:t> в </a:t>
            </a:r>
            <a:r>
              <a:rPr lang="ru-RU" dirty="0" err="1"/>
              <a:t>кожну</a:t>
            </a:r>
            <a:r>
              <a:rPr lang="ru-RU" dirty="0"/>
              <a:t> чашку </a:t>
            </a:r>
            <a:r>
              <a:rPr lang="ru-RU" dirty="0" err="1"/>
              <a:t>Петрі</a:t>
            </a:r>
            <a:r>
              <a:rPr lang="ru-RU" dirty="0"/>
              <a:t> на </a:t>
            </a:r>
            <a:r>
              <a:rPr lang="ru-RU" dirty="0" err="1"/>
              <a:t>поживне</a:t>
            </a:r>
            <a:r>
              <a:rPr lang="ru-RU" dirty="0"/>
              <a:t> </a:t>
            </a:r>
            <a:r>
              <a:rPr lang="ru-RU" dirty="0" err="1"/>
              <a:t>середовище</a:t>
            </a:r>
            <a:r>
              <a:rPr lang="ru-RU" dirty="0"/>
              <a:t> </a:t>
            </a:r>
            <a:r>
              <a:rPr lang="ru-RU" dirty="0" err="1"/>
              <a:t>розкладають</a:t>
            </a:r>
            <a:r>
              <a:rPr lang="ru-RU" dirty="0"/>
              <a:t> по 10 </a:t>
            </a:r>
            <a:r>
              <a:rPr lang="ru-RU" dirty="0" err="1"/>
              <a:t>насінин</a:t>
            </a:r>
            <a:r>
              <a:rPr lang="ru-RU" dirty="0"/>
              <a:t> на </a:t>
            </a:r>
            <a:r>
              <a:rPr lang="ru-RU" dirty="0" err="1"/>
              <a:t>відстані</a:t>
            </a:r>
            <a:r>
              <a:rPr lang="ru-RU" dirty="0"/>
              <a:t> не </a:t>
            </a:r>
            <a:r>
              <a:rPr lang="ru-RU" dirty="0" err="1"/>
              <a:t>менше</a:t>
            </a:r>
            <a:r>
              <a:rPr lang="ru-RU" dirty="0"/>
              <a:t> </a:t>
            </a:r>
            <a:r>
              <a:rPr lang="ru-RU" dirty="0" err="1"/>
              <a:t>ніж</a:t>
            </a:r>
            <a:r>
              <a:rPr lang="ru-RU" dirty="0"/>
              <a:t> 1 см одна </a:t>
            </a:r>
            <a:r>
              <a:rPr lang="ru-RU" dirty="0" err="1"/>
              <a:t>від</a:t>
            </a:r>
            <a:r>
              <a:rPr lang="ru-RU" dirty="0"/>
              <a:t> </a:t>
            </a:r>
            <a:r>
              <a:rPr lang="ru-RU" dirty="0" err="1"/>
              <a:t>одної</a:t>
            </a:r>
            <a:r>
              <a:rPr lang="ru-RU" dirty="0"/>
              <a:t> і </a:t>
            </a:r>
            <a:r>
              <a:rPr lang="ru-RU" dirty="0" err="1"/>
              <a:t>вміщують</a:t>
            </a:r>
            <a:r>
              <a:rPr lang="ru-RU" dirty="0"/>
              <a:t> для </a:t>
            </a:r>
            <a:r>
              <a:rPr lang="ru-RU" dirty="0" err="1"/>
              <a:t>пророщування</a:t>
            </a:r>
            <a:r>
              <a:rPr lang="ru-RU" dirty="0"/>
              <a:t> в термостат за </a:t>
            </a:r>
            <a:r>
              <a:rPr lang="ru-RU" dirty="0" err="1"/>
              <a:t>температури</a:t>
            </a:r>
            <a:r>
              <a:rPr lang="ru-RU" dirty="0"/>
              <a:t> 22–28 °С. </a:t>
            </a:r>
            <a:r>
              <a:rPr lang="ru-RU" dirty="0" err="1"/>
              <a:t>Оглядають</a:t>
            </a:r>
            <a:r>
              <a:rPr lang="ru-RU" dirty="0"/>
              <a:t> (не </a:t>
            </a:r>
            <a:r>
              <a:rPr lang="ru-RU" dirty="0" err="1"/>
              <a:t>відкриваючи</a:t>
            </a:r>
            <a:r>
              <a:rPr lang="ru-RU" dirty="0"/>
              <a:t> чашки) </a:t>
            </a:r>
            <a:r>
              <a:rPr lang="ru-RU" dirty="0" err="1"/>
              <a:t>ріст</a:t>
            </a:r>
            <a:r>
              <a:rPr lang="ru-RU" dirty="0"/>
              <a:t> </a:t>
            </a:r>
            <a:r>
              <a:rPr lang="ru-RU" dirty="0" err="1"/>
              <a:t>колоній</a:t>
            </a:r>
            <a:r>
              <a:rPr lang="ru-RU" dirty="0"/>
              <a:t> </a:t>
            </a:r>
            <a:r>
              <a:rPr lang="ru-RU" dirty="0" err="1"/>
              <a:t>починаючи</a:t>
            </a:r>
            <a:r>
              <a:rPr lang="ru-RU" dirty="0"/>
              <a:t> з </a:t>
            </a:r>
            <a:r>
              <a:rPr lang="ru-RU" dirty="0" err="1"/>
              <a:t>третього</a:t>
            </a:r>
            <a:r>
              <a:rPr lang="ru-RU" dirty="0"/>
              <a:t> дня </a:t>
            </a:r>
            <a:r>
              <a:rPr lang="ru-RU" dirty="0" err="1"/>
              <a:t>проростання</a:t>
            </a:r>
            <a:r>
              <a:rPr lang="ru-RU" dirty="0"/>
              <a:t>, </a:t>
            </a:r>
            <a:r>
              <a:rPr lang="ru-RU" dirty="0" err="1"/>
              <a:t>повторюючи</a:t>
            </a:r>
            <a:r>
              <a:rPr lang="ru-RU" dirty="0"/>
              <a:t> через </a:t>
            </a:r>
            <a:r>
              <a:rPr lang="ru-RU" dirty="0" err="1"/>
              <a:t>кожні</a:t>
            </a:r>
            <a:r>
              <a:rPr lang="ru-RU" dirty="0"/>
              <a:t> 2–3 </a:t>
            </a:r>
            <a:r>
              <a:rPr lang="ru-RU" dirty="0" err="1"/>
              <a:t>дні</a:t>
            </a:r>
            <a:r>
              <a:rPr lang="ru-RU" dirty="0"/>
              <a:t>. </a:t>
            </a:r>
            <a:r>
              <a:rPr lang="ru-RU" dirty="0" err="1"/>
              <a:t>Під</a:t>
            </a:r>
            <a:r>
              <a:rPr lang="ru-RU" dirty="0"/>
              <a:t> час </a:t>
            </a:r>
            <a:r>
              <a:rPr lang="ru-RU" dirty="0" err="1"/>
              <a:t>оглядання</a:t>
            </a:r>
            <a:r>
              <a:rPr lang="ru-RU" dirty="0"/>
              <a:t> </a:t>
            </a:r>
            <a:r>
              <a:rPr lang="ru-RU" dirty="0" err="1"/>
              <a:t>насіння</a:t>
            </a:r>
            <a:r>
              <a:rPr lang="ru-RU" dirty="0"/>
              <a:t> </a:t>
            </a:r>
            <a:r>
              <a:rPr lang="ru-RU" dirty="0" err="1"/>
              <a:t>підраховують</a:t>
            </a:r>
            <a:r>
              <a:rPr lang="ru-RU" dirty="0"/>
              <a:t> </a:t>
            </a:r>
            <a:r>
              <a:rPr lang="ru-RU" dirty="0" err="1"/>
              <a:t>загальну</a:t>
            </a:r>
            <a:r>
              <a:rPr lang="ru-RU" dirty="0"/>
              <a:t> </a:t>
            </a:r>
            <a:r>
              <a:rPr lang="ru-RU" dirty="0" err="1"/>
              <a:t>кількість</a:t>
            </a:r>
            <a:r>
              <a:rPr lang="ru-RU" dirty="0"/>
              <a:t> </a:t>
            </a:r>
            <a:r>
              <a:rPr lang="ru-RU" dirty="0" err="1"/>
              <a:t>насіння</a:t>
            </a:r>
            <a:r>
              <a:rPr lang="ru-RU" dirty="0"/>
              <a:t>, на </a:t>
            </a:r>
            <a:r>
              <a:rPr lang="ru-RU" dirty="0" err="1"/>
              <a:t>яких</a:t>
            </a:r>
            <a:r>
              <a:rPr lang="ru-RU" dirty="0"/>
              <a:t> </a:t>
            </a:r>
            <a:r>
              <a:rPr lang="ru-RU" dirty="0" err="1"/>
              <a:t>утворились</a:t>
            </a:r>
            <a:r>
              <a:rPr lang="ru-RU" dirty="0"/>
              <a:t> </a:t>
            </a:r>
            <a:r>
              <a:rPr lang="ru-RU" dirty="0" err="1"/>
              <a:t>колонії</a:t>
            </a:r>
            <a:r>
              <a:rPr lang="ru-RU" dirty="0"/>
              <a:t> </a:t>
            </a:r>
            <a:r>
              <a:rPr lang="ru-RU" dirty="0" err="1"/>
              <a:t>грибів</a:t>
            </a:r>
            <a:r>
              <a:rPr lang="ru-RU" dirty="0"/>
              <a:t>. </a:t>
            </a:r>
            <a:r>
              <a:rPr lang="ru-RU" dirty="0" err="1"/>
              <a:t>Підраховуванням</a:t>
            </a:r>
            <a:r>
              <a:rPr lang="ru-RU" dirty="0"/>
              <a:t> </a:t>
            </a:r>
            <a:r>
              <a:rPr lang="ru-RU" dirty="0" err="1"/>
              <a:t>установлюють</a:t>
            </a:r>
            <a:r>
              <a:rPr lang="ru-RU" dirty="0"/>
              <a:t> </a:t>
            </a:r>
            <a:r>
              <a:rPr lang="ru-RU" dirty="0" err="1"/>
              <a:t>відсоток</a:t>
            </a:r>
            <a:r>
              <a:rPr lang="ru-RU" dirty="0"/>
              <a:t> </a:t>
            </a:r>
            <a:r>
              <a:rPr lang="ru-RU" dirty="0" err="1"/>
              <a:t>насіння</a:t>
            </a:r>
            <a:r>
              <a:rPr lang="ru-RU" dirty="0"/>
              <a:t> </a:t>
            </a:r>
            <a:r>
              <a:rPr lang="ru-RU" dirty="0" err="1"/>
              <a:t>ураженого</a:t>
            </a:r>
            <a:r>
              <a:rPr lang="ru-RU" dirty="0"/>
              <a:t> </a:t>
            </a:r>
            <a:r>
              <a:rPr lang="ru-RU" dirty="0" err="1"/>
              <a:t>кожним</a:t>
            </a:r>
            <a:r>
              <a:rPr lang="ru-RU" dirty="0"/>
              <a:t> видом </a:t>
            </a:r>
            <a:r>
              <a:rPr lang="ru-RU" dirty="0" err="1"/>
              <a:t>збудника</a:t>
            </a:r>
            <a:r>
              <a:rPr lang="ru-RU" dirty="0"/>
              <a:t> </a:t>
            </a:r>
            <a:r>
              <a:rPr lang="ru-RU" dirty="0" err="1"/>
              <a:t>хвороби</a:t>
            </a:r>
            <a:r>
              <a:rPr lang="ru-RU" dirty="0"/>
              <a:t> і </a:t>
            </a:r>
            <a:r>
              <a:rPr lang="ru-RU" dirty="0" err="1"/>
              <a:t>зазначають</a:t>
            </a:r>
            <a:r>
              <a:rPr lang="ru-RU" dirty="0"/>
              <a:t> у </a:t>
            </a:r>
            <a:r>
              <a:rPr lang="ru-RU" dirty="0" err="1"/>
              <a:t>протоколі</a:t>
            </a:r>
            <a:r>
              <a:rPr lang="ru-RU" dirty="0"/>
              <a:t> </a:t>
            </a:r>
            <a:r>
              <a:rPr lang="ru-RU" dirty="0" err="1"/>
              <a:t>експертизи</a:t>
            </a:r>
            <a:r>
              <a:rPr lang="ru-RU" dirty="0"/>
              <a:t>. </a:t>
            </a:r>
            <a:endParaRPr lang="uk-UA" dirty="0"/>
          </a:p>
        </p:txBody>
      </p:sp>
    </p:spTree>
    <p:extLst>
      <p:ext uri="{BB962C8B-B14F-4D97-AF65-F5344CB8AC3E}">
        <p14:creationId xmlns:p14="http://schemas.microsoft.com/office/powerpoint/2010/main" val="7797438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89D1CE8-61F6-4277-80CD-3C41A70F74D0}"/>
              </a:ext>
            </a:extLst>
          </p:cNvPr>
          <p:cNvSpPr>
            <a:spLocks noGrp="1"/>
          </p:cNvSpPr>
          <p:nvPr>
            <p:ph type="title"/>
          </p:nvPr>
        </p:nvSpPr>
        <p:spPr/>
        <p:txBody>
          <a:bodyPr/>
          <a:lstStyle/>
          <a:p>
            <a:r>
              <a:rPr lang="uk-UA" b="1" dirty="0"/>
              <a:t>Висівання на поживні середовища </a:t>
            </a:r>
            <a:endParaRPr lang="uk-UA" dirty="0"/>
          </a:p>
        </p:txBody>
      </p:sp>
      <p:sp>
        <p:nvSpPr>
          <p:cNvPr id="3" name="Объект 2">
            <a:extLst>
              <a:ext uri="{FF2B5EF4-FFF2-40B4-BE49-F238E27FC236}">
                <a16:creationId xmlns:a16="http://schemas.microsoft.com/office/drawing/2014/main" id="{0C0DE5EC-C41B-49A6-99DF-5039554B4FE9}"/>
              </a:ext>
            </a:extLst>
          </p:cNvPr>
          <p:cNvSpPr>
            <a:spLocks noGrp="1"/>
          </p:cNvSpPr>
          <p:nvPr>
            <p:ph idx="1"/>
          </p:nvPr>
        </p:nvSpPr>
        <p:spPr/>
        <p:txBody>
          <a:bodyPr>
            <a:normAutofit fontScale="92500" lnSpcReduction="10000"/>
          </a:bodyPr>
          <a:lstStyle/>
          <a:p>
            <a:r>
              <a:rPr lang="uk-UA" dirty="0"/>
              <a:t>використовують для виявлення внутрішньої інфекції. Поживне середовище підігрівають на водяній бані. Після того, як воно стає рідким, його розливають у стерильні чашки Петрі шаром 3–5 мм. </a:t>
            </a:r>
          </a:p>
          <a:p>
            <a:r>
              <a:rPr lang="uk-UA" dirty="0"/>
              <a:t>Під час переливання в чашку кришку злегка піднімають тільки з одного боку, щоб з повітрям у неї не потрапили спори інших грибів та бактерій. Обережно повертаючи чашку, розподіляють поживне середовище по </a:t>
            </a:r>
            <a:r>
              <a:rPr lang="uk-UA" dirty="0" err="1"/>
              <a:t>дну</a:t>
            </a:r>
            <a:r>
              <a:rPr lang="uk-UA" dirty="0"/>
              <a:t>, ставлять на горизонтальну поверхню і дають вмісту застигнути. Лише після цього на нього викладають зразок. За необхідності встановити внутрішню інфекцію зразок попередньо дезінфікують. Дезінфікують також місце і обладнання, за допомогою якого здійснюються дослідження. Під час роботи обладнання (пінцет) пропалюють на вогні спиртівки. </a:t>
            </a:r>
          </a:p>
        </p:txBody>
      </p:sp>
    </p:spTree>
    <p:extLst>
      <p:ext uri="{BB962C8B-B14F-4D97-AF65-F5344CB8AC3E}">
        <p14:creationId xmlns:p14="http://schemas.microsoft.com/office/powerpoint/2010/main" val="16426831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20BF66-5D8B-48C4-8FF9-E77B3841C4B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16CC3F0-DF53-476B-95AC-5D262FDDAF82}"/>
              </a:ext>
            </a:extLst>
          </p:cNvPr>
          <p:cNvSpPr>
            <a:spLocks noGrp="1"/>
          </p:cNvSpPr>
          <p:nvPr>
            <p:ph idx="1"/>
          </p:nvPr>
        </p:nvSpPr>
        <p:spPr/>
        <p:txBody>
          <a:bodyPr>
            <a:normAutofit fontScale="92500"/>
          </a:bodyPr>
          <a:lstStyle/>
          <a:p>
            <a:r>
              <a:rPr lang="uk-UA" dirty="0"/>
              <a:t>Для швидкого виявлення прихованої інфекції попередньо продезінфікований зразок розрізують навпіл скальпелем і розрізаною поверхнею кладуть на поживне середовище. Після цього чашку загортають у папір, в якому вона стерилізувалась, підписують і ставлять у термостат на відповідний час з температурою. </a:t>
            </a:r>
          </a:p>
          <a:p>
            <a:r>
              <a:rPr lang="ru-RU" dirty="0"/>
              <a:t>На 3–5-й день </a:t>
            </a:r>
            <a:r>
              <a:rPr lang="ru-RU" dirty="0" err="1"/>
              <a:t>розвитку</a:t>
            </a:r>
            <a:r>
              <a:rPr lang="ru-RU" dirty="0"/>
              <a:t> гриба </a:t>
            </a:r>
            <a:r>
              <a:rPr lang="ru-RU" dirty="0" err="1"/>
              <a:t>міцелій</a:t>
            </a:r>
            <a:r>
              <a:rPr lang="ru-RU" dirty="0"/>
              <a:t> </a:t>
            </a:r>
            <a:r>
              <a:rPr lang="ru-RU" dirty="0" err="1"/>
              <a:t>із</a:t>
            </a:r>
            <a:r>
              <a:rPr lang="ru-RU" dirty="0"/>
              <a:t> </a:t>
            </a:r>
            <a:r>
              <a:rPr lang="ru-RU" dirty="0" err="1"/>
              <a:t>зразка</a:t>
            </a:r>
            <a:r>
              <a:rPr lang="ru-RU" dirty="0"/>
              <a:t> переходить на </a:t>
            </a:r>
            <a:r>
              <a:rPr lang="ru-RU" dirty="0" err="1"/>
              <a:t>поживне</a:t>
            </a:r>
            <a:r>
              <a:rPr lang="ru-RU" dirty="0"/>
              <a:t> </a:t>
            </a:r>
            <a:r>
              <a:rPr lang="ru-RU" dirty="0" err="1"/>
              <a:t>середовище</a:t>
            </a:r>
            <a:r>
              <a:rPr lang="ru-RU" dirty="0"/>
              <a:t> і </a:t>
            </a:r>
            <a:r>
              <a:rPr lang="ru-RU" dirty="0" err="1"/>
              <a:t>утворює</a:t>
            </a:r>
            <a:r>
              <a:rPr lang="ru-RU" dirty="0"/>
              <a:t> </a:t>
            </a:r>
            <a:r>
              <a:rPr lang="ru-RU" dirty="0" err="1"/>
              <a:t>колонії</a:t>
            </a:r>
            <a:r>
              <a:rPr lang="ru-RU" dirty="0"/>
              <a:t>. Чашку </a:t>
            </a:r>
            <a:r>
              <a:rPr lang="ru-RU" dirty="0" err="1"/>
              <a:t>Петрі</a:t>
            </a:r>
            <a:r>
              <a:rPr lang="ru-RU" dirty="0"/>
              <a:t> </a:t>
            </a:r>
            <a:r>
              <a:rPr lang="ru-RU" dirty="0" err="1"/>
              <a:t>повертають</a:t>
            </a:r>
            <a:r>
              <a:rPr lang="ru-RU" dirty="0"/>
              <a:t> </a:t>
            </a:r>
            <a:r>
              <a:rPr lang="ru-RU" dirty="0" err="1"/>
              <a:t>нижнім</a:t>
            </a:r>
            <a:r>
              <a:rPr lang="ru-RU" dirty="0"/>
              <a:t> боком до </a:t>
            </a:r>
            <a:r>
              <a:rPr lang="ru-RU" dirty="0" err="1"/>
              <a:t>об’єктива</a:t>
            </a:r>
            <a:r>
              <a:rPr lang="ru-RU" dirty="0"/>
              <a:t> </a:t>
            </a:r>
            <a:r>
              <a:rPr lang="ru-RU" dirty="0" err="1"/>
              <a:t>бінокуляра</a:t>
            </a:r>
            <a:r>
              <a:rPr lang="ru-RU" dirty="0"/>
              <a:t> при </a:t>
            </a:r>
            <a:r>
              <a:rPr lang="ru-RU" dirty="0" err="1"/>
              <a:t>збільшеннях</a:t>
            </a:r>
            <a:r>
              <a:rPr lang="ru-RU" dirty="0"/>
              <a:t> 10×, 8× і </a:t>
            </a:r>
            <a:r>
              <a:rPr lang="ru-RU" dirty="0" err="1"/>
              <a:t>спостерігають</a:t>
            </a:r>
            <a:r>
              <a:rPr lang="ru-RU" dirty="0"/>
              <a:t> за ростом </a:t>
            </a:r>
            <a:r>
              <a:rPr lang="ru-RU" dirty="0" err="1"/>
              <a:t>колоній</a:t>
            </a:r>
            <a:r>
              <a:rPr lang="ru-RU" dirty="0"/>
              <a:t> та початком </a:t>
            </a:r>
            <a:r>
              <a:rPr lang="ru-RU" dirty="0" err="1"/>
              <a:t>появи</a:t>
            </a:r>
            <a:r>
              <a:rPr lang="ru-RU" dirty="0"/>
              <a:t> </a:t>
            </a:r>
            <a:r>
              <a:rPr lang="ru-RU" dirty="0" err="1"/>
              <a:t>спороношення</a:t>
            </a:r>
            <a:r>
              <a:rPr lang="ru-RU" dirty="0"/>
              <a:t>. Коли </a:t>
            </a:r>
            <a:r>
              <a:rPr lang="ru-RU" dirty="0" err="1"/>
              <a:t>утворюється</a:t>
            </a:r>
            <a:r>
              <a:rPr lang="ru-RU" dirty="0"/>
              <a:t> </a:t>
            </a:r>
            <a:r>
              <a:rPr lang="ru-RU" dirty="0" err="1"/>
              <a:t>дозріле</a:t>
            </a:r>
            <a:r>
              <a:rPr lang="ru-RU" dirty="0"/>
              <a:t> </a:t>
            </a:r>
            <a:r>
              <a:rPr lang="ru-RU" dirty="0" err="1"/>
              <a:t>спороношення</a:t>
            </a:r>
            <a:r>
              <a:rPr lang="ru-RU" dirty="0"/>
              <a:t>, за </a:t>
            </a:r>
            <a:r>
              <a:rPr lang="ru-RU" dirty="0" err="1"/>
              <a:t>допомогою</a:t>
            </a:r>
            <a:r>
              <a:rPr lang="ru-RU" dirty="0"/>
              <a:t> </a:t>
            </a:r>
            <a:r>
              <a:rPr lang="ru-RU" dirty="0" err="1"/>
              <a:t>мікроскопічного</a:t>
            </a:r>
            <a:r>
              <a:rPr lang="ru-RU" dirty="0"/>
              <a:t> </a:t>
            </a:r>
            <a:r>
              <a:rPr lang="ru-RU" dirty="0" err="1"/>
              <a:t>дослідження</a:t>
            </a:r>
            <a:r>
              <a:rPr lang="ru-RU" dirty="0"/>
              <a:t> </a:t>
            </a:r>
            <a:r>
              <a:rPr lang="ru-RU" dirty="0" err="1"/>
              <a:t>ідентифікують</a:t>
            </a:r>
            <a:r>
              <a:rPr lang="ru-RU" dirty="0"/>
              <a:t> </a:t>
            </a:r>
            <a:r>
              <a:rPr lang="ru-RU" dirty="0" err="1"/>
              <a:t>збудника</a:t>
            </a:r>
            <a:r>
              <a:rPr lang="ru-RU" dirty="0"/>
              <a:t>. </a:t>
            </a:r>
            <a:endParaRPr lang="uk-UA" dirty="0"/>
          </a:p>
        </p:txBody>
      </p:sp>
    </p:spTree>
    <p:extLst>
      <p:ext uri="{BB962C8B-B14F-4D97-AF65-F5344CB8AC3E}">
        <p14:creationId xmlns:p14="http://schemas.microsoft.com/office/powerpoint/2010/main" val="42185565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0CF6B3-636A-4EBB-A413-62E686FC3DC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2DBF634-2149-4E82-B178-BF28572BC0AD}"/>
              </a:ext>
            </a:extLst>
          </p:cNvPr>
          <p:cNvSpPr>
            <a:spLocks noGrp="1"/>
          </p:cNvSpPr>
          <p:nvPr>
            <p:ph idx="1"/>
          </p:nvPr>
        </p:nvSpPr>
        <p:spPr/>
        <p:txBody>
          <a:bodyPr>
            <a:normAutofit lnSpcReduction="10000"/>
          </a:bodyPr>
          <a:lstStyle/>
          <a:p>
            <a:r>
              <a:rPr lang="ru-RU" dirty="0"/>
              <a:t>Для детального </a:t>
            </a:r>
            <a:r>
              <a:rPr lang="ru-RU" dirty="0" err="1"/>
              <a:t>вивчення</a:t>
            </a:r>
            <a:r>
              <a:rPr lang="ru-RU" dirty="0"/>
              <a:t> та </a:t>
            </a:r>
            <a:r>
              <a:rPr lang="ru-RU" dirty="0" err="1"/>
              <a:t>збереження</a:t>
            </a:r>
            <a:r>
              <a:rPr lang="ru-RU" dirty="0"/>
              <a:t> </a:t>
            </a:r>
            <a:r>
              <a:rPr lang="ru-RU" dirty="0" err="1"/>
              <a:t>збудника</a:t>
            </a:r>
            <a:r>
              <a:rPr lang="ru-RU" dirty="0"/>
              <a:t> </a:t>
            </a:r>
            <a:r>
              <a:rPr lang="ru-RU" dirty="0" err="1"/>
              <a:t>слід</a:t>
            </a:r>
            <a:r>
              <a:rPr lang="ru-RU" dirty="0"/>
              <a:t> </a:t>
            </a:r>
            <a:r>
              <a:rPr lang="ru-RU" dirty="0" err="1"/>
              <a:t>виділити</a:t>
            </a:r>
            <a:r>
              <a:rPr lang="ru-RU" dirty="0"/>
              <a:t> </a:t>
            </a:r>
            <a:r>
              <a:rPr lang="ru-RU" dirty="0" err="1"/>
              <a:t>чисту</a:t>
            </a:r>
            <a:r>
              <a:rPr lang="ru-RU" dirty="0"/>
              <a:t> культуру. Для </a:t>
            </a:r>
            <a:r>
              <a:rPr lang="ru-RU" dirty="0" err="1"/>
              <a:t>цього</a:t>
            </a:r>
            <a:r>
              <a:rPr lang="ru-RU" dirty="0"/>
              <a:t> гриб </a:t>
            </a:r>
            <a:r>
              <a:rPr lang="ru-RU" dirty="0" err="1"/>
              <a:t>пересівають</a:t>
            </a:r>
            <a:r>
              <a:rPr lang="ru-RU" dirty="0"/>
              <a:t> з чашки на </a:t>
            </a:r>
            <a:r>
              <a:rPr lang="ru-RU" dirty="0" err="1"/>
              <a:t>поживне</a:t>
            </a:r>
            <a:r>
              <a:rPr lang="ru-RU" dirty="0"/>
              <a:t> </a:t>
            </a:r>
            <a:r>
              <a:rPr lang="ru-RU" dirty="0" err="1"/>
              <a:t>середовище</a:t>
            </a:r>
            <a:r>
              <a:rPr lang="ru-RU" dirty="0"/>
              <a:t> у </a:t>
            </a:r>
            <a:r>
              <a:rPr lang="ru-RU" dirty="0" err="1"/>
              <a:t>пробірку</a:t>
            </a:r>
            <a:r>
              <a:rPr lang="ru-RU" dirty="0"/>
              <a:t>. </a:t>
            </a:r>
            <a:r>
              <a:rPr lang="ru-RU" dirty="0" err="1"/>
              <a:t>Пробірку</a:t>
            </a:r>
            <a:r>
              <a:rPr lang="ru-RU" dirty="0"/>
              <a:t> з </a:t>
            </a:r>
            <a:r>
              <a:rPr lang="ru-RU" dirty="0" err="1"/>
              <a:t>поживним</a:t>
            </a:r>
            <a:r>
              <a:rPr lang="ru-RU" dirty="0"/>
              <a:t> </a:t>
            </a:r>
            <a:r>
              <a:rPr lang="ru-RU" dirty="0" err="1"/>
              <a:t>середовищем</a:t>
            </a:r>
            <a:r>
              <a:rPr lang="ru-RU" dirty="0"/>
              <a:t> </a:t>
            </a:r>
            <a:r>
              <a:rPr lang="ru-RU" dirty="0" err="1"/>
              <a:t>тримають</a:t>
            </a:r>
            <a:r>
              <a:rPr lang="ru-RU" dirty="0"/>
              <a:t> </a:t>
            </a:r>
            <a:r>
              <a:rPr lang="ru-RU" dirty="0" err="1"/>
              <a:t>між</a:t>
            </a:r>
            <a:r>
              <a:rPr lang="ru-RU" dirty="0"/>
              <a:t> великим та </a:t>
            </a:r>
            <a:r>
              <a:rPr lang="ru-RU" dirty="0" err="1"/>
              <a:t>вказівним</a:t>
            </a:r>
            <a:r>
              <a:rPr lang="ru-RU" dirty="0"/>
              <a:t> </a:t>
            </a:r>
            <a:r>
              <a:rPr lang="ru-RU" dirty="0" err="1"/>
              <a:t>пальцями</a:t>
            </a:r>
            <a:r>
              <a:rPr lang="ru-RU" dirty="0"/>
              <a:t> так, </a:t>
            </a:r>
            <a:r>
              <a:rPr lang="ru-RU" dirty="0" err="1"/>
              <a:t>щоб</a:t>
            </a:r>
            <a:r>
              <a:rPr lang="ru-RU" dirty="0"/>
              <a:t> вона </a:t>
            </a:r>
            <a:r>
              <a:rPr lang="ru-RU" dirty="0" err="1"/>
              <a:t>була</a:t>
            </a:r>
            <a:r>
              <a:rPr lang="ru-RU" dirty="0"/>
              <a:t> </a:t>
            </a:r>
            <a:r>
              <a:rPr lang="ru-RU" dirty="0" err="1"/>
              <a:t>майже</a:t>
            </a:r>
            <a:r>
              <a:rPr lang="ru-RU" dirty="0"/>
              <a:t> в горизонтальному </a:t>
            </a:r>
            <a:r>
              <a:rPr lang="ru-RU" dirty="0" err="1"/>
              <a:t>положенні</a:t>
            </a:r>
            <a:r>
              <a:rPr lang="ru-RU" dirty="0"/>
              <a:t>. </a:t>
            </a:r>
            <a:r>
              <a:rPr lang="ru-RU" dirty="0" err="1"/>
              <a:t>Ватний</a:t>
            </a:r>
            <a:r>
              <a:rPr lang="ru-RU" dirty="0"/>
              <a:t> корок </a:t>
            </a:r>
            <a:r>
              <a:rPr lang="ru-RU" dirty="0" err="1"/>
              <a:t>виймають</a:t>
            </a:r>
            <a:r>
              <a:rPr lang="ru-RU" dirty="0"/>
              <a:t> і </a:t>
            </a:r>
            <a:r>
              <a:rPr lang="ru-RU" dirty="0" err="1"/>
              <a:t>затискають</a:t>
            </a:r>
            <a:r>
              <a:rPr lang="ru-RU" dirty="0"/>
              <a:t> </a:t>
            </a:r>
            <a:r>
              <a:rPr lang="ru-RU" dirty="0" err="1"/>
              <a:t>мізинцем</a:t>
            </a:r>
            <a:r>
              <a:rPr lang="ru-RU" dirty="0"/>
              <a:t> у </a:t>
            </a:r>
            <a:r>
              <a:rPr lang="ru-RU" dirty="0" err="1"/>
              <a:t>долоні</a:t>
            </a:r>
            <a:r>
              <a:rPr lang="ru-RU" dirty="0"/>
              <a:t> </a:t>
            </a:r>
            <a:r>
              <a:rPr lang="ru-RU" dirty="0" err="1"/>
              <a:t>правої</a:t>
            </a:r>
            <a:r>
              <a:rPr lang="ru-RU" dirty="0"/>
              <a:t> руки, </a:t>
            </a:r>
            <a:r>
              <a:rPr lang="ru-RU" dirty="0" err="1"/>
              <a:t>щоб</a:t>
            </a:r>
            <a:r>
              <a:rPr lang="ru-RU" dirty="0"/>
              <a:t> </a:t>
            </a:r>
            <a:r>
              <a:rPr lang="ru-RU" dirty="0" err="1"/>
              <a:t>його</a:t>
            </a:r>
            <a:r>
              <a:rPr lang="ru-RU" dirty="0"/>
              <a:t> </a:t>
            </a:r>
            <a:r>
              <a:rPr lang="ru-RU" dirty="0" err="1"/>
              <a:t>частина</a:t>
            </a:r>
            <a:r>
              <a:rPr lang="ru-RU" dirty="0"/>
              <a:t>, </a:t>
            </a:r>
            <a:r>
              <a:rPr lang="ru-RU" dirty="0" err="1"/>
              <a:t>що</a:t>
            </a:r>
            <a:r>
              <a:rPr lang="ru-RU" dirty="0"/>
              <a:t> </a:t>
            </a:r>
            <a:r>
              <a:rPr lang="ru-RU" dirty="0" err="1"/>
              <a:t>знаходиться</a:t>
            </a:r>
            <a:r>
              <a:rPr lang="ru-RU" dirty="0"/>
              <a:t> </a:t>
            </a:r>
            <a:r>
              <a:rPr lang="ru-RU" dirty="0" err="1"/>
              <a:t>всередині</a:t>
            </a:r>
            <a:r>
              <a:rPr lang="ru-RU" dirty="0"/>
              <a:t> </a:t>
            </a:r>
            <a:r>
              <a:rPr lang="ru-RU" dirty="0" err="1"/>
              <a:t>пробірки</a:t>
            </a:r>
            <a:r>
              <a:rPr lang="ru-RU" dirty="0"/>
              <a:t>, не торкалась руки. Край </a:t>
            </a:r>
            <a:r>
              <a:rPr lang="ru-RU" dirty="0" err="1"/>
              <a:t>пробірки</a:t>
            </a:r>
            <a:r>
              <a:rPr lang="ru-RU" dirty="0"/>
              <a:t> </a:t>
            </a:r>
            <a:r>
              <a:rPr lang="ru-RU" dirty="0" err="1"/>
              <a:t>обпалюють</a:t>
            </a:r>
            <a:r>
              <a:rPr lang="ru-RU" dirty="0"/>
              <a:t> над </a:t>
            </a:r>
            <a:r>
              <a:rPr lang="ru-RU" dirty="0" err="1"/>
              <a:t>полум’ям</a:t>
            </a:r>
            <a:r>
              <a:rPr lang="ru-RU" dirty="0"/>
              <a:t> </a:t>
            </a:r>
            <a:r>
              <a:rPr lang="ru-RU" dirty="0" err="1"/>
              <a:t>спиртівки</a:t>
            </a:r>
            <a:r>
              <a:rPr lang="ru-RU" dirty="0"/>
              <a:t> і </a:t>
            </a:r>
            <a:r>
              <a:rPr lang="ru-RU" dirty="0" err="1"/>
              <a:t>прожареною</a:t>
            </a:r>
            <a:r>
              <a:rPr lang="ru-RU" dirty="0"/>
              <a:t>, </a:t>
            </a:r>
            <a:r>
              <a:rPr lang="ru-RU" dirty="0" err="1"/>
              <a:t>трохи</a:t>
            </a:r>
            <a:r>
              <a:rPr lang="ru-RU" dirty="0"/>
              <a:t> </a:t>
            </a:r>
            <a:r>
              <a:rPr lang="ru-RU" dirty="0" err="1"/>
              <a:t>охолодженою</a:t>
            </a:r>
            <a:r>
              <a:rPr lang="ru-RU" dirty="0"/>
              <a:t> </a:t>
            </a:r>
            <a:r>
              <a:rPr lang="ru-RU" dirty="0" err="1"/>
              <a:t>голкою</a:t>
            </a:r>
            <a:r>
              <a:rPr lang="ru-RU" dirty="0"/>
              <a:t> </a:t>
            </a:r>
            <a:r>
              <a:rPr lang="ru-RU" dirty="0" err="1"/>
              <a:t>переносять</a:t>
            </a:r>
            <a:r>
              <a:rPr lang="ru-RU" dirty="0"/>
              <a:t> </a:t>
            </a:r>
            <a:r>
              <a:rPr lang="ru-RU" dirty="0" err="1"/>
              <a:t>із</a:t>
            </a:r>
            <a:r>
              <a:rPr lang="ru-RU" dirty="0"/>
              <a:t> чашки на </a:t>
            </a:r>
            <a:r>
              <a:rPr lang="ru-RU" dirty="0" err="1"/>
              <a:t>поверхню</a:t>
            </a:r>
            <a:r>
              <a:rPr lang="ru-RU" dirty="0"/>
              <a:t> </a:t>
            </a:r>
            <a:r>
              <a:rPr lang="ru-RU" dirty="0" err="1"/>
              <a:t>поживного</a:t>
            </a:r>
            <a:r>
              <a:rPr lang="ru-RU" dirty="0"/>
              <a:t> </a:t>
            </a:r>
            <a:r>
              <a:rPr lang="ru-RU" dirty="0" err="1"/>
              <a:t>середовища</a:t>
            </a:r>
            <a:r>
              <a:rPr lang="ru-RU" dirty="0"/>
              <a:t> </a:t>
            </a:r>
            <a:r>
              <a:rPr lang="ru-RU" dirty="0" err="1"/>
              <a:t>частину</a:t>
            </a:r>
            <a:r>
              <a:rPr lang="ru-RU" dirty="0"/>
              <a:t> </a:t>
            </a:r>
            <a:r>
              <a:rPr lang="ru-RU" dirty="0" err="1"/>
              <a:t>міцелію</a:t>
            </a:r>
            <a:r>
              <a:rPr lang="ru-RU" dirty="0"/>
              <a:t> </a:t>
            </a:r>
            <a:r>
              <a:rPr lang="ru-RU" dirty="0" err="1"/>
              <a:t>зі</a:t>
            </a:r>
            <a:r>
              <a:rPr lang="ru-RU" dirty="0"/>
              <a:t> спорами. </a:t>
            </a:r>
          </a:p>
          <a:p>
            <a:r>
              <a:rPr lang="ru-RU" dirty="0"/>
              <a:t>Край </a:t>
            </a:r>
            <a:r>
              <a:rPr lang="ru-RU" dirty="0" err="1"/>
              <a:t>пробірки</a:t>
            </a:r>
            <a:r>
              <a:rPr lang="ru-RU" dirty="0"/>
              <a:t> та </a:t>
            </a:r>
            <a:r>
              <a:rPr lang="ru-RU" dirty="0" err="1"/>
              <a:t>нижню</a:t>
            </a:r>
            <a:r>
              <a:rPr lang="ru-RU" dirty="0"/>
              <a:t> </a:t>
            </a:r>
            <a:r>
              <a:rPr lang="ru-RU" dirty="0" err="1"/>
              <a:t>частину</a:t>
            </a:r>
            <a:r>
              <a:rPr lang="ru-RU" dirty="0"/>
              <a:t> </a:t>
            </a:r>
            <a:r>
              <a:rPr lang="ru-RU" dirty="0" err="1"/>
              <a:t>знову</a:t>
            </a:r>
            <a:r>
              <a:rPr lang="ru-RU" dirty="0"/>
              <a:t> </a:t>
            </a:r>
            <a:r>
              <a:rPr lang="ru-RU" dirty="0" err="1"/>
              <a:t>обпалюють</a:t>
            </a:r>
            <a:r>
              <a:rPr lang="ru-RU" dirty="0"/>
              <a:t> і </a:t>
            </a:r>
            <a:r>
              <a:rPr lang="ru-RU" dirty="0" err="1"/>
              <a:t>закривають</a:t>
            </a:r>
            <a:r>
              <a:rPr lang="ru-RU" dirty="0"/>
              <a:t> </a:t>
            </a:r>
            <a:r>
              <a:rPr lang="ru-RU" dirty="0" err="1"/>
              <a:t>ватним</a:t>
            </a:r>
            <a:r>
              <a:rPr lang="ru-RU" dirty="0"/>
              <a:t> </a:t>
            </a:r>
            <a:r>
              <a:rPr lang="ru-RU" dirty="0" err="1"/>
              <a:t>корком</a:t>
            </a:r>
            <a:r>
              <a:rPr lang="ru-RU" dirty="0"/>
              <a:t>, </a:t>
            </a:r>
            <a:r>
              <a:rPr lang="ru-RU" dirty="0" err="1"/>
              <a:t>попередньо</a:t>
            </a:r>
            <a:r>
              <a:rPr lang="ru-RU" dirty="0"/>
              <a:t> </a:t>
            </a:r>
            <a:r>
              <a:rPr lang="ru-RU" dirty="0" err="1"/>
              <a:t>обпаленим</a:t>
            </a:r>
            <a:r>
              <a:rPr lang="ru-RU" dirty="0"/>
              <a:t> у </a:t>
            </a:r>
            <a:r>
              <a:rPr lang="ru-RU" dirty="0" err="1"/>
              <a:t>полум’ї</a:t>
            </a:r>
            <a:r>
              <a:rPr lang="ru-RU" dirty="0"/>
              <a:t> </a:t>
            </a:r>
            <a:r>
              <a:rPr lang="ru-RU" dirty="0" err="1"/>
              <a:t>спиртівки</a:t>
            </a:r>
            <a:r>
              <a:rPr lang="ru-RU" dirty="0"/>
              <a:t>. </a:t>
            </a:r>
            <a:endParaRPr lang="uk-UA" dirty="0"/>
          </a:p>
        </p:txBody>
      </p:sp>
    </p:spTree>
    <p:extLst>
      <p:ext uri="{BB962C8B-B14F-4D97-AF65-F5344CB8AC3E}">
        <p14:creationId xmlns:p14="http://schemas.microsoft.com/office/powerpoint/2010/main" val="17333845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942733-33CA-4A50-A363-7DC3547A3801}"/>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F24FE5C-6BB7-42E0-9034-98F9F7E13748}"/>
              </a:ext>
            </a:extLst>
          </p:cNvPr>
          <p:cNvSpPr>
            <a:spLocks noGrp="1"/>
          </p:cNvSpPr>
          <p:nvPr>
            <p:ph idx="1"/>
          </p:nvPr>
        </p:nvSpPr>
        <p:spPr/>
        <p:txBody>
          <a:bodyPr>
            <a:normAutofit lnSpcReduction="10000"/>
          </a:bodyPr>
          <a:lstStyle/>
          <a:p>
            <a:r>
              <a:rPr lang="uk-UA" dirty="0"/>
              <a:t>Якщо поживне середовище в чашках Петрі засмічене іншими мікроорганізмами, гриб відділяють від них методом розливання і тільки після цього для отримання чистої культури пересівають на поживне середовище у пробірку. </a:t>
            </a:r>
          </a:p>
          <a:p>
            <a:r>
              <a:rPr lang="ru-RU" dirty="0"/>
              <a:t>Метод </a:t>
            </a:r>
            <a:r>
              <a:rPr lang="ru-RU" dirty="0" err="1"/>
              <a:t>розливання</a:t>
            </a:r>
            <a:r>
              <a:rPr lang="ru-RU" dirty="0"/>
              <a:t> </a:t>
            </a:r>
            <a:r>
              <a:rPr lang="ru-RU" dirty="0" err="1"/>
              <a:t>полягає</a:t>
            </a:r>
            <a:r>
              <a:rPr lang="ru-RU" dirty="0"/>
              <a:t> у тому, </a:t>
            </a:r>
            <a:r>
              <a:rPr lang="ru-RU" dirty="0" err="1"/>
              <a:t>що</a:t>
            </a:r>
            <a:r>
              <a:rPr lang="ru-RU" dirty="0"/>
              <a:t> стерильною </a:t>
            </a:r>
            <a:r>
              <a:rPr lang="ru-RU" dirty="0" err="1"/>
              <a:t>голкою</a:t>
            </a:r>
            <a:r>
              <a:rPr lang="ru-RU" dirty="0"/>
              <a:t> </a:t>
            </a:r>
            <a:r>
              <a:rPr lang="ru-RU" dirty="0" err="1"/>
              <a:t>беруть</a:t>
            </a:r>
            <a:r>
              <a:rPr lang="ru-RU" dirty="0"/>
              <a:t> з чашки </a:t>
            </a:r>
            <a:r>
              <a:rPr lang="ru-RU" dirty="0" err="1"/>
              <a:t>Петрі</a:t>
            </a:r>
            <a:r>
              <a:rPr lang="ru-RU" dirty="0"/>
              <a:t> </a:t>
            </a:r>
            <a:r>
              <a:rPr lang="ru-RU" dirty="0" err="1"/>
              <a:t>частини</a:t>
            </a:r>
            <a:r>
              <a:rPr lang="ru-RU" dirty="0"/>
              <a:t> </a:t>
            </a:r>
            <a:r>
              <a:rPr lang="ru-RU" dirty="0" err="1"/>
              <a:t>міцелію</a:t>
            </a:r>
            <a:r>
              <a:rPr lang="ru-RU" dirty="0"/>
              <a:t> </a:t>
            </a:r>
            <a:r>
              <a:rPr lang="ru-RU" dirty="0" err="1"/>
              <a:t>зі</a:t>
            </a:r>
            <a:r>
              <a:rPr lang="ru-RU" dirty="0"/>
              <a:t> спорами гриба і </a:t>
            </a:r>
            <a:r>
              <a:rPr lang="ru-RU" dirty="0" err="1"/>
              <a:t>переносять</a:t>
            </a:r>
            <a:r>
              <a:rPr lang="ru-RU" dirty="0"/>
              <a:t> у </a:t>
            </a:r>
            <a:r>
              <a:rPr lang="ru-RU" dirty="0" err="1"/>
              <a:t>пробірку</a:t>
            </a:r>
            <a:r>
              <a:rPr lang="ru-RU" dirty="0"/>
              <a:t> з </a:t>
            </a:r>
            <a:r>
              <a:rPr lang="ru-RU" dirty="0" err="1"/>
              <a:t>розплавленим</a:t>
            </a:r>
            <a:r>
              <a:rPr lang="ru-RU" dirty="0"/>
              <a:t> </a:t>
            </a:r>
            <a:r>
              <a:rPr lang="ru-RU" dirty="0" err="1"/>
              <a:t>поживним</a:t>
            </a:r>
            <a:r>
              <a:rPr lang="ru-RU" dirty="0"/>
              <a:t> </a:t>
            </a:r>
            <a:r>
              <a:rPr lang="ru-RU" dirty="0" err="1"/>
              <a:t>середовищем</a:t>
            </a:r>
            <a:r>
              <a:rPr lang="ru-RU" dirty="0"/>
              <a:t>, температура </a:t>
            </a:r>
            <a:r>
              <a:rPr lang="ru-RU" dirty="0" err="1"/>
              <a:t>якого</a:t>
            </a:r>
            <a:r>
              <a:rPr lang="ru-RU" dirty="0"/>
              <a:t> не </a:t>
            </a:r>
            <a:r>
              <a:rPr lang="ru-RU" dirty="0" err="1"/>
              <a:t>перевищує</a:t>
            </a:r>
            <a:r>
              <a:rPr lang="ru-RU" dirty="0"/>
              <a:t> 50 °С. </a:t>
            </a:r>
          </a:p>
          <a:p>
            <a:r>
              <a:rPr lang="ru-RU" dirty="0" err="1"/>
              <a:t>Пробірку</a:t>
            </a:r>
            <a:r>
              <a:rPr lang="ru-RU" dirty="0"/>
              <a:t> </a:t>
            </a:r>
            <a:r>
              <a:rPr lang="ru-RU" dirty="0" err="1"/>
              <a:t>закривають</a:t>
            </a:r>
            <a:r>
              <a:rPr lang="ru-RU" dirty="0"/>
              <a:t> </a:t>
            </a:r>
            <a:r>
              <a:rPr lang="ru-RU" dirty="0" err="1"/>
              <a:t>корком</a:t>
            </a:r>
            <a:r>
              <a:rPr lang="ru-RU" dirty="0"/>
              <a:t>, </a:t>
            </a:r>
            <a:r>
              <a:rPr lang="ru-RU" dirty="0" err="1"/>
              <a:t>обертають</a:t>
            </a:r>
            <a:r>
              <a:rPr lang="ru-RU" dirty="0"/>
              <a:t> </a:t>
            </a:r>
            <a:r>
              <a:rPr lang="ru-RU" dirty="0" err="1"/>
              <a:t>її</a:t>
            </a:r>
            <a:r>
              <a:rPr lang="ru-RU" dirty="0"/>
              <a:t> </a:t>
            </a:r>
            <a:r>
              <a:rPr lang="ru-RU" dirty="0" err="1"/>
              <a:t>між</a:t>
            </a:r>
            <a:r>
              <a:rPr lang="ru-RU" dirty="0"/>
              <a:t> </a:t>
            </a:r>
            <a:r>
              <a:rPr lang="ru-RU" dirty="0" err="1"/>
              <a:t>долонями</a:t>
            </a:r>
            <a:r>
              <a:rPr lang="ru-RU" dirty="0"/>
              <a:t>, </a:t>
            </a:r>
            <a:r>
              <a:rPr lang="ru-RU" dirty="0" err="1"/>
              <a:t>щоб</a:t>
            </a:r>
            <a:r>
              <a:rPr lang="ru-RU" dirty="0"/>
              <a:t> </a:t>
            </a:r>
            <a:r>
              <a:rPr lang="ru-RU" dirty="0" err="1"/>
              <a:t>частинки</a:t>
            </a:r>
            <a:r>
              <a:rPr lang="ru-RU" dirty="0"/>
              <a:t> </a:t>
            </a:r>
            <a:r>
              <a:rPr lang="ru-RU" dirty="0" err="1"/>
              <a:t>міцелію</a:t>
            </a:r>
            <a:r>
              <a:rPr lang="ru-RU" dirty="0"/>
              <a:t> та спори </a:t>
            </a:r>
            <a:r>
              <a:rPr lang="ru-RU" dirty="0" err="1"/>
              <a:t>розійшлись</a:t>
            </a:r>
            <a:r>
              <a:rPr lang="ru-RU" dirty="0"/>
              <a:t> на </a:t>
            </a:r>
            <a:r>
              <a:rPr lang="ru-RU" dirty="0" err="1"/>
              <a:t>поживному</a:t>
            </a:r>
            <a:r>
              <a:rPr lang="ru-RU" dirty="0"/>
              <a:t> </a:t>
            </a:r>
            <a:r>
              <a:rPr lang="ru-RU" dirty="0" err="1"/>
              <a:t>середовищі</a:t>
            </a:r>
            <a:r>
              <a:rPr lang="ru-RU" dirty="0"/>
              <a:t>. </a:t>
            </a:r>
            <a:r>
              <a:rPr lang="ru-RU" dirty="0" err="1"/>
              <a:t>Потім</a:t>
            </a:r>
            <a:r>
              <a:rPr lang="ru-RU" dirty="0"/>
              <a:t> </a:t>
            </a:r>
            <a:r>
              <a:rPr lang="ru-RU" dirty="0" err="1"/>
              <a:t>його</a:t>
            </a:r>
            <a:r>
              <a:rPr lang="ru-RU" dirty="0"/>
              <a:t> </a:t>
            </a:r>
            <a:r>
              <a:rPr lang="ru-RU" dirty="0" err="1"/>
              <a:t>виливають</a:t>
            </a:r>
            <a:r>
              <a:rPr lang="ru-RU" dirty="0"/>
              <a:t> у </a:t>
            </a:r>
            <a:r>
              <a:rPr lang="ru-RU" dirty="0" err="1"/>
              <a:t>стерильну</a:t>
            </a:r>
            <a:r>
              <a:rPr lang="ru-RU" dirty="0"/>
              <a:t> чашку </a:t>
            </a:r>
            <a:r>
              <a:rPr lang="ru-RU" dirty="0" err="1"/>
              <a:t>Петрі</a:t>
            </a:r>
            <a:r>
              <a:rPr lang="ru-RU" dirty="0"/>
              <a:t>. </a:t>
            </a:r>
            <a:endParaRPr lang="uk-UA" dirty="0"/>
          </a:p>
        </p:txBody>
      </p:sp>
    </p:spTree>
    <p:extLst>
      <p:ext uri="{BB962C8B-B14F-4D97-AF65-F5344CB8AC3E}">
        <p14:creationId xmlns:p14="http://schemas.microsoft.com/office/powerpoint/2010/main" val="627077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994A60E-ECB2-4F8C-B01B-1D20FE9D2D3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2CF4F23-2A10-4C89-9946-A0EF47A8CD86}"/>
              </a:ext>
            </a:extLst>
          </p:cNvPr>
          <p:cNvSpPr>
            <a:spLocks noGrp="1"/>
          </p:cNvSpPr>
          <p:nvPr>
            <p:ph idx="1"/>
          </p:nvPr>
        </p:nvSpPr>
        <p:spPr/>
        <p:txBody>
          <a:bodyPr>
            <a:normAutofit lnSpcReduction="10000"/>
          </a:bodyPr>
          <a:lstStyle/>
          <a:p>
            <a:pPr marL="0" indent="0">
              <a:buNone/>
            </a:pPr>
            <a:r>
              <a:rPr lang="uk-UA" dirty="0"/>
              <a:t>Основна мета карантинної мікологічної експертизи рослинних матеріалів – виявлення </a:t>
            </a:r>
            <a:r>
              <a:rPr lang="uk-UA" dirty="0" err="1"/>
              <a:t>хвороб</a:t>
            </a:r>
            <a:r>
              <a:rPr lang="uk-UA" dirty="0"/>
              <a:t> рослин, збудників яких занесено до “Переліку шкідників, </a:t>
            </a:r>
            <a:r>
              <a:rPr lang="uk-UA" dirty="0" err="1"/>
              <a:t>хвороб</a:t>
            </a:r>
            <a:r>
              <a:rPr lang="uk-UA" dirty="0"/>
              <a:t> рослин та бур’янів, які мають карантинне значення в Україні”, а також й інших видів, що можуть завдати значної шкоди сільському господарству у разі занесення на територію країни. Тому під час мікологічної експертизи визначають усі шкідливі організми (гриби, бактерії, віруси) для вчасного здійснення відповідних заходів. </a:t>
            </a:r>
          </a:p>
          <a:p>
            <a:pPr marL="0" indent="0">
              <a:buNone/>
            </a:pPr>
            <a:r>
              <a:rPr lang="uk-UA" dirty="0"/>
              <a:t>На мікологічну експертизу середні проби надходять після ентомологічної експертизи і в окремій упаковці залишки сходів із сит у разі просіювання, чи </a:t>
            </a:r>
            <a:r>
              <a:rPr lang="uk-UA" dirty="0" err="1"/>
              <a:t>спливів</a:t>
            </a:r>
            <a:r>
              <a:rPr lang="uk-UA" dirty="0"/>
              <a:t> у разі флотації від попередньої експертизи. </a:t>
            </a:r>
          </a:p>
        </p:txBody>
      </p:sp>
    </p:spTree>
    <p:extLst>
      <p:ext uri="{BB962C8B-B14F-4D97-AF65-F5344CB8AC3E}">
        <p14:creationId xmlns:p14="http://schemas.microsoft.com/office/powerpoint/2010/main" val="10204424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68E1F2-F237-4B21-B622-DE4108A16E7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62D57B14-1FD0-486D-AF70-6AD249657DFB}"/>
              </a:ext>
            </a:extLst>
          </p:cNvPr>
          <p:cNvSpPr>
            <a:spLocks noGrp="1"/>
          </p:cNvSpPr>
          <p:nvPr>
            <p:ph idx="1"/>
          </p:nvPr>
        </p:nvSpPr>
        <p:spPr/>
        <p:txBody>
          <a:bodyPr>
            <a:normAutofit lnSpcReduction="10000"/>
          </a:bodyPr>
          <a:lstStyle/>
          <a:p>
            <a:r>
              <a:rPr lang="ru-RU" dirty="0"/>
              <a:t>Коли </a:t>
            </a:r>
            <a:r>
              <a:rPr lang="ru-RU" dirty="0" err="1"/>
              <a:t>з’являються</a:t>
            </a:r>
            <a:r>
              <a:rPr lang="ru-RU" dirty="0"/>
              <a:t> </a:t>
            </a:r>
            <a:r>
              <a:rPr lang="ru-RU" dirty="0" err="1"/>
              <a:t>окремі</a:t>
            </a:r>
            <a:r>
              <a:rPr lang="ru-RU" dirty="0"/>
              <a:t> </a:t>
            </a:r>
            <a:r>
              <a:rPr lang="ru-RU" dirty="0" err="1"/>
              <a:t>колонії</a:t>
            </a:r>
            <a:r>
              <a:rPr lang="ru-RU" dirty="0"/>
              <a:t> гриба, </a:t>
            </a:r>
            <a:r>
              <a:rPr lang="ru-RU" dirty="0" err="1"/>
              <a:t>їх</a:t>
            </a:r>
            <a:r>
              <a:rPr lang="ru-RU" dirty="0"/>
              <a:t> </a:t>
            </a:r>
            <a:r>
              <a:rPr lang="ru-RU" dirty="0" err="1"/>
              <a:t>пересівають</a:t>
            </a:r>
            <a:r>
              <a:rPr lang="ru-RU" dirty="0"/>
              <a:t> у </a:t>
            </a:r>
            <a:r>
              <a:rPr lang="ru-RU" dirty="0" err="1"/>
              <a:t>пробірки</a:t>
            </a:r>
            <a:r>
              <a:rPr lang="ru-RU" dirty="0"/>
              <a:t> на </a:t>
            </a:r>
            <a:r>
              <a:rPr lang="ru-RU" dirty="0" err="1"/>
              <a:t>поживне</a:t>
            </a:r>
            <a:r>
              <a:rPr lang="ru-RU" dirty="0"/>
              <a:t> </a:t>
            </a:r>
            <a:r>
              <a:rPr lang="ru-RU" dirty="0" err="1"/>
              <a:t>середовище</a:t>
            </a:r>
            <a:r>
              <a:rPr lang="ru-RU" dirty="0"/>
              <a:t>. </a:t>
            </a:r>
            <a:r>
              <a:rPr lang="ru-RU" dirty="0" err="1"/>
              <a:t>Найкращим</a:t>
            </a:r>
            <a:r>
              <a:rPr lang="ru-RU" dirty="0"/>
              <a:t> </a:t>
            </a:r>
            <a:r>
              <a:rPr lang="ru-RU" dirty="0" err="1"/>
              <a:t>середовищем</a:t>
            </a:r>
            <a:r>
              <a:rPr lang="ru-RU" dirty="0"/>
              <a:t> для </a:t>
            </a:r>
            <a:r>
              <a:rPr lang="ru-RU" dirty="0" err="1"/>
              <a:t>початкових</a:t>
            </a:r>
            <a:r>
              <a:rPr lang="ru-RU" dirty="0"/>
              <a:t> </a:t>
            </a:r>
            <a:r>
              <a:rPr lang="ru-RU" dirty="0" err="1"/>
              <a:t>пересівів</a:t>
            </a:r>
            <a:r>
              <a:rPr lang="ru-RU" dirty="0"/>
              <a:t> </a:t>
            </a:r>
            <a:r>
              <a:rPr lang="ru-RU" dirty="0" err="1"/>
              <a:t>грибів</a:t>
            </a:r>
            <a:r>
              <a:rPr lang="ru-RU" dirty="0"/>
              <a:t> є 1 %-</a:t>
            </a:r>
            <a:r>
              <a:rPr lang="ru-RU" dirty="0" err="1"/>
              <a:t>ний</a:t>
            </a:r>
            <a:r>
              <a:rPr lang="ru-RU" dirty="0"/>
              <a:t> </a:t>
            </a:r>
            <a:r>
              <a:rPr lang="ru-RU" dirty="0" err="1"/>
              <a:t>картопляно-глюкозний</a:t>
            </a:r>
            <a:r>
              <a:rPr lang="ru-RU" dirty="0"/>
              <a:t> агар. </a:t>
            </a:r>
          </a:p>
          <a:p>
            <a:r>
              <a:rPr lang="uk-UA" dirty="0"/>
              <a:t>У разі засмічення первинного пересіву культури гриба, надалі використовують метод розливання для виділення гриба. Поживне середовище розливають у чашки Петрі і дають йому застигнути. З пробірки із засміченою культурою </a:t>
            </a:r>
            <a:r>
              <a:rPr lang="uk-UA" dirty="0" err="1"/>
              <a:t>переносять</a:t>
            </a:r>
            <a:r>
              <a:rPr lang="uk-UA" dirty="0"/>
              <a:t> частини міцелію та спори гриба у пробірку зі стерильною водою. Закривши пробірку корком, обертають її між долонями, щоб частини міцелію і спори розійшлись у воді. Потім краплі цієї води стерильною петлею наносять на поверхню застиглого у чашці Петрі поживного середовища. </a:t>
            </a:r>
          </a:p>
        </p:txBody>
      </p:sp>
    </p:spTree>
    <p:extLst>
      <p:ext uri="{BB962C8B-B14F-4D97-AF65-F5344CB8AC3E}">
        <p14:creationId xmlns:p14="http://schemas.microsoft.com/office/powerpoint/2010/main" val="11807696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F1F08E6-F8EE-407D-A6A1-F364F144A4E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09420753-759D-43C0-8961-B6CEB456A7DF}"/>
              </a:ext>
            </a:extLst>
          </p:cNvPr>
          <p:cNvSpPr>
            <a:spLocks noGrp="1"/>
          </p:cNvSpPr>
          <p:nvPr>
            <p:ph idx="1"/>
          </p:nvPr>
        </p:nvSpPr>
        <p:spPr/>
        <p:txBody>
          <a:bodyPr/>
          <a:lstStyle/>
          <a:p>
            <a:r>
              <a:rPr lang="ru-RU" dirty="0"/>
              <a:t>Через </a:t>
            </a:r>
            <a:r>
              <a:rPr lang="ru-RU" dirty="0" err="1"/>
              <a:t>кілька</a:t>
            </a:r>
            <a:r>
              <a:rPr lang="ru-RU" dirty="0"/>
              <a:t> </a:t>
            </a:r>
            <a:r>
              <a:rPr lang="ru-RU" dirty="0" err="1"/>
              <a:t>днів</a:t>
            </a:r>
            <a:r>
              <a:rPr lang="ru-RU" dirty="0"/>
              <a:t> </a:t>
            </a:r>
            <a:r>
              <a:rPr lang="ru-RU" dirty="0" err="1"/>
              <a:t>спостерігають</a:t>
            </a:r>
            <a:r>
              <a:rPr lang="ru-RU" dirty="0"/>
              <a:t> за ростом гриба, </a:t>
            </a:r>
            <a:r>
              <a:rPr lang="ru-RU" dirty="0" err="1"/>
              <a:t>оглядаючи</a:t>
            </a:r>
            <a:r>
              <a:rPr lang="ru-RU" dirty="0"/>
              <a:t> чашки з </a:t>
            </a:r>
            <a:r>
              <a:rPr lang="ru-RU" dirty="0" err="1"/>
              <a:t>нижнього</a:t>
            </a:r>
            <a:r>
              <a:rPr lang="ru-RU" dirty="0"/>
              <a:t> боку </a:t>
            </a:r>
            <a:r>
              <a:rPr lang="ru-RU" dirty="0" err="1"/>
              <a:t>під</a:t>
            </a:r>
            <a:r>
              <a:rPr lang="ru-RU" dirty="0"/>
              <a:t> </a:t>
            </a:r>
            <a:r>
              <a:rPr lang="ru-RU" dirty="0" err="1"/>
              <a:t>бінокуляром</a:t>
            </a:r>
            <a:r>
              <a:rPr lang="ru-RU" dirty="0"/>
              <a:t>. У </a:t>
            </a:r>
            <a:r>
              <a:rPr lang="ru-RU" dirty="0" err="1"/>
              <a:t>разі</a:t>
            </a:r>
            <a:r>
              <a:rPr lang="ru-RU" dirty="0"/>
              <a:t> </a:t>
            </a:r>
            <a:r>
              <a:rPr lang="ru-RU" dirty="0" err="1"/>
              <a:t>появи</a:t>
            </a:r>
            <a:r>
              <a:rPr lang="ru-RU" dirty="0"/>
              <a:t> </a:t>
            </a:r>
            <a:r>
              <a:rPr lang="ru-RU" dirty="0" err="1"/>
              <a:t>окремих</a:t>
            </a:r>
            <a:r>
              <a:rPr lang="ru-RU" dirty="0"/>
              <a:t> </a:t>
            </a:r>
            <a:r>
              <a:rPr lang="ru-RU" dirty="0" err="1"/>
              <a:t>колоній</a:t>
            </a:r>
            <a:r>
              <a:rPr lang="ru-RU" dirty="0"/>
              <a:t> </a:t>
            </a:r>
            <a:r>
              <a:rPr lang="ru-RU" dirty="0" err="1"/>
              <a:t>їх</a:t>
            </a:r>
            <a:r>
              <a:rPr lang="ru-RU" dirty="0"/>
              <a:t> </a:t>
            </a:r>
            <a:r>
              <a:rPr lang="ru-RU" dirty="0" err="1"/>
              <a:t>пересівають</a:t>
            </a:r>
            <a:r>
              <a:rPr lang="ru-RU" dirty="0"/>
              <a:t> на </a:t>
            </a:r>
            <a:r>
              <a:rPr lang="ru-RU" dirty="0" err="1"/>
              <a:t>поживне</a:t>
            </a:r>
            <a:r>
              <a:rPr lang="ru-RU" dirty="0"/>
              <a:t> </a:t>
            </a:r>
            <a:r>
              <a:rPr lang="ru-RU" dirty="0" err="1"/>
              <a:t>середовище</a:t>
            </a:r>
            <a:r>
              <a:rPr lang="ru-RU" dirty="0"/>
              <a:t> у </a:t>
            </a:r>
            <a:r>
              <a:rPr lang="ru-RU" dirty="0" err="1"/>
              <a:t>пробірки</a:t>
            </a:r>
            <a:r>
              <a:rPr lang="ru-RU" dirty="0"/>
              <a:t>. </a:t>
            </a:r>
          </a:p>
          <a:p>
            <a:r>
              <a:rPr lang="ru-RU" dirty="0"/>
              <a:t>Для </a:t>
            </a:r>
            <a:r>
              <a:rPr lang="ru-RU" dirty="0" err="1"/>
              <a:t>отримання</a:t>
            </a:r>
            <a:r>
              <a:rPr lang="ru-RU" dirty="0"/>
              <a:t> </a:t>
            </a:r>
            <a:r>
              <a:rPr lang="ru-RU" dirty="0" err="1"/>
              <a:t>окремих</a:t>
            </a:r>
            <a:r>
              <a:rPr lang="ru-RU" dirty="0"/>
              <a:t> </a:t>
            </a:r>
            <a:r>
              <a:rPr lang="ru-RU" dirty="0" err="1"/>
              <a:t>колоній</a:t>
            </a:r>
            <a:r>
              <a:rPr lang="ru-RU" dirty="0"/>
              <a:t> гриба у чашки </a:t>
            </a:r>
            <a:r>
              <a:rPr lang="ru-RU" dirty="0" err="1"/>
              <a:t>Петрі</a:t>
            </a:r>
            <a:r>
              <a:rPr lang="ru-RU" dirty="0"/>
              <a:t> на </a:t>
            </a:r>
            <a:r>
              <a:rPr lang="ru-RU" dirty="0" err="1"/>
              <a:t>тверде</a:t>
            </a:r>
            <a:r>
              <a:rPr lang="ru-RU" dirty="0"/>
              <a:t> </a:t>
            </a:r>
            <a:r>
              <a:rPr lang="ru-RU" dirty="0" err="1"/>
              <a:t>поживне</a:t>
            </a:r>
            <a:r>
              <a:rPr lang="ru-RU" dirty="0"/>
              <a:t> </a:t>
            </a:r>
            <a:r>
              <a:rPr lang="ru-RU" dirty="0" err="1"/>
              <a:t>середовище</a:t>
            </a:r>
            <a:r>
              <a:rPr lang="ru-RU" dirty="0"/>
              <a:t> </a:t>
            </a:r>
            <a:r>
              <a:rPr lang="ru-RU" dirty="0" err="1"/>
              <a:t>наливають</a:t>
            </a:r>
            <a:r>
              <a:rPr lang="ru-RU" dirty="0"/>
              <a:t> на 1–2 </a:t>
            </a:r>
            <a:r>
              <a:rPr lang="ru-RU" dirty="0" err="1"/>
              <a:t>хв</a:t>
            </a:r>
            <a:r>
              <a:rPr lang="ru-RU" dirty="0"/>
              <a:t> </a:t>
            </a:r>
            <a:r>
              <a:rPr lang="ru-RU" dirty="0" err="1"/>
              <a:t>стерильну</a:t>
            </a:r>
            <a:r>
              <a:rPr lang="ru-RU" dirty="0"/>
              <a:t> воду і </a:t>
            </a:r>
            <a:r>
              <a:rPr lang="ru-RU" dirty="0" err="1"/>
              <a:t>швидко</a:t>
            </a:r>
            <a:r>
              <a:rPr lang="ru-RU" dirty="0"/>
              <a:t> </a:t>
            </a:r>
            <a:r>
              <a:rPr lang="ru-RU" dirty="0" err="1"/>
              <a:t>зливають</a:t>
            </a:r>
            <a:r>
              <a:rPr lang="ru-RU" dirty="0"/>
              <a:t>. Вода </a:t>
            </a:r>
            <a:r>
              <a:rPr lang="ru-RU" dirty="0" err="1"/>
              <a:t>містить</a:t>
            </a:r>
            <a:r>
              <a:rPr lang="ru-RU" dirty="0"/>
              <a:t> </a:t>
            </a:r>
            <a:r>
              <a:rPr lang="ru-RU" dirty="0" err="1"/>
              <a:t>невелику</a:t>
            </a:r>
            <a:r>
              <a:rPr lang="ru-RU" dirty="0"/>
              <a:t> </a:t>
            </a:r>
            <a:r>
              <a:rPr lang="ru-RU" dirty="0" err="1"/>
              <a:t>кількість</a:t>
            </a:r>
            <a:r>
              <a:rPr lang="ru-RU" dirty="0"/>
              <a:t> спор. Через два–три </a:t>
            </a:r>
            <a:r>
              <a:rPr lang="ru-RU" dirty="0" err="1"/>
              <a:t>дні</a:t>
            </a:r>
            <a:r>
              <a:rPr lang="ru-RU" dirty="0"/>
              <a:t> чашки </a:t>
            </a:r>
            <a:r>
              <a:rPr lang="ru-RU" dirty="0" err="1"/>
              <a:t>оглядають</a:t>
            </a:r>
            <a:r>
              <a:rPr lang="ru-RU" dirty="0"/>
              <a:t> з </a:t>
            </a:r>
            <a:r>
              <a:rPr lang="ru-RU" dirty="0" err="1"/>
              <a:t>нижнього</a:t>
            </a:r>
            <a:r>
              <a:rPr lang="ru-RU" dirty="0"/>
              <a:t> боку </a:t>
            </a:r>
            <a:r>
              <a:rPr lang="ru-RU" dirty="0" err="1"/>
              <a:t>під</a:t>
            </a:r>
            <a:r>
              <a:rPr lang="ru-RU" dirty="0"/>
              <a:t> </a:t>
            </a:r>
            <a:r>
              <a:rPr lang="ru-RU" dirty="0" err="1"/>
              <a:t>бінокуляром</a:t>
            </a:r>
            <a:r>
              <a:rPr lang="ru-RU" dirty="0"/>
              <a:t>, </a:t>
            </a:r>
            <a:r>
              <a:rPr lang="ru-RU" dirty="0" err="1"/>
              <a:t>знаходять</a:t>
            </a:r>
            <a:r>
              <a:rPr lang="ru-RU" dirty="0"/>
              <a:t> </a:t>
            </a:r>
            <a:r>
              <a:rPr lang="ru-RU" dirty="0" err="1"/>
              <a:t>окремі</a:t>
            </a:r>
            <a:r>
              <a:rPr lang="ru-RU" dirty="0"/>
              <a:t> спори, </a:t>
            </a:r>
            <a:r>
              <a:rPr lang="ru-RU" dirty="0" err="1"/>
              <a:t>обводять</a:t>
            </a:r>
            <a:r>
              <a:rPr lang="ru-RU" dirty="0"/>
              <a:t> </a:t>
            </a:r>
            <a:r>
              <a:rPr lang="ru-RU" dirty="0" err="1"/>
              <a:t>ці</a:t>
            </a:r>
            <a:r>
              <a:rPr lang="ru-RU" dirty="0"/>
              <a:t> </a:t>
            </a:r>
            <a:r>
              <a:rPr lang="ru-RU" dirty="0" err="1"/>
              <a:t>місця</a:t>
            </a:r>
            <a:r>
              <a:rPr lang="ru-RU" dirty="0"/>
              <a:t> </a:t>
            </a:r>
            <a:r>
              <a:rPr lang="ru-RU" dirty="0" err="1"/>
              <a:t>тушшю</a:t>
            </a:r>
            <a:r>
              <a:rPr lang="ru-RU" dirty="0"/>
              <a:t> і в </a:t>
            </a:r>
            <a:r>
              <a:rPr lang="ru-RU" dirty="0" err="1"/>
              <a:t>міру</a:t>
            </a:r>
            <a:r>
              <a:rPr lang="ru-RU" dirty="0"/>
              <a:t> </a:t>
            </a:r>
            <a:r>
              <a:rPr lang="ru-RU" dirty="0" err="1"/>
              <a:t>утворення</a:t>
            </a:r>
            <a:r>
              <a:rPr lang="ru-RU" dirty="0"/>
              <a:t> </a:t>
            </a:r>
            <a:r>
              <a:rPr lang="ru-RU" dirty="0" err="1"/>
              <a:t>колоній</a:t>
            </a:r>
            <a:r>
              <a:rPr lang="ru-RU" dirty="0"/>
              <a:t> </a:t>
            </a:r>
            <a:r>
              <a:rPr lang="ru-RU" dirty="0" err="1"/>
              <a:t>пересівають</a:t>
            </a:r>
            <a:r>
              <a:rPr lang="ru-RU" dirty="0"/>
              <a:t> </a:t>
            </a:r>
            <a:r>
              <a:rPr lang="ru-RU" dirty="0" err="1"/>
              <a:t>їх</a:t>
            </a:r>
            <a:r>
              <a:rPr lang="ru-RU" dirty="0"/>
              <a:t> у </a:t>
            </a:r>
            <a:r>
              <a:rPr lang="ru-RU" dirty="0" err="1"/>
              <a:t>пробірки</a:t>
            </a:r>
            <a:r>
              <a:rPr lang="ru-RU" dirty="0"/>
              <a:t> на </a:t>
            </a:r>
            <a:r>
              <a:rPr lang="ru-RU" dirty="0" err="1"/>
              <a:t>поживне</a:t>
            </a:r>
            <a:r>
              <a:rPr lang="ru-RU" dirty="0"/>
              <a:t> </a:t>
            </a:r>
            <a:r>
              <a:rPr lang="ru-RU" dirty="0" err="1"/>
              <a:t>середовище</a:t>
            </a:r>
            <a:r>
              <a:rPr lang="ru-RU" dirty="0"/>
              <a:t>. </a:t>
            </a:r>
            <a:endParaRPr lang="uk-UA" dirty="0"/>
          </a:p>
        </p:txBody>
      </p:sp>
    </p:spTree>
    <p:extLst>
      <p:ext uri="{BB962C8B-B14F-4D97-AF65-F5344CB8AC3E}">
        <p14:creationId xmlns:p14="http://schemas.microsoft.com/office/powerpoint/2010/main" val="3012838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7BE6292-16D1-4EB7-AF54-9C2DB1033CD3}"/>
              </a:ext>
            </a:extLst>
          </p:cNvPr>
          <p:cNvSpPr>
            <a:spLocks noGrp="1"/>
          </p:cNvSpPr>
          <p:nvPr>
            <p:ph type="title"/>
          </p:nvPr>
        </p:nvSpPr>
        <p:spPr/>
        <p:txBody>
          <a:bodyPr/>
          <a:lstStyle/>
          <a:p>
            <a:r>
              <a:rPr lang="uk-UA" b="1" dirty="0"/>
              <a:t>Люмінесцентний метод </a:t>
            </a:r>
            <a:endParaRPr lang="uk-UA" dirty="0"/>
          </a:p>
        </p:txBody>
      </p:sp>
      <p:sp>
        <p:nvSpPr>
          <p:cNvPr id="3" name="Объект 2">
            <a:extLst>
              <a:ext uri="{FF2B5EF4-FFF2-40B4-BE49-F238E27FC236}">
                <a16:creationId xmlns:a16="http://schemas.microsoft.com/office/drawing/2014/main" id="{02FAF48B-C486-4283-870C-012CFC23F2C5}"/>
              </a:ext>
            </a:extLst>
          </p:cNvPr>
          <p:cNvSpPr>
            <a:spLocks noGrp="1"/>
          </p:cNvSpPr>
          <p:nvPr>
            <p:ph idx="1"/>
          </p:nvPr>
        </p:nvSpPr>
        <p:spPr/>
        <p:txBody>
          <a:bodyPr>
            <a:normAutofit lnSpcReduction="10000"/>
          </a:bodyPr>
          <a:lstStyle/>
          <a:p>
            <a:r>
              <a:rPr lang="ru-RU" dirty="0" err="1"/>
              <a:t>полягає</a:t>
            </a:r>
            <a:r>
              <a:rPr lang="ru-RU" dirty="0"/>
              <a:t> у тому, </a:t>
            </a:r>
            <a:r>
              <a:rPr lang="ru-RU" dirty="0" err="1"/>
              <a:t>що</a:t>
            </a:r>
            <a:r>
              <a:rPr lang="ru-RU" dirty="0"/>
              <a:t> </a:t>
            </a:r>
            <a:r>
              <a:rPr lang="ru-RU" dirty="0" err="1"/>
              <a:t>рослинні</a:t>
            </a:r>
            <a:r>
              <a:rPr lang="ru-RU" dirty="0"/>
              <a:t> </a:t>
            </a:r>
            <a:r>
              <a:rPr lang="ru-RU" dirty="0" err="1"/>
              <a:t>тканини</a:t>
            </a:r>
            <a:r>
              <a:rPr lang="ru-RU" dirty="0"/>
              <a:t> у </a:t>
            </a:r>
            <a:r>
              <a:rPr lang="ru-RU" dirty="0" err="1"/>
              <a:t>синьо-фіолетових</a:t>
            </a:r>
            <a:r>
              <a:rPr lang="ru-RU" dirty="0"/>
              <a:t> </a:t>
            </a:r>
            <a:r>
              <a:rPr lang="ru-RU" dirty="0" err="1"/>
              <a:t>чи</a:t>
            </a:r>
            <a:r>
              <a:rPr lang="ru-RU" dirty="0"/>
              <a:t> </a:t>
            </a:r>
            <a:r>
              <a:rPr lang="ru-RU" dirty="0" err="1"/>
              <a:t>ультрафіолетових</a:t>
            </a:r>
            <a:r>
              <a:rPr lang="ru-RU" dirty="0"/>
              <a:t> </a:t>
            </a:r>
            <a:r>
              <a:rPr lang="ru-RU" dirty="0" err="1"/>
              <a:t>променях</a:t>
            </a:r>
            <a:r>
              <a:rPr lang="ru-RU" dirty="0"/>
              <a:t> </a:t>
            </a:r>
            <a:r>
              <a:rPr lang="ru-RU" dirty="0" err="1"/>
              <a:t>починають</a:t>
            </a:r>
            <a:r>
              <a:rPr lang="ru-RU" dirty="0"/>
              <a:t> </a:t>
            </a:r>
            <a:r>
              <a:rPr lang="ru-RU" dirty="0" err="1"/>
              <a:t>яскраво</a:t>
            </a:r>
            <a:r>
              <a:rPr lang="ru-RU" dirty="0"/>
              <a:t> </a:t>
            </a:r>
            <a:r>
              <a:rPr lang="ru-RU" dirty="0" err="1"/>
              <a:t>люмінесціювати</a:t>
            </a:r>
            <a:r>
              <a:rPr lang="ru-RU" dirty="0"/>
              <a:t>. </a:t>
            </a:r>
          </a:p>
          <a:p>
            <a:r>
              <a:rPr lang="uk-UA" dirty="0"/>
              <a:t>Майже всі рослинні тканини під час обстеження у цих променях мають первинну люмінесценцію, що відрізняється у здорових та заражених грибом тканинах однієї рослини кольором свічення. Для детального мікроскопічного дослідження матеріал попередньо обробляють спеціальними реактивами, наприклад, </a:t>
            </a:r>
            <a:r>
              <a:rPr lang="uk-UA" dirty="0" err="1"/>
              <a:t>флюорохромами</a:t>
            </a:r>
            <a:r>
              <a:rPr lang="uk-UA" dirty="0"/>
              <a:t>, що викликають так звану вторинну люмінесценцію. Це дає можливість спостерігати диференційну, більш яскраву люмінесценцію окремих частин клітин (спори, міцелій). </a:t>
            </a:r>
          </a:p>
        </p:txBody>
      </p:sp>
    </p:spTree>
    <p:extLst>
      <p:ext uri="{BB962C8B-B14F-4D97-AF65-F5344CB8AC3E}">
        <p14:creationId xmlns:p14="http://schemas.microsoft.com/office/powerpoint/2010/main" val="11388723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1D34EC6-8D3B-477B-AFC6-6D2D8C4FF65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A23D615-F829-4A81-95F9-9A2CEEF5F581}"/>
              </a:ext>
            </a:extLst>
          </p:cNvPr>
          <p:cNvSpPr>
            <a:spLocks noGrp="1"/>
          </p:cNvSpPr>
          <p:nvPr>
            <p:ph idx="1"/>
          </p:nvPr>
        </p:nvSpPr>
        <p:spPr/>
        <p:txBody>
          <a:bodyPr>
            <a:normAutofit fontScale="92500" lnSpcReduction="10000"/>
          </a:bodyPr>
          <a:lstStyle/>
          <a:p>
            <a:pPr marL="0" indent="0">
              <a:buNone/>
            </a:pPr>
            <a:r>
              <a:rPr lang="uk-UA" dirty="0"/>
              <a:t>Із наважки насіння, відібраного з середнього зразка, виокремлюють насіння основної культури, яке розкладають на чорний папір, поміщають під ультрафіолетовий освітлювач і оглядають. За свіченням насіння роблять попередній висновок про наявність або відсутність захворювання на ньому. Здорове насіння пшениці дає синьо-блакитне або синьо-фіолетове свічення, а насіння значною мірою уражене летючою сажкою, залишається темним (тьмяним). Насіння гороху в місцях ураження аскохітозом, фузаріозом дає тьмяне коричнево-червоне свічення. Уражене </a:t>
            </a:r>
            <a:r>
              <a:rPr lang="uk-UA" dirty="0" err="1"/>
              <a:t>фомозом</a:t>
            </a:r>
            <a:r>
              <a:rPr lang="uk-UA" dirty="0"/>
              <a:t>, насіння буряків має на поверхні </a:t>
            </a:r>
            <a:r>
              <a:rPr lang="uk-UA" dirty="0" err="1"/>
              <a:t>пікніди</a:t>
            </a:r>
            <a:r>
              <a:rPr lang="uk-UA" dirty="0"/>
              <a:t> гриба, які дають біле матове свічення. Насіння кукурудзи уражене фузаріозом має яскраво оранжеве або малинове свічення. Здорове насіння сої має світло-блакитне свічення. </a:t>
            </a:r>
          </a:p>
        </p:txBody>
      </p:sp>
    </p:spTree>
    <p:extLst>
      <p:ext uri="{BB962C8B-B14F-4D97-AF65-F5344CB8AC3E}">
        <p14:creationId xmlns:p14="http://schemas.microsoft.com/office/powerpoint/2010/main" val="36902353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B23BC4-9C43-4CBE-9C49-FD898FDFB26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0B92390-62F6-4D07-B117-8035BAE6370B}"/>
              </a:ext>
            </a:extLst>
          </p:cNvPr>
          <p:cNvSpPr>
            <a:spLocks noGrp="1"/>
          </p:cNvSpPr>
          <p:nvPr>
            <p:ph idx="1"/>
          </p:nvPr>
        </p:nvSpPr>
        <p:spPr/>
        <p:txBody>
          <a:bodyPr>
            <a:normAutofit fontScale="92500" lnSpcReduction="10000"/>
          </a:bodyPr>
          <a:lstStyle/>
          <a:p>
            <a:pPr marL="0" indent="0">
              <a:buNone/>
            </a:pPr>
            <a:r>
              <a:rPr lang="uk-UA" dirty="0"/>
              <a:t>У разі детальнішого мікроскопічного досліджування, матеріал попередньо обробляють спеціальними реактивами, наприклад, </a:t>
            </a:r>
            <a:r>
              <a:rPr lang="uk-UA" dirty="0" err="1"/>
              <a:t>флуорохромами</a:t>
            </a:r>
            <a:r>
              <a:rPr lang="uk-UA" dirty="0"/>
              <a:t>, які викликають так звану вторинну люмінесценцію. Це дає можливість спостерігати диференційну, яскравішу люмінесценцію окремих частин клітин (спори міцелію). Щоб ідентифікувати виявлений той чи інший збудник захворювання, матеріал детальніше оглядають на парафінових препаратах. Попередньо готують парафінові плитки (2 × 2 × 4 см), заливаючи парафін у формочки. У затверділих парафінових плитках електропаяльником або іншим гарячим предметом (пінцет, скляна паличка) роблять борозну, в яку кладуть фрагмент досліджуваної рослини і додатково заливають розігрітим парафіном. Після затвердіння блок установлюють на столик мікротома, вирівнюють його поверхню до рівня зрізів вплавленої тканини. </a:t>
            </a:r>
          </a:p>
        </p:txBody>
      </p:sp>
    </p:spTree>
    <p:extLst>
      <p:ext uri="{BB962C8B-B14F-4D97-AF65-F5344CB8AC3E}">
        <p14:creationId xmlns:p14="http://schemas.microsoft.com/office/powerpoint/2010/main" val="39331516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978618-D33F-4CBA-B065-D07908A9529D}"/>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AF09BBE-317D-4424-BEA3-6F487B5951A6}"/>
              </a:ext>
            </a:extLst>
          </p:cNvPr>
          <p:cNvSpPr>
            <a:spLocks noGrp="1"/>
          </p:cNvSpPr>
          <p:nvPr>
            <p:ph idx="1"/>
          </p:nvPr>
        </p:nvSpPr>
        <p:spPr/>
        <p:txBody>
          <a:bodyPr/>
          <a:lstStyle/>
          <a:p>
            <a:r>
              <a:rPr lang="uk-UA" dirty="0"/>
              <a:t>Підготовлений блок вміщують у посудину з барвником (спеціальні реактиви </a:t>
            </a:r>
            <a:r>
              <a:rPr lang="uk-UA" dirty="0" err="1"/>
              <a:t>флуорохроми</a:t>
            </a:r>
            <a:r>
              <a:rPr lang="uk-UA" dirty="0"/>
              <a:t>) на 20 хв, готові препарати промивають у дистильованій воді протягом 10–20 хв. Парафіновий блок накривають покривним склом, установлюють на столик люмінесцентного мікроскопа і переглядають препарати в УФ променях, які падають із максимумом збудження флюоресценції близько 360 нм. Закінчивши оглядання, роблять нові зрізи поверхні блока, оновлюючи поверхню. Послідовність операцій повторюють поки вся тканина зразка не буде до кінця зрізана і переглянута на виявлення збудника захворювання. </a:t>
            </a:r>
          </a:p>
        </p:txBody>
      </p:sp>
    </p:spTree>
    <p:extLst>
      <p:ext uri="{BB962C8B-B14F-4D97-AF65-F5344CB8AC3E}">
        <p14:creationId xmlns:p14="http://schemas.microsoft.com/office/powerpoint/2010/main" val="7404602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612F37-4634-4C92-944C-A20F06170D3D}"/>
              </a:ext>
            </a:extLst>
          </p:cNvPr>
          <p:cNvSpPr>
            <a:spLocks noGrp="1"/>
          </p:cNvSpPr>
          <p:nvPr>
            <p:ph type="title"/>
          </p:nvPr>
        </p:nvSpPr>
        <p:spPr/>
        <p:txBody>
          <a:bodyPr/>
          <a:lstStyle/>
          <a:p>
            <a:r>
              <a:rPr lang="ru-RU" b="1" dirty="0" err="1"/>
              <a:t>Методи</a:t>
            </a:r>
            <a:r>
              <a:rPr lang="ru-RU" b="1" dirty="0"/>
              <a:t> </a:t>
            </a:r>
            <a:r>
              <a:rPr lang="ru-RU" b="1" dirty="0" err="1"/>
              <a:t>визначання</a:t>
            </a:r>
            <a:r>
              <a:rPr lang="ru-RU" b="1" dirty="0"/>
              <a:t> раку </a:t>
            </a:r>
            <a:r>
              <a:rPr lang="ru-RU" b="1" dirty="0" err="1"/>
              <a:t>картоплі</a:t>
            </a:r>
            <a:r>
              <a:rPr lang="ru-RU" b="1" dirty="0"/>
              <a:t> на </a:t>
            </a:r>
            <a:r>
              <a:rPr lang="ru-RU" b="1" dirty="0" err="1"/>
              <a:t>бульбах</a:t>
            </a:r>
            <a:r>
              <a:rPr lang="ru-RU" b="1" dirty="0"/>
              <a:t> та в </a:t>
            </a:r>
            <a:r>
              <a:rPr lang="ru-RU" b="1" dirty="0" err="1"/>
              <a:t>ґрунті</a:t>
            </a:r>
            <a:r>
              <a:rPr lang="ru-RU" b="1" dirty="0"/>
              <a:t> </a:t>
            </a:r>
            <a:endParaRPr lang="uk-UA" dirty="0"/>
          </a:p>
        </p:txBody>
      </p:sp>
      <p:sp>
        <p:nvSpPr>
          <p:cNvPr id="3" name="Объект 2">
            <a:extLst>
              <a:ext uri="{FF2B5EF4-FFF2-40B4-BE49-F238E27FC236}">
                <a16:creationId xmlns:a16="http://schemas.microsoft.com/office/drawing/2014/main" id="{859D9875-F23A-4AFE-A6A3-4E9D658B771A}"/>
              </a:ext>
            </a:extLst>
          </p:cNvPr>
          <p:cNvSpPr>
            <a:spLocks noGrp="1"/>
          </p:cNvSpPr>
          <p:nvPr>
            <p:ph idx="1"/>
          </p:nvPr>
        </p:nvSpPr>
        <p:spPr/>
        <p:txBody>
          <a:bodyPr/>
          <a:lstStyle/>
          <a:p>
            <a:r>
              <a:rPr lang="uk-UA" dirty="0"/>
              <a:t>Ґрунт який перебуває на поверхні підземних частин рослин (бульб, цибулин, коренів тощо), а також виявлені випадково домішки в зразках треба обов'язково перевірити на наявність </a:t>
            </a:r>
            <a:r>
              <a:rPr lang="uk-UA" dirty="0" err="1"/>
              <a:t>зооспорангіїв</a:t>
            </a:r>
            <a:r>
              <a:rPr lang="uk-UA" dirty="0"/>
              <a:t> збудника раку картоплі. </a:t>
            </a:r>
          </a:p>
        </p:txBody>
      </p:sp>
    </p:spTree>
    <p:extLst>
      <p:ext uri="{BB962C8B-B14F-4D97-AF65-F5344CB8AC3E}">
        <p14:creationId xmlns:p14="http://schemas.microsoft.com/office/powerpoint/2010/main" val="6577477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50850DC-8385-406E-AB2E-D26A7281B05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37F1AE38-2530-42E5-A0B8-3893747F923F}"/>
              </a:ext>
            </a:extLst>
          </p:cNvPr>
          <p:cNvSpPr>
            <a:spLocks noGrp="1"/>
          </p:cNvSpPr>
          <p:nvPr>
            <p:ph idx="1"/>
          </p:nvPr>
        </p:nvSpPr>
        <p:spPr/>
        <p:txBody>
          <a:bodyPr>
            <a:normAutofit fontScale="92500" lnSpcReduction="10000"/>
          </a:bodyPr>
          <a:lstStyle/>
          <a:p>
            <a:pPr marL="0" indent="0">
              <a:buNone/>
            </a:pPr>
            <a:r>
              <a:rPr lang="uk-UA" i="1" dirty="0">
                <a:solidFill>
                  <a:srgbClr val="FF0000"/>
                </a:solidFill>
              </a:rPr>
              <a:t>Експертиза за методом Г.Н. </a:t>
            </a:r>
            <a:r>
              <a:rPr lang="uk-UA" i="1" dirty="0" err="1">
                <a:solidFill>
                  <a:srgbClr val="FF0000"/>
                </a:solidFill>
              </a:rPr>
              <a:t>Дорогіна</a:t>
            </a:r>
            <a:r>
              <a:rPr lang="uk-UA" i="1" dirty="0">
                <a:solidFill>
                  <a:srgbClr val="FF0000"/>
                </a:solidFill>
              </a:rPr>
              <a:t> </a:t>
            </a:r>
            <a:r>
              <a:rPr lang="uk-UA" dirty="0"/>
              <a:t>– визначання наявності </a:t>
            </a:r>
            <a:r>
              <a:rPr lang="uk-UA" dirty="0" err="1"/>
              <a:t>зооспорангіїв</a:t>
            </a:r>
            <a:r>
              <a:rPr lang="uk-UA" dirty="0"/>
              <a:t> збудника раку картоплі на поверхні підземних частин рослин, рослинних рештках, ґрунті за допомогою центрифугування водного змиву. Бульби та інші частини рослини промивають у невеликій кількості води чашках Коха або кристалізаторі. Воду після промивання зливають у хімічну склянку і дають відстоятися 3–5 хв, щоб всі частинки ґрунту осіли на дно. Піпеткою зі склянки відбирають по 7–8 мл води, захопивши трохи осаду, зливають у чотири </a:t>
            </a:r>
            <a:r>
              <a:rPr lang="uk-UA" dirty="0" err="1"/>
              <a:t>центрифужні</a:t>
            </a:r>
            <a:r>
              <a:rPr lang="uk-UA" dirty="0"/>
              <a:t> пробірки. Пробірки вставляють у центрифугу і центрифугують протягом 5 хв. Після центрифугування із пробірки обережно зливають воду до осаду. Із осаду кожної пробірки готують п'ять препаратів, які оглядають під мікроскопом на наявність </a:t>
            </a:r>
            <a:r>
              <a:rPr lang="uk-UA" dirty="0" err="1"/>
              <a:t>зооспорангіїв</a:t>
            </a:r>
            <a:r>
              <a:rPr lang="uk-UA" dirty="0"/>
              <a:t> збудника раку картоплі й ідентифікують його. </a:t>
            </a:r>
          </a:p>
        </p:txBody>
      </p:sp>
    </p:spTree>
    <p:extLst>
      <p:ext uri="{BB962C8B-B14F-4D97-AF65-F5344CB8AC3E}">
        <p14:creationId xmlns:p14="http://schemas.microsoft.com/office/powerpoint/2010/main" val="7120841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262034-4B58-4F9C-B1DC-DA935416B1E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C5E2C33A-DF23-44CF-AFA9-11DEE1A5F8DC}"/>
              </a:ext>
            </a:extLst>
          </p:cNvPr>
          <p:cNvSpPr>
            <a:spLocks noGrp="1"/>
          </p:cNvSpPr>
          <p:nvPr>
            <p:ph idx="1"/>
          </p:nvPr>
        </p:nvSpPr>
        <p:spPr/>
        <p:txBody>
          <a:bodyPr>
            <a:normAutofit fontScale="92500" lnSpcReduction="10000"/>
          </a:bodyPr>
          <a:lstStyle/>
          <a:p>
            <a:pPr marL="0" indent="0">
              <a:buNone/>
            </a:pPr>
            <a:r>
              <a:rPr lang="uk-UA" i="1" dirty="0">
                <a:solidFill>
                  <a:srgbClr val="FF0000"/>
                </a:solidFill>
              </a:rPr>
              <a:t>Експертиза за методом К.Є. Шарікова </a:t>
            </a:r>
            <a:r>
              <a:rPr lang="uk-UA" dirty="0"/>
              <a:t>– визначення наявності </a:t>
            </a:r>
            <a:r>
              <a:rPr lang="uk-UA" dirty="0" err="1"/>
              <a:t>зооспорангіїв</a:t>
            </a:r>
            <a:r>
              <a:rPr lang="uk-UA" dirty="0"/>
              <a:t> збудника раку картоплі в легких супіщаних і чорноземних ґрунтах. Зразки ґрунту доводять до повітряно-сухого стану. Сухі зразки ґрунту подрібнюють у фаянсовій ступці, просіюють через сито з отворами 1 мм і формують середню пробу із проходу. Для цього ґрунт висипають на лист паперу, розрівнюють шаром не більше 0,5 см і роблять квадрати розміром приблизно 3 × 3 см. Від кожного квадрата шпателем відбирають ґрунт, намагаючись захопити всю поверхню шару. Середню пробу ґрунту добре перемішують і відбирають наважку в 2–5 г, розтирають у фарфоровій ступці товкачем, просіюють через сито з отворами 0,25 мм. Зооспорангії збудника раку картоплі, які перебувають у стані спокою легко проходять через сито, а великі частини ґрунту затримуються на ньому. </a:t>
            </a:r>
          </a:p>
        </p:txBody>
      </p:sp>
    </p:spTree>
    <p:extLst>
      <p:ext uri="{BB962C8B-B14F-4D97-AF65-F5344CB8AC3E}">
        <p14:creationId xmlns:p14="http://schemas.microsoft.com/office/powerpoint/2010/main" val="1189704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16E7B12-3E96-4A63-AC76-76CB836EAED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8864203-1012-487C-9FE6-4F4DB698FA9F}"/>
              </a:ext>
            </a:extLst>
          </p:cNvPr>
          <p:cNvSpPr>
            <a:spLocks noGrp="1"/>
          </p:cNvSpPr>
          <p:nvPr>
            <p:ph idx="1"/>
          </p:nvPr>
        </p:nvSpPr>
        <p:spPr/>
        <p:txBody>
          <a:bodyPr/>
          <a:lstStyle/>
          <a:p>
            <a:endParaRPr lang="uk-UA"/>
          </a:p>
        </p:txBody>
      </p:sp>
      <p:pic>
        <p:nvPicPr>
          <p:cNvPr id="4" name="Рисунок 3">
            <a:extLst>
              <a:ext uri="{FF2B5EF4-FFF2-40B4-BE49-F238E27FC236}">
                <a16:creationId xmlns:a16="http://schemas.microsoft.com/office/drawing/2014/main" id="{D9BAAA39-6527-471A-AFC0-13137D5BC218}"/>
              </a:ext>
            </a:extLst>
          </p:cNvPr>
          <p:cNvPicPr/>
          <p:nvPr/>
        </p:nvPicPr>
        <p:blipFill rotWithShape="1">
          <a:blip r:embed="rId2"/>
          <a:srcRect l="34313" t="17395" r="37306" b="11597"/>
          <a:stretch/>
        </p:blipFill>
        <p:spPr bwMode="auto">
          <a:xfrm>
            <a:off x="3819231" y="337259"/>
            <a:ext cx="4635451" cy="583970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02496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0FBBBDD-BE0F-4CCB-956D-71EF12CF3F6F}"/>
              </a:ext>
            </a:extLst>
          </p:cNvPr>
          <p:cNvSpPr>
            <a:spLocks noGrp="1"/>
          </p:cNvSpPr>
          <p:nvPr>
            <p:ph type="title"/>
          </p:nvPr>
        </p:nvSpPr>
        <p:spPr>
          <a:xfrm>
            <a:off x="838200" y="365126"/>
            <a:ext cx="10515600" cy="315912"/>
          </a:xfrm>
        </p:spPr>
        <p:txBody>
          <a:bodyPr>
            <a:normAutofit fontScale="90000"/>
          </a:bodyPr>
          <a:lstStyle/>
          <a:p>
            <a:r>
              <a:rPr lang="uk-UA" b="1" dirty="0"/>
              <a:t>До </a:t>
            </a:r>
            <a:r>
              <a:rPr lang="uk-UA" b="1" dirty="0" err="1"/>
              <a:t>підкарантинних</a:t>
            </a:r>
            <a:r>
              <a:rPr lang="uk-UA" b="1" dirty="0"/>
              <a:t> матеріалів належать </a:t>
            </a:r>
            <a:endParaRPr lang="uk-UA" dirty="0"/>
          </a:p>
        </p:txBody>
      </p:sp>
      <p:sp>
        <p:nvSpPr>
          <p:cNvPr id="3" name="Объект 2">
            <a:extLst>
              <a:ext uri="{FF2B5EF4-FFF2-40B4-BE49-F238E27FC236}">
                <a16:creationId xmlns:a16="http://schemas.microsoft.com/office/drawing/2014/main" id="{BF9E17C2-D180-4D7D-8E53-82199B3E8623}"/>
              </a:ext>
            </a:extLst>
          </p:cNvPr>
          <p:cNvSpPr>
            <a:spLocks noGrp="1"/>
          </p:cNvSpPr>
          <p:nvPr>
            <p:ph idx="1"/>
          </p:nvPr>
        </p:nvSpPr>
        <p:spPr>
          <a:xfrm>
            <a:off x="838200" y="1012874"/>
            <a:ext cx="10515600" cy="5164089"/>
          </a:xfrm>
        </p:spPr>
        <p:txBody>
          <a:bodyPr>
            <a:normAutofit lnSpcReduction="10000"/>
          </a:bodyPr>
          <a:lstStyle/>
          <a:p>
            <a:pPr marL="0" indent="0">
              <a:buNone/>
            </a:pPr>
            <a:r>
              <a:rPr lang="ru-RU" dirty="0"/>
              <a:t>– </a:t>
            </a:r>
            <a:r>
              <a:rPr lang="ru-RU" dirty="0" err="1"/>
              <a:t>насіння</a:t>
            </a:r>
            <a:r>
              <a:rPr lang="ru-RU" dirty="0"/>
              <a:t> </a:t>
            </a:r>
            <a:r>
              <a:rPr lang="ru-RU" dirty="0" err="1"/>
              <a:t>сільськогосподарських</a:t>
            </a:r>
            <a:r>
              <a:rPr lang="ru-RU" dirty="0"/>
              <a:t>, </a:t>
            </a:r>
            <a:r>
              <a:rPr lang="ru-RU" dirty="0" err="1"/>
              <a:t>лісових</a:t>
            </a:r>
            <a:r>
              <a:rPr lang="ru-RU" dirty="0"/>
              <a:t>, </a:t>
            </a:r>
            <a:r>
              <a:rPr lang="ru-RU" dirty="0" err="1"/>
              <a:t>декоративних</a:t>
            </a:r>
            <a:r>
              <a:rPr lang="ru-RU" dirty="0"/>
              <a:t>, </a:t>
            </a:r>
            <a:r>
              <a:rPr lang="ru-RU" dirty="0" err="1"/>
              <a:t>квіткових</a:t>
            </a:r>
            <a:r>
              <a:rPr lang="ru-RU" dirty="0"/>
              <a:t> і </a:t>
            </a:r>
            <a:r>
              <a:rPr lang="ru-RU" dirty="0" err="1"/>
              <a:t>дикорослих</a:t>
            </a:r>
            <a:r>
              <a:rPr lang="ru-RU" dirty="0"/>
              <a:t> культур; </a:t>
            </a:r>
          </a:p>
          <a:p>
            <a:pPr marL="0" indent="0">
              <a:buNone/>
            </a:pPr>
            <a:r>
              <a:rPr lang="uk-UA" dirty="0"/>
              <a:t>– зерно та </a:t>
            </a:r>
            <a:r>
              <a:rPr lang="uk-UA" dirty="0" err="1"/>
              <a:t>зернопродукти</a:t>
            </a:r>
            <a:r>
              <a:rPr lang="uk-UA" dirty="0"/>
              <a:t> (рис – обрушений і необрушений, крупи, борошно і вироби з нього, горіхи, арахіс, кава-зерно, какао-боби, кондитерські вироби, солод, шрот, комбікорми, макуха тощо); </a:t>
            </a:r>
          </a:p>
          <a:p>
            <a:pPr marL="0" indent="0">
              <a:buNone/>
            </a:pPr>
            <a:r>
              <a:rPr lang="uk-UA" dirty="0"/>
              <a:t>– рослини та їх частки (зріз живих квітів, </a:t>
            </a:r>
            <a:r>
              <a:rPr lang="uk-UA" dirty="0" err="1"/>
              <a:t>горшечні</a:t>
            </a:r>
            <a:r>
              <a:rPr lang="uk-UA" dirty="0"/>
              <a:t> рослини, живці, цибулини, бульби, кореневища, коренеплоди, корені, щепи тощо); </a:t>
            </a:r>
          </a:p>
          <a:p>
            <a:pPr marL="0" indent="0">
              <a:buNone/>
            </a:pPr>
            <a:r>
              <a:rPr lang="uk-UA" dirty="0"/>
              <a:t>– копра, </a:t>
            </a:r>
            <a:r>
              <a:rPr lang="uk-UA" dirty="0" err="1"/>
              <a:t>топіока</a:t>
            </a:r>
            <a:r>
              <a:rPr lang="uk-UA" dirty="0"/>
              <a:t>, тютюн; </a:t>
            </a:r>
          </a:p>
          <a:p>
            <a:pPr marL="0" indent="0">
              <a:buNone/>
            </a:pPr>
            <a:r>
              <a:rPr lang="ru-RU" dirty="0"/>
              <a:t>– волокно </a:t>
            </a:r>
            <a:r>
              <a:rPr lang="ru-RU" dirty="0" err="1"/>
              <a:t>бавовни</a:t>
            </a:r>
            <a:r>
              <a:rPr lang="ru-RU" dirty="0"/>
              <a:t>, </a:t>
            </a:r>
            <a:r>
              <a:rPr lang="ru-RU" dirty="0" err="1"/>
              <a:t>льону</a:t>
            </a:r>
            <a:r>
              <a:rPr lang="ru-RU" dirty="0"/>
              <a:t> та </a:t>
            </a:r>
            <a:r>
              <a:rPr lang="ru-RU" dirty="0" err="1"/>
              <a:t>інших</a:t>
            </a:r>
            <a:r>
              <a:rPr lang="ru-RU" dirty="0"/>
              <a:t> </a:t>
            </a:r>
            <a:r>
              <a:rPr lang="ru-RU" dirty="0" err="1"/>
              <a:t>прядивно-волокнистих</a:t>
            </a:r>
            <a:r>
              <a:rPr lang="ru-RU" dirty="0"/>
              <a:t> культур, </a:t>
            </a:r>
            <a:r>
              <a:rPr lang="ru-RU" dirty="0" err="1"/>
              <a:t>вовни</a:t>
            </a:r>
            <a:r>
              <a:rPr lang="ru-RU" dirty="0"/>
              <a:t> </a:t>
            </a:r>
            <a:r>
              <a:rPr lang="ru-RU" dirty="0" err="1"/>
              <a:t>немитої</a:t>
            </a:r>
            <a:r>
              <a:rPr lang="ru-RU" dirty="0"/>
              <a:t> та </a:t>
            </a:r>
            <a:r>
              <a:rPr lang="ru-RU" dirty="0" err="1"/>
              <a:t>нечесаної</a:t>
            </a:r>
            <a:r>
              <a:rPr lang="ru-RU" dirty="0"/>
              <a:t>, </a:t>
            </a:r>
            <a:r>
              <a:rPr lang="ru-RU" dirty="0" err="1"/>
              <a:t>шкірсировини</a:t>
            </a:r>
            <a:r>
              <a:rPr lang="ru-RU" dirty="0"/>
              <a:t>, </a:t>
            </a:r>
            <a:r>
              <a:rPr lang="ru-RU" dirty="0" err="1"/>
              <a:t>що</a:t>
            </a:r>
            <a:r>
              <a:rPr lang="ru-RU" dirty="0"/>
              <a:t> не </a:t>
            </a:r>
            <a:r>
              <a:rPr lang="ru-RU" dirty="0" err="1"/>
              <a:t>пройшла</a:t>
            </a:r>
            <a:r>
              <a:rPr lang="ru-RU" dirty="0"/>
              <a:t> </a:t>
            </a:r>
            <a:r>
              <a:rPr lang="ru-RU" dirty="0" err="1"/>
              <a:t>хімічне</a:t>
            </a:r>
            <a:r>
              <a:rPr lang="ru-RU" dirty="0"/>
              <a:t> </a:t>
            </a:r>
            <a:r>
              <a:rPr lang="ru-RU" dirty="0" err="1"/>
              <a:t>оброблення</a:t>
            </a:r>
            <a:r>
              <a:rPr lang="ru-RU" dirty="0"/>
              <a:t>; </a:t>
            </a:r>
          </a:p>
          <a:p>
            <a:pPr marL="0" indent="0">
              <a:buNone/>
            </a:pPr>
            <a:r>
              <a:rPr lang="uk-UA" dirty="0"/>
              <a:t>– лікарська рослинна сировина; </a:t>
            </a:r>
          </a:p>
        </p:txBody>
      </p:sp>
    </p:spTree>
    <p:extLst>
      <p:ext uri="{BB962C8B-B14F-4D97-AF65-F5344CB8AC3E}">
        <p14:creationId xmlns:p14="http://schemas.microsoft.com/office/powerpoint/2010/main" val="3585178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49837F-558A-4CA1-B4D4-3A019DC820B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A16A234-70E8-4C9E-8332-DD55C9B00BA1}"/>
              </a:ext>
            </a:extLst>
          </p:cNvPr>
          <p:cNvSpPr>
            <a:spLocks noGrp="1"/>
          </p:cNvSpPr>
          <p:nvPr>
            <p:ph idx="1"/>
          </p:nvPr>
        </p:nvSpPr>
        <p:spPr/>
        <p:txBody>
          <a:bodyPr/>
          <a:lstStyle/>
          <a:p>
            <a:endParaRPr lang="uk-UA" dirty="0"/>
          </a:p>
        </p:txBody>
      </p:sp>
      <p:pic>
        <p:nvPicPr>
          <p:cNvPr id="4" name="Рисунок 3">
            <a:extLst>
              <a:ext uri="{FF2B5EF4-FFF2-40B4-BE49-F238E27FC236}">
                <a16:creationId xmlns:a16="http://schemas.microsoft.com/office/drawing/2014/main" id="{63E5F055-AE50-437F-8989-BCBFFE7B6D37}"/>
              </a:ext>
            </a:extLst>
          </p:cNvPr>
          <p:cNvPicPr/>
          <p:nvPr/>
        </p:nvPicPr>
        <p:blipFill rotWithShape="1">
          <a:blip r:embed="rId2"/>
          <a:srcRect l="34424" t="21103" r="37695" b="8745"/>
          <a:stretch/>
        </p:blipFill>
        <p:spPr bwMode="auto">
          <a:xfrm>
            <a:off x="3653863" y="245745"/>
            <a:ext cx="4899294" cy="62471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261890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5800F1-FF23-4676-8011-10DEBE147323}"/>
              </a:ext>
            </a:extLst>
          </p:cNvPr>
          <p:cNvSpPr>
            <a:spLocks noGrp="1"/>
          </p:cNvSpPr>
          <p:nvPr>
            <p:ph type="title"/>
          </p:nvPr>
        </p:nvSpPr>
        <p:spPr/>
        <p:txBody>
          <a:bodyPr/>
          <a:lstStyle/>
          <a:p>
            <a:endParaRPr lang="uk-UA"/>
          </a:p>
        </p:txBody>
      </p:sp>
      <p:pic>
        <p:nvPicPr>
          <p:cNvPr id="4" name="Объект 3">
            <a:extLst>
              <a:ext uri="{FF2B5EF4-FFF2-40B4-BE49-F238E27FC236}">
                <a16:creationId xmlns:a16="http://schemas.microsoft.com/office/drawing/2014/main" id="{D318A699-AF6F-4326-9241-F0ED3DA8CAD6}"/>
              </a:ext>
            </a:extLst>
          </p:cNvPr>
          <p:cNvPicPr>
            <a:picLocks noGrp="1"/>
          </p:cNvPicPr>
          <p:nvPr>
            <p:ph idx="1"/>
          </p:nvPr>
        </p:nvPicPr>
        <p:blipFill rotWithShape="1">
          <a:blip r:embed="rId2"/>
          <a:srcRect l="34634" t="26521" r="37306" b="27282"/>
          <a:stretch/>
        </p:blipFill>
        <p:spPr bwMode="auto">
          <a:xfrm>
            <a:off x="3201391" y="764146"/>
            <a:ext cx="5267360" cy="521462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290095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03F464E-D952-4B0B-815E-D68E39FD9F3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915021E-CD18-4D4C-BB38-35BC7BE2D79B}"/>
              </a:ext>
            </a:extLst>
          </p:cNvPr>
          <p:cNvSpPr>
            <a:spLocks noGrp="1"/>
          </p:cNvSpPr>
          <p:nvPr>
            <p:ph idx="1"/>
          </p:nvPr>
        </p:nvSpPr>
        <p:spPr/>
        <p:txBody>
          <a:bodyPr/>
          <a:lstStyle/>
          <a:p>
            <a:pPr marL="0" indent="0">
              <a:buNone/>
            </a:pPr>
            <a:r>
              <a:rPr lang="uk-UA" dirty="0"/>
              <a:t>Просіяні наважки ґрунту висипають у пробірки для центрифугування, доливають 3–4 мл </a:t>
            </a:r>
            <a:r>
              <a:rPr lang="uk-UA" dirty="0" err="1"/>
              <a:t>чотирихлористого</a:t>
            </a:r>
            <a:r>
              <a:rPr lang="uk-UA" dirty="0"/>
              <a:t> вуглецю або </a:t>
            </a:r>
            <a:r>
              <a:rPr lang="uk-UA" dirty="0" err="1"/>
              <a:t>дихлоретану</a:t>
            </a:r>
            <a:r>
              <a:rPr lang="uk-UA" dirty="0"/>
              <a:t>. Рідину збовтують протягом 1–2 хв, а потім повільно центрифугують не більше 1–2 хв зі швидкістю 600 обертів за хвилину, щоб частини ґрунту осіли на дно. </a:t>
            </a:r>
            <a:r>
              <a:rPr lang="uk-UA" dirty="0" err="1"/>
              <a:t>Центрифугат</a:t>
            </a:r>
            <a:r>
              <a:rPr lang="uk-UA" dirty="0"/>
              <a:t> зливають на годинникове скло і ставлять у </a:t>
            </a:r>
            <a:r>
              <a:rPr lang="uk-UA" dirty="0" err="1"/>
              <a:t>витягову</a:t>
            </a:r>
            <a:r>
              <a:rPr lang="uk-UA" dirty="0"/>
              <a:t> шафу для випаровування. Після випарування </a:t>
            </a:r>
            <a:r>
              <a:rPr lang="uk-UA" dirty="0" err="1"/>
              <a:t>чотирихлористого</a:t>
            </a:r>
            <a:r>
              <a:rPr lang="uk-UA" dirty="0"/>
              <a:t> вуглецю на годинниковому склі залишається легкий осад, який частинами </a:t>
            </a:r>
            <a:r>
              <a:rPr lang="uk-UA" dirty="0" err="1"/>
              <a:t>переносять</a:t>
            </a:r>
            <a:r>
              <a:rPr lang="uk-UA" dirty="0"/>
              <a:t> на предметне </a:t>
            </a:r>
          </a:p>
        </p:txBody>
      </p:sp>
    </p:spTree>
    <p:extLst>
      <p:ext uri="{BB962C8B-B14F-4D97-AF65-F5344CB8AC3E}">
        <p14:creationId xmlns:p14="http://schemas.microsoft.com/office/powerpoint/2010/main" val="36242925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9968CD-B196-48CE-8A71-3E81849F7E8F}"/>
              </a:ext>
            </a:extLst>
          </p:cNvPr>
          <p:cNvSpPr>
            <a:spLocks noGrp="1"/>
          </p:cNvSpPr>
          <p:nvPr>
            <p:ph type="title"/>
          </p:nvPr>
        </p:nvSpPr>
        <p:spPr/>
        <p:txBody>
          <a:bodyPr/>
          <a:lstStyle/>
          <a:p>
            <a:r>
              <a:rPr lang="ru-RU" b="1" dirty="0" err="1"/>
              <a:t>Стерилізація</a:t>
            </a:r>
            <a:r>
              <a:rPr lang="ru-RU" b="1" dirty="0"/>
              <a:t> </a:t>
            </a:r>
            <a:r>
              <a:rPr lang="ru-RU" b="1" dirty="0" err="1"/>
              <a:t>поживних</a:t>
            </a:r>
            <a:r>
              <a:rPr lang="ru-RU" b="1" dirty="0"/>
              <a:t> </a:t>
            </a:r>
            <a:r>
              <a:rPr lang="ru-RU" b="1" dirty="0" err="1"/>
              <a:t>середовищ</a:t>
            </a:r>
            <a:r>
              <a:rPr lang="ru-RU" b="1" dirty="0"/>
              <a:t> та посуду </a:t>
            </a:r>
            <a:endParaRPr lang="uk-UA" dirty="0"/>
          </a:p>
        </p:txBody>
      </p:sp>
      <p:sp>
        <p:nvSpPr>
          <p:cNvPr id="3" name="Объект 2">
            <a:extLst>
              <a:ext uri="{FF2B5EF4-FFF2-40B4-BE49-F238E27FC236}">
                <a16:creationId xmlns:a16="http://schemas.microsoft.com/office/drawing/2014/main" id="{349C39A5-B764-4201-8678-5A7D2AAD7A5E}"/>
              </a:ext>
            </a:extLst>
          </p:cNvPr>
          <p:cNvSpPr>
            <a:spLocks noGrp="1"/>
          </p:cNvSpPr>
          <p:nvPr>
            <p:ph idx="1"/>
          </p:nvPr>
        </p:nvSpPr>
        <p:spPr/>
        <p:txBody>
          <a:bodyPr>
            <a:normAutofit fontScale="85000" lnSpcReduction="20000"/>
          </a:bodyPr>
          <a:lstStyle/>
          <a:p>
            <a:pPr marL="0" indent="0">
              <a:buNone/>
            </a:pPr>
            <a:r>
              <a:rPr lang="uk-UA" dirty="0"/>
              <a:t>Існує кілька способів стерилізації: високою температурою, текучою парою, парою під тиском та сухим жаром. </a:t>
            </a:r>
          </a:p>
          <a:p>
            <a:pPr marL="0" indent="0">
              <a:buNone/>
            </a:pPr>
            <a:r>
              <a:rPr lang="uk-UA" dirty="0"/>
              <a:t>Поживні середовища для культивування грибів стерилізують текучою парою або під тиском. Стерилізація текучою парою здійснюється в </a:t>
            </a:r>
            <a:r>
              <a:rPr lang="uk-UA" dirty="0" err="1"/>
              <a:t>апараті</a:t>
            </a:r>
            <a:r>
              <a:rPr lang="uk-UA" dirty="0"/>
              <a:t> Коха чи автоклаві одну годину три дні підряд. Стерилізацію парою під тиском застосовують за необхідності температури понад 100 °С і проводять в автоклаві під тиском від 1 до 1,5 </a:t>
            </a:r>
            <a:r>
              <a:rPr lang="uk-UA" dirty="0" err="1"/>
              <a:t>атм</a:t>
            </a:r>
            <a:r>
              <a:rPr lang="uk-UA" dirty="0"/>
              <a:t>. </a:t>
            </a:r>
          </a:p>
          <a:p>
            <a:pPr marL="0" indent="0">
              <a:buNone/>
            </a:pPr>
            <a:r>
              <a:rPr lang="uk-UA" dirty="0"/>
              <a:t>Чашки Петрі та інший лабораторний посуд стерилізують сухим жаром у сушильній шафі за температури 120–130 °С дві години. Перед стерилізацією кожну чашку загортають у папір. При завантаженні між посудом та стінками сушильної шафи залишають проміжки, щоб температура скрізь була однакова. Виймають простерилізований посуд після того, як сушильна шафа охолоне. </a:t>
            </a:r>
          </a:p>
          <a:p>
            <a:pPr marL="0" indent="0">
              <a:buNone/>
            </a:pPr>
            <a:r>
              <a:rPr lang="ru-RU" dirty="0" err="1"/>
              <a:t>Пінцети</a:t>
            </a:r>
            <a:r>
              <a:rPr lang="ru-RU" dirty="0"/>
              <a:t>, </a:t>
            </a:r>
            <a:r>
              <a:rPr lang="ru-RU" dirty="0" err="1"/>
              <a:t>скальпелі</a:t>
            </a:r>
            <a:r>
              <a:rPr lang="ru-RU" dirty="0"/>
              <a:t>, </a:t>
            </a:r>
            <a:r>
              <a:rPr lang="ru-RU" dirty="0" err="1"/>
              <a:t>ножиці</a:t>
            </a:r>
            <a:r>
              <a:rPr lang="ru-RU" dirty="0"/>
              <a:t> та </a:t>
            </a:r>
            <a:r>
              <a:rPr lang="ru-RU" dirty="0" err="1"/>
              <a:t>інші</a:t>
            </a:r>
            <a:r>
              <a:rPr lang="ru-RU" dirty="0"/>
              <a:t> </a:t>
            </a:r>
            <a:r>
              <a:rPr lang="ru-RU" dirty="0" err="1"/>
              <a:t>інструменти</a:t>
            </a:r>
            <a:r>
              <a:rPr lang="ru-RU" dirty="0"/>
              <a:t> для </a:t>
            </a:r>
            <a:r>
              <a:rPr lang="ru-RU" dirty="0" err="1"/>
              <a:t>знезараження</a:t>
            </a:r>
            <a:r>
              <a:rPr lang="ru-RU" dirty="0"/>
              <a:t> </a:t>
            </a:r>
            <a:r>
              <a:rPr lang="ru-RU" dirty="0" err="1"/>
              <a:t>проводять</a:t>
            </a:r>
            <a:r>
              <a:rPr lang="ru-RU" dirty="0"/>
              <a:t> </a:t>
            </a:r>
            <a:r>
              <a:rPr lang="ru-RU" dirty="0" err="1"/>
              <a:t>декілька</a:t>
            </a:r>
            <a:r>
              <a:rPr lang="ru-RU" dirty="0"/>
              <a:t> </a:t>
            </a:r>
            <a:r>
              <a:rPr lang="ru-RU" dirty="0" err="1"/>
              <a:t>разів</a:t>
            </a:r>
            <a:r>
              <a:rPr lang="ru-RU" dirty="0"/>
              <a:t> через </a:t>
            </a:r>
            <a:r>
              <a:rPr lang="ru-RU" dirty="0" err="1"/>
              <a:t>полум’я</a:t>
            </a:r>
            <a:r>
              <a:rPr lang="ru-RU" dirty="0"/>
              <a:t> </a:t>
            </a:r>
            <a:r>
              <a:rPr lang="ru-RU" dirty="0" err="1"/>
              <a:t>спиртівки</a:t>
            </a:r>
            <a:r>
              <a:rPr lang="ru-RU" dirty="0"/>
              <a:t>, </a:t>
            </a:r>
            <a:r>
              <a:rPr lang="ru-RU" dirty="0" err="1"/>
              <a:t>попередньо</a:t>
            </a:r>
            <a:r>
              <a:rPr lang="ru-RU" dirty="0"/>
              <a:t> </a:t>
            </a:r>
            <a:r>
              <a:rPr lang="ru-RU" dirty="0" err="1"/>
              <a:t>занурюючи</a:t>
            </a:r>
            <a:r>
              <a:rPr lang="ru-RU" dirty="0"/>
              <a:t> </a:t>
            </a:r>
            <a:r>
              <a:rPr lang="ru-RU" dirty="0" err="1"/>
              <a:t>їх</a:t>
            </a:r>
            <a:r>
              <a:rPr lang="ru-RU" dirty="0"/>
              <a:t> у спирт. </a:t>
            </a:r>
            <a:endParaRPr lang="uk-UA" dirty="0"/>
          </a:p>
        </p:txBody>
      </p:sp>
    </p:spTree>
    <p:extLst>
      <p:ext uri="{BB962C8B-B14F-4D97-AF65-F5344CB8AC3E}">
        <p14:creationId xmlns:p14="http://schemas.microsoft.com/office/powerpoint/2010/main" val="35707066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2F272D7-6C7F-40A1-A673-B1C25828949E}"/>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086ACCC7-2874-48D5-996A-59B97762E639}"/>
              </a:ext>
            </a:extLst>
          </p:cNvPr>
          <p:cNvSpPr>
            <a:spLocks noGrp="1"/>
          </p:cNvSpPr>
          <p:nvPr>
            <p:ph idx="1"/>
          </p:nvPr>
        </p:nvSpPr>
        <p:spPr/>
        <p:txBody>
          <a:bodyPr/>
          <a:lstStyle/>
          <a:p>
            <a:pPr marL="0" indent="0">
              <a:buNone/>
            </a:pPr>
            <a:r>
              <a:rPr lang="ru-RU" dirty="0" err="1"/>
              <a:t>Голки</a:t>
            </a:r>
            <a:r>
              <a:rPr lang="ru-RU" dirty="0"/>
              <a:t>, </a:t>
            </a:r>
            <a:r>
              <a:rPr lang="ru-RU" dirty="0" err="1"/>
              <a:t>петлі</a:t>
            </a:r>
            <a:r>
              <a:rPr lang="ru-RU" dirty="0"/>
              <a:t> для </a:t>
            </a:r>
            <a:r>
              <a:rPr lang="ru-RU" dirty="0" err="1"/>
              <a:t>пересівання</a:t>
            </a:r>
            <a:r>
              <a:rPr lang="ru-RU" dirty="0"/>
              <a:t> </a:t>
            </a:r>
            <a:r>
              <a:rPr lang="ru-RU" dirty="0" err="1"/>
              <a:t>стерилізують</a:t>
            </a:r>
            <a:r>
              <a:rPr lang="ru-RU" dirty="0"/>
              <a:t>, </a:t>
            </a:r>
            <a:r>
              <a:rPr lang="ru-RU" dirty="0" err="1"/>
              <a:t>також</a:t>
            </a:r>
            <a:r>
              <a:rPr lang="ru-RU" dirty="0"/>
              <a:t> </a:t>
            </a:r>
            <a:r>
              <a:rPr lang="ru-RU" dirty="0" err="1"/>
              <a:t>обпалюючи</a:t>
            </a:r>
            <a:r>
              <a:rPr lang="ru-RU" dirty="0"/>
              <a:t> у </a:t>
            </a:r>
            <a:r>
              <a:rPr lang="ru-RU" dirty="0" err="1"/>
              <a:t>полум’ї</a:t>
            </a:r>
            <a:r>
              <a:rPr lang="ru-RU" dirty="0"/>
              <a:t> </a:t>
            </a:r>
            <a:r>
              <a:rPr lang="ru-RU" dirty="0" err="1"/>
              <a:t>спиртівки</a:t>
            </a:r>
            <a:r>
              <a:rPr lang="ru-RU" dirty="0"/>
              <a:t>, але </a:t>
            </a:r>
            <a:r>
              <a:rPr lang="ru-RU" dirty="0" err="1"/>
              <a:t>попередньо</a:t>
            </a:r>
            <a:r>
              <a:rPr lang="ru-RU" dirty="0"/>
              <a:t> у спирт не </a:t>
            </a:r>
            <a:r>
              <a:rPr lang="ru-RU" dirty="0" err="1"/>
              <a:t>занурюють</a:t>
            </a:r>
            <a:r>
              <a:rPr lang="ru-RU" dirty="0"/>
              <a:t>. </a:t>
            </a:r>
            <a:r>
              <a:rPr lang="ru-RU" dirty="0" err="1"/>
              <a:t>Спочатку</a:t>
            </a:r>
            <a:r>
              <a:rPr lang="ru-RU" dirty="0"/>
              <a:t> </a:t>
            </a:r>
            <a:r>
              <a:rPr lang="ru-RU" dirty="0" err="1"/>
              <a:t>прогрівають</a:t>
            </a:r>
            <a:r>
              <a:rPr lang="ru-RU" dirty="0"/>
              <a:t> </a:t>
            </a:r>
            <a:r>
              <a:rPr lang="ru-RU" dirty="0" err="1"/>
              <a:t>металеву</a:t>
            </a:r>
            <a:r>
              <a:rPr lang="ru-RU" dirty="0"/>
              <a:t> </a:t>
            </a:r>
            <a:r>
              <a:rPr lang="ru-RU" dirty="0" err="1"/>
              <a:t>частину</a:t>
            </a:r>
            <a:r>
              <a:rPr lang="ru-RU" dirty="0"/>
              <a:t> </a:t>
            </a:r>
            <a:r>
              <a:rPr lang="ru-RU" dirty="0" err="1"/>
              <a:t>голкотримача</a:t>
            </a:r>
            <a:r>
              <a:rPr lang="ru-RU" dirty="0"/>
              <a:t>, </a:t>
            </a:r>
            <a:r>
              <a:rPr lang="ru-RU" dirty="0" err="1"/>
              <a:t>провівши</a:t>
            </a:r>
            <a:r>
              <a:rPr lang="ru-RU" dirty="0"/>
              <a:t> </a:t>
            </a:r>
            <a:r>
              <a:rPr lang="ru-RU" dirty="0" err="1"/>
              <a:t>її</a:t>
            </a:r>
            <a:r>
              <a:rPr lang="ru-RU" dirty="0"/>
              <a:t> горизонтально в </a:t>
            </a:r>
            <a:r>
              <a:rPr lang="ru-RU" dirty="0" err="1"/>
              <a:t>полум’ї</a:t>
            </a:r>
            <a:r>
              <a:rPr lang="ru-RU" dirty="0"/>
              <a:t> пальника, </a:t>
            </a:r>
            <a:r>
              <a:rPr lang="ru-RU" dirty="0" err="1"/>
              <a:t>після</a:t>
            </a:r>
            <a:r>
              <a:rPr lang="ru-RU" dirty="0"/>
              <a:t> </a:t>
            </a:r>
            <a:r>
              <a:rPr lang="ru-RU" dirty="0" err="1"/>
              <a:t>цього</a:t>
            </a:r>
            <a:r>
              <a:rPr lang="ru-RU" dirty="0"/>
              <a:t> </a:t>
            </a:r>
            <a:r>
              <a:rPr lang="ru-RU" dirty="0" err="1"/>
              <a:t>голку</a:t>
            </a:r>
            <a:r>
              <a:rPr lang="ru-RU" dirty="0"/>
              <a:t> </a:t>
            </a:r>
            <a:r>
              <a:rPr lang="ru-RU" dirty="0" err="1"/>
              <a:t>чи</a:t>
            </a:r>
            <a:r>
              <a:rPr lang="ru-RU" dirty="0"/>
              <a:t> петлю </a:t>
            </a:r>
            <a:r>
              <a:rPr lang="ru-RU" dirty="0" err="1"/>
              <a:t>тримають</a:t>
            </a:r>
            <a:r>
              <a:rPr lang="ru-RU" dirty="0"/>
              <a:t> вертикально над </a:t>
            </a:r>
            <a:r>
              <a:rPr lang="ru-RU" dirty="0" err="1"/>
              <a:t>полум’ям</a:t>
            </a:r>
            <a:r>
              <a:rPr lang="ru-RU" dirty="0"/>
              <a:t>, доки </a:t>
            </a:r>
            <a:r>
              <a:rPr lang="ru-RU" dirty="0" err="1"/>
              <a:t>дріт</a:t>
            </a:r>
            <a:r>
              <a:rPr lang="ru-RU" dirty="0"/>
              <a:t> не </a:t>
            </a:r>
            <a:r>
              <a:rPr lang="ru-RU" dirty="0" err="1"/>
              <a:t>досягне</a:t>
            </a:r>
            <a:r>
              <a:rPr lang="ru-RU" dirty="0"/>
              <a:t> </a:t>
            </a:r>
            <a:r>
              <a:rPr lang="ru-RU" dirty="0" err="1"/>
              <a:t>червоного</a:t>
            </a:r>
            <a:r>
              <a:rPr lang="ru-RU" dirty="0"/>
              <a:t> </a:t>
            </a:r>
            <a:r>
              <a:rPr lang="ru-RU" dirty="0" err="1"/>
              <a:t>розжарювання</a:t>
            </a:r>
            <a:r>
              <a:rPr lang="ru-RU" dirty="0"/>
              <a:t> </a:t>
            </a:r>
            <a:r>
              <a:rPr lang="ru-RU" dirty="0" err="1"/>
              <a:t>тричі</a:t>
            </a:r>
            <a:r>
              <a:rPr lang="ru-RU" dirty="0"/>
              <a:t>.  </a:t>
            </a:r>
            <a:endParaRPr lang="uk-UA" dirty="0"/>
          </a:p>
        </p:txBody>
      </p:sp>
    </p:spTree>
    <p:extLst>
      <p:ext uri="{BB962C8B-B14F-4D97-AF65-F5344CB8AC3E}">
        <p14:creationId xmlns:p14="http://schemas.microsoft.com/office/powerpoint/2010/main" val="2540937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63C97A-2C64-4F14-A6F9-0FDB81AC4EE6}"/>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950242D-129F-4C14-8D8B-AFD6A8EE05F2}"/>
              </a:ext>
            </a:extLst>
          </p:cNvPr>
          <p:cNvSpPr>
            <a:spLocks noGrp="1"/>
          </p:cNvSpPr>
          <p:nvPr>
            <p:ph idx="1"/>
          </p:nvPr>
        </p:nvSpPr>
        <p:spPr/>
        <p:txBody>
          <a:bodyPr>
            <a:normAutofit fontScale="92500"/>
          </a:bodyPr>
          <a:lstStyle/>
          <a:p>
            <a:pPr marL="0" indent="0">
              <a:buNone/>
            </a:pPr>
            <a:r>
              <a:rPr lang="uk-UA" i="1" dirty="0"/>
              <a:t>Підготовка лабораторного посуду</a:t>
            </a:r>
            <a:r>
              <a:rPr lang="uk-UA" dirty="0"/>
              <a:t>. Лабораторний посуд, використовуваний під час мікологічних аналізів, має бути чистим і знежиреним. Щоб перевірити, чи добре він вимитий, його слід сполоснути водою і перевернути догори дном. Із чистого посуду вода стікає, залишаючи на стінках тонку рівну водяну плівку. Якщо на склі залишаються окремі краплі – це означає, що воно забруднене. </a:t>
            </a:r>
          </a:p>
          <a:p>
            <a:pPr marL="0" indent="0">
              <a:buNone/>
            </a:pPr>
            <a:r>
              <a:rPr lang="uk-UA" dirty="0"/>
              <a:t>Новий скляний посуд, а також предметні скельця перед використанням кип’ятять в 1 %–</a:t>
            </a:r>
            <a:r>
              <a:rPr lang="uk-UA" dirty="0" err="1"/>
              <a:t>вому</a:t>
            </a:r>
            <a:r>
              <a:rPr lang="uk-UA" dirty="0"/>
              <a:t> розчині соляної кислоти, після чого ретельно промивають водою. Посуд із рештками поживних середовищ на добу замочують у розчині каустичної соди, а потім обробляють хімічно, найчастіше використовуючи хромову суміш або марганцевокислий калій </a:t>
            </a:r>
          </a:p>
        </p:txBody>
      </p:sp>
    </p:spTree>
    <p:extLst>
      <p:ext uri="{BB962C8B-B14F-4D97-AF65-F5344CB8AC3E}">
        <p14:creationId xmlns:p14="http://schemas.microsoft.com/office/powerpoint/2010/main" val="30240735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3D6D29D-17B8-4228-A430-164F7A905492}"/>
              </a:ext>
            </a:extLst>
          </p:cNvPr>
          <p:cNvSpPr>
            <a:spLocks noGrp="1"/>
          </p:cNvSpPr>
          <p:nvPr>
            <p:ph idx="1"/>
          </p:nvPr>
        </p:nvSpPr>
        <p:spPr>
          <a:xfrm>
            <a:off x="725659" y="432922"/>
            <a:ext cx="10515600" cy="6066351"/>
          </a:xfrm>
        </p:spPr>
        <p:txBody>
          <a:bodyPr>
            <a:normAutofit fontScale="92500" lnSpcReduction="20000"/>
          </a:bodyPr>
          <a:lstStyle/>
          <a:p>
            <a:pPr marL="0" indent="0">
              <a:buNone/>
            </a:pPr>
            <a:r>
              <a:rPr lang="uk-UA" dirty="0"/>
              <a:t>Для виготовлення хромової суміші на 1 л води беруть 50 г </a:t>
            </a:r>
            <a:r>
              <a:rPr lang="uk-UA" dirty="0" err="1"/>
              <a:t>двохромового</a:t>
            </a:r>
            <a:r>
              <a:rPr lang="uk-UA" dirty="0"/>
              <a:t> калію і 100 г технічної сірчаної кислоти. Хромову суміш заливають у посуд на 1/4 об’єму, обережно обмивають нею стінки, нахиляючи та повертаючи посуд в усі боки. Після цього повільно виливають у банку, в якій вона зберігається. </a:t>
            </a:r>
          </a:p>
          <a:p>
            <a:pPr marL="0" indent="0">
              <a:buNone/>
            </a:pPr>
            <a:r>
              <a:rPr lang="uk-UA" dirty="0"/>
              <a:t>Хромову суміш можна використовувати багаторазово. Вона стає непридатною, коли змінює колір з оранжево-червоного на зелений. Користуючись нею слід дотримуватися правил техніки безпеки з хімічними препаратами. Речовина отруйна, містить у своєму складі сірчану кислоту, може спричиняти опіки, псувати одяг, взуття. Місця, на які потрапляє хромова суміш, слід негайно промити спочатку слабким розчином лугу (соди чи іншим), а потім водою. </a:t>
            </a:r>
          </a:p>
          <a:p>
            <a:pPr marL="0" indent="0">
              <a:buNone/>
            </a:pPr>
            <a:r>
              <a:rPr lang="uk-UA" dirty="0"/>
              <a:t>Марганцевокислий калій для миття посуду застосовують у вигляді 4–5 % розчину з додаванням невеликої кількості </a:t>
            </a:r>
            <a:r>
              <a:rPr lang="uk-UA" dirty="0" err="1"/>
              <a:t>концентрова-ної</a:t>
            </a:r>
            <a:r>
              <a:rPr lang="uk-UA" dirty="0"/>
              <a:t> сірчаної кислоти: на 100 мл розчину марганцевокислого калію – 3–5 мл сірчаної кислоти. Посуд цим розчином миють так само, як і хромовою сумішшю. Розчин марганцевокислого калію може залишати на стінках бурий наліт, який виводять за допомогою соляної чи щавлевої кислоти. Після цього посуд ретельно миють водою </a:t>
            </a:r>
          </a:p>
        </p:txBody>
      </p:sp>
    </p:spTree>
    <p:extLst>
      <p:ext uri="{BB962C8B-B14F-4D97-AF65-F5344CB8AC3E}">
        <p14:creationId xmlns:p14="http://schemas.microsoft.com/office/powerpoint/2010/main" val="4567858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51E49E4-5421-4CF5-B282-2AF1FEDBD5CA}"/>
              </a:ext>
            </a:extLst>
          </p:cNvPr>
          <p:cNvSpPr>
            <a:spLocks noGrp="1"/>
          </p:cNvSpPr>
          <p:nvPr>
            <p:ph idx="1"/>
          </p:nvPr>
        </p:nvSpPr>
        <p:spPr>
          <a:xfrm>
            <a:off x="627185" y="278177"/>
            <a:ext cx="10515600" cy="5348899"/>
          </a:xfrm>
        </p:spPr>
        <p:txBody>
          <a:bodyPr>
            <a:normAutofit fontScale="85000" lnSpcReduction="20000"/>
          </a:bodyPr>
          <a:lstStyle/>
          <a:p>
            <a:pPr marL="0" indent="0">
              <a:buNone/>
            </a:pPr>
            <a:r>
              <a:rPr lang="ru-RU" dirty="0" err="1"/>
              <a:t>Працюючи</a:t>
            </a:r>
            <a:r>
              <a:rPr lang="ru-RU" dirty="0"/>
              <a:t> з </a:t>
            </a:r>
            <a:r>
              <a:rPr lang="ru-RU" dirty="0" err="1"/>
              <a:t>підкисленим</a:t>
            </a:r>
            <a:r>
              <a:rPr lang="ru-RU" dirty="0"/>
              <a:t> </a:t>
            </a:r>
            <a:r>
              <a:rPr lang="ru-RU" dirty="0" err="1"/>
              <a:t>розчином</a:t>
            </a:r>
            <a:r>
              <a:rPr lang="ru-RU" dirty="0"/>
              <a:t> </a:t>
            </a:r>
            <a:r>
              <a:rPr lang="ru-RU" dirty="0" err="1"/>
              <a:t>марганцевокислого</a:t>
            </a:r>
            <a:r>
              <a:rPr lang="ru-RU" dirty="0"/>
              <a:t> </a:t>
            </a:r>
            <a:r>
              <a:rPr lang="ru-RU" dirty="0" err="1"/>
              <a:t>калію</a:t>
            </a:r>
            <a:r>
              <a:rPr lang="ru-RU" dirty="0"/>
              <a:t>, </a:t>
            </a:r>
            <a:r>
              <a:rPr lang="ru-RU" dirty="0" err="1"/>
              <a:t>слід</a:t>
            </a:r>
            <a:r>
              <a:rPr lang="ru-RU" dirty="0"/>
              <a:t> </a:t>
            </a:r>
            <a:r>
              <a:rPr lang="ru-RU" dirty="0" err="1"/>
              <a:t>також</a:t>
            </a:r>
            <a:r>
              <a:rPr lang="ru-RU" dirty="0"/>
              <a:t> </a:t>
            </a:r>
            <a:r>
              <a:rPr lang="ru-RU" dirty="0" err="1"/>
              <a:t>дотримуватися</a:t>
            </a:r>
            <a:r>
              <a:rPr lang="ru-RU" dirty="0"/>
              <a:t> правил </a:t>
            </a:r>
            <a:r>
              <a:rPr lang="ru-RU" dirty="0" err="1"/>
              <a:t>техніки</a:t>
            </a:r>
            <a:r>
              <a:rPr lang="ru-RU" dirty="0"/>
              <a:t> </a:t>
            </a:r>
            <a:r>
              <a:rPr lang="ru-RU" dirty="0" err="1"/>
              <a:t>безпеки</a:t>
            </a:r>
            <a:r>
              <a:rPr lang="ru-RU" dirty="0"/>
              <a:t>. </a:t>
            </a:r>
            <a:r>
              <a:rPr lang="ru-RU" dirty="0" err="1"/>
              <a:t>Відпрацьований</a:t>
            </a:r>
            <a:r>
              <a:rPr lang="ru-RU" dirty="0"/>
              <a:t> </a:t>
            </a:r>
            <a:r>
              <a:rPr lang="ru-RU" dirty="0" err="1"/>
              <a:t>розчин</a:t>
            </a:r>
            <a:r>
              <a:rPr lang="ru-RU" dirty="0"/>
              <a:t> </a:t>
            </a:r>
            <a:r>
              <a:rPr lang="ru-RU" dirty="0" err="1"/>
              <a:t>виливають</a:t>
            </a:r>
            <a:r>
              <a:rPr lang="ru-RU" dirty="0"/>
              <a:t> і повторно не </a:t>
            </a:r>
            <a:r>
              <a:rPr lang="ru-RU" dirty="0" err="1"/>
              <a:t>використовують</a:t>
            </a:r>
            <a:r>
              <a:rPr lang="ru-RU" dirty="0"/>
              <a:t>. </a:t>
            </a:r>
          </a:p>
          <a:p>
            <a:pPr marL="0" indent="0">
              <a:buNone/>
            </a:pPr>
            <a:r>
              <a:rPr lang="ru-RU" dirty="0"/>
              <a:t>Посуд, </a:t>
            </a:r>
            <a:r>
              <a:rPr lang="ru-RU" dirty="0" err="1"/>
              <a:t>вимитий</a:t>
            </a:r>
            <a:r>
              <a:rPr lang="ru-RU" dirty="0"/>
              <a:t> хромовою </a:t>
            </a:r>
            <a:r>
              <a:rPr lang="ru-RU" dirty="0" err="1"/>
              <a:t>сумішшю</a:t>
            </a:r>
            <a:r>
              <a:rPr lang="ru-RU" dirty="0"/>
              <a:t> </a:t>
            </a:r>
            <a:r>
              <a:rPr lang="ru-RU" dirty="0" err="1"/>
              <a:t>чи</a:t>
            </a:r>
            <a:r>
              <a:rPr lang="ru-RU" dirty="0"/>
              <a:t> </a:t>
            </a:r>
            <a:r>
              <a:rPr lang="ru-RU" dirty="0" err="1"/>
              <a:t>розчином</a:t>
            </a:r>
            <a:r>
              <a:rPr lang="ru-RU" dirty="0"/>
              <a:t> </a:t>
            </a:r>
            <a:r>
              <a:rPr lang="uk-UA" dirty="0"/>
              <a:t>марганцевокислого калію, ополіскують не менше п’яти–шести разів водопровідною, а потім – дистильованою водою. Після миття його висушують, розкладаючи на спеціальній дошці за кімнатної температури, або в сушильній шафі за температури 50 °С. </a:t>
            </a:r>
          </a:p>
          <a:p>
            <a:pPr marL="0" indent="0">
              <a:buNone/>
            </a:pPr>
            <a:r>
              <a:rPr lang="uk-UA" dirty="0"/>
              <a:t>Для миття використаних покривних і предметних скелець застосовують хромову суміш. Скельця кладуть у скляний або емальований посуд і заливають цією сумішшю на 1–2 години, після чого кілька разів змивають водою, а потім промивають під проточною водою 2–3 години. Після промивання їх заливають гарячою водою і насухо витирають м’якою ганчіркою. Дуже жирні скельця протирають очищеним бензином і промивають водою. Не можна використовувати для миття лужні розчини, бо скельця від них мутніють. </a:t>
            </a:r>
          </a:p>
          <a:p>
            <a:pPr marL="0" indent="0">
              <a:buNone/>
            </a:pPr>
            <a:r>
              <a:rPr lang="ru-RU" dirty="0" err="1"/>
              <a:t>Зберігати</a:t>
            </a:r>
            <a:r>
              <a:rPr lang="ru-RU" dirty="0"/>
              <a:t> </a:t>
            </a:r>
            <a:r>
              <a:rPr lang="ru-RU" dirty="0" err="1"/>
              <a:t>чисті</a:t>
            </a:r>
            <a:r>
              <a:rPr lang="ru-RU" dirty="0"/>
              <a:t> </a:t>
            </a:r>
            <a:r>
              <a:rPr lang="ru-RU" dirty="0" err="1"/>
              <a:t>предметні</a:t>
            </a:r>
            <a:r>
              <a:rPr lang="ru-RU" dirty="0"/>
              <a:t> </a:t>
            </a:r>
            <a:r>
              <a:rPr lang="ru-RU" dirty="0" err="1"/>
              <a:t>скельця</a:t>
            </a:r>
            <a:r>
              <a:rPr lang="ru-RU" dirty="0"/>
              <a:t> </a:t>
            </a:r>
            <a:r>
              <a:rPr lang="ru-RU" dirty="0" err="1"/>
              <a:t>рекомендують</a:t>
            </a:r>
            <a:r>
              <a:rPr lang="ru-RU" dirty="0"/>
              <a:t> у </a:t>
            </a:r>
            <a:r>
              <a:rPr lang="ru-RU" dirty="0" err="1"/>
              <a:t>закритому</a:t>
            </a:r>
            <a:r>
              <a:rPr lang="ru-RU" dirty="0"/>
              <a:t> </a:t>
            </a:r>
            <a:r>
              <a:rPr lang="ru-RU" dirty="0" err="1"/>
              <a:t>ексикаторі</a:t>
            </a:r>
            <a:r>
              <a:rPr lang="ru-RU" dirty="0"/>
              <a:t>, </a:t>
            </a:r>
            <a:r>
              <a:rPr lang="ru-RU" dirty="0" err="1"/>
              <a:t>покривні</a:t>
            </a:r>
            <a:r>
              <a:rPr lang="ru-RU" dirty="0"/>
              <a:t> </a:t>
            </a:r>
            <a:r>
              <a:rPr lang="ru-RU" dirty="0" err="1"/>
              <a:t>скельця</a:t>
            </a:r>
            <a:r>
              <a:rPr lang="ru-RU" dirty="0"/>
              <a:t> – у 96 % </a:t>
            </a:r>
            <a:r>
              <a:rPr lang="ru-RU" dirty="0" err="1"/>
              <a:t>спирті</a:t>
            </a:r>
            <a:r>
              <a:rPr lang="ru-RU" dirty="0"/>
              <a:t> в маленькому </a:t>
            </a:r>
            <a:r>
              <a:rPr lang="ru-RU" dirty="0" err="1"/>
              <a:t>скляному</a:t>
            </a:r>
            <a:r>
              <a:rPr lang="ru-RU" dirty="0"/>
              <a:t> </a:t>
            </a:r>
            <a:r>
              <a:rPr lang="ru-RU" dirty="0" err="1"/>
              <a:t>боксі</a:t>
            </a:r>
            <a:r>
              <a:rPr lang="ru-RU" dirty="0"/>
              <a:t>, </a:t>
            </a:r>
            <a:r>
              <a:rPr lang="ru-RU" dirty="0" err="1"/>
              <a:t>або</a:t>
            </a:r>
            <a:r>
              <a:rPr lang="ru-RU" dirty="0"/>
              <a:t> </a:t>
            </a:r>
            <a:r>
              <a:rPr lang="ru-RU" dirty="0" err="1"/>
              <a:t>ретельно</a:t>
            </a:r>
            <a:r>
              <a:rPr lang="ru-RU" dirty="0"/>
              <a:t> </a:t>
            </a:r>
            <a:r>
              <a:rPr lang="ru-RU" dirty="0" err="1"/>
              <a:t>витерті</a:t>
            </a:r>
            <a:r>
              <a:rPr lang="ru-RU" dirty="0"/>
              <a:t> в коробочках. </a:t>
            </a:r>
            <a:endParaRPr lang="uk-UA" dirty="0"/>
          </a:p>
        </p:txBody>
      </p:sp>
    </p:spTree>
    <p:extLst>
      <p:ext uri="{BB962C8B-B14F-4D97-AF65-F5344CB8AC3E}">
        <p14:creationId xmlns:p14="http://schemas.microsoft.com/office/powerpoint/2010/main" val="29758177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49F601D-7303-41B8-B4A3-5E01C78BEBE7}"/>
              </a:ext>
            </a:extLst>
          </p:cNvPr>
          <p:cNvSpPr>
            <a:spLocks noGrp="1"/>
          </p:cNvSpPr>
          <p:nvPr>
            <p:ph type="title"/>
          </p:nvPr>
        </p:nvSpPr>
        <p:spPr/>
        <p:txBody>
          <a:bodyPr/>
          <a:lstStyle/>
          <a:p>
            <a:r>
              <a:rPr lang="uk-UA" b="1" dirty="0"/>
              <a:t>Поживні середовища для грибів </a:t>
            </a:r>
            <a:endParaRPr lang="uk-UA" dirty="0"/>
          </a:p>
        </p:txBody>
      </p:sp>
      <p:sp>
        <p:nvSpPr>
          <p:cNvPr id="3" name="Объект 2">
            <a:extLst>
              <a:ext uri="{FF2B5EF4-FFF2-40B4-BE49-F238E27FC236}">
                <a16:creationId xmlns:a16="http://schemas.microsoft.com/office/drawing/2014/main" id="{DAF17437-A128-4FEE-8CBB-F86A85B2F038}"/>
              </a:ext>
            </a:extLst>
          </p:cNvPr>
          <p:cNvSpPr>
            <a:spLocks noGrp="1"/>
          </p:cNvSpPr>
          <p:nvPr>
            <p:ph idx="1"/>
          </p:nvPr>
        </p:nvSpPr>
        <p:spPr/>
        <p:txBody>
          <a:bodyPr/>
          <a:lstStyle/>
          <a:p>
            <a:pPr marL="0" indent="0">
              <a:buNone/>
            </a:pPr>
            <a:r>
              <a:rPr lang="uk-UA" dirty="0"/>
              <a:t>Для виділення грибів з рослинного матеріалу та їх культивування використовують різноманітні тверді поживні середовища рослинного і синтетичного походження. Тверді середовища отримують, додаючи до них агар або желатин. </a:t>
            </a:r>
          </a:p>
        </p:txBody>
      </p:sp>
    </p:spTree>
    <p:extLst>
      <p:ext uri="{BB962C8B-B14F-4D97-AF65-F5344CB8AC3E}">
        <p14:creationId xmlns:p14="http://schemas.microsoft.com/office/powerpoint/2010/main" val="3855412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1F62988-5C58-453B-8D97-F7EEFA3BBD4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5970C58-5F98-4448-ABBD-1BCFF1CCB8C0}"/>
              </a:ext>
            </a:extLst>
          </p:cNvPr>
          <p:cNvSpPr>
            <a:spLocks noGrp="1"/>
          </p:cNvSpPr>
          <p:nvPr>
            <p:ph idx="1"/>
          </p:nvPr>
        </p:nvSpPr>
        <p:spPr/>
        <p:txBody>
          <a:bodyPr/>
          <a:lstStyle/>
          <a:p>
            <a:pPr marL="0" indent="0">
              <a:buNone/>
            </a:pPr>
            <a:r>
              <a:rPr lang="uk-UA" i="1" dirty="0"/>
              <a:t>Агар </a:t>
            </a:r>
            <a:r>
              <a:rPr lang="uk-UA" dirty="0"/>
              <a:t>– продукт переробки морських водоростей. Для виготовлення поживних середовищ беруть 2–4 % розчин. Агарові середовища готують таким чином. У колбу наливають половину необхідної для виготовлення середовища кількість води. Агар нарізують дрібними шматочками і замочують у колбі з водою протягом 3–4-х годин. Після цього колбу з розчином нагрівають в </a:t>
            </a:r>
            <a:r>
              <a:rPr lang="uk-UA" dirty="0" err="1"/>
              <a:t>апараті</a:t>
            </a:r>
            <a:r>
              <a:rPr lang="uk-UA" dirty="0"/>
              <a:t> Коха або на водяній бані до повного розплавлення. Коли маса стає однорідною, до неї додають розчинені у воді інші складові середовища згідно з рецептом. Воду доливають до потрібного об’єму і стерилізують парою під тиском або текучою парою. </a:t>
            </a:r>
          </a:p>
        </p:txBody>
      </p:sp>
    </p:spTree>
    <p:extLst>
      <p:ext uri="{BB962C8B-B14F-4D97-AF65-F5344CB8AC3E}">
        <p14:creationId xmlns:p14="http://schemas.microsoft.com/office/powerpoint/2010/main" val="1548956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931B027-2334-4160-BB70-D53A211E24F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BCA5A85-937F-48EF-BF23-10624C3CA2BA}"/>
              </a:ext>
            </a:extLst>
          </p:cNvPr>
          <p:cNvSpPr>
            <a:spLocks noGrp="1"/>
          </p:cNvSpPr>
          <p:nvPr>
            <p:ph idx="1"/>
          </p:nvPr>
        </p:nvSpPr>
        <p:spPr/>
        <p:txBody>
          <a:bodyPr>
            <a:normAutofit fontScale="92500" lnSpcReduction="10000"/>
          </a:bodyPr>
          <a:lstStyle/>
          <a:p>
            <a:pPr marL="0" indent="0">
              <a:buNone/>
            </a:pPr>
            <a:r>
              <a:rPr lang="uk-UA" dirty="0"/>
              <a:t>– культури живих грибів, бактерій, вірусів, нематод, кліщів, які є збудниками і носіями </a:t>
            </a:r>
            <a:r>
              <a:rPr lang="uk-UA" dirty="0" err="1"/>
              <a:t>хвороб</a:t>
            </a:r>
            <a:r>
              <a:rPr lang="uk-UA" dirty="0"/>
              <a:t> рослин; </a:t>
            </a:r>
          </a:p>
          <a:p>
            <a:pPr marL="0" indent="0">
              <a:buNone/>
            </a:pPr>
            <a:r>
              <a:rPr lang="uk-UA" dirty="0"/>
              <a:t>– висушені овочі, фрукти, гриби, чаї, прянощі; </a:t>
            </a:r>
          </a:p>
          <a:p>
            <a:pPr marL="0" indent="0">
              <a:buNone/>
            </a:pPr>
            <a:r>
              <a:rPr lang="ru-RU" dirty="0"/>
              <a:t>– </a:t>
            </a:r>
            <a:r>
              <a:rPr lang="ru-RU" dirty="0" err="1"/>
              <a:t>колекції</a:t>
            </a:r>
            <a:r>
              <a:rPr lang="ru-RU" dirty="0"/>
              <a:t> хвороб </a:t>
            </a:r>
            <a:r>
              <a:rPr lang="ru-RU" dirty="0" err="1"/>
              <a:t>рослин</a:t>
            </a:r>
            <a:r>
              <a:rPr lang="ru-RU" dirty="0"/>
              <a:t>, </a:t>
            </a:r>
            <a:r>
              <a:rPr lang="ru-RU" dirty="0" err="1"/>
              <a:t>насіння</a:t>
            </a:r>
            <a:r>
              <a:rPr lang="ru-RU" dirty="0"/>
              <a:t> і </a:t>
            </a:r>
            <a:r>
              <a:rPr lang="ru-RU" dirty="0" err="1"/>
              <a:t>гербарії</a:t>
            </a:r>
            <a:r>
              <a:rPr lang="ru-RU" dirty="0"/>
              <a:t>; </a:t>
            </a:r>
          </a:p>
          <a:p>
            <a:pPr marL="0" indent="0">
              <a:buNone/>
            </a:pPr>
            <a:r>
              <a:rPr lang="ru-RU" dirty="0"/>
              <a:t>– </a:t>
            </a:r>
            <a:r>
              <a:rPr lang="ru-RU" dirty="0" err="1"/>
              <a:t>рослинні</a:t>
            </a:r>
            <a:r>
              <a:rPr lang="ru-RU" dirty="0"/>
              <a:t> </a:t>
            </a:r>
            <a:r>
              <a:rPr lang="ru-RU" dirty="0" err="1"/>
              <a:t>вклади</a:t>
            </a:r>
            <a:r>
              <a:rPr lang="ru-RU" dirty="0"/>
              <a:t> у </a:t>
            </a:r>
            <a:r>
              <a:rPr lang="ru-RU" dirty="0" err="1"/>
              <a:t>поштові</a:t>
            </a:r>
            <a:r>
              <a:rPr lang="ru-RU" dirty="0"/>
              <a:t> </a:t>
            </a:r>
            <a:r>
              <a:rPr lang="ru-RU" dirty="0" err="1"/>
              <a:t>відправлення</a:t>
            </a:r>
            <a:r>
              <a:rPr lang="ru-RU" dirty="0"/>
              <a:t>, багаж </a:t>
            </a:r>
            <a:r>
              <a:rPr lang="ru-RU" dirty="0" err="1"/>
              <a:t>пасажирів</a:t>
            </a:r>
            <a:r>
              <a:rPr lang="ru-RU" dirty="0"/>
              <a:t>; </a:t>
            </a:r>
          </a:p>
          <a:p>
            <a:pPr marL="0" indent="0">
              <a:buNone/>
            </a:pPr>
            <a:r>
              <a:rPr lang="ru-RU" dirty="0"/>
              <a:t>– деревина та </a:t>
            </a:r>
            <a:r>
              <a:rPr lang="ru-RU" dirty="0" err="1"/>
              <a:t>хімічно</a:t>
            </a:r>
            <a:r>
              <a:rPr lang="ru-RU" dirty="0"/>
              <a:t> не </a:t>
            </a:r>
            <a:r>
              <a:rPr lang="ru-RU" dirty="0" err="1"/>
              <a:t>оброблені</a:t>
            </a:r>
            <a:r>
              <a:rPr lang="ru-RU" dirty="0"/>
              <a:t> </a:t>
            </a:r>
            <a:r>
              <a:rPr lang="ru-RU" dirty="0" err="1"/>
              <a:t>вироби</a:t>
            </a:r>
            <a:r>
              <a:rPr lang="ru-RU" dirty="0"/>
              <a:t> з </a:t>
            </a:r>
            <a:r>
              <a:rPr lang="ru-RU" dirty="0" err="1"/>
              <a:t>неї</a:t>
            </a:r>
            <a:r>
              <a:rPr lang="ru-RU" dirty="0"/>
              <a:t>, </a:t>
            </a:r>
            <a:r>
              <a:rPr lang="ru-RU" dirty="0" err="1"/>
              <a:t>пиломатеріали</a:t>
            </a:r>
            <a:r>
              <a:rPr lang="ru-RU" dirty="0"/>
              <a:t>; </a:t>
            </a:r>
          </a:p>
          <a:p>
            <a:pPr marL="0" indent="0">
              <a:buNone/>
            </a:pPr>
            <a:r>
              <a:rPr lang="uk-UA" dirty="0"/>
              <a:t>– моноліти і зразки ґрунтів; </a:t>
            </a:r>
          </a:p>
          <a:p>
            <a:pPr marL="0" indent="0">
              <a:buNone/>
            </a:pPr>
            <a:r>
              <a:rPr lang="ru-RU" dirty="0"/>
              <a:t>– фураж (</a:t>
            </a:r>
            <a:r>
              <a:rPr lang="ru-RU" dirty="0" err="1"/>
              <a:t>сіно</a:t>
            </a:r>
            <a:r>
              <a:rPr lang="ru-RU" dirty="0"/>
              <a:t>, </a:t>
            </a:r>
            <a:r>
              <a:rPr lang="ru-RU" dirty="0" err="1"/>
              <a:t>комбікорм</a:t>
            </a:r>
            <a:r>
              <a:rPr lang="ru-RU" dirty="0"/>
              <a:t>, </a:t>
            </a:r>
            <a:r>
              <a:rPr lang="ru-RU" dirty="0" err="1"/>
              <a:t>підстилка</a:t>
            </a:r>
            <a:r>
              <a:rPr lang="ru-RU" dirty="0"/>
              <a:t> </a:t>
            </a:r>
            <a:r>
              <a:rPr lang="ru-RU" dirty="0" err="1"/>
              <a:t>тощо</a:t>
            </a:r>
            <a:r>
              <a:rPr lang="ru-RU" dirty="0"/>
              <a:t>), </a:t>
            </a:r>
            <a:r>
              <a:rPr lang="ru-RU" dirty="0" err="1"/>
              <a:t>використовуваний</a:t>
            </a:r>
            <a:r>
              <a:rPr lang="ru-RU" dirty="0"/>
              <a:t> </a:t>
            </a:r>
            <a:r>
              <a:rPr lang="ru-RU" dirty="0" err="1"/>
              <a:t>під</a:t>
            </a:r>
            <a:r>
              <a:rPr lang="ru-RU" dirty="0"/>
              <a:t> час </a:t>
            </a:r>
            <a:r>
              <a:rPr lang="ru-RU" dirty="0" err="1"/>
              <a:t>ввоження</a:t>
            </a:r>
            <a:r>
              <a:rPr lang="ru-RU" dirty="0"/>
              <a:t> </a:t>
            </a:r>
            <a:r>
              <a:rPr lang="ru-RU" dirty="0" err="1"/>
              <a:t>худоби</a:t>
            </a:r>
            <a:r>
              <a:rPr lang="ru-RU" dirty="0"/>
              <a:t> з-за кордону; </a:t>
            </a:r>
          </a:p>
          <a:p>
            <a:pPr marL="0" indent="0">
              <a:buNone/>
            </a:pPr>
            <a:r>
              <a:rPr lang="ru-RU" dirty="0"/>
              <a:t>– </a:t>
            </a:r>
            <a:r>
              <a:rPr lang="ru-RU" dirty="0" err="1"/>
              <a:t>свіжі</a:t>
            </a:r>
            <a:r>
              <a:rPr lang="ru-RU" dirty="0"/>
              <a:t> </a:t>
            </a:r>
            <a:r>
              <a:rPr lang="ru-RU" dirty="0" err="1"/>
              <a:t>овочі</a:t>
            </a:r>
            <a:r>
              <a:rPr lang="ru-RU" dirty="0"/>
              <a:t>, </a:t>
            </a:r>
            <a:r>
              <a:rPr lang="ru-RU" dirty="0" err="1"/>
              <a:t>фрукти</a:t>
            </a:r>
            <a:r>
              <a:rPr lang="ru-RU" dirty="0"/>
              <a:t>, </a:t>
            </a:r>
            <a:r>
              <a:rPr lang="ru-RU" dirty="0" err="1"/>
              <a:t>картопля</a:t>
            </a:r>
            <a:r>
              <a:rPr lang="ru-RU" dirty="0"/>
              <a:t>, </a:t>
            </a:r>
            <a:r>
              <a:rPr lang="ru-RU" dirty="0" err="1"/>
              <a:t>баштанні</a:t>
            </a:r>
            <a:r>
              <a:rPr lang="ru-RU" dirty="0"/>
              <a:t>, </a:t>
            </a:r>
            <a:r>
              <a:rPr lang="ru-RU" dirty="0" err="1"/>
              <a:t>гриби</a:t>
            </a:r>
            <a:r>
              <a:rPr lang="ru-RU" dirty="0"/>
              <a:t>. </a:t>
            </a:r>
            <a:endParaRPr lang="uk-UA" dirty="0"/>
          </a:p>
        </p:txBody>
      </p:sp>
    </p:spTree>
    <p:extLst>
      <p:ext uri="{BB962C8B-B14F-4D97-AF65-F5344CB8AC3E}">
        <p14:creationId xmlns:p14="http://schemas.microsoft.com/office/powerpoint/2010/main" val="4042247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11E4A5-94D5-44C0-829C-04971DA759F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F5A8667-1343-449D-A867-1CC3752B0A0B}"/>
              </a:ext>
            </a:extLst>
          </p:cNvPr>
          <p:cNvSpPr>
            <a:spLocks noGrp="1"/>
          </p:cNvSpPr>
          <p:nvPr>
            <p:ph idx="1"/>
          </p:nvPr>
        </p:nvSpPr>
        <p:spPr/>
        <p:txBody>
          <a:bodyPr>
            <a:normAutofit fontScale="92500" lnSpcReduction="20000"/>
          </a:bodyPr>
          <a:lstStyle/>
          <a:p>
            <a:pPr marL="0" indent="0">
              <a:buNone/>
            </a:pPr>
            <a:r>
              <a:rPr lang="ru-RU" i="1" dirty="0"/>
              <a:t>Желатин </a:t>
            </a:r>
            <a:r>
              <a:rPr lang="ru-RU" dirty="0"/>
              <a:t>– продукт </a:t>
            </a:r>
            <a:r>
              <a:rPr lang="ru-RU" dirty="0" err="1"/>
              <a:t>тваринного</a:t>
            </a:r>
            <a:r>
              <a:rPr lang="ru-RU" dirty="0"/>
              <a:t> </a:t>
            </a:r>
            <a:r>
              <a:rPr lang="ru-RU" dirty="0" err="1"/>
              <a:t>походження</a:t>
            </a:r>
            <a:r>
              <a:rPr lang="ru-RU" dirty="0"/>
              <a:t>. У </a:t>
            </a:r>
            <a:r>
              <a:rPr lang="ru-RU" dirty="0" err="1"/>
              <a:t>поживні</a:t>
            </a:r>
            <a:r>
              <a:rPr lang="ru-RU" dirty="0"/>
              <a:t> </a:t>
            </a:r>
            <a:r>
              <a:rPr lang="ru-RU" dirty="0" err="1"/>
              <a:t>середовища</a:t>
            </a:r>
            <a:r>
              <a:rPr lang="ru-RU" dirty="0"/>
              <a:t> </a:t>
            </a:r>
            <a:r>
              <a:rPr lang="ru-RU" dirty="0" err="1"/>
              <a:t>додають</a:t>
            </a:r>
            <a:r>
              <a:rPr lang="ru-RU" dirty="0"/>
              <a:t> 10–12 %-</a:t>
            </a:r>
            <a:r>
              <a:rPr lang="ru-RU" dirty="0" err="1"/>
              <a:t>ний</a:t>
            </a:r>
            <a:r>
              <a:rPr lang="ru-RU" dirty="0"/>
              <a:t> </a:t>
            </a:r>
            <a:r>
              <a:rPr lang="ru-RU" dirty="0" err="1"/>
              <a:t>його</a:t>
            </a:r>
            <a:r>
              <a:rPr lang="ru-RU" dirty="0"/>
              <a:t> </a:t>
            </a:r>
            <a:r>
              <a:rPr lang="ru-RU" dirty="0" err="1"/>
              <a:t>розчин</a:t>
            </a:r>
            <a:r>
              <a:rPr lang="ru-RU" dirty="0"/>
              <a:t>. </a:t>
            </a:r>
          </a:p>
          <a:p>
            <a:pPr marL="0" indent="0">
              <a:buNone/>
            </a:pPr>
            <a:r>
              <a:rPr lang="uk-UA" dirty="0"/>
              <a:t>Желатинові поживні середовища готують так. Згідно з рецептурою у воді розчиняють складові і нагрівають до 60 °С в </a:t>
            </a:r>
            <a:r>
              <a:rPr lang="uk-UA" dirty="0" err="1"/>
              <a:t>апараті</a:t>
            </a:r>
            <a:r>
              <a:rPr lang="uk-UA" dirty="0"/>
              <a:t> Коха, додаючи желатин. Розчин вимішують скляною паличкою до повного розчинення желатину. За необхідності желатинові середовища просвітлюють так само, як і агарові. </a:t>
            </a:r>
          </a:p>
          <a:p>
            <a:pPr marL="0" indent="0">
              <a:buNone/>
            </a:pPr>
            <a:r>
              <a:rPr lang="ru-RU" dirty="0"/>
              <a:t>Позитивною </a:t>
            </a:r>
            <a:r>
              <a:rPr lang="ru-RU" dirty="0" err="1"/>
              <a:t>ознакою</a:t>
            </a:r>
            <a:r>
              <a:rPr lang="ru-RU" dirty="0"/>
              <a:t> </a:t>
            </a:r>
            <a:r>
              <a:rPr lang="ru-RU" dirty="0" err="1"/>
              <a:t>желатинових</a:t>
            </a:r>
            <a:r>
              <a:rPr lang="ru-RU" dirty="0"/>
              <a:t> </a:t>
            </a:r>
            <a:r>
              <a:rPr lang="ru-RU" dirty="0" err="1"/>
              <a:t>середовищ</a:t>
            </a:r>
            <a:r>
              <a:rPr lang="ru-RU" dirty="0"/>
              <a:t> є </a:t>
            </a:r>
            <a:r>
              <a:rPr lang="ru-RU" dirty="0" err="1"/>
              <a:t>їх</a:t>
            </a:r>
            <a:r>
              <a:rPr lang="ru-RU" dirty="0"/>
              <a:t> </a:t>
            </a:r>
            <a:r>
              <a:rPr lang="ru-RU" dirty="0" err="1"/>
              <a:t>прилипання</a:t>
            </a:r>
            <a:r>
              <a:rPr lang="ru-RU" dirty="0"/>
              <a:t> до </a:t>
            </a:r>
            <a:r>
              <a:rPr lang="ru-RU" dirty="0" err="1"/>
              <a:t>скла</a:t>
            </a:r>
            <a:r>
              <a:rPr lang="ru-RU" dirty="0"/>
              <a:t> та </a:t>
            </a:r>
            <a:r>
              <a:rPr lang="ru-RU" dirty="0" err="1"/>
              <a:t>прозорість</a:t>
            </a:r>
            <a:r>
              <a:rPr lang="ru-RU" dirty="0"/>
              <a:t>, </a:t>
            </a:r>
            <a:r>
              <a:rPr lang="ru-RU" dirty="0" err="1"/>
              <a:t>що</a:t>
            </a:r>
            <a:r>
              <a:rPr lang="ru-RU" dirty="0"/>
              <a:t> </a:t>
            </a:r>
            <a:r>
              <a:rPr lang="ru-RU" dirty="0" err="1"/>
              <a:t>дає</a:t>
            </a:r>
            <a:r>
              <a:rPr lang="ru-RU" dirty="0"/>
              <a:t> </a:t>
            </a:r>
            <a:r>
              <a:rPr lang="ru-RU" dirty="0" err="1"/>
              <a:t>змогу</a:t>
            </a:r>
            <a:r>
              <a:rPr lang="ru-RU" dirty="0"/>
              <a:t> </a:t>
            </a:r>
            <a:r>
              <a:rPr lang="ru-RU" dirty="0" err="1"/>
              <a:t>спостерігати</a:t>
            </a:r>
            <a:r>
              <a:rPr lang="ru-RU" dirty="0"/>
              <a:t> за ростом </a:t>
            </a:r>
            <a:r>
              <a:rPr lang="ru-RU" dirty="0" err="1"/>
              <a:t>колоній</a:t>
            </a:r>
            <a:r>
              <a:rPr lang="ru-RU" dirty="0"/>
              <a:t>. Вони </a:t>
            </a:r>
            <a:r>
              <a:rPr lang="ru-RU" dirty="0" err="1"/>
              <a:t>розтають</a:t>
            </a:r>
            <a:r>
              <a:rPr lang="ru-RU" dirty="0"/>
              <a:t> уже за </a:t>
            </a:r>
            <a:r>
              <a:rPr lang="ru-RU" dirty="0" err="1"/>
              <a:t>температури</a:t>
            </a:r>
            <a:r>
              <a:rPr lang="ru-RU" dirty="0"/>
              <a:t> 24–26 °С і не </a:t>
            </a:r>
            <a:r>
              <a:rPr lang="ru-RU" dirty="0" err="1"/>
              <a:t>застигають</a:t>
            </a:r>
            <a:r>
              <a:rPr lang="ru-RU" dirty="0"/>
              <a:t> у </a:t>
            </a:r>
            <a:r>
              <a:rPr lang="ru-RU" dirty="0" err="1"/>
              <a:t>разі</a:t>
            </a:r>
            <a:r>
              <a:rPr lang="ru-RU" dirty="0"/>
              <a:t> сильного </a:t>
            </a:r>
            <a:r>
              <a:rPr lang="ru-RU" dirty="0" err="1"/>
              <a:t>нагрівання</a:t>
            </a:r>
            <a:r>
              <a:rPr lang="ru-RU" dirty="0"/>
              <a:t> </a:t>
            </a:r>
            <a:r>
              <a:rPr lang="ru-RU" dirty="0" err="1"/>
              <a:t>під</a:t>
            </a:r>
            <a:r>
              <a:rPr lang="ru-RU" dirty="0"/>
              <a:t> час </a:t>
            </a:r>
            <a:r>
              <a:rPr lang="ru-RU" dirty="0" err="1"/>
              <a:t>приготування</a:t>
            </a:r>
            <a:r>
              <a:rPr lang="ru-RU" dirty="0"/>
              <a:t> та при сильно </a:t>
            </a:r>
            <a:r>
              <a:rPr lang="ru-RU" dirty="0" err="1"/>
              <a:t>кислій</a:t>
            </a:r>
            <a:r>
              <a:rPr lang="ru-RU" dirty="0"/>
              <a:t> </a:t>
            </a:r>
            <a:r>
              <a:rPr lang="ru-RU" dirty="0" err="1"/>
              <a:t>реакції</a:t>
            </a:r>
            <a:r>
              <a:rPr lang="ru-RU" dirty="0"/>
              <a:t>. Тому </a:t>
            </a:r>
            <a:r>
              <a:rPr lang="ru-RU" dirty="0" err="1"/>
              <a:t>частіше</a:t>
            </a:r>
            <a:r>
              <a:rPr lang="ru-RU" dirty="0"/>
              <a:t> </a:t>
            </a:r>
            <a:r>
              <a:rPr lang="ru-RU" dirty="0" err="1"/>
              <a:t>користуються</a:t>
            </a:r>
            <a:r>
              <a:rPr lang="ru-RU" dirty="0"/>
              <a:t> </a:t>
            </a:r>
            <a:r>
              <a:rPr lang="ru-RU" dirty="0" err="1"/>
              <a:t>агаровими</a:t>
            </a:r>
            <a:r>
              <a:rPr lang="ru-RU" dirty="0"/>
              <a:t>. </a:t>
            </a:r>
            <a:r>
              <a:rPr lang="ru-RU" dirty="0" err="1"/>
              <a:t>Готові</a:t>
            </a:r>
            <a:r>
              <a:rPr lang="ru-RU" dirty="0"/>
              <a:t> </a:t>
            </a:r>
            <a:r>
              <a:rPr lang="ru-RU" dirty="0" err="1"/>
              <a:t>поживні</a:t>
            </a:r>
            <a:r>
              <a:rPr lang="ru-RU" dirty="0"/>
              <a:t> </a:t>
            </a:r>
            <a:r>
              <a:rPr lang="ru-RU" dirty="0" err="1"/>
              <a:t>середовища</a:t>
            </a:r>
            <a:r>
              <a:rPr lang="ru-RU" dirty="0"/>
              <a:t> </a:t>
            </a:r>
            <a:r>
              <a:rPr lang="ru-RU" dirty="0" err="1"/>
              <a:t>зберігають</a:t>
            </a:r>
            <a:r>
              <a:rPr lang="ru-RU" dirty="0"/>
              <a:t> у колбах </a:t>
            </a:r>
            <a:r>
              <a:rPr lang="ru-RU" dirty="0" err="1"/>
              <a:t>або</a:t>
            </a:r>
            <a:r>
              <a:rPr lang="ru-RU" dirty="0"/>
              <a:t> у </a:t>
            </a:r>
            <a:r>
              <a:rPr lang="ru-RU" dirty="0" err="1"/>
              <a:t>пробірках</a:t>
            </a:r>
            <a:r>
              <a:rPr lang="ru-RU" dirty="0"/>
              <a:t>. </a:t>
            </a:r>
            <a:endParaRPr lang="uk-UA" dirty="0"/>
          </a:p>
        </p:txBody>
      </p:sp>
    </p:spTree>
    <p:extLst>
      <p:ext uri="{BB962C8B-B14F-4D97-AF65-F5344CB8AC3E}">
        <p14:creationId xmlns:p14="http://schemas.microsoft.com/office/powerpoint/2010/main" val="10984278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18071A-BED1-4F80-9E71-E75D91E6C17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2E810E6-68CD-4A42-95E9-A8847B7EAEAA}"/>
              </a:ext>
            </a:extLst>
          </p:cNvPr>
          <p:cNvSpPr>
            <a:spLocks noGrp="1"/>
          </p:cNvSpPr>
          <p:nvPr>
            <p:ph idx="1"/>
          </p:nvPr>
        </p:nvSpPr>
        <p:spPr/>
        <p:txBody>
          <a:bodyPr/>
          <a:lstStyle/>
          <a:p>
            <a:r>
              <a:rPr lang="uk-UA" i="1" dirty="0"/>
              <a:t>Картопляний агар. </a:t>
            </a:r>
            <a:r>
              <a:rPr lang="uk-UA" dirty="0"/>
              <a:t>Склад</a:t>
            </a:r>
            <a:r>
              <a:rPr lang="uk-UA" i="1" dirty="0"/>
              <a:t>: </a:t>
            </a:r>
            <a:r>
              <a:rPr lang="uk-UA" dirty="0"/>
              <a:t>200 г картоплі, 20 г агару, 1000 мл води. Приготування: 200 г вимитої, очищеної і нарізаної дрібними шматочками картоплі заливають 500 мл води і кип’ятять 40 хв. Рідину зливають і фільтрують через папір, до неї додають 500 мл води, в якій попередньо розчиняють 20 г агару. Отриманий об’єм доводять до 1000 мл і на кінчику скальпеля додають лимонну кислоту. Після цього картопляний агар розливають у пробірки і стерилізують в автоклаві під тиском 1 </a:t>
            </a:r>
            <a:r>
              <a:rPr lang="uk-UA" dirty="0" err="1"/>
              <a:t>атм</a:t>
            </a:r>
            <a:r>
              <a:rPr lang="uk-UA" dirty="0"/>
              <a:t> 20 хвилин, або в </a:t>
            </a:r>
            <a:r>
              <a:rPr lang="uk-UA" dirty="0" err="1"/>
              <a:t>апараті</a:t>
            </a:r>
            <a:r>
              <a:rPr lang="uk-UA" dirty="0"/>
              <a:t> Коха текучою парою годину три дні підряд. </a:t>
            </a:r>
          </a:p>
        </p:txBody>
      </p:sp>
    </p:spTree>
    <p:extLst>
      <p:ext uri="{BB962C8B-B14F-4D97-AF65-F5344CB8AC3E}">
        <p14:creationId xmlns:p14="http://schemas.microsoft.com/office/powerpoint/2010/main" val="17311674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4AECF9-F64A-4D0F-990E-A77CAD1B82B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BA6ADDB-DD9F-4045-AB28-AE810619C981}"/>
              </a:ext>
            </a:extLst>
          </p:cNvPr>
          <p:cNvSpPr>
            <a:spLocks noGrp="1"/>
          </p:cNvSpPr>
          <p:nvPr>
            <p:ph idx="1"/>
          </p:nvPr>
        </p:nvSpPr>
        <p:spPr/>
        <p:txBody>
          <a:bodyPr/>
          <a:lstStyle/>
          <a:p>
            <a:r>
              <a:rPr lang="uk-UA" i="1" dirty="0"/>
              <a:t>Картопляно-глюкозний агар (1 і 2 %) </a:t>
            </a:r>
            <a:r>
              <a:rPr lang="uk-UA" dirty="0"/>
              <a:t>готують і стерилізують, як і картопляний, лише перед розливанням у пробірки додають для стерилізації відповідно (1 чи 2 %) розчин глюкози. </a:t>
            </a:r>
          </a:p>
        </p:txBody>
      </p:sp>
    </p:spTree>
    <p:extLst>
      <p:ext uri="{BB962C8B-B14F-4D97-AF65-F5344CB8AC3E}">
        <p14:creationId xmlns:p14="http://schemas.microsoft.com/office/powerpoint/2010/main" val="31269322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386D08-4CE1-4065-BF57-1AE45A7379B6}"/>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DA203D68-EE46-42DE-9DB7-9864AABED05C}"/>
              </a:ext>
            </a:extLst>
          </p:cNvPr>
          <p:cNvSpPr>
            <a:spLocks noGrp="1"/>
          </p:cNvSpPr>
          <p:nvPr>
            <p:ph idx="1"/>
          </p:nvPr>
        </p:nvSpPr>
        <p:spPr/>
        <p:txBody>
          <a:bodyPr/>
          <a:lstStyle/>
          <a:p>
            <a:r>
              <a:rPr lang="ru-RU" i="1" dirty="0" err="1"/>
              <a:t>Сусловий</a:t>
            </a:r>
            <a:r>
              <a:rPr lang="ru-RU" i="1" dirty="0"/>
              <a:t> агар </a:t>
            </a:r>
            <a:r>
              <a:rPr lang="ru-RU" dirty="0" err="1"/>
              <a:t>цукрометром</a:t>
            </a:r>
            <a:r>
              <a:rPr lang="ru-RU" dirty="0"/>
              <a:t> </a:t>
            </a:r>
            <a:r>
              <a:rPr lang="ru-RU" dirty="0" err="1"/>
              <a:t>визначають</a:t>
            </a:r>
            <a:r>
              <a:rPr lang="ru-RU" dirty="0"/>
              <a:t> </a:t>
            </a:r>
            <a:r>
              <a:rPr lang="ru-RU" dirty="0" err="1"/>
              <a:t>кількість</a:t>
            </a:r>
            <a:r>
              <a:rPr lang="ru-RU" dirty="0"/>
              <a:t> </a:t>
            </a:r>
            <a:r>
              <a:rPr lang="ru-RU" dirty="0" err="1"/>
              <a:t>цукру</a:t>
            </a:r>
            <a:r>
              <a:rPr lang="ru-RU" dirty="0"/>
              <a:t> в пивному </a:t>
            </a:r>
            <a:r>
              <a:rPr lang="ru-RU" dirty="0" err="1"/>
              <a:t>суслі</a:t>
            </a:r>
            <a:r>
              <a:rPr lang="ru-RU" dirty="0"/>
              <a:t> (</a:t>
            </a:r>
            <a:r>
              <a:rPr lang="ru-RU" dirty="0" err="1"/>
              <a:t>нехмільному</a:t>
            </a:r>
            <a:r>
              <a:rPr lang="ru-RU" dirty="0"/>
              <a:t>), </a:t>
            </a:r>
            <a:r>
              <a:rPr lang="ru-RU" dirty="0" err="1"/>
              <a:t>розбавляючи</a:t>
            </a:r>
            <a:r>
              <a:rPr lang="ru-RU" dirty="0"/>
              <a:t> </a:t>
            </a:r>
            <a:r>
              <a:rPr lang="ru-RU" dirty="0" err="1"/>
              <a:t>його</a:t>
            </a:r>
            <a:r>
              <a:rPr lang="ru-RU" dirty="0"/>
              <a:t> водою (</a:t>
            </a:r>
            <a:r>
              <a:rPr lang="ru-RU" dirty="0" err="1"/>
              <a:t>приблизно</a:t>
            </a:r>
            <a:r>
              <a:rPr lang="ru-RU" dirty="0"/>
              <a:t> на 50 %), </a:t>
            </a:r>
            <a:r>
              <a:rPr lang="ru-RU" dirty="0" err="1"/>
              <a:t>доводять</a:t>
            </a:r>
            <a:r>
              <a:rPr lang="ru-RU" dirty="0"/>
              <a:t> </a:t>
            </a:r>
            <a:r>
              <a:rPr lang="ru-RU" dirty="0" err="1"/>
              <a:t>концентрацію</a:t>
            </a:r>
            <a:r>
              <a:rPr lang="ru-RU" dirty="0"/>
              <a:t> </a:t>
            </a:r>
            <a:r>
              <a:rPr lang="ru-RU" dirty="0" err="1"/>
              <a:t>цукру</a:t>
            </a:r>
            <a:r>
              <a:rPr lang="ru-RU" dirty="0"/>
              <a:t> до 5–7 %. У </a:t>
            </a:r>
            <a:r>
              <a:rPr lang="ru-RU" dirty="0" err="1"/>
              <a:t>розбавлене</a:t>
            </a:r>
            <a:r>
              <a:rPr lang="ru-RU" dirty="0"/>
              <a:t> сусло </a:t>
            </a:r>
            <a:r>
              <a:rPr lang="ru-RU" dirty="0" err="1"/>
              <a:t>додають</a:t>
            </a:r>
            <a:r>
              <a:rPr lang="ru-RU" dirty="0"/>
              <a:t> 2 % агару і </a:t>
            </a:r>
            <a:r>
              <a:rPr lang="ru-RU" dirty="0" err="1"/>
              <a:t>нагрівають</a:t>
            </a:r>
            <a:r>
              <a:rPr lang="ru-RU" dirty="0"/>
              <a:t> в </a:t>
            </a:r>
            <a:r>
              <a:rPr lang="ru-RU" dirty="0" err="1"/>
              <a:t>апараті</a:t>
            </a:r>
            <a:r>
              <a:rPr lang="ru-RU" dirty="0"/>
              <a:t> Коха до </a:t>
            </a:r>
            <a:r>
              <a:rPr lang="ru-RU" dirty="0" err="1"/>
              <a:t>повного</a:t>
            </a:r>
            <a:r>
              <a:rPr lang="ru-RU" dirty="0"/>
              <a:t> </a:t>
            </a:r>
            <a:r>
              <a:rPr lang="ru-RU" dirty="0" err="1"/>
              <a:t>його</a:t>
            </a:r>
            <a:r>
              <a:rPr lang="ru-RU" dirty="0"/>
              <a:t> </a:t>
            </a:r>
            <a:r>
              <a:rPr lang="ru-RU" dirty="0" err="1"/>
              <a:t>розчинення</a:t>
            </a:r>
            <a:r>
              <a:rPr lang="ru-RU" dirty="0"/>
              <a:t>. </a:t>
            </a:r>
            <a:r>
              <a:rPr lang="ru-RU" dirty="0" err="1"/>
              <a:t>Після</a:t>
            </a:r>
            <a:r>
              <a:rPr lang="ru-RU" dirty="0"/>
              <a:t> </a:t>
            </a:r>
            <a:r>
              <a:rPr lang="ru-RU" dirty="0" err="1"/>
              <a:t>цього</a:t>
            </a:r>
            <a:r>
              <a:rPr lang="ru-RU" dirty="0"/>
              <a:t> </a:t>
            </a:r>
            <a:r>
              <a:rPr lang="ru-RU" dirty="0" err="1"/>
              <a:t>середовище</a:t>
            </a:r>
            <a:r>
              <a:rPr lang="ru-RU" dirty="0"/>
              <a:t> </a:t>
            </a:r>
            <a:r>
              <a:rPr lang="ru-RU" dirty="0" err="1"/>
              <a:t>розливають</a:t>
            </a:r>
            <a:r>
              <a:rPr lang="ru-RU" dirty="0"/>
              <a:t> у </a:t>
            </a:r>
            <a:r>
              <a:rPr lang="ru-RU" dirty="0" err="1"/>
              <a:t>пробірки</a:t>
            </a:r>
            <a:r>
              <a:rPr lang="ru-RU" dirty="0"/>
              <a:t> і </a:t>
            </a:r>
            <a:r>
              <a:rPr lang="ru-RU" dirty="0" err="1"/>
              <a:t>стерилізують</a:t>
            </a:r>
            <a:r>
              <a:rPr lang="ru-RU" dirty="0"/>
              <a:t> так само, як </a:t>
            </a:r>
            <a:r>
              <a:rPr lang="ru-RU" dirty="0" err="1"/>
              <a:t>картопляний</a:t>
            </a:r>
            <a:r>
              <a:rPr lang="ru-RU" dirty="0"/>
              <a:t> агар. </a:t>
            </a:r>
            <a:endParaRPr lang="uk-UA" dirty="0"/>
          </a:p>
        </p:txBody>
      </p:sp>
    </p:spTree>
    <p:extLst>
      <p:ext uri="{BB962C8B-B14F-4D97-AF65-F5344CB8AC3E}">
        <p14:creationId xmlns:p14="http://schemas.microsoft.com/office/powerpoint/2010/main" val="4220842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E8084B-1060-4D40-A954-0ECCAA154AE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CEA27C33-52DB-4F9D-B7FE-57A7463AAB17}"/>
              </a:ext>
            </a:extLst>
          </p:cNvPr>
          <p:cNvSpPr>
            <a:spLocks noGrp="1"/>
          </p:cNvSpPr>
          <p:nvPr>
            <p:ph idx="1"/>
          </p:nvPr>
        </p:nvSpPr>
        <p:spPr/>
        <p:txBody>
          <a:bodyPr/>
          <a:lstStyle/>
          <a:p>
            <a:pPr marL="0" indent="0">
              <a:buNone/>
            </a:pPr>
            <a:r>
              <a:rPr lang="uk-UA" i="1" dirty="0"/>
              <a:t>Картопляний желатин. </a:t>
            </a:r>
            <a:r>
              <a:rPr lang="uk-UA" dirty="0"/>
              <a:t>Склад</a:t>
            </a:r>
            <a:r>
              <a:rPr lang="uk-UA" i="1" dirty="0"/>
              <a:t>: </a:t>
            </a:r>
            <a:r>
              <a:rPr lang="uk-UA" dirty="0"/>
              <a:t>100 г картоплі, 50 г желатину, 500 мл води. Приготування</a:t>
            </a:r>
            <a:r>
              <a:rPr lang="uk-UA" i="1" dirty="0"/>
              <a:t>: </a:t>
            </a:r>
            <a:r>
              <a:rPr lang="uk-UA" dirty="0"/>
              <a:t>100 г вимитої очищеної картоплі розрізують на дрібні шматочки, заливають 500 мл води і кип’ятять протягом 40 хв. Отриману рідину фільтрують через папір, об’єм відновлюють, додають 50 г желатину і підігрівають рідину в </a:t>
            </a:r>
            <a:r>
              <a:rPr lang="uk-UA" dirty="0" err="1"/>
              <a:t>апараті</a:t>
            </a:r>
            <a:r>
              <a:rPr lang="uk-UA" dirty="0"/>
              <a:t> Коха, доки желатин не розплавиться. Після цього картопляний желатин розливають у пробірки і стерилізують текучою парою годину два дні підряд. </a:t>
            </a:r>
          </a:p>
        </p:txBody>
      </p:sp>
    </p:spTree>
    <p:extLst>
      <p:ext uri="{BB962C8B-B14F-4D97-AF65-F5344CB8AC3E}">
        <p14:creationId xmlns:p14="http://schemas.microsoft.com/office/powerpoint/2010/main" val="4412237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FC1E8D3-04EC-4C45-B728-37599CD7061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72FDC73-D998-4B41-8216-556762A8B83E}"/>
              </a:ext>
            </a:extLst>
          </p:cNvPr>
          <p:cNvSpPr>
            <a:spLocks noGrp="1"/>
          </p:cNvSpPr>
          <p:nvPr>
            <p:ph idx="1"/>
          </p:nvPr>
        </p:nvSpPr>
        <p:spPr/>
        <p:txBody>
          <a:bodyPr/>
          <a:lstStyle/>
          <a:p>
            <a:pPr marL="0" indent="0">
              <a:buNone/>
            </a:pPr>
            <a:r>
              <a:rPr lang="uk-UA" i="1" dirty="0"/>
              <a:t>Середовище Чапека. </a:t>
            </a:r>
            <a:r>
              <a:rPr lang="uk-UA" dirty="0"/>
              <a:t>Склад: азотнокислий натрій – 2 г; фосфорнокислий калій </a:t>
            </a:r>
            <a:r>
              <a:rPr lang="uk-UA" dirty="0" err="1"/>
              <a:t>однозаміщений</a:t>
            </a:r>
            <a:r>
              <a:rPr lang="uk-UA" dirty="0"/>
              <a:t> – 1 г; сірчанокислий магній – 0,5 г; К</a:t>
            </a:r>
            <a:r>
              <a:rPr lang="en-US" dirty="0"/>
              <a:t>Cl – 0,5 </a:t>
            </a:r>
            <a:r>
              <a:rPr lang="uk-UA" dirty="0"/>
              <a:t>г; </a:t>
            </a:r>
            <a:r>
              <a:rPr lang="en-US" dirty="0"/>
              <a:t>FeSO4 – 0,01 </a:t>
            </a:r>
            <a:r>
              <a:rPr lang="uk-UA" dirty="0"/>
              <a:t>г; цукор – 30 г; агар – 20 г; вода – 1000 мл. Приготування: сіль і цукор розчиняють у гарячій воді, розчин фільтрують через паперовий фільтр, додають 20 г агару і стерилізують </a:t>
            </a:r>
            <a:r>
              <a:rPr lang="ru-RU" dirty="0"/>
              <a:t>в </a:t>
            </a:r>
            <a:r>
              <a:rPr lang="ru-RU" dirty="0" err="1"/>
              <a:t>автоклаві</a:t>
            </a:r>
            <a:r>
              <a:rPr lang="ru-RU" dirty="0"/>
              <a:t> </a:t>
            </a:r>
            <a:r>
              <a:rPr lang="ru-RU" dirty="0" err="1"/>
              <a:t>під</a:t>
            </a:r>
            <a:r>
              <a:rPr lang="ru-RU" dirty="0"/>
              <a:t> </a:t>
            </a:r>
            <a:r>
              <a:rPr lang="ru-RU" dirty="0" err="1"/>
              <a:t>тиском</a:t>
            </a:r>
            <a:r>
              <a:rPr lang="ru-RU" dirty="0"/>
              <a:t> 1 </a:t>
            </a:r>
            <a:r>
              <a:rPr lang="ru-RU" dirty="0" err="1"/>
              <a:t>атм</a:t>
            </a:r>
            <a:r>
              <a:rPr lang="ru-RU" dirty="0"/>
              <a:t> 15 </a:t>
            </a:r>
            <a:r>
              <a:rPr lang="ru-RU" dirty="0" err="1"/>
              <a:t>хв</a:t>
            </a:r>
            <a:r>
              <a:rPr lang="ru-RU" dirty="0"/>
              <a:t> </a:t>
            </a:r>
            <a:r>
              <a:rPr lang="ru-RU" dirty="0" err="1"/>
              <a:t>або</a:t>
            </a:r>
            <a:r>
              <a:rPr lang="ru-RU" dirty="0"/>
              <a:t> </a:t>
            </a:r>
            <a:r>
              <a:rPr lang="ru-RU" dirty="0" err="1"/>
              <a:t>текучою</a:t>
            </a:r>
            <a:r>
              <a:rPr lang="ru-RU" dirty="0"/>
              <a:t> парою по </a:t>
            </a:r>
            <a:r>
              <a:rPr lang="ru-RU" dirty="0" err="1"/>
              <a:t>годині</a:t>
            </a:r>
            <a:r>
              <a:rPr lang="ru-RU" dirty="0"/>
              <a:t> три </a:t>
            </a:r>
            <a:r>
              <a:rPr lang="ru-RU" dirty="0" err="1"/>
              <a:t>дні</a:t>
            </a:r>
            <a:r>
              <a:rPr lang="ru-RU" dirty="0"/>
              <a:t> </a:t>
            </a:r>
            <a:r>
              <a:rPr lang="ru-RU" dirty="0" err="1"/>
              <a:t>підряд</a:t>
            </a:r>
            <a:r>
              <a:rPr lang="ru-RU" dirty="0"/>
              <a:t>. </a:t>
            </a:r>
            <a:endParaRPr lang="uk-UA" dirty="0"/>
          </a:p>
        </p:txBody>
      </p:sp>
    </p:spTree>
    <p:extLst>
      <p:ext uri="{BB962C8B-B14F-4D97-AF65-F5344CB8AC3E}">
        <p14:creationId xmlns:p14="http://schemas.microsoft.com/office/powerpoint/2010/main" val="37312036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FB9497-2DCB-46FB-B934-0D7ACE18F97D}"/>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9DA6084-DA50-4BE7-AE32-4F9652110255}"/>
              </a:ext>
            </a:extLst>
          </p:cNvPr>
          <p:cNvSpPr>
            <a:spLocks noGrp="1"/>
          </p:cNvSpPr>
          <p:nvPr>
            <p:ph idx="1"/>
          </p:nvPr>
        </p:nvSpPr>
        <p:spPr/>
        <p:txBody>
          <a:bodyPr/>
          <a:lstStyle/>
          <a:p>
            <a:r>
              <a:rPr lang="uk-UA" i="1" dirty="0"/>
              <a:t>Модифіковане середовище </a:t>
            </a:r>
            <a:r>
              <a:rPr lang="uk-UA" i="1" dirty="0" err="1"/>
              <a:t>Леоніана</a:t>
            </a:r>
            <a:r>
              <a:rPr lang="uk-UA" i="1" dirty="0"/>
              <a:t>. </a:t>
            </a:r>
            <a:r>
              <a:rPr lang="uk-UA" dirty="0"/>
              <a:t>Використовується для одержування </a:t>
            </a:r>
            <a:r>
              <a:rPr lang="uk-UA" dirty="0" err="1"/>
              <a:t>сумчатої</a:t>
            </a:r>
            <a:r>
              <a:rPr lang="uk-UA" dirty="0"/>
              <a:t> стадії збудника </a:t>
            </a:r>
            <a:r>
              <a:rPr lang="en-US" i="1" dirty="0" err="1"/>
              <a:t>Diaporthe</a:t>
            </a:r>
            <a:r>
              <a:rPr lang="en-US" i="1" dirty="0"/>
              <a:t> </a:t>
            </a:r>
            <a:r>
              <a:rPr lang="en-US" i="1" dirty="0" err="1"/>
              <a:t>helianthi</a:t>
            </a:r>
            <a:r>
              <a:rPr lang="uk-UA" dirty="0"/>
              <a:t>і соняшнику. Для приготування середовища беруть такі компоненти К2НР04 1,25 г, М</a:t>
            </a:r>
            <a:r>
              <a:rPr lang="en-US" dirty="0"/>
              <a:t>gS04 0,625 </a:t>
            </a:r>
            <a:r>
              <a:rPr lang="uk-UA" dirty="0"/>
              <a:t>г, </a:t>
            </a:r>
            <a:r>
              <a:rPr lang="uk-UA" dirty="0" err="1"/>
              <a:t>пептона</a:t>
            </a:r>
            <a:r>
              <a:rPr lang="uk-UA" dirty="0"/>
              <a:t> 0,625 г, мальтози, 12,5 г, </a:t>
            </a:r>
            <a:r>
              <a:rPr lang="uk-UA" dirty="0" err="1"/>
              <a:t>агара</a:t>
            </a:r>
            <a:r>
              <a:rPr lang="uk-UA" dirty="0"/>
              <a:t> 20 г, води 1000 мл. </a:t>
            </a:r>
          </a:p>
        </p:txBody>
      </p:sp>
    </p:spTree>
    <p:extLst>
      <p:ext uri="{BB962C8B-B14F-4D97-AF65-F5344CB8AC3E}">
        <p14:creationId xmlns:p14="http://schemas.microsoft.com/office/powerpoint/2010/main" val="13833439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2E30BF0-00A9-4CDA-89A6-79EA610A88A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7ED07F8-F90D-478E-AC41-A8A612C77E44}"/>
              </a:ext>
            </a:extLst>
          </p:cNvPr>
          <p:cNvSpPr>
            <a:spLocks noGrp="1"/>
          </p:cNvSpPr>
          <p:nvPr>
            <p:ph idx="1"/>
          </p:nvPr>
        </p:nvSpPr>
        <p:spPr/>
        <p:txBody>
          <a:bodyPr/>
          <a:lstStyle/>
          <a:p>
            <a:r>
              <a:rPr lang="uk-UA" i="1" dirty="0"/>
              <a:t>Стерилізована картопля. </a:t>
            </a:r>
            <a:r>
              <a:rPr lang="uk-UA" dirty="0" err="1"/>
              <a:t>Приготуванння</a:t>
            </a:r>
            <a:r>
              <a:rPr lang="uk-UA" i="1" dirty="0"/>
              <a:t>: </a:t>
            </a:r>
            <a:r>
              <a:rPr lang="uk-UA" dirty="0"/>
              <a:t>картоплю добре миють, очищають шкірку, нарізують циліндри завдовжки 4–5 см і опускають по одному в пробірку, на дно якої кладуть зволожену вату завтовшки 1,5 см. Стерилізують 30 хв в автоклаві під тиском 1 </a:t>
            </a:r>
            <a:r>
              <a:rPr lang="uk-UA" dirty="0" err="1"/>
              <a:t>атм</a:t>
            </a:r>
            <a:r>
              <a:rPr lang="uk-UA" dirty="0"/>
              <a:t> або текучою парою протягом години три дні підряд. </a:t>
            </a:r>
          </a:p>
        </p:txBody>
      </p:sp>
    </p:spTree>
    <p:extLst>
      <p:ext uri="{BB962C8B-B14F-4D97-AF65-F5344CB8AC3E}">
        <p14:creationId xmlns:p14="http://schemas.microsoft.com/office/powerpoint/2010/main" val="34896018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DE68DC6-C70A-432D-9967-25759A5C7ACB}"/>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678658B-E774-4686-9BA0-398B6EF09FED}"/>
              </a:ext>
            </a:extLst>
          </p:cNvPr>
          <p:cNvSpPr>
            <a:spLocks noGrp="1"/>
          </p:cNvSpPr>
          <p:nvPr>
            <p:ph idx="1"/>
          </p:nvPr>
        </p:nvSpPr>
        <p:spPr/>
        <p:txBody>
          <a:bodyPr/>
          <a:lstStyle/>
          <a:p>
            <a:r>
              <a:rPr lang="ru-RU" i="1" dirty="0" err="1"/>
              <a:t>Стебла</a:t>
            </a:r>
            <a:r>
              <a:rPr lang="ru-RU" i="1" dirty="0"/>
              <a:t> </a:t>
            </a:r>
            <a:r>
              <a:rPr lang="ru-RU" i="1" dirty="0" err="1"/>
              <a:t>буркуну</a:t>
            </a:r>
            <a:r>
              <a:rPr lang="ru-RU" i="1" dirty="0"/>
              <a:t>. </a:t>
            </a:r>
            <a:r>
              <a:rPr lang="ru-RU" dirty="0" err="1"/>
              <a:t>Приготування</a:t>
            </a:r>
            <a:r>
              <a:rPr lang="ru-RU" i="1" dirty="0"/>
              <a:t>: </a:t>
            </a:r>
            <a:r>
              <a:rPr lang="ru-RU" dirty="0" err="1"/>
              <a:t>стебла</a:t>
            </a:r>
            <a:r>
              <a:rPr lang="ru-RU" dirty="0"/>
              <a:t> </a:t>
            </a:r>
            <a:r>
              <a:rPr lang="ru-RU" dirty="0" err="1"/>
              <a:t>буркуну</a:t>
            </a:r>
            <a:r>
              <a:rPr lang="ru-RU" dirty="0"/>
              <a:t> </a:t>
            </a:r>
            <a:r>
              <a:rPr lang="ru-RU" dirty="0" err="1"/>
              <a:t>замочують</a:t>
            </a:r>
            <a:r>
              <a:rPr lang="ru-RU" dirty="0"/>
              <a:t> у </a:t>
            </a:r>
            <a:r>
              <a:rPr lang="ru-RU" dirty="0" err="1"/>
              <a:t>воді</a:t>
            </a:r>
            <a:r>
              <a:rPr lang="ru-RU" dirty="0"/>
              <a:t>; через добу </a:t>
            </a:r>
            <a:r>
              <a:rPr lang="ru-RU" dirty="0" err="1"/>
              <a:t>розрізують</a:t>
            </a:r>
            <a:r>
              <a:rPr lang="ru-RU" dirty="0"/>
              <a:t> на </a:t>
            </a:r>
            <a:r>
              <a:rPr lang="ru-RU" dirty="0" err="1"/>
              <a:t>відрізки</a:t>
            </a:r>
            <a:r>
              <a:rPr lang="ru-RU" dirty="0"/>
              <a:t> </a:t>
            </a:r>
            <a:r>
              <a:rPr lang="ru-RU" dirty="0" err="1"/>
              <a:t>завдовжки</a:t>
            </a:r>
            <a:r>
              <a:rPr lang="ru-RU" dirty="0"/>
              <a:t> 5 см. У </a:t>
            </a:r>
            <a:r>
              <a:rPr lang="ru-RU" dirty="0" err="1"/>
              <a:t>пробірки</a:t>
            </a:r>
            <a:r>
              <a:rPr lang="ru-RU" dirty="0"/>
              <a:t> на дно </a:t>
            </a:r>
            <a:r>
              <a:rPr lang="ru-RU" dirty="0" err="1"/>
              <a:t>кладуть</a:t>
            </a:r>
            <a:r>
              <a:rPr lang="ru-RU" dirty="0"/>
              <a:t> вату до 1,5 см і </a:t>
            </a:r>
            <a:r>
              <a:rPr lang="ru-RU" dirty="0" err="1"/>
              <a:t>розкладають</a:t>
            </a:r>
            <a:r>
              <a:rPr lang="ru-RU" dirty="0"/>
              <a:t> по одному </a:t>
            </a:r>
            <a:r>
              <a:rPr lang="ru-RU" dirty="0" err="1"/>
              <a:t>нарізаному</a:t>
            </a:r>
            <a:r>
              <a:rPr lang="ru-RU" dirty="0"/>
              <a:t> </a:t>
            </a:r>
            <a:r>
              <a:rPr lang="ru-RU" dirty="0" err="1"/>
              <a:t>стеблу</a:t>
            </a:r>
            <a:r>
              <a:rPr lang="ru-RU" dirty="0"/>
              <a:t> </a:t>
            </a:r>
            <a:r>
              <a:rPr lang="ru-RU" dirty="0" err="1"/>
              <a:t>рослини</a:t>
            </a:r>
            <a:r>
              <a:rPr lang="ru-RU" dirty="0"/>
              <a:t>, все </a:t>
            </a:r>
            <a:r>
              <a:rPr lang="ru-RU" dirty="0" err="1"/>
              <a:t>заливають</a:t>
            </a:r>
            <a:r>
              <a:rPr lang="ru-RU" dirty="0"/>
              <a:t> 3 мл води. </a:t>
            </a:r>
            <a:r>
              <a:rPr lang="ru-RU" dirty="0" err="1"/>
              <a:t>Стерилізують</a:t>
            </a:r>
            <a:r>
              <a:rPr lang="ru-RU" dirty="0"/>
              <a:t> </a:t>
            </a:r>
            <a:r>
              <a:rPr lang="ru-RU" dirty="0" err="1"/>
              <a:t>стебла</a:t>
            </a:r>
            <a:r>
              <a:rPr lang="ru-RU" dirty="0"/>
              <a:t> так само, як і </a:t>
            </a:r>
            <a:r>
              <a:rPr lang="ru-RU" dirty="0" err="1"/>
              <a:t>циліндрики</a:t>
            </a:r>
            <a:r>
              <a:rPr lang="ru-RU" dirty="0"/>
              <a:t> </a:t>
            </a:r>
            <a:r>
              <a:rPr lang="ru-RU" dirty="0" err="1"/>
              <a:t>картоплі</a:t>
            </a:r>
            <a:r>
              <a:rPr lang="ru-RU" dirty="0"/>
              <a:t>. </a:t>
            </a:r>
            <a:endParaRPr lang="uk-UA" dirty="0"/>
          </a:p>
        </p:txBody>
      </p:sp>
    </p:spTree>
    <p:extLst>
      <p:ext uri="{BB962C8B-B14F-4D97-AF65-F5344CB8AC3E}">
        <p14:creationId xmlns:p14="http://schemas.microsoft.com/office/powerpoint/2010/main" val="16357769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642836-D236-4E5D-8A32-589C499F99F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072BEDF-7437-4116-AD48-3301DE5B8D4F}"/>
              </a:ext>
            </a:extLst>
          </p:cNvPr>
          <p:cNvSpPr>
            <a:spLocks noGrp="1"/>
          </p:cNvSpPr>
          <p:nvPr>
            <p:ph idx="1"/>
          </p:nvPr>
        </p:nvSpPr>
        <p:spPr/>
        <p:txBody>
          <a:bodyPr/>
          <a:lstStyle/>
          <a:p>
            <a:pPr marL="0" indent="0">
              <a:buNone/>
            </a:pPr>
            <a:r>
              <a:rPr lang="ru-RU" i="1" dirty="0"/>
              <a:t>Рис. </a:t>
            </a:r>
            <a:r>
              <a:rPr lang="ru-RU" dirty="0"/>
              <a:t>Склад</a:t>
            </a:r>
            <a:r>
              <a:rPr lang="ru-RU" i="1" dirty="0"/>
              <a:t>: </a:t>
            </a:r>
            <a:r>
              <a:rPr lang="ru-RU" dirty="0"/>
              <a:t>1 </a:t>
            </a:r>
            <a:r>
              <a:rPr lang="ru-RU" dirty="0" err="1"/>
              <a:t>частина</a:t>
            </a:r>
            <a:r>
              <a:rPr lang="ru-RU" dirty="0"/>
              <a:t> </a:t>
            </a:r>
            <a:r>
              <a:rPr lang="ru-RU" dirty="0" err="1"/>
              <a:t>рисової</a:t>
            </a:r>
            <a:r>
              <a:rPr lang="ru-RU" dirty="0"/>
              <a:t> </a:t>
            </a:r>
            <a:r>
              <a:rPr lang="ru-RU" dirty="0" err="1"/>
              <a:t>крупи</a:t>
            </a:r>
            <a:r>
              <a:rPr lang="ru-RU" dirty="0"/>
              <a:t>, 2 </a:t>
            </a:r>
            <a:r>
              <a:rPr lang="ru-RU" dirty="0" err="1"/>
              <a:t>частини</a:t>
            </a:r>
            <a:r>
              <a:rPr lang="ru-RU" dirty="0"/>
              <a:t> води. </a:t>
            </a:r>
            <a:r>
              <a:rPr lang="ru-RU" dirty="0" err="1"/>
              <a:t>Приготування</a:t>
            </a:r>
            <a:r>
              <a:rPr lang="ru-RU" i="1" dirty="0"/>
              <a:t>: </a:t>
            </a:r>
            <a:r>
              <a:rPr lang="ru-RU" dirty="0" err="1"/>
              <a:t>рисову</a:t>
            </a:r>
            <a:r>
              <a:rPr lang="ru-RU" dirty="0"/>
              <a:t> крупу </a:t>
            </a:r>
            <a:r>
              <a:rPr lang="ru-RU" dirty="0" err="1"/>
              <a:t>засипають</a:t>
            </a:r>
            <a:r>
              <a:rPr lang="ru-RU" dirty="0"/>
              <a:t> в </a:t>
            </a:r>
            <a:r>
              <a:rPr lang="ru-RU" dirty="0" err="1"/>
              <a:t>пробірку</a:t>
            </a:r>
            <a:r>
              <a:rPr lang="ru-RU" dirty="0"/>
              <a:t> </a:t>
            </a:r>
            <a:r>
              <a:rPr lang="ru-RU" dirty="0" err="1"/>
              <a:t>чи</a:t>
            </a:r>
            <a:r>
              <a:rPr lang="ru-RU" dirty="0"/>
              <a:t> колбу, </a:t>
            </a:r>
            <a:r>
              <a:rPr lang="ru-RU" dirty="0" err="1"/>
              <a:t>заливають</a:t>
            </a:r>
            <a:r>
              <a:rPr lang="ru-RU" dirty="0"/>
              <a:t> водою і </a:t>
            </a:r>
            <a:r>
              <a:rPr lang="ru-RU" dirty="0" err="1"/>
              <a:t>стерилізують</a:t>
            </a:r>
            <a:r>
              <a:rPr lang="ru-RU" dirty="0"/>
              <a:t> </a:t>
            </a:r>
            <a:r>
              <a:rPr lang="ru-RU" dirty="0" err="1"/>
              <a:t>текучою</a:t>
            </a:r>
            <a:r>
              <a:rPr lang="ru-RU" dirty="0"/>
              <a:t> парою годину три </a:t>
            </a:r>
            <a:r>
              <a:rPr lang="ru-RU" dirty="0" err="1"/>
              <a:t>дні</a:t>
            </a:r>
            <a:r>
              <a:rPr lang="ru-RU" dirty="0"/>
              <a:t> </a:t>
            </a:r>
            <a:r>
              <a:rPr lang="ru-RU" dirty="0" err="1"/>
              <a:t>підряд</a:t>
            </a:r>
            <a:r>
              <a:rPr lang="ru-RU" dirty="0"/>
              <a:t>. </a:t>
            </a:r>
            <a:endParaRPr lang="uk-UA" dirty="0"/>
          </a:p>
        </p:txBody>
      </p:sp>
    </p:spTree>
    <p:extLst>
      <p:ext uri="{BB962C8B-B14F-4D97-AF65-F5344CB8AC3E}">
        <p14:creationId xmlns:p14="http://schemas.microsoft.com/office/powerpoint/2010/main" val="1485333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148876-E883-4A46-A728-65BC59D5C527}"/>
              </a:ext>
            </a:extLst>
          </p:cNvPr>
          <p:cNvSpPr>
            <a:spLocks noGrp="1"/>
          </p:cNvSpPr>
          <p:nvPr>
            <p:ph type="title"/>
          </p:nvPr>
        </p:nvSpPr>
        <p:spPr/>
        <p:txBody>
          <a:bodyPr/>
          <a:lstStyle/>
          <a:p>
            <a:r>
              <a:rPr lang="uk-UA" b="1" dirty="0"/>
              <a:t>До підконтрольних об’єктів належать: </a:t>
            </a:r>
            <a:endParaRPr lang="uk-UA" dirty="0"/>
          </a:p>
        </p:txBody>
      </p:sp>
      <p:sp>
        <p:nvSpPr>
          <p:cNvPr id="3" name="Объект 2">
            <a:extLst>
              <a:ext uri="{FF2B5EF4-FFF2-40B4-BE49-F238E27FC236}">
                <a16:creationId xmlns:a16="http://schemas.microsoft.com/office/drawing/2014/main" id="{17944124-3477-4F8D-B7B1-D7F143A9F735}"/>
              </a:ext>
            </a:extLst>
          </p:cNvPr>
          <p:cNvSpPr>
            <a:spLocks noGrp="1"/>
          </p:cNvSpPr>
          <p:nvPr>
            <p:ph idx="1"/>
          </p:nvPr>
        </p:nvSpPr>
        <p:spPr/>
        <p:txBody>
          <a:bodyPr/>
          <a:lstStyle/>
          <a:p>
            <a:pPr marL="0" indent="0">
              <a:buNone/>
            </a:pPr>
            <a:r>
              <a:rPr lang="ru-RU" dirty="0"/>
              <a:t>– </a:t>
            </a:r>
            <a:r>
              <a:rPr lang="ru-RU" dirty="0" err="1"/>
              <a:t>транспортні</a:t>
            </a:r>
            <a:r>
              <a:rPr lang="ru-RU" dirty="0"/>
              <a:t> </a:t>
            </a:r>
            <a:r>
              <a:rPr lang="ru-RU" dirty="0" err="1"/>
              <a:t>засоби</a:t>
            </a:r>
            <a:r>
              <a:rPr lang="ru-RU" dirty="0"/>
              <a:t> з </a:t>
            </a:r>
            <a:r>
              <a:rPr lang="ru-RU" dirty="0" err="1"/>
              <a:t>інших</a:t>
            </a:r>
            <a:r>
              <a:rPr lang="ru-RU" dirty="0"/>
              <a:t> </a:t>
            </a:r>
            <a:r>
              <a:rPr lang="ru-RU" dirty="0" err="1"/>
              <a:t>країн</a:t>
            </a:r>
            <a:r>
              <a:rPr lang="ru-RU" dirty="0"/>
              <a:t> </a:t>
            </a:r>
            <a:r>
              <a:rPr lang="ru-RU" dirty="0" err="1"/>
              <a:t>або</a:t>
            </a:r>
            <a:r>
              <a:rPr lang="ru-RU" dirty="0"/>
              <a:t> з </a:t>
            </a:r>
            <a:r>
              <a:rPr lang="ru-RU" dirty="0" err="1"/>
              <a:t>підкарантинної</a:t>
            </a:r>
            <a:r>
              <a:rPr lang="ru-RU" dirty="0"/>
              <a:t> </a:t>
            </a:r>
            <a:r>
              <a:rPr lang="ru-RU" dirty="0" err="1"/>
              <a:t>зони</a:t>
            </a:r>
            <a:r>
              <a:rPr lang="ru-RU" dirty="0"/>
              <a:t>; </a:t>
            </a:r>
          </a:p>
          <a:p>
            <a:pPr marL="0" indent="0">
              <a:buNone/>
            </a:pPr>
            <a:r>
              <a:rPr lang="uk-UA" dirty="0"/>
              <a:t>– сільськогосподарські та лісові угіддя, які межують із державним кордоном України і прикордонним пунктом </a:t>
            </a:r>
            <a:r>
              <a:rPr lang="uk-UA" dirty="0" err="1"/>
              <a:t>ввоження</a:t>
            </a:r>
            <a:r>
              <a:rPr lang="uk-UA" dirty="0"/>
              <a:t> (трикілометрова зона); </a:t>
            </a:r>
          </a:p>
          <a:p>
            <a:pPr marL="0" indent="0">
              <a:buNone/>
            </a:pPr>
            <a:r>
              <a:rPr lang="uk-UA" dirty="0"/>
              <a:t>– приміщення, де складують імпортні підконтрольні і </a:t>
            </a:r>
            <a:r>
              <a:rPr lang="uk-UA" dirty="0" err="1"/>
              <a:t>підкарантинні</a:t>
            </a:r>
            <a:r>
              <a:rPr lang="uk-UA" dirty="0"/>
              <a:t> матеріали. </a:t>
            </a:r>
          </a:p>
        </p:txBody>
      </p:sp>
    </p:spTree>
    <p:extLst>
      <p:ext uri="{BB962C8B-B14F-4D97-AF65-F5344CB8AC3E}">
        <p14:creationId xmlns:p14="http://schemas.microsoft.com/office/powerpoint/2010/main" val="44801352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B1DEB72-7ABB-4725-A3A2-0CC8DE0AF86F}"/>
              </a:ext>
            </a:extLst>
          </p:cNvPr>
          <p:cNvSpPr>
            <a:spLocks noGrp="1"/>
          </p:cNvSpPr>
          <p:nvPr>
            <p:ph type="title"/>
          </p:nvPr>
        </p:nvSpPr>
        <p:spPr/>
        <p:txBody>
          <a:bodyPr/>
          <a:lstStyle/>
          <a:p>
            <a:r>
              <a:rPr lang="uk-UA" b="1" dirty="0"/>
              <a:t>Виготовлення мікроскопічних препаратів </a:t>
            </a:r>
            <a:endParaRPr lang="uk-UA" dirty="0"/>
          </a:p>
        </p:txBody>
      </p:sp>
      <p:sp>
        <p:nvSpPr>
          <p:cNvPr id="3" name="Объект 2">
            <a:extLst>
              <a:ext uri="{FF2B5EF4-FFF2-40B4-BE49-F238E27FC236}">
                <a16:creationId xmlns:a16="http://schemas.microsoft.com/office/drawing/2014/main" id="{16E37AC0-8ED5-46EC-94C7-4A7D39F2F612}"/>
              </a:ext>
            </a:extLst>
          </p:cNvPr>
          <p:cNvSpPr>
            <a:spLocks noGrp="1"/>
          </p:cNvSpPr>
          <p:nvPr>
            <p:ph idx="1"/>
          </p:nvPr>
        </p:nvSpPr>
        <p:spPr/>
        <p:txBody>
          <a:bodyPr/>
          <a:lstStyle/>
          <a:p>
            <a:r>
              <a:rPr lang="ru-RU" i="1" dirty="0" err="1"/>
              <a:t>Тимчасові</a:t>
            </a:r>
            <a:r>
              <a:rPr lang="ru-RU" i="1" dirty="0"/>
              <a:t> </a:t>
            </a:r>
            <a:r>
              <a:rPr lang="ru-RU" i="1" dirty="0" err="1"/>
              <a:t>препарати</a:t>
            </a:r>
            <a:r>
              <a:rPr lang="ru-RU" i="1" dirty="0"/>
              <a:t>. </a:t>
            </a:r>
            <a:r>
              <a:rPr lang="ru-RU" dirty="0" err="1"/>
              <a:t>Інфекцію</a:t>
            </a:r>
            <a:r>
              <a:rPr lang="ru-RU" dirty="0"/>
              <a:t> </a:t>
            </a:r>
            <a:r>
              <a:rPr lang="ru-RU" dirty="0" err="1"/>
              <a:t>зі</a:t>
            </a:r>
            <a:r>
              <a:rPr lang="ru-RU" dirty="0"/>
              <a:t> </a:t>
            </a:r>
            <a:r>
              <a:rPr lang="ru-RU" dirty="0" err="1"/>
              <a:t>зразка</a:t>
            </a:r>
            <a:r>
              <a:rPr lang="ru-RU" dirty="0"/>
              <a:t> </a:t>
            </a:r>
            <a:r>
              <a:rPr lang="ru-RU" dirty="0" err="1"/>
              <a:t>вміщують</a:t>
            </a:r>
            <a:r>
              <a:rPr lang="ru-RU" dirty="0"/>
              <a:t> у </a:t>
            </a:r>
            <a:r>
              <a:rPr lang="ru-RU" dirty="0" err="1"/>
              <a:t>краплю</a:t>
            </a:r>
            <a:r>
              <a:rPr lang="ru-RU" dirty="0"/>
              <a:t> води, </a:t>
            </a:r>
            <a:r>
              <a:rPr lang="ru-RU" dirty="0" err="1"/>
              <a:t>нанесену</a:t>
            </a:r>
            <a:r>
              <a:rPr lang="ru-RU" dirty="0"/>
              <a:t> на </a:t>
            </a:r>
            <a:r>
              <a:rPr lang="ru-RU" dirty="0" err="1"/>
              <a:t>чисте</a:t>
            </a:r>
            <a:r>
              <a:rPr lang="ru-RU" dirty="0"/>
              <a:t> </a:t>
            </a:r>
            <a:r>
              <a:rPr lang="ru-RU" dirty="0" err="1"/>
              <a:t>предметне</a:t>
            </a:r>
            <a:r>
              <a:rPr lang="ru-RU" dirty="0"/>
              <a:t> </a:t>
            </a:r>
            <a:r>
              <a:rPr lang="ru-RU" dirty="0" err="1"/>
              <a:t>скло</a:t>
            </a:r>
            <a:r>
              <a:rPr lang="ru-RU" dirty="0"/>
              <a:t>, і </a:t>
            </a:r>
            <a:r>
              <a:rPr lang="ru-RU" dirty="0" err="1"/>
              <a:t>обережно</a:t>
            </a:r>
            <a:r>
              <a:rPr lang="ru-RU" dirty="0"/>
              <a:t> </a:t>
            </a:r>
            <a:r>
              <a:rPr lang="ru-RU" dirty="0" err="1"/>
              <a:t>накривають</a:t>
            </a:r>
            <a:r>
              <a:rPr lang="ru-RU" dirty="0"/>
              <a:t> </a:t>
            </a:r>
            <a:r>
              <a:rPr lang="ru-RU" dirty="0" err="1"/>
              <a:t>покривним</a:t>
            </a:r>
            <a:r>
              <a:rPr lang="ru-RU" dirty="0"/>
              <a:t> </a:t>
            </a:r>
            <a:r>
              <a:rPr lang="ru-RU" dirty="0" err="1"/>
              <a:t>скельцем</a:t>
            </a:r>
            <a:r>
              <a:rPr lang="ru-RU" dirty="0"/>
              <a:t>. Вода при </a:t>
            </a:r>
            <a:r>
              <a:rPr lang="ru-RU" dirty="0" err="1"/>
              <a:t>цьому</a:t>
            </a:r>
            <a:r>
              <a:rPr lang="ru-RU" dirty="0"/>
              <a:t> не повинна </a:t>
            </a:r>
            <a:r>
              <a:rPr lang="ru-RU" dirty="0" err="1"/>
              <a:t>виходити</a:t>
            </a:r>
            <a:r>
              <a:rPr lang="ru-RU" dirty="0"/>
              <a:t> за </a:t>
            </a:r>
            <a:r>
              <a:rPr lang="ru-RU" dirty="0" err="1"/>
              <a:t>краї</a:t>
            </a:r>
            <a:r>
              <a:rPr lang="ru-RU" dirty="0"/>
              <a:t> </a:t>
            </a:r>
            <a:r>
              <a:rPr lang="ru-RU" dirty="0" err="1"/>
              <a:t>покривного</a:t>
            </a:r>
            <a:r>
              <a:rPr lang="ru-RU" dirty="0"/>
              <a:t> </a:t>
            </a:r>
            <a:r>
              <a:rPr lang="ru-RU" dirty="0" err="1"/>
              <a:t>скла</a:t>
            </a:r>
            <a:r>
              <a:rPr lang="ru-RU" dirty="0"/>
              <a:t>, а </a:t>
            </a:r>
            <a:r>
              <a:rPr lang="ru-RU" dirty="0" err="1"/>
              <a:t>її</a:t>
            </a:r>
            <a:r>
              <a:rPr lang="ru-RU" dirty="0"/>
              <a:t> </a:t>
            </a:r>
            <a:r>
              <a:rPr lang="ru-RU" dirty="0" err="1"/>
              <a:t>залишок</a:t>
            </a:r>
            <a:r>
              <a:rPr lang="ru-RU" dirty="0"/>
              <a:t> </a:t>
            </a:r>
            <a:r>
              <a:rPr lang="ru-RU" dirty="0" err="1"/>
              <a:t>збирають</a:t>
            </a:r>
            <a:r>
              <a:rPr lang="ru-RU" dirty="0"/>
              <a:t> </a:t>
            </a:r>
            <a:r>
              <a:rPr lang="ru-RU" dirty="0" err="1"/>
              <a:t>фільтрувальним</a:t>
            </a:r>
            <a:r>
              <a:rPr lang="ru-RU" dirty="0"/>
              <a:t> </a:t>
            </a:r>
            <a:r>
              <a:rPr lang="ru-RU" dirty="0" err="1"/>
              <a:t>папером</a:t>
            </a:r>
            <a:r>
              <a:rPr lang="ru-RU" dirty="0"/>
              <a:t>. </a:t>
            </a:r>
            <a:endParaRPr lang="uk-UA" dirty="0"/>
          </a:p>
        </p:txBody>
      </p:sp>
    </p:spTree>
    <p:extLst>
      <p:ext uri="{BB962C8B-B14F-4D97-AF65-F5344CB8AC3E}">
        <p14:creationId xmlns:p14="http://schemas.microsoft.com/office/powerpoint/2010/main" val="32590377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493561-64F4-4E1A-A75C-8E328191052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96DD99E-E177-4EF9-8DCD-126629D29C88}"/>
              </a:ext>
            </a:extLst>
          </p:cNvPr>
          <p:cNvSpPr>
            <a:spLocks noGrp="1"/>
          </p:cNvSpPr>
          <p:nvPr>
            <p:ph idx="1"/>
          </p:nvPr>
        </p:nvSpPr>
        <p:spPr/>
        <p:txBody>
          <a:bodyPr/>
          <a:lstStyle/>
          <a:p>
            <a:pPr marL="0" indent="0">
              <a:buNone/>
            </a:pPr>
            <a:r>
              <a:rPr lang="uk-UA" i="1" dirty="0"/>
              <a:t>Постійні мікропрепарати</a:t>
            </a:r>
            <a:r>
              <a:rPr lang="uk-UA" dirty="0"/>
              <a:t>. Для отримання постійного мікропрепарату його фіксують в гліцерин-желатині, який готують таким чином: у колбу кладуть 17 г желатину і заливають 100 мл води, залишаючи на кілька годин. Після цього колбу з желатином підігрівають, додають 117 г чистого гліцерину і 0,1г фенолу. Цю суміш просвітлюють, вливаючи білок одного сирого курячого яйця в невелику кількість охолодженої суміші. Сюди ж додають і решту теплого (не гарячого) гліцерин-желатину. Скляною паличкою ретельно все перемішують до отримання однорідної суміші і нагрівають до кипіння. </a:t>
            </a:r>
          </a:p>
        </p:txBody>
      </p:sp>
    </p:spTree>
    <p:extLst>
      <p:ext uri="{BB962C8B-B14F-4D97-AF65-F5344CB8AC3E}">
        <p14:creationId xmlns:p14="http://schemas.microsoft.com/office/powerpoint/2010/main" val="189615778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BF6C41-6DDB-4C65-BD9B-9BF4D013DC1C}"/>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17E7D9A-01D7-4144-99DD-B8E168A2D221}"/>
              </a:ext>
            </a:extLst>
          </p:cNvPr>
          <p:cNvSpPr>
            <a:spLocks noGrp="1"/>
          </p:cNvSpPr>
          <p:nvPr>
            <p:ph idx="1"/>
          </p:nvPr>
        </p:nvSpPr>
        <p:spPr/>
        <p:txBody>
          <a:bodyPr/>
          <a:lstStyle/>
          <a:p>
            <a:pPr marL="0" indent="0">
              <a:buNone/>
            </a:pPr>
            <a:r>
              <a:rPr lang="uk-UA" dirty="0"/>
              <a:t>Білок під час кипіння згортається, захоплюючи всю каламуть, і рідина стає зовсім прозорою. Білок відфільтровують через вату, вкладену в лійку для гарячого фільтрування. Прозорий гліцерин-желатин розливають у невеликі плоскодонні пробірки і закривають корками. Перед використанням його розріджують на водяній бані. </a:t>
            </a:r>
          </a:p>
        </p:txBody>
      </p:sp>
    </p:spTree>
    <p:extLst>
      <p:ext uri="{BB962C8B-B14F-4D97-AF65-F5344CB8AC3E}">
        <p14:creationId xmlns:p14="http://schemas.microsoft.com/office/powerpoint/2010/main" val="46266964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D6F675-4AA5-4509-B7D2-21CC1AC5AB4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965CB9A-BD44-415F-B4DC-E79954769100}"/>
              </a:ext>
            </a:extLst>
          </p:cNvPr>
          <p:cNvSpPr>
            <a:spLocks noGrp="1"/>
          </p:cNvSpPr>
          <p:nvPr>
            <p:ph idx="1"/>
          </p:nvPr>
        </p:nvSpPr>
        <p:spPr/>
        <p:txBody>
          <a:bodyPr/>
          <a:lstStyle/>
          <a:p>
            <a:r>
              <a:rPr lang="ru-RU" dirty="0" err="1"/>
              <a:t>Досліджуваний</a:t>
            </a:r>
            <a:r>
              <a:rPr lang="ru-RU" dirty="0"/>
              <a:t> </a:t>
            </a:r>
            <a:r>
              <a:rPr lang="ru-RU" dirty="0" err="1"/>
              <a:t>матеріал</a:t>
            </a:r>
            <a:r>
              <a:rPr lang="ru-RU" dirty="0"/>
              <a:t> </a:t>
            </a:r>
            <a:r>
              <a:rPr lang="ru-RU" dirty="0" err="1"/>
              <a:t>вміщують</a:t>
            </a:r>
            <a:r>
              <a:rPr lang="ru-RU" dirty="0"/>
              <a:t> у </a:t>
            </a:r>
            <a:r>
              <a:rPr lang="ru-RU" dirty="0" err="1"/>
              <a:t>краплину</a:t>
            </a:r>
            <a:r>
              <a:rPr lang="ru-RU" dirty="0"/>
              <a:t> </a:t>
            </a:r>
            <a:r>
              <a:rPr lang="ru-RU" dirty="0" err="1"/>
              <a:t>гліцерин</a:t>
            </a:r>
            <a:r>
              <a:rPr lang="ru-RU" dirty="0"/>
              <a:t>-желатину, </a:t>
            </a:r>
            <a:r>
              <a:rPr lang="ru-RU" dirty="0" err="1"/>
              <a:t>нанесену</a:t>
            </a:r>
            <a:r>
              <a:rPr lang="ru-RU" dirty="0"/>
              <a:t> на </a:t>
            </a:r>
            <a:r>
              <a:rPr lang="ru-RU" dirty="0" err="1"/>
              <a:t>предметне</a:t>
            </a:r>
            <a:r>
              <a:rPr lang="ru-RU" dirty="0"/>
              <a:t> </a:t>
            </a:r>
            <a:r>
              <a:rPr lang="ru-RU" dirty="0" err="1"/>
              <a:t>скло</a:t>
            </a:r>
            <a:r>
              <a:rPr lang="ru-RU" dirty="0"/>
              <a:t>, і </a:t>
            </a:r>
            <a:r>
              <a:rPr lang="ru-RU" dirty="0" err="1"/>
              <a:t>обережно</a:t>
            </a:r>
            <a:r>
              <a:rPr lang="ru-RU" dirty="0"/>
              <a:t> </a:t>
            </a:r>
            <a:r>
              <a:rPr lang="ru-RU" dirty="0" err="1"/>
              <a:t>накривають</a:t>
            </a:r>
            <a:r>
              <a:rPr lang="ru-RU" dirty="0"/>
              <a:t> </a:t>
            </a:r>
            <a:r>
              <a:rPr lang="ru-RU" dirty="0" err="1"/>
              <a:t>покривним</a:t>
            </a:r>
            <a:r>
              <a:rPr lang="ru-RU" dirty="0"/>
              <a:t> </a:t>
            </a:r>
            <a:r>
              <a:rPr lang="ru-RU" dirty="0" err="1"/>
              <a:t>скельцем</a:t>
            </a:r>
            <a:r>
              <a:rPr lang="ru-RU" dirty="0"/>
              <a:t>. </a:t>
            </a:r>
          </a:p>
          <a:p>
            <a:r>
              <a:rPr lang="ru-RU" dirty="0" err="1"/>
              <a:t>Постійний</a:t>
            </a:r>
            <a:r>
              <a:rPr lang="ru-RU" dirty="0"/>
              <a:t> </a:t>
            </a:r>
            <a:r>
              <a:rPr lang="ru-RU" dirty="0" err="1"/>
              <a:t>мікропрепарат</a:t>
            </a:r>
            <a:r>
              <a:rPr lang="ru-RU" dirty="0"/>
              <a:t> </a:t>
            </a:r>
            <a:r>
              <a:rPr lang="ru-RU" dirty="0" err="1"/>
              <a:t>можна</a:t>
            </a:r>
            <a:r>
              <a:rPr lang="ru-RU" dirty="0"/>
              <a:t> </a:t>
            </a:r>
            <a:r>
              <a:rPr lang="ru-RU" dirty="0" err="1"/>
              <a:t>приготувати</a:t>
            </a:r>
            <a:r>
              <a:rPr lang="ru-RU" dirty="0"/>
              <a:t> й </a:t>
            </a:r>
            <a:r>
              <a:rPr lang="ru-RU" dirty="0" err="1"/>
              <a:t>іншим</a:t>
            </a:r>
            <a:r>
              <a:rPr lang="ru-RU" dirty="0"/>
              <a:t> чином. Для </a:t>
            </a:r>
            <a:r>
              <a:rPr lang="ru-RU" dirty="0" err="1"/>
              <a:t>цього</a:t>
            </a:r>
            <a:r>
              <a:rPr lang="ru-RU" dirty="0"/>
              <a:t> на </a:t>
            </a:r>
            <a:r>
              <a:rPr lang="ru-RU" dirty="0" err="1"/>
              <a:t>сухе</a:t>
            </a:r>
            <a:r>
              <a:rPr lang="ru-RU" dirty="0"/>
              <a:t> </a:t>
            </a:r>
            <a:r>
              <a:rPr lang="ru-RU" dirty="0" err="1"/>
              <a:t>предметне</a:t>
            </a:r>
            <a:r>
              <a:rPr lang="ru-RU" dirty="0"/>
              <a:t> </a:t>
            </a:r>
            <a:r>
              <a:rPr lang="ru-RU" dirty="0" err="1"/>
              <a:t>скло</a:t>
            </a:r>
            <a:r>
              <a:rPr lang="ru-RU" dirty="0"/>
              <a:t> </a:t>
            </a:r>
            <a:r>
              <a:rPr lang="ru-RU" dirty="0" err="1"/>
              <a:t>наносять</a:t>
            </a:r>
            <a:r>
              <a:rPr lang="ru-RU" dirty="0"/>
              <a:t> невеликий </a:t>
            </a:r>
            <a:r>
              <a:rPr lang="ru-RU" dirty="0" err="1"/>
              <a:t>шматочок</a:t>
            </a:r>
            <a:r>
              <a:rPr lang="ru-RU" dirty="0"/>
              <a:t> твердого </a:t>
            </a:r>
            <a:r>
              <a:rPr lang="ru-RU" dirty="0" err="1"/>
              <a:t>гліцерин</a:t>
            </a:r>
            <a:r>
              <a:rPr lang="ru-RU" dirty="0"/>
              <a:t>-желатину і </a:t>
            </a:r>
            <a:r>
              <a:rPr lang="ru-RU" dirty="0" err="1"/>
              <a:t>обережно</a:t>
            </a:r>
            <a:r>
              <a:rPr lang="ru-RU" dirty="0"/>
              <a:t> </a:t>
            </a:r>
            <a:r>
              <a:rPr lang="ru-RU" dirty="0" err="1"/>
              <a:t>підігрівають</a:t>
            </a:r>
            <a:r>
              <a:rPr lang="ru-RU" dirty="0"/>
              <a:t> </a:t>
            </a:r>
            <a:r>
              <a:rPr lang="ru-RU" dirty="0" err="1"/>
              <a:t>його</a:t>
            </a:r>
            <a:r>
              <a:rPr lang="ru-RU" dirty="0"/>
              <a:t> над </a:t>
            </a:r>
            <a:r>
              <a:rPr lang="ru-RU" dirty="0" err="1"/>
              <a:t>полум’ям</a:t>
            </a:r>
            <a:r>
              <a:rPr lang="ru-RU" dirty="0"/>
              <a:t> </a:t>
            </a:r>
            <a:r>
              <a:rPr lang="ru-RU" dirty="0" err="1"/>
              <a:t>спиртівки</a:t>
            </a:r>
            <a:r>
              <a:rPr lang="ru-RU" dirty="0"/>
              <a:t>. Коли </a:t>
            </a:r>
            <a:r>
              <a:rPr lang="ru-RU" dirty="0" err="1"/>
              <a:t>він</a:t>
            </a:r>
            <a:r>
              <a:rPr lang="ru-RU" dirty="0"/>
              <a:t> стане </a:t>
            </a:r>
            <a:r>
              <a:rPr lang="ru-RU" dirty="0" err="1"/>
              <a:t>рідким</a:t>
            </a:r>
            <a:r>
              <a:rPr lang="ru-RU" dirty="0"/>
              <a:t>, в </a:t>
            </a:r>
            <a:r>
              <a:rPr lang="ru-RU" dirty="0" err="1"/>
              <a:t>нього</a:t>
            </a:r>
            <a:r>
              <a:rPr lang="ru-RU" dirty="0"/>
              <a:t> </a:t>
            </a:r>
            <a:r>
              <a:rPr lang="ru-RU" dirty="0" err="1"/>
              <a:t>кладуть</a:t>
            </a:r>
            <a:r>
              <a:rPr lang="ru-RU" dirty="0"/>
              <a:t> </a:t>
            </a:r>
            <a:r>
              <a:rPr lang="ru-RU" dirty="0" err="1"/>
              <a:t>досліджуваний</a:t>
            </a:r>
            <a:r>
              <a:rPr lang="ru-RU" dirty="0"/>
              <a:t> </a:t>
            </a:r>
            <a:r>
              <a:rPr lang="ru-RU" dirty="0" err="1"/>
              <a:t>матеріал</a:t>
            </a:r>
            <a:r>
              <a:rPr lang="ru-RU" dirty="0"/>
              <a:t> і </a:t>
            </a:r>
            <a:r>
              <a:rPr lang="ru-RU" dirty="0" err="1"/>
              <a:t>накривають</a:t>
            </a:r>
            <a:r>
              <a:rPr lang="ru-RU" dirty="0"/>
              <a:t> </a:t>
            </a:r>
            <a:r>
              <a:rPr lang="ru-RU" dirty="0" err="1"/>
              <a:t>покривним</a:t>
            </a:r>
            <a:r>
              <a:rPr lang="ru-RU" dirty="0"/>
              <a:t> </a:t>
            </a:r>
            <a:r>
              <a:rPr lang="ru-RU" dirty="0" err="1"/>
              <a:t>склом</a:t>
            </a:r>
            <a:r>
              <a:rPr lang="ru-RU" dirty="0"/>
              <a:t>. </a:t>
            </a:r>
            <a:r>
              <a:rPr lang="ru-RU" dirty="0" err="1"/>
              <a:t>Постійний</a:t>
            </a:r>
            <a:r>
              <a:rPr lang="ru-RU" dirty="0"/>
              <a:t> препарат </a:t>
            </a:r>
            <a:r>
              <a:rPr lang="ru-RU" dirty="0" err="1"/>
              <a:t>також</a:t>
            </a:r>
            <a:r>
              <a:rPr lang="ru-RU" dirty="0"/>
              <a:t> </a:t>
            </a:r>
            <a:r>
              <a:rPr lang="ru-RU" dirty="0" err="1"/>
              <a:t>можна</a:t>
            </a:r>
            <a:r>
              <a:rPr lang="ru-RU" dirty="0"/>
              <a:t> </a:t>
            </a:r>
            <a:r>
              <a:rPr lang="ru-RU" dirty="0" err="1"/>
              <a:t>зробити</a:t>
            </a:r>
            <a:r>
              <a:rPr lang="ru-RU" dirty="0"/>
              <a:t> з </a:t>
            </a:r>
            <a:r>
              <a:rPr lang="ru-RU" dirty="0" err="1"/>
              <a:t>тимчасового</a:t>
            </a:r>
            <a:r>
              <a:rPr lang="ru-RU" dirty="0"/>
              <a:t>. </a:t>
            </a:r>
            <a:endParaRPr lang="uk-UA" dirty="0"/>
          </a:p>
        </p:txBody>
      </p:sp>
    </p:spTree>
    <p:extLst>
      <p:ext uri="{BB962C8B-B14F-4D97-AF65-F5344CB8AC3E}">
        <p14:creationId xmlns:p14="http://schemas.microsoft.com/office/powerpoint/2010/main" val="9135319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084262-BB89-4844-8962-52ADBC99D27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04B24EB-FB6A-4414-B267-C7F8F1C32C64}"/>
              </a:ext>
            </a:extLst>
          </p:cNvPr>
          <p:cNvSpPr>
            <a:spLocks noGrp="1"/>
          </p:cNvSpPr>
          <p:nvPr>
            <p:ph idx="1"/>
          </p:nvPr>
        </p:nvSpPr>
        <p:spPr/>
        <p:txBody>
          <a:bodyPr/>
          <a:lstStyle/>
          <a:p>
            <a:r>
              <a:rPr lang="uk-UA" dirty="0"/>
              <a:t>Для кращого зберігання постійні мікропрепарати окантовують з боків покривного скла спеціальним або безбарвним лаком. На склі мікропрепарату роблять постійний напис тушшю, або приклеюють етикетку. Місце з написом підігрівають над полум’ям спиртівки до появи білої пари, щоб туш добре пристала до скла. Над полум’ям належить тримати тільки частину скла з написом, інакше можна розплавити гліцерин-желатин. </a:t>
            </a:r>
          </a:p>
        </p:txBody>
      </p:sp>
    </p:spTree>
    <p:extLst>
      <p:ext uri="{BB962C8B-B14F-4D97-AF65-F5344CB8AC3E}">
        <p14:creationId xmlns:p14="http://schemas.microsoft.com/office/powerpoint/2010/main" val="19063583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486B59-F5D1-425C-8CF5-FA8789F583A8}"/>
              </a:ext>
            </a:extLst>
          </p:cNvPr>
          <p:cNvSpPr>
            <a:spLocks noGrp="1"/>
          </p:cNvSpPr>
          <p:nvPr>
            <p:ph type="title"/>
          </p:nvPr>
        </p:nvSpPr>
        <p:spPr/>
        <p:txBody>
          <a:bodyPr/>
          <a:lstStyle/>
          <a:p>
            <a:r>
              <a:rPr lang="ru-RU" b="1" dirty="0" err="1"/>
              <a:t>Основні</a:t>
            </a:r>
            <a:r>
              <a:rPr lang="ru-RU" b="1" dirty="0"/>
              <a:t> </a:t>
            </a:r>
            <a:r>
              <a:rPr lang="ru-RU" b="1" dirty="0" err="1"/>
              <a:t>барвники</a:t>
            </a:r>
            <a:r>
              <a:rPr lang="ru-RU" b="1" dirty="0"/>
              <a:t>, </a:t>
            </a:r>
            <a:r>
              <a:rPr lang="ru-RU" b="1" dirty="0" err="1"/>
              <a:t>що</a:t>
            </a:r>
            <a:r>
              <a:rPr lang="ru-RU" b="1" dirty="0"/>
              <a:t> </a:t>
            </a:r>
            <a:r>
              <a:rPr lang="ru-RU" b="1" dirty="0" err="1"/>
              <a:t>використовують</a:t>
            </a:r>
            <a:r>
              <a:rPr lang="ru-RU" b="1" dirty="0"/>
              <a:t> </a:t>
            </a:r>
            <a:r>
              <a:rPr lang="ru-RU" b="1" dirty="0" err="1"/>
              <a:t>під</a:t>
            </a:r>
            <a:r>
              <a:rPr lang="ru-RU" b="1" dirty="0"/>
              <a:t> час </a:t>
            </a:r>
            <a:r>
              <a:rPr lang="ru-RU" b="1" dirty="0" err="1"/>
              <a:t>мікологічної</a:t>
            </a:r>
            <a:r>
              <a:rPr lang="ru-RU" b="1" dirty="0"/>
              <a:t> </a:t>
            </a:r>
            <a:r>
              <a:rPr lang="ru-RU" b="1" dirty="0" err="1"/>
              <a:t>експертизи</a:t>
            </a:r>
            <a:r>
              <a:rPr lang="ru-RU" b="1" dirty="0"/>
              <a:t>. </a:t>
            </a:r>
            <a:endParaRPr lang="uk-UA" dirty="0"/>
          </a:p>
        </p:txBody>
      </p:sp>
      <p:sp>
        <p:nvSpPr>
          <p:cNvPr id="3" name="Объект 2">
            <a:extLst>
              <a:ext uri="{FF2B5EF4-FFF2-40B4-BE49-F238E27FC236}">
                <a16:creationId xmlns:a16="http://schemas.microsoft.com/office/drawing/2014/main" id="{104DCF5E-C634-4648-94CF-1786CEC01292}"/>
              </a:ext>
            </a:extLst>
          </p:cNvPr>
          <p:cNvSpPr>
            <a:spLocks noGrp="1"/>
          </p:cNvSpPr>
          <p:nvPr>
            <p:ph idx="1"/>
          </p:nvPr>
        </p:nvSpPr>
        <p:spPr/>
        <p:txBody>
          <a:bodyPr>
            <a:normAutofit fontScale="92500" lnSpcReduction="10000"/>
          </a:bodyPr>
          <a:lstStyle/>
          <a:p>
            <a:pPr marL="0" indent="0">
              <a:buNone/>
            </a:pPr>
            <a:r>
              <a:rPr lang="uk-UA" i="1" dirty="0"/>
              <a:t>Метиленовий синій </a:t>
            </a:r>
            <a:r>
              <a:rPr lang="uk-UA" dirty="0"/>
              <a:t>застосовують у вигляді спиртових, водних, лужних розчинів: </a:t>
            </a:r>
            <a:r>
              <a:rPr lang="uk-UA" dirty="0" err="1"/>
              <a:t>спитовий</a:t>
            </a:r>
            <a:r>
              <a:rPr lang="uk-UA" dirty="0"/>
              <a:t> розчин: до 100 мл 96%-</a:t>
            </a:r>
            <a:r>
              <a:rPr lang="uk-UA" dirty="0" err="1"/>
              <a:t>вого</a:t>
            </a:r>
            <a:r>
              <a:rPr lang="uk-UA" dirty="0"/>
              <a:t> спирту додають 3 г фарби, збовтують, залишають відстоятися на декілька діб, фільтрують; перед застосовуванням розводять у 5–10 разів; розчин стійкий; водний розчин: до 100 мл води додають 2 г барвника, залишають на 2 доби; періодично </a:t>
            </a:r>
            <a:r>
              <a:rPr lang="uk-UA" dirty="0" err="1"/>
              <a:t>взбовтують</a:t>
            </a:r>
            <a:r>
              <a:rPr lang="uk-UA" dirty="0"/>
              <a:t>. На дні посудини повинно залишитися надмір нерозчиненого барвника; розчин </a:t>
            </a:r>
            <a:r>
              <a:rPr lang="uk-UA" dirty="0" err="1"/>
              <a:t>швидкопсувкий</a:t>
            </a:r>
            <a:r>
              <a:rPr lang="uk-UA" dirty="0"/>
              <a:t>; лужний розчин (синь </a:t>
            </a:r>
            <a:r>
              <a:rPr lang="uk-UA" dirty="0" err="1"/>
              <a:t>Леффлера</a:t>
            </a:r>
            <a:r>
              <a:rPr lang="uk-UA" dirty="0"/>
              <a:t>): до 100 мл </a:t>
            </a:r>
            <a:r>
              <a:rPr lang="uk-UA" dirty="0" err="1"/>
              <a:t>здистильованої</a:t>
            </a:r>
            <a:r>
              <a:rPr lang="uk-UA" dirty="0"/>
              <a:t> води додають 30 мл насиченого спиртового розчину барвника і 1 мл 1%-</a:t>
            </a:r>
            <a:r>
              <a:rPr lang="uk-UA" dirty="0" err="1"/>
              <a:t>вого</a:t>
            </a:r>
            <a:r>
              <a:rPr lang="uk-UA" dirty="0"/>
              <a:t> розчину їдкого калію; розчин </a:t>
            </a:r>
            <a:r>
              <a:rPr lang="uk-UA" dirty="0" err="1"/>
              <a:t>довгозбережний</a:t>
            </a:r>
            <a:r>
              <a:rPr lang="uk-UA" dirty="0"/>
              <a:t>. Для приготування </a:t>
            </a:r>
            <a:r>
              <a:rPr lang="uk-UA" dirty="0" err="1"/>
              <a:t>напівпостійних</a:t>
            </a:r>
            <a:r>
              <a:rPr lang="uk-UA" dirty="0"/>
              <a:t> препаратів застосовують розчин метиленового синього, 96 %-</a:t>
            </a:r>
            <a:r>
              <a:rPr lang="uk-UA" dirty="0" err="1"/>
              <a:t>вого</a:t>
            </a:r>
            <a:r>
              <a:rPr lang="uk-UA" dirty="0"/>
              <a:t> спирту, гліцерину і води (1 : 1 : 1). </a:t>
            </a:r>
          </a:p>
        </p:txBody>
      </p:sp>
    </p:spTree>
    <p:extLst>
      <p:ext uri="{BB962C8B-B14F-4D97-AF65-F5344CB8AC3E}">
        <p14:creationId xmlns:p14="http://schemas.microsoft.com/office/powerpoint/2010/main" val="9450401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70D201-011C-4213-84DF-405277BF9E4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0A53AE32-51F8-41C7-BCF3-32CD446D125C}"/>
              </a:ext>
            </a:extLst>
          </p:cNvPr>
          <p:cNvSpPr>
            <a:spLocks noGrp="1"/>
          </p:cNvSpPr>
          <p:nvPr>
            <p:ph idx="1"/>
          </p:nvPr>
        </p:nvSpPr>
        <p:spPr/>
        <p:txBody>
          <a:bodyPr/>
          <a:lstStyle/>
          <a:p>
            <a:r>
              <a:rPr lang="uk-UA" i="1" dirty="0"/>
              <a:t>Метиленовий фіолетовий: </a:t>
            </a:r>
            <a:r>
              <a:rPr lang="uk-UA" dirty="0"/>
              <a:t>до 96 мл води додають 4 мл </a:t>
            </a:r>
            <a:r>
              <a:rPr lang="uk-UA" dirty="0" err="1"/>
              <a:t>аналіну</a:t>
            </a:r>
            <a:r>
              <a:rPr lang="uk-UA" dirty="0"/>
              <a:t>, добре </a:t>
            </a:r>
            <a:r>
              <a:rPr lang="uk-UA" dirty="0" err="1"/>
              <a:t>взбовтують</a:t>
            </a:r>
            <a:r>
              <a:rPr lang="uk-UA" dirty="0"/>
              <a:t> і додають 10 мл насиченого розчину барвника; до 20 мл дистильованої води додають 2,5 мл оцтової кислоти, потім 10 мл насиченого спиртового розчину барвника. </a:t>
            </a:r>
          </a:p>
        </p:txBody>
      </p:sp>
    </p:spTree>
    <p:extLst>
      <p:ext uri="{BB962C8B-B14F-4D97-AF65-F5344CB8AC3E}">
        <p14:creationId xmlns:p14="http://schemas.microsoft.com/office/powerpoint/2010/main" val="393368448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A4DD5A9-6DAD-429C-BB9A-57438ADD516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A9D7CB7-1718-461A-B382-931CE3781DAB}"/>
              </a:ext>
            </a:extLst>
          </p:cNvPr>
          <p:cNvSpPr>
            <a:spLocks noGrp="1"/>
          </p:cNvSpPr>
          <p:nvPr>
            <p:ph idx="1"/>
          </p:nvPr>
        </p:nvSpPr>
        <p:spPr/>
        <p:txBody>
          <a:bodyPr/>
          <a:lstStyle/>
          <a:p>
            <a:r>
              <a:rPr lang="ru-RU" i="1" dirty="0" err="1"/>
              <a:t>Генціановий</a:t>
            </a:r>
            <a:r>
              <a:rPr lang="ru-RU" i="1" dirty="0"/>
              <a:t> </a:t>
            </a:r>
            <a:r>
              <a:rPr lang="ru-RU" i="1" dirty="0" err="1"/>
              <a:t>фіолетовий</a:t>
            </a:r>
            <a:r>
              <a:rPr lang="ru-RU" i="1" dirty="0"/>
              <a:t> </a:t>
            </a:r>
            <a:r>
              <a:rPr lang="ru-RU" dirty="0" err="1"/>
              <a:t>застосовують</a:t>
            </a:r>
            <a:r>
              <a:rPr lang="ru-RU" dirty="0"/>
              <a:t>, як правило, у </a:t>
            </a:r>
            <a:r>
              <a:rPr lang="ru-RU" dirty="0" err="1"/>
              <a:t>вигляді</a:t>
            </a:r>
            <a:r>
              <a:rPr lang="ru-RU" dirty="0"/>
              <a:t> 0,1 %-</a:t>
            </a:r>
            <a:r>
              <a:rPr lang="ru-RU" dirty="0" err="1"/>
              <a:t>вого</a:t>
            </a:r>
            <a:r>
              <a:rPr lang="ru-RU" dirty="0"/>
              <a:t> водяного </a:t>
            </a:r>
            <a:r>
              <a:rPr lang="ru-RU" dirty="0" err="1"/>
              <a:t>розчину</a:t>
            </a:r>
            <a:r>
              <a:rPr lang="ru-RU" dirty="0"/>
              <a:t>. </a:t>
            </a:r>
            <a:r>
              <a:rPr lang="ru-RU" dirty="0" err="1"/>
              <a:t>Спосіб</a:t>
            </a:r>
            <a:r>
              <a:rPr lang="ru-RU" dirty="0"/>
              <a:t> </a:t>
            </a:r>
            <a:r>
              <a:rPr lang="ru-RU" dirty="0" err="1"/>
              <a:t>приготування</a:t>
            </a:r>
            <a:r>
              <a:rPr lang="ru-RU" dirty="0"/>
              <a:t> </a:t>
            </a:r>
            <a:r>
              <a:rPr lang="ru-RU" dirty="0" err="1"/>
              <a:t>такий</a:t>
            </a:r>
            <a:r>
              <a:rPr lang="ru-RU" dirty="0"/>
              <a:t> </a:t>
            </a:r>
            <a:r>
              <a:rPr lang="ru-RU" dirty="0" err="1"/>
              <a:t>самий</a:t>
            </a:r>
            <a:r>
              <a:rPr lang="ru-RU" dirty="0"/>
              <a:t>, як і </a:t>
            </a:r>
            <a:r>
              <a:rPr lang="ru-RU" dirty="0" err="1"/>
              <a:t>попереднього</a:t>
            </a:r>
            <a:r>
              <a:rPr lang="ru-RU" dirty="0"/>
              <a:t> </a:t>
            </a:r>
            <a:r>
              <a:rPr lang="ru-RU" dirty="0" err="1"/>
              <a:t>барвника</a:t>
            </a:r>
            <a:r>
              <a:rPr lang="ru-RU" dirty="0"/>
              <a:t>. </a:t>
            </a:r>
          </a:p>
          <a:p>
            <a:r>
              <a:rPr lang="ru-RU" i="1" dirty="0" err="1"/>
              <a:t>Розчин</a:t>
            </a:r>
            <a:r>
              <a:rPr lang="ru-RU" i="1" dirty="0"/>
              <a:t> </a:t>
            </a:r>
            <a:r>
              <a:rPr lang="ru-RU" i="1" dirty="0" err="1"/>
              <a:t>Люголя</a:t>
            </a:r>
            <a:r>
              <a:rPr lang="ru-RU" dirty="0"/>
              <a:t>: </a:t>
            </a:r>
            <a:r>
              <a:rPr lang="ru-RU" dirty="0" err="1"/>
              <a:t>розчиняють</a:t>
            </a:r>
            <a:r>
              <a:rPr lang="ru-RU" dirty="0"/>
              <a:t> 2 г </a:t>
            </a:r>
            <a:r>
              <a:rPr lang="ru-RU" dirty="0" err="1"/>
              <a:t>калію</a:t>
            </a:r>
            <a:r>
              <a:rPr lang="ru-RU" dirty="0"/>
              <a:t> йодистого в 5 мл води, </a:t>
            </a:r>
            <a:r>
              <a:rPr lang="ru-RU" dirty="0" err="1"/>
              <a:t>потім</a:t>
            </a:r>
            <a:r>
              <a:rPr lang="ru-RU" dirty="0"/>
              <a:t> </a:t>
            </a:r>
            <a:r>
              <a:rPr lang="ru-RU" dirty="0" err="1"/>
              <a:t>додають</a:t>
            </a:r>
            <a:r>
              <a:rPr lang="ru-RU" dirty="0"/>
              <a:t> 1 г йоду </a:t>
            </a:r>
            <a:r>
              <a:rPr lang="ru-RU" dirty="0" err="1"/>
              <a:t>металічного</a:t>
            </a:r>
            <a:r>
              <a:rPr lang="ru-RU" dirty="0"/>
              <a:t>. </a:t>
            </a:r>
            <a:r>
              <a:rPr lang="ru-RU" dirty="0" err="1"/>
              <a:t>Об’єм</a:t>
            </a:r>
            <a:r>
              <a:rPr lang="ru-RU" dirty="0"/>
              <a:t> </a:t>
            </a:r>
            <a:r>
              <a:rPr lang="ru-RU" dirty="0" err="1"/>
              <a:t>доводять</a:t>
            </a:r>
            <a:r>
              <a:rPr lang="ru-RU" dirty="0"/>
              <a:t> до 300 мл </a:t>
            </a:r>
            <a:r>
              <a:rPr lang="ru-RU" dirty="0" err="1"/>
              <a:t>дистильованої</a:t>
            </a:r>
            <a:r>
              <a:rPr lang="ru-RU" dirty="0"/>
              <a:t> води. </a:t>
            </a:r>
            <a:endParaRPr lang="uk-UA" dirty="0"/>
          </a:p>
        </p:txBody>
      </p:sp>
    </p:spTree>
    <p:extLst>
      <p:ext uri="{BB962C8B-B14F-4D97-AF65-F5344CB8AC3E}">
        <p14:creationId xmlns:p14="http://schemas.microsoft.com/office/powerpoint/2010/main" val="11019582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E76931-9F0B-4446-A77B-8040F5F41D26}"/>
              </a:ext>
            </a:extLst>
          </p:cNvPr>
          <p:cNvSpPr>
            <a:spLocks noGrp="1"/>
          </p:cNvSpPr>
          <p:nvPr>
            <p:ph type="title"/>
          </p:nvPr>
        </p:nvSpPr>
        <p:spPr/>
        <p:txBody>
          <a:bodyPr/>
          <a:lstStyle/>
          <a:p>
            <a:r>
              <a:rPr lang="ru-RU" b="1" dirty="0" err="1"/>
              <a:t>Виділення</a:t>
            </a:r>
            <a:r>
              <a:rPr lang="ru-RU" b="1" dirty="0"/>
              <a:t> </a:t>
            </a:r>
            <a:r>
              <a:rPr lang="ru-RU" b="1" dirty="0" err="1"/>
              <a:t>грибів</a:t>
            </a:r>
            <a:r>
              <a:rPr lang="ru-RU" b="1" dirty="0"/>
              <a:t> з </a:t>
            </a:r>
            <a:r>
              <a:rPr lang="ru-RU" b="1" dirty="0" err="1"/>
              <a:t>різного</a:t>
            </a:r>
            <a:r>
              <a:rPr lang="ru-RU" b="1" dirty="0"/>
              <a:t> </a:t>
            </a:r>
            <a:r>
              <a:rPr lang="ru-RU" b="1" dirty="0" err="1"/>
              <a:t>рослинного</a:t>
            </a:r>
            <a:r>
              <a:rPr lang="ru-RU" b="1" dirty="0"/>
              <a:t> </a:t>
            </a:r>
            <a:r>
              <a:rPr lang="ru-RU" b="1" dirty="0" err="1"/>
              <a:t>матеріалу</a:t>
            </a:r>
            <a:r>
              <a:rPr lang="ru-RU" b="1" dirty="0"/>
              <a:t> </a:t>
            </a:r>
            <a:endParaRPr lang="uk-UA" dirty="0"/>
          </a:p>
        </p:txBody>
      </p:sp>
      <p:sp>
        <p:nvSpPr>
          <p:cNvPr id="3" name="Объект 2">
            <a:extLst>
              <a:ext uri="{FF2B5EF4-FFF2-40B4-BE49-F238E27FC236}">
                <a16:creationId xmlns:a16="http://schemas.microsoft.com/office/drawing/2014/main" id="{AA8C2D55-515A-4FC4-985E-DFD4555DDE67}"/>
              </a:ext>
            </a:extLst>
          </p:cNvPr>
          <p:cNvSpPr>
            <a:spLocks noGrp="1"/>
          </p:cNvSpPr>
          <p:nvPr>
            <p:ph idx="1"/>
          </p:nvPr>
        </p:nvSpPr>
        <p:spPr/>
        <p:txBody>
          <a:bodyPr/>
          <a:lstStyle/>
          <a:p>
            <a:pPr marL="0" indent="0">
              <a:buNone/>
            </a:pPr>
            <a:r>
              <a:rPr lang="uk-UA" i="1" dirty="0"/>
              <a:t>Насіння</a:t>
            </a:r>
            <a:r>
              <a:rPr lang="uk-UA" dirty="0"/>
              <a:t>. Увесь зразок насіння тонким шаром висипають на розбірну дошку чи папір і оглядають за допомогою лупи. Все насіння, на поверхні якого є </a:t>
            </a:r>
            <a:r>
              <a:rPr lang="uk-UA" dirty="0" err="1"/>
              <a:t>спороношення</a:t>
            </a:r>
            <a:r>
              <a:rPr lang="uk-UA" dirty="0"/>
              <a:t>, відбирають і за мікроскопічного дослідження ідентифікують виявлені гриби. </a:t>
            </a:r>
          </a:p>
          <a:p>
            <a:pPr marL="0" indent="0">
              <a:buNone/>
            </a:pPr>
            <a:r>
              <a:rPr lang="uk-UA" dirty="0"/>
              <a:t>При зовнішньому огляді можуть бути знайдені на насінні різні типи </a:t>
            </a:r>
            <a:r>
              <a:rPr lang="uk-UA" dirty="0" err="1"/>
              <a:t>спороношень</a:t>
            </a:r>
            <a:r>
              <a:rPr lang="uk-UA" dirty="0"/>
              <a:t>. Аналіз насіння здійснюють методом центрифугування. Якщо неможливо одразу ідентифікувати гриб, то аналіз проводять біологічним методом. </a:t>
            </a:r>
          </a:p>
        </p:txBody>
      </p:sp>
    </p:spTree>
    <p:extLst>
      <p:ext uri="{BB962C8B-B14F-4D97-AF65-F5344CB8AC3E}">
        <p14:creationId xmlns:p14="http://schemas.microsoft.com/office/powerpoint/2010/main" val="227138782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D36F380-EF23-4C49-8B2B-CEC3697D123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B698E07-1303-4CC9-964C-DAC04E11A75E}"/>
              </a:ext>
            </a:extLst>
          </p:cNvPr>
          <p:cNvSpPr>
            <a:spLocks noGrp="1"/>
          </p:cNvSpPr>
          <p:nvPr>
            <p:ph idx="1"/>
          </p:nvPr>
        </p:nvSpPr>
        <p:spPr/>
        <p:txBody>
          <a:bodyPr/>
          <a:lstStyle/>
          <a:p>
            <a:r>
              <a:rPr lang="ru-RU" i="1" dirty="0"/>
              <a:t>Плоди</a:t>
            </a:r>
            <a:r>
              <a:rPr lang="ru-RU" dirty="0"/>
              <a:t>. На </a:t>
            </a:r>
            <a:r>
              <a:rPr lang="ru-RU" dirty="0" err="1"/>
              <a:t>поверхні</a:t>
            </a:r>
            <a:r>
              <a:rPr lang="ru-RU" dirty="0"/>
              <a:t> плоду </a:t>
            </a:r>
            <a:r>
              <a:rPr lang="ru-RU" dirty="0" err="1"/>
              <a:t>можуть</a:t>
            </a:r>
            <a:r>
              <a:rPr lang="ru-RU" dirty="0"/>
              <a:t> бути </a:t>
            </a:r>
            <a:r>
              <a:rPr lang="ru-RU" dirty="0" err="1"/>
              <a:t>спороношення</a:t>
            </a:r>
            <a:r>
              <a:rPr lang="ru-RU" dirty="0"/>
              <a:t> </a:t>
            </a:r>
            <a:r>
              <a:rPr lang="ru-RU" dirty="0" err="1"/>
              <a:t>грибів</a:t>
            </a:r>
            <a:r>
              <a:rPr lang="ru-RU" dirty="0"/>
              <a:t>, </a:t>
            </a:r>
            <a:r>
              <a:rPr lang="ru-RU" dirty="0" err="1"/>
              <a:t>які</a:t>
            </a:r>
            <a:r>
              <a:rPr lang="ru-RU" dirty="0"/>
              <a:t> </a:t>
            </a:r>
            <a:r>
              <a:rPr lang="ru-RU" dirty="0" err="1"/>
              <a:t>одразу</a:t>
            </a:r>
            <a:r>
              <a:rPr lang="ru-RU" dirty="0"/>
              <a:t> </a:t>
            </a:r>
            <a:r>
              <a:rPr lang="ru-RU" dirty="0" err="1"/>
              <a:t>ідентифікують</a:t>
            </a:r>
            <a:r>
              <a:rPr lang="ru-RU" dirty="0"/>
              <a:t> шляхом </a:t>
            </a:r>
            <a:r>
              <a:rPr lang="ru-RU" dirty="0" err="1"/>
              <a:t>мікроскопічного</a:t>
            </a:r>
            <a:r>
              <a:rPr lang="ru-RU" dirty="0"/>
              <a:t> </a:t>
            </a:r>
            <a:r>
              <a:rPr lang="ru-RU" dirty="0" err="1"/>
              <a:t>дослідження</a:t>
            </a:r>
            <a:r>
              <a:rPr lang="ru-RU" dirty="0"/>
              <a:t>. </a:t>
            </a:r>
          </a:p>
          <a:p>
            <a:r>
              <a:rPr lang="uk-UA" dirty="0"/>
              <a:t>Якщо неможливо одразу ідентифікувати гриб, то аналіз здійснюють біологічним методом. Для цього плід дезінфікують 96 % спиртом, розрізують скальпелем і вміщують у вологу камеру. Якщо гриб через кілька днів не утворює </a:t>
            </a:r>
            <a:r>
              <a:rPr lang="uk-UA" dirty="0" err="1"/>
              <a:t>спороношення</a:t>
            </a:r>
            <a:r>
              <a:rPr lang="uk-UA" dirty="0"/>
              <a:t>, то міцелій пересівають на поживне середовище. </a:t>
            </a:r>
          </a:p>
        </p:txBody>
      </p:sp>
    </p:spTree>
    <p:extLst>
      <p:ext uri="{BB962C8B-B14F-4D97-AF65-F5344CB8AC3E}">
        <p14:creationId xmlns:p14="http://schemas.microsoft.com/office/powerpoint/2010/main" val="1874162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CB3640-6A2A-40EC-AFDF-DC6EEFBFB4BE}"/>
              </a:ext>
            </a:extLst>
          </p:cNvPr>
          <p:cNvSpPr>
            <a:spLocks noGrp="1"/>
          </p:cNvSpPr>
          <p:nvPr>
            <p:ph type="title"/>
          </p:nvPr>
        </p:nvSpPr>
        <p:spPr/>
        <p:txBody>
          <a:bodyPr/>
          <a:lstStyle/>
          <a:p>
            <a:r>
              <a:rPr lang="uk-UA" b="1" dirty="0"/>
              <a:t>Підконтрольні матеріали: </a:t>
            </a:r>
            <a:endParaRPr lang="uk-UA" dirty="0"/>
          </a:p>
        </p:txBody>
      </p:sp>
      <p:sp>
        <p:nvSpPr>
          <p:cNvPr id="3" name="Объект 2">
            <a:extLst>
              <a:ext uri="{FF2B5EF4-FFF2-40B4-BE49-F238E27FC236}">
                <a16:creationId xmlns:a16="http://schemas.microsoft.com/office/drawing/2014/main" id="{A3A8D033-ACB7-402A-8A6D-B3A0B94BC903}"/>
              </a:ext>
            </a:extLst>
          </p:cNvPr>
          <p:cNvSpPr>
            <a:spLocks noGrp="1"/>
          </p:cNvSpPr>
          <p:nvPr>
            <p:ph idx="1"/>
          </p:nvPr>
        </p:nvSpPr>
        <p:spPr/>
        <p:txBody>
          <a:bodyPr/>
          <a:lstStyle/>
          <a:p>
            <a:pPr marL="0" indent="0">
              <a:buNone/>
            </a:pPr>
            <a:r>
              <a:rPr lang="uk-UA" dirty="0"/>
              <a:t>– тара, контейнери, промислові товари, вироби зі шкіри, вовни, деревини, </a:t>
            </a:r>
            <a:r>
              <a:rPr lang="uk-UA" dirty="0" err="1"/>
              <a:t>гофрокартону</a:t>
            </a:r>
            <a:r>
              <a:rPr lang="uk-UA" dirty="0"/>
              <a:t>, пакувальний матеріал, вироби з рослинних матеріалів, які можуть бути носіями карантинних і небезпечних шкідників, </a:t>
            </a:r>
            <a:r>
              <a:rPr lang="uk-UA" dirty="0" err="1"/>
              <a:t>хвороб</a:t>
            </a:r>
            <a:r>
              <a:rPr lang="uk-UA" dirty="0"/>
              <a:t> рослин і бур’янів, продукти рослинного походження, які пройшли технічне перероблення (в оригінальній упаковці), а також цукор, багаж, поштові відправлення; </a:t>
            </a:r>
          </a:p>
          <a:p>
            <a:pPr marL="0" indent="0">
              <a:buNone/>
            </a:pPr>
            <a:r>
              <a:rPr lang="uk-UA" dirty="0"/>
              <a:t>– сільськогосподарські знаряддя. </a:t>
            </a:r>
          </a:p>
        </p:txBody>
      </p:sp>
    </p:spTree>
    <p:extLst>
      <p:ext uri="{BB962C8B-B14F-4D97-AF65-F5344CB8AC3E}">
        <p14:creationId xmlns:p14="http://schemas.microsoft.com/office/powerpoint/2010/main" val="7719150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023F88-F73B-4F9C-AF36-B66D0126552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A854190-88A7-4515-9B37-8603C3397678}"/>
              </a:ext>
            </a:extLst>
          </p:cNvPr>
          <p:cNvSpPr>
            <a:spLocks noGrp="1"/>
          </p:cNvSpPr>
          <p:nvPr>
            <p:ph idx="1"/>
          </p:nvPr>
        </p:nvSpPr>
        <p:spPr/>
        <p:txBody>
          <a:bodyPr>
            <a:normAutofit lnSpcReduction="10000"/>
          </a:bodyPr>
          <a:lstStyle/>
          <a:p>
            <a:pPr marL="0" indent="0">
              <a:buNone/>
            </a:pPr>
            <a:r>
              <a:rPr lang="uk-UA" i="1" dirty="0"/>
              <a:t>Підземні органи рослин</a:t>
            </a:r>
            <a:r>
              <a:rPr lang="uk-UA" dirty="0"/>
              <a:t>. Під час виділення грибів із внутрішніх тканин підземних органів рослин користуються тими самими методами, як і на плодах, тільки перед дослідженням їх ретельно відмивають водою від ґрунту. </a:t>
            </a:r>
          </a:p>
          <a:p>
            <a:pPr marL="0" indent="0">
              <a:buNone/>
            </a:pPr>
            <a:r>
              <a:rPr lang="ru-RU" i="1" dirty="0"/>
              <a:t>З </a:t>
            </a:r>
            <a:r>
              <a:rPr lang="ru-RU" i="1" dirty="0" err="1"/>
              <a:t>поверхні</a:t>
            </a:r>
            <a:r>
              <a:rPr lang="ru-RU" i="1" dirty="0"/>
              <a:t> </a:t>
            </a:r>
            <a:r>
              <a:rPr lang="ru-RU" i="1" dirty="0" err="1"/>
              <a:t>листків</a:t>
            </a:r>
            <a:r>
              <a:rPr lang="ru-RU" i="1" dirty="0"/>
              <a:t> та </a:t>
            </a:r>
            <a:r>
              <a:rPr lang="ru-RU" i="1" dirty="0" err="1"/>
              <a:t>стебел</a:t>
            </a:r>
            <a:r>
              <a:rPr lang="ru-RU" i="1" dirty="0"/>
              <a:t> </a:t>
            </a:r>
            <a:r>
              <a:rPr lang="ru-RU" dirty="0" err="1"/>
              <a:t>гриби</a:t>
            </a:r>
            <a:r>
              <a:rPr lang="ru-RU" dirty="0"/>
              <a:t> </a:t>
            </a:r>
            <a:r>
              <a:rPr lang="ru-RU" dirty="0" err="1"/>
              <a:t>виділяють</a:t>
            </a:r>
            <a:r>
              <a:rPr lang="ru-RU" dirty="0"/>
              <a:t> так само, як і з </a:t>
            </a:r>
            <a:r>
              <a:rPr lang="ru-RU" dirty="0" err="1"/>
              <a:t>поверхні</a:t>
            </a:r>
            <a:r>
              <a:rPr lang="ru-RU" dirty="0"/>
              <a:t> </a:t>
            </a:r>
            <a:r>
              <a:rPr lang="ru-RU" dirty="0" err="1"/>
              <a:t>плодів</a:t>
            </a:r>
            <a:r>
              <a:rPr lang="ru-RU" dirty="0"/>
              <a:t>. У </a:t>
            </a:r>
            <a:r>
              <a:rPr lang="ru-RU" dirty="0" err="1"/>
              <a:t>разі</a:t>
            </a:r>
            <a:r>
              <a:rPr lang="ru-RU" dirty="0"/>
              <a:t> </a:t>
            </a:r>
            <a:r>
              <a:rPr lang="ru-RU" dirty="0" err="1"/>
              <a:t>неможливості</a:t>
            </a:r>
            <a:r>
              <a:rPr lang="ru-RU" dirty="0"/>
              <a:t> </a:t>
            </a:r>
            <a:r>
              <a:rPr lang="ru-RU" dirty="0" err="1"/>
              <a:t>ідентифікації</a:t>
            </a:r>
            <a:r>
              <a:rPr lang="ru-RU" dirty="0"/>
              <a:t> гриба </a:t>
            </a:r>
            <a:r>
              <a:rPr lang="ru-RU" dirty="0" err="1"/>
              <a:t>одразу</a:t>
            </a:r>
            <a:r>
              <a:rPr lang="ru-RU" dirty="0"/>
              <a:t> </a:t>
            </a:r>
            <a:r>
              <a:rPr lang="ru-RU" dirty="0" err="1"/>
              <a:t>беруть</a:t>
            </a:r>
            <a:r>
              <a:rPr lang="ru-RU" dirty="0"/>
              <a:t> </a:t>
            </a:r>
            <a:r>
              <a:rPr lang="ru-RU" dirty="0" err="1"/>
              <a:t>невелику</a:t>
            </a:r>
            <a:r>
              <a:rPr lang="ru-RU" dirty="0"/>
              <a:t> </a:t>
            </a:r>
            <a:r>
              <a:rPr lang="ru-RU" dirty="0" err="1"/>
              <a:t>частину</a:t>
            </a:r>
            <a:r>
              <a:rPr lang="ru-RU" dirty="0"/>
              <a:t> листка з </a:t>
            </a:r>
            <a:r>
              <a:rPr lang="ru-RU" dirty="0" err="1"/>
              <a:t>плямами</a:t>
            </a:r>
            <a:r>
              <a:rPr lang="ru-RU" dirty="0"/>
              <a:t>, </a:t>
            </a:r>
            <a:r>
              <a:rPr lang="ru-RU" dirty="0" err="1"/>
              <a:t>опускають</a:t>
            </a:r>
            <a:r>
              <a:rPr lang="ru-RU" dirty="0"/>
              <a:t> на 2–3 </a:t>
            </a:r>
            <a:r>
              <a:rPr lang="ru-RU" dirty="0" err="1"/>
              <a:t>секунди</a:t>
            </a:r>
            <a:r>
              <a:rPr lang="ru-RU" dirty="0"/>
              <a:t> в спирт, </a:t>
            </a:r>
            <a:r>
              <a:rPr lang="ru-RU" dirty="0" err="1"/>
              <a:t>кілька</a:t>
            </a:r>
            <a:r>
              <a:rPr lang="ru-RU" dirty="0"/>
              <a:t> </a:t>
            </a:r>
            <a:r>
              <a:rPr lang="ru-RU" dirty="0" err="1"/>
              <a:t>разів</a:t>
            </a:r>
            <a:r>
              <a:rPr lang="ru-RU" dirty="0"/>
              <a:t> </a:t>
            </a:r>
            <a:r>
              <a:rPr lang="ru-RU" dirty="0" err="1"/>
              <a:t>промивають</a:t>
            </a:r>
            <a:r>
              <a:rPr lang="ru-RU" dirty="0"/>
              <a:t> стерильною водою. </a:t>
            </a:r>
            <a:r>
              <a:rPr lang="ru-RU" dirty="0" err="1"/>
              <a:t>Потім</a:t>
            </a:r>
            <a:r>
              <a:rPr lang="ru-RU" dirty="0"/>
              <a:t> на предметному </a:t>
            </a:r>
            <a:r>
              <a:rPr lang="ru-RU" dirty="0" err="1"/>
              <a:t>склі</a:t>
            </a:r>
            <a:r>
              <a:rPr lang="ru-RU" dirty="0"/>
              <a:t> </a:t>
            </a:r>
            <a:r>
              <a:rPr lang="ru-RU" dirty="0" err="1"/>
              <a:t>стерильними</a:t>
            </a:r>
            <a:r>
              <a:rPr lang="ru-RU" dirty="0"/>
              <a:t> </a:t>
            </a:r>
            <a:r>
              <a:rPr lang="ru-RU" dirty="0" err="1"/>
              <a:t>голками</a:t>
            </a:r>
            <a:r>
              <a:rPr lang="ru-RU" dirty="0"/>
              <a:t> </a:t>
            </a:r>
            <a:r>
              <a:rPr lang="ru-RU" dirty="0" err="1"/>
              <a:t>розщеплюють</a:t>
            </a:r>
            <a:r>
              <a:rPr lang="ru-RU" dirty="0"/>
              <a:t> </a:t>
            </a:r>
            <a:r>
              <a:rPr lang="ru-RU" dirty="0" err="1"/>
              <a:t>його</a:t>
            </a:r>
            <a:r>
              <a:rPr lang="ru-RU" dirty="0"/>
              <a:t> на </a:t>
            </a:r>
            <a:r>
              <a:rPr lang="ru-RU" dirty="0" err="1"/>
              <a:t>дрібні</a:t>
            </a:r>
            <a:r>
              <a:rPr lang="ru-RU" dirty="0"/>
              <a:t> </a:t>
            </a:r>
            <a:r>
              <a:rPr lang="ru-RU" dirty="0" err="1"/>
              <a:t>шматочки</a:t>
            </a:r>
            <a:r>
              <a:rPr lang="ru-RU" dirty="0"/>
              <a:t> і </a:t>
            </a:r>
            <a:r>
              <a:rPr lang="ru-RU" dirty="0" err="1"/>
              <a:t>закладають</a:t>
            </a:r>
            <a:r>
              <a:rPr lang="ru-RU" dirty="0"/>
              <a:t> у </a:t>
            </a:r>
            <a:r>
              <a:rPr lang="ru-RU" dirty="0" err="1"/>
              <a:t>вологу</a:t>
            </a:r>
            <a:r>
              <a:rPr lang="ru-RU" dirty="0"/>
              <a:t> камеру </a:t>
            </a:r>
            <a:r>
              <a:rPr lang="ru-RU" dirty="0" err="1"/>
              <a:t>чи</a:t>
            </a:r>
            <a:r>
              <a:rPr lang="ru-RU" dirty="0"/>
              <a:t> на </a:t>
            </a:r>
            <a:r>
              <a:rPr lang="ru-RU" dirty="0" err="1"/>
              <a:t>поживне</a:t>
            </a:r>
            <a:r>
              <a:rPr lang="ru-RU" dirty="0"/>
              <a:t> </a:t>
            </a:r>
            <a:r>
              <a:rPr lang="ru-RU" dirty="0" err="1"/>
              <a:t>середовище</a:t>
            </a:r>
            <a:r>
              <a:rPr lang="ru-RU" dirty="0"/>
              <a:t>. </a:t>
            </a:r>
            <a:r>
              <a:rPr lang="ru-RU" dirty="0" err="1"/>
              <a:t>Стебла</a:t>
            </a:r>
            <a:r>
              <a:rPr lang="ru-RU" dirty="0"/>
              <a:t> </a:t>
            </a:r>
            <a:r>
              <a:rPr lang="ru-RU" dirty="0" err="1"/>
              <a:t>розрізують</a:t>
            </a:r>
            <a:r>
              <a:rPr lang="ru-RU" dirty="0"/>
              <a:t> на </a:t>
            </a:r>
            <a:r>
              <a:rPr lang="ru-RU" dirty="0" err="1"/>
              <a:t>шматочки</a:t>
            </a:r>
            <a:r>
              <a:rPr lang="ru-RU" dirty="0"/>
              <a:t> і </a:t>
            </a:r>
            <a:r>
              <a:rPr lang="ru-RU" dirty="0" err="1"/>
              <a:t>теж</a:t>
            </a:r>
            <a:r>
              <a:rPr lang="ru-RU" dirty="0"/>
              <a:t> </a:t>
            </a:r>
            <a:r>
              <a:rPr lang="ru-RU" dirty="0" err="1"/>
              <a:t>вміщують</a:t>
            </a:r>
            <a:r>
              <a:rPr lang="ru-RU" dirty="0"/>
              <a:t> у </a:t>
            </a:r>
            <a:r>
              <a:rPr lang="ru-RU" dirty="0" err="1"/>
              <a:t>вологу</a:t>
            </a:r>
            <a:r>
              <a:rPr lang="ru-RU" dirty="0"/>
              <a:t> камеру </a:t>
            </a:r>
            <a:r>
              <a:rPr lang="ru-RU" dirty="0" err="1"/>
              <a:t>чи</a:t>
            </a:r>
            <a:r>
              <a:rPr lang="ru-RU" dirty="0"/>
              <a:t> </a:t>
            </a:r>
            <a:r>
              <a:rPr lang="ru-RU" dirty="0" err="1"/>
              <a:t>висівають</a:t>
            </a:r>
            <a:r>
              <a:rPr lang="ru-RU" dirty="0"/>
              <a:t> на </a:t>
            </a:r>
            <a:r>
              <a:rPr lang="ru-RU" dirty="0" err="1"/>
              <a:t>поживне</a:t>
            </a:r>
            <a:r>
              <a:rPr lang="ru-RU" dirty="0"/>
              <a:t> </a:t>
            </a:r>
            <a:r>
              <a:rPr lang="ru-RU" dirty="0" err="1"/>
              <a:t>середовище</a:t>
            </a:r>
            <a:r>
              <a:rPr lang="ru-RU" dirty="0"/>
              <a:t>. </a:t>
            </a:r>
            <a:endParaRPr lang="uk-UA" dirty="0"/>
          </a:p>
        </p:txBody>
      </p:sp>
    </p:spTree>
    <p:extLst>
      <p:ext uri="{BB962C8B-B14F-4D97-AF65-F5344CB8AC3E}">
        <p14:creationId xmlns:p14="http://schemas.microsoft.com/office/powerpoint/2010/main" val="37663953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027843-B07B-458C-8E99-4FDE68F130A7}"/>
              </a:ext>
            </a:extLst>
          </p:cNvPr>
          <p:cNvSpPr>
            <a:spLocks noGrp="1"/>
          </p:cNvSpPr>
          <p:nvPr>
            <p:ph type="title"/>
          </p:nvPr>
        </p:nvSpPr>
        <p:spPr/>
        <p:txBody>
          <a:bodyPr/>
          <a:lstStyle/>
          <a:p>
            <a:r>
              <a:rPr lang="uk-UA" b="1" dirty="0" err="1"/>
              <a:t>Ідентифікування</a:t>
            </a:r>
            <a:r>
              <a:rPr lang="uk-UA" b="1" dirty="0"/>
              <a:t> </a:t>
            </a:r>
            <a:r>
              <a:rPr lang="uk-UA" b="1" dirty="0" err="1"/>
              <a:t>хвороб</a:t>
            </a:r>
            <a:r>
              <a:rPr lang="uk-UA" b="1" dirty="0"/>
              <a:t> рослин </a:t>
            </a:r>
            <a:endParaRPr lang="uk-UA" dirty="0"/>
          </a:p>
        </p:txBody>
      </p:sp>
      <p:sp>
        <p:nvSpPr>
          <p:cNvPr id="3" name="Объект 2">
            <a:extLst>
              <a:ext uri="{FF2B5EF4-FFF2-40B4-BE49-F238E27FC236}">
                <a16:creationId xmlns:a16="http://schemas.microsoft.com/office/drawing/2014/main" id="{661492A4-6B21-4E70-8831-1C5F44676A5A}"/>
              </a:ext>
            </a:extLst>
          </p:cNvPr>
          <p:cNvSpPr>
            <a:spLocks noGrp="1"/>
          </p:cNvSpPr>
          <p:nvPr>
            <p:ph idx="1"/>
          </p:nvPr>
        </p:nvSpPr>
        <p:spPr/>
        <p:txBody>
          <a:bodyPr>
            <a:normAutofit fontScale="92500" lnSpcReduction="20000"/>
          </a:bodyPr>
          <a:lstStyle/>
          <a:p>
            <a:pPr marL="0" indent="0">
              <a:buNone/>
            </a:pPr>
            <a:r>
              <a:rPr lang="uk-UA" dirty="0"/>
              <a:t>Усі виділені різними методами збудники захворювання в рослинному </a:t>
            </a:r>
            <a:r>
              <a:rPr lang="uk-UA" dirty="0" err="1"/>
              <a:t>підкарантинному</a:t>
            </a:r>
            <a:r>
              <a:rPr lang="uk-UA" dirty="0"/>
              <a:t> матеріалі ідентифікують, користуючись колекціями, визначниками, атласами чи іншою спеціальною літературою. </a:t>
            </a:r>
          </a:p>
          <a:p>
            <a:pPr marL="0" indent="0">
              <a:buNone/>
            </a:pPr>
            <a:r>
              <a:rPr lang="uk-UA" dirty="0"/>
              <a:t>Під час визначання збудників </a:t>
            </a:r>
            <a:r>
              <a:rPr lang="uk-UA" dirty="0" err="1"/>
              <a:t>хвороб</a:t>
            </a:r>
            <a:r>
              <a:rPr lang="uk-UA" dirty="0"/>
              <a:t> основними характерними ознаками є: плями, виразки, розриви, ненормальне розростання тканини та інші патологічні зміни на різних частинах рослин (бульбах, цибулинах, насінні тощо), на яких відсутні ознаки </a:t>
            </a:r>
            <a:r>
              <a:rPr lang="uk-UA" dirty="0" err="1"/>
              <a:t>спороношення</a:t>
            </a:r>
            <a:r>
              <a:rPr lang="uk-UA" dirty="0"/>
              <a:t> гриба. </a:t>
            </a:r>
          </a:p>
          <a:p>
            <a:pPr marL="0" indent="0">
              <a:buNone/>
            </a:pPr>
            <a:r>
              <a:rPr lang="ru-RU" dirty="0"/>
              <a:t>У </a:t>
            </a:r>
            <a:r>
              <a:rPr lang="ru-RU" dirty="0" err="1"/>
              <a:t>разі</a:t>
            </a:r>
            <a:r>
              <a:rPr lang="ru-RU" dirty="0"/>
              <a:t> </a:t>
            </a:r>
            <a:r>
              <a:rPr lang="ru-RU" dirty="0" err="1"/>
              <a:t>виявлення</a:t>
            </a:r>
            <a:r>
              <a:rPr lang="ru-RU" dirty="0"/>
              <a:t> </a:t>
            </a:r>
            <a:r>
              <a:rPr lang="ru-RU" dirty="0" err="1"/>
              <a:t>карантинних</a:t>
            </a:r>
            <a:r>
              <a:rPr lang="ru-RU" dirty="0"/>
              <a:t> </a:t>
            </a:r>
            <a:r>
              <a:rPr lang="ru-RU" dirty="0" err="1"/>
              <a:t>видів</a:t>
            </a:r>
            <a:r>
              <a:rPr lang="ru-RU" dirty="0"/>
              <a:t> </a:t>
            </a:r>
            <a:r>
              <a:rPr lang="ru-RU" dirty="0" err="1"/>
              <a:t>збудників</a:t>
            </a:r>
            <a:r>
              <a:rPr lang="ru-RU" dirty="0"/>
              <a:t> </a:t>
            </a:r>
            <a:r>
              <a:rPr lang="ru-RU" dirty="0" err="1"/>
              <a:t>захворювання</a:t>
            </a:r>
            <a:r>
              <a:rPr lang="ru-RU" dirty="0"/>
              <a:t> у </a:t>
            </a:r>
            <a:r>
              <a:rPr lang="ru-RU" dirty="0" err="1"/>
              <a:t>протоколі</a:t>
            </a:r>
            <a:r>
              <a:rPr lang="ru-RU" dirty="0"/>
              <a:t> </a:t>
            </a:r>
            <a:r>
              <a:rPr lang="ru-RU" dirty="0" err="1"/>
              <a:t>експертизи</a:t>
            </a:r>
            <a:r>
              <a:rPr lang="ru-RU" dirty="0"/>
              <a:t> у </a:t>
            </a:r>
            <a:r>
              <a:rPr lang="ru-RU" dirty="0" err="1"/>
              <a:t>розділі</a:t>
            </a:r>
            <a:r>
              <a:rPr lang="ru-RU" dirty="0"/>
              <a:t> «</a:t>
            </a:r>
            <a:r>
              <a:rPr lang="ru-RU" dirty="0" err="1"/>
              <a:t>Фітопатологічні</a:t>
            </a:r>
            <a:r>
              <a:rPr lang="ru-RU" dirty="0"/>
              <a:t> </a:t>
            </a:r>
            <a:r>
              <a:rPr lang="ru-RU" dirty="0" err="1"/>
              <a:t>організми</a:t>
            </a:r>
            <a:r>
              <a:rPr lang="ru-RU" dirty="0"/>
              <a:t>» </a:t>
            </a:r>
            <a:r>
              <a:rPr lang="ru-RU" dirty="0" err="1"/>
              <a:t>зазначають</a:t>
            </a:r>
            <a:r>
              <a:rPr lang="ru-RU" dirty="0"/>
              <a:t> </a:t>
            </a:r>
            <a:r>
              <a:rPr lang="ru-RU" dirty="0" err="1"/>
              <a:t>їх</a:t>
            </a:r>
            <a:r>
              <a:rPr lang="ru-RU" dirty="0"/>
              <a:t>, </a:t>
            </a:r>
            <a:r>
              <a:rPr lang="ru-RU" dirty="0" err="1"/>
              <a:t>оформлюють</a:t>
            </a:r>
            <a:r>
              <a:rPr lang="ru-RU" dirty="0"/>
              <a:t> </a:t>
            </a:r>
            <a:r>
              <a:rPr lang="ru-RU" dirty="0" err="1"/>
              <a:t>окремий</a:t>
            </a:r>
            <a:r>
              <a:rPr lang="ru-RU" dirty="0"/>
              <a:t> документ-</a:t>
            </a:r>
            <a:r>
              <a:rPr lang="ru-RU" dirty="0" err="1"/>
              <a:t>зразок</a:t>
            </a:r>
            <a:r>
              <a:rPr lang="ru-RU" dirty="0"/>
              <a:t> (та препарат) і </a:t>
            </a:r>
            <a:r>
              <a:rPr lang="ru-RU" dirty="0" err="1"/>
              <a:t>зберігають</a:t>
            </a:r>
            <a:r>
              <a:rPr lang="ru-RU" dirty="0"/>
              <a:t> на ППКР </a:t>
            </a:r>
            <a:r>
              <a:rPr lang="ru-RU" dirty="0" err="1"/>
              <a:t>чи</a:t>
            </a:r>
            <a:r>
              <a:rPr lang="ru-RU" dirty="0"/>
              <a:t> </a:t>
            </a:r>
            <a:r>
              <a:rPr lang="ru-RU" dirty="0" err="1"/>
              <a:t>лабораторії</a:t>
            </a:r>
            <a:r>
              <a:rPr lang="ru-RU" dirty="0"/>
              <a:t>. </a:t>
            </a:r>
          </a:p>
          <a:p>
            <a:pPr marL="0" indent="0">
              <a:buNone/>
            </a:pPr>
            <a:r>
              <a:rPr lang="ru-RU" dirty="0"/>
              <a:t>За результатами </a:t>
            </a:r>
            <a:r>
              <a:rPr lang="ru-RU" dirty="0" err="1"/>
              <a:t>оглядання</a:t>
            </a:r>
            <a:r>
              <a:rPr lang="ru-RU" dirty="0"/>
              <a:t> та </a:t>
            </a:r>
            <a:r>
              <a:rPr lang="ru-RU" dirty="0" err="1"/>
              <a:t>лабораторної</a:t>
            </a:r>
            <a:r>
              <a:rPr lang="ru-RU" dirty="0"/>
              <a:t> </a:t>
            </a:r>
            <a:r>
              <a:rPr lang="ru-RU" dirty="0" err="1"/>
              <a:t>експертизи</a:t>
            </a:r>
            <a:r>
              <a:rPr lang="ru-RU" dirty="0"/>
              <a:t> </a:t>
            </a:r>
            <a:r>
              <a:rPr lang="ru-RU" dirty="0" err="1"/>
              <a:t>встановлюють</a:t>
            </a:r>
            <a:r>
              <a:rPr lang="ru-RU" dirty="0"/>
              <a:t> </a:t>
            </a:r>
            <a:r>
              <a:rPr lang="ru-RU" dirty="0" err="1"/>
              <a:t>фітосанітарний</a:t>
            </a:r>
            <a:r>
              <a:rPr lang="ru-RU" dirty="0"/>
              <a:t> стан </a:t>
            </a:r>
            <a:r>
              <a:rPr lang="ru-RU" dirty="0" err="1"/>
              <a:t>продукції</a:t>
            </a:r>
            <a:r>
              <a:rPr lang="ru-RU" dirty="0"/>
              <a:t> та </a:t>
            </a:r>
            <a:r>
              <a:rPr lang="ru-RU" dirty="0" err="1"/>
              <a:t>призначають</a:t>
            </a:r>
            <a:r>
              <a:rPr lang="ru-RU" dirty="0"/>
              <a:t> </a:t>
            </a:r>
            <a:r>
              <a:rPr lang="ru-RU" dirty="0" err="1"/>
              <a:t>фітосанітарні</a:t>
            </a:r>
            <a:r>
              <a:rPr lang="ru-RU" dirty="0"/>
              <a:t> </a:t>
            </a:r>
            <a:r>
              <a:rPr lang="ru-RU" dirty="0" err="1"/>
              <a:t>вимоги</a:t>
            </a:r>
            <a:r>
              <a:rPr lang="ru-RU" dirty="0"/>
              <a:t>. </a:t>
            </a:r>
            <a:endParaRPr lang="uk-UA" dirty="0"/>
          </a:p>
        </p:txBody>
      </p:sp>
    </p:spTree>
    <p:extLst>
      <p:ext uri="{BB962C8B-B14F-4D97-AF65-F5344CB8AC3E}">
        <p14:creationId xmlns:p14="http://schemas.microsoft.com/office/powerpoint/2010/main" val="85462679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EE12915-EEB6-44EF-BC08-11BBAFC7A6A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DB953F1-A0AA-4ADA-897D-109CD613FF8E}"/>
              </a:ext>
            </a:extLst>
          </p:cNvPr>
          <p:cNvSpPr>
            <a:spLocks noGrp="1"/>
          </p:cNvSpPr>
          <p:nvPr>
            <p:ph idx="1"/>
          </p:nvPr>
        </p:nvSpPr>
        <p:spPr/>
        <p:txBody>
          <a:bodyPr/>
          <a:lstStyle/>
          <a:p>
            <a:r>
              <a:rPr lang="uk-UA" dirty="0"/>
              <a:t>Усі виявлені організми поміщають у пробірку чи матрацик, вкладають туди етикетку і зберігають як зразок-документ на ППКР до підтвердження фахівцем лабораторії. В етикетці вказують видову назву виявленого організму латинською та українською мовами, № зразка, під яким його зберігають </a:t>
            </a:r>
            <a:r>
              <a:rPr lang="uk-UA" dirty="0" err="1"/>
              <a:t>ча</a:t>
            </a:r>
            <a:r>
              <a:rPr lang="uk-UA" dirty="0"/>
              <a:t> пункті. На виявлені карантинні організми спеціалісти пункту заводять картотеку (за видами, країнами, продукцією), яку складають за систематикою, а некарантинні види систематизують, як порівняльну колекцію вперше виявлених організмів пункту. </a:t>
            </a:r>
          </a:p>
        </p:txBody>
      </p:sp>
    </p:spTree>
    <p:extLst>
      <p:ext uri="{BB962C8B-B14F-4D97-AF65-F5344CB8AC3E}">
        <p14:creationId xmlns:p14="http://schemas.microsoft.com/office/powerpoint/2010/main" val="51236028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D15DB2-4D83-4DA2-9CE8-E34FA36DB34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E7B317E-4E95-4AAC-95CF-1743C7597AF6}"/>
              </a:ext>
            </a:extLst>
          </p:cNvPr>
          <p:cNvSpPr>
            <a:spLocks noGrp="1"/>
          </p:cNvSpPr>
          <p:nvPr>
            <p:ph idx="1"/>
          </p:nvPr>
        </p:nvSpPr>
        <p:spPr/>
        <p:txBody>
          <a:bodyPr/>
          <a:lstStyle/>
          <a:p>
            <a:r>
              <a:rPr lang="ru-RU" dirty="0" err="1"/>
              <a:t>Карантинні</a:t>
            </a:r>
            <a:r>
              <a:rPr lang="ru-RU" dirty="0"/>
              <a:t> </a:t>
            </a:r>
            <a:r>
              <a:rPr lang="ru-RU" dirty="0" err="1"/>
              <a:t>види</a:t>
            </a:r>
            <a:r>
              <a:rPr lang="ru-RU" dirty="0"/>
              <a:t> </a:t>
            </a:r>
            <a:r>
              <a:rPr lang="ru-RU" dirty="0" err="1"/>
              <a:t>направляють</a:t>
            </a:r>
            <a:r>
              <a:rPr lang="ru-RU" dirty="0"/>
              <a:t> у </a:t>
            </a:r>
            <a:r>
              <a:rPr lang="ru-RU" dirty="0" err="1"/>
              <a:t>зональну</a:t>
            </a:r>
            <a:r>
              <a:rPr lang="ru-RU" dirty="0"/>
              <a:t> </a:t>
            </a:r>
            <a:r>
              <a:rPr lang="ru-RU" dirty="0" err="1"/>
              <a:t>лабораторію</a:t>
            </a:r>
            <a:r>
              <a:rPr lang="ru-RU" dirty="0"/>
              <a:t> для </a:t>
            </a:r>
            <a:r>
              <a:rPr lang="ru-RU" dirty="0" err="1"/>
              <a:t>підтвердження</a:t>
            </a:r>
            <a:r>
              <a:rPr lang="ru-RU" dirty="0"/>
              <a:t>. </a:t>
            </a:r>
          </a:p>
          <a:p>
            <a:r>
              <a:rPr lang="ru-RU" dirty="0" err="1"/>
              <a:t>Середні</a:t>
            </a:r>
            <a:r>
              <a:rPr lang="ru-RU" dirty="0"/>
              <a:t> </a:t>
            </a:r>
            <a:r>
              <a:rPr lang="ru-RU" dirty="0" err="1"/>
              <a:t>зразки</a:t>
            </a:r>
            <a:r>
              <a:rPr lang="ru-RU" dirty="0"/>
              <a:t> з </a:t>
            </a:r>
            <a:r>
              <a:rPr lang="ru-RU" dirty="0" err="1"/>
              <a:t>насіннєвого</a:t>
            </a:r>
            <a:r>
              <a:rPr lang="ru-RU" dirty="0"/>
              <a:t> </a:t>
            </a:r>
            <a:r>
              <a:rPr lang="ru-RU" dirty="0" err="1"/>
              <a:t>матеріалу</a:t>
            </a:r>
            <a:r>
              <a:rPr lang="ru-RU" dirty="0"/>
              <a:t> </a:t>
            </a:r>
            <a:r>
              <a:rPr lang="ru-RU" dirty="0" err="1"/>
              <a:t>направляють</a:t>
            </a:r>
            <a:r>
              <a:rPr lang="ru-RU" dirty="0"/>
              <a:t> у </a:t>
            </a:r>
            <a:r>
              <a:rPr lang="ru-RU" dirty="0" err="1"/>
              <a:t>закріплені</a:t>
            </a:r>
            <a:r>
              <a:rPr lang="ru-RU" dirty="0"/>
              <a:t> </a:t>
            </a:r>
            <a:r>
              <a:rPr lang="ru-RU" dirty="0" err="1"/>
              <a:t>лабораторії</a:t>
            </a:r>
            <a:r>
              <a:rPr lang="ru-RU" dirty="0"/>
              <a:t> на </a:t>
            </a:r>
            <a:r>
              <a:rPr lang="ru-RU" dirty="0" err="1"/>
              <a:t>визначення</a:t>
            </a:r>
            <a:r>
              <a:rPr lang="ru-RU" dirty="0"/>
              <a:t> та </a:t>
            </a:r>
            <a:r>
              <a:rPr lang="ru-RU" dirty="0" err="1"/>
              <a:t>підтвердження</a:t>
            </a:r>
            <a:r>
              <a:rPr lang="ru-RU" dirty="0"/>
              <a:t> </a:t>
            </a:r>
            <a:r>
              <a:rPr lang="ru-RU" dirty="0" err="1"/>
              <a:t>самостійно</a:t>
            </a:r>
            <a:r>
              <a:rPr lang="ru-RU" dirty="0"/>
              <a:t> </a:t>
            </a:r>
            <a:r>
              <a:rPr lang="ru-RU" dirty="0" err="1"/>
              <a:t>виявлених</a:t>
            </a:r>
            <a:r>
              <a:rPr lang="ru-RU" dirty="0"/>
              <a:t> </a:t>
            </a:r>
            <a:r>
              <a:rPr lang="ru-RU" dirty="0" err="1"/>
              <a:t>видів</a:t>
            </a:r>
            <a:r>
              <a:rPr lang="ru-RU" dirty="0"/>
              <a:t>. </a:t>
            </a:r>
          </a:p>
          <a:p>
            <a:r>
              <a:rPr lang="ru-RU" dirty="0" err="1"/>
              <a:t>Свідоцтво</a:t>
            </a:r>
            <a:r>
              <a:rPr lang="ru-RU" dirty="0"/>
              <a:t> </a:t>
            </a:r>
            <a:r>
              <a:rPr lang="ru-RU" dirty="0" err="1"/>
              <a:t>карантинної</a:t>
            </a:r>
            <a:r>
              <a:rPr lang="ru-RU" dirty="0"/>
              <a:t> </a:t>
            </a:r>
            <a:r>
              <a:rPr lang="ru-RU" dirty="0" err="1"/>
              <a:t>експертизи</a:t>
            </a:r>
            <a:r>
              <a:rPr lang="ru-RU" dirty="0"/>
              <a:t> повинно бути видано </a:t>
            </a:r>
            <a:r>
              <a:rPr lang="ru-RU" dirty="0" err="1"/>
              <a:t>протягом</a:t>
            </a:r>
            <a:r>
              <a:rPr lang="ru-RU" dirty="0"/>
              <a:t> 3-х </a:t>
            </a:r>
            <a:r>
              <a:rPr lang="ru-RU" dirty="0" err="1"/>
              <a:t>днів</a:t>
            </a:r>
            <a:r>
              <a:rPr lang="ru-RU" dirty="0"/>
              <a:t>. </a:t>
            </a:r>
            <a:endParaRPr lang="uk-UA" dirty="0"/>
          </a:p>
        </p:txBody>
      </p:sp>
    </p:spTree>
    <p:extLst>
      <p:ext uri="{BB962C8B-B14F-4D97-AF65-F5344CB8AC3E}">
        <p14:creationId xmlns:p14="http://schemas.microsoft.com/office/powerpoint/2010/main" val="373980195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105970E-3CBF-4D67-BAEA-2E9066F350F2}"/>
              </a:ext>
            </a:extLst>
          </p:cNvPr>
          <p:cNvSpPr>
            <a:spLocks noGrp="1"/>
          </p:cNvSpPr>
          <p:nvPr>
            <p:ph type="title"/>
          </p:nvPr>
        </p:nvSpPr>
        <p:spPr/>
        <p:txBody>
          <a:bodyPr/>
          <a:lstStyle/>
          <a:p>
            <a:r>
              <a:rPr lang="uk-UA" b="1" dirty="0"/>
              <a:t>Заходи за результатами експертизи </a:t>
            </a:r>
            <a:endParaRPr lang="uk-UA" dirty="0"/>
          </a:p>
        </p:txBody>
      </p:sp>
      <p:sp>
        <p:nvSpPr>
          <p:cNvPr id="3" name="Объект 2">
            <a:extLst>
              <a:ext uri="{FF2B5EF4-FFF2-40B4-BE49-F238E27FC236}">
                <a16:creationId xmlns:a16="http://schemas.microsoft.com/office/drawing/2014/main" id="{54542846-9F7A-4693-B539-AF2CABAC7D95}"/>
              </a:ext>
            </a:extLst>
          </p:cNvPr>
          <p:cNvSpPr>
            <a:spLocks noGrp="1"/>
          </p:cNvSpPr>
          <p:nvPr>
            <p:ph idx="1"/>
          </p:nvPr>
        </p:nvSpPr>
        <p:spPr/>
        <p:txBody>
          <a:bodyPr>
            <a:normAutofit fontScale="92500" lnSpcReduction="10000"/>
          </a:bodyPr>
          <a:lstStyle/>
          <a:p>
            <a:r>
              <a:rPr lang="uk-UA" dirty="0"/>
              <a:t>На підставі результатів карантинної експертизи, отриманих будь-яким із вищезазначених методів і оформленого свідоцтва карантинної експертизи відповідно до Закону України «Про карантин рослин» (статті 7, 11, 13) уповноважені відповідно Обласна чи Головна державні інспекції з карантину рослин приймають рішення щодо ураженості карантинними збудниками захворювання </a:t>
            </a:r>
            <a:r>
              <a:rPr lang="uk-UA" dirty="0" err="1"/>
              <a:t>підкарантинного</a:t>
            </a:r>
            <a:r>
              <a:rPr lang="uk-UA" dirty="0"/>
              <a:t> рослинного матеріалу: проведення його очищення чи способів переробки, знищення чи негайного повернення відправникові, не допускаючи на територію України чи у вільні від карантинних організмів зони України. </a:t>
            </a:r>
          </a:p>
          <a:p>
            <a:r>
              <a:rPr lang="uk-UA" dirty="0"/>
              <a:t>Рішення державних органів карантину рослин України на її території обов’язкові для негайного виконання всіма організаціями, установами, господарствами та іншими суб’єктами господарської чи підприємницької діяльності. </a:t>
            </a:r>
          </a:p>
        </p:txBody>
      </p:sp>
    </p:spTree>
    <p:extLst>
      <p:ext uri="{BB962C8B-B14F-4D97-AF65-F5344CB8AC3E}">
        <p14:creationId xmlns:p14="http://schemas.microsoft.com/office/powerpoint/2010/main" val="231308626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E94743B-8780-44E2-91A7-331D765CAE7A}"/>
              </a:ext>
            </a:extLst>
          </p:cNvPr>
          <p:cNvSpPr>
            <a:spLocks noGrp="1"/>
          </p:cNvSpPr>
          <p:nvPr>
            <p:ph type="title"/>
          </p:nvPr>
        </p:nvSpPr>
        <p:spPr/>
        <p:txBody>
          <a:bodyPr/>
          <a:lstStyle/>
          <a:p>
            <a:r>
              <a:rPr lang="uk-UA" b="1" dirty="0"/>
              <a:t>Вимоги безпеки </a:t>
            </a:r>
            <a:endParaRPr lang="uk-UA" dirty="0"/>
          </a:p>
        </p:txBody>
      </p:sp>
      <p:sp>
        <p:nvSpPr>
          <p:cNvPr id="3" name="Объект 2">
            <a:extLst>
              <a:ext uri="{FF2B5EF4-FFF2-40B4-BE49-F238E27FC236}">
                <a16:creationId xmlns:a16="http://schemas.microsoft.com/office/drawing/2014/main" id="{C4F1358D-D20C-46AF-889B-AFEFC3DEB73B}"/>
              </a:ext>
            </a:extLst>
          </p:cNvPr>
          <p:cNvSpPr>
            <a:spLocks noGrp="1"/>
          </p:cNvSpPr>
          <p:nvPr>
            <p:ph idx="1"/>
          </p:nvPr>
        </p:nvSpPr>
        <p:spPr/>
        <p:txBody>
          <a:bodyPr>
            <a:normAutofit fontScale="92500" lnSpcReduction="10000"/>
          </a:bodyPr>
          <a:lstStyle/>
          <a:p>
            <a:r>
              <a:rPr lang="ru-RU" dirty="0" err="1"/>
              <a:t>Під</a:t>
            </a:r>
            <a:r>
              <a:rPr lang="ru-RU" dirty="0"/>
              <a:t> час </a:t>
            </a:r>
            <a:r>
              <a:rPr lang="ru-RU" dirty="0" err="1"/>
              <a:t>експертизи</a:t>
            </a:r>
            <a:r>
              <a:rPr lang="ru-RU" dirty="0"/>
              <a:t> </a:t>
            </a:r>
            <a:r>
              <a:rPr lang="ru-RU" dirty="0" err="1"/>
              <a:t>рослинного</a:t>
            </a:r>
            <a:r>
              <a:rPr lang="ru-RU" dirty="0"/>
              <a:t> </a:t>
            </a:r>
            <a:r>
              <a:rPr lang="ru-RU" dirty="0" err="1"/>
              <a:t>підкарантинного</a:t>
            </a:r>
            <a:r>
              <a:rPr lang="ru-RU" dirty="0"/>
              <a:t> </a:t>
            </a:r>
            <a:r>
              <a:rPr lang="ru-RU" dirty="0" err="1"/>
              <a:t>матеріалу</a:t>
            </a:r>
            <a:r>
              <a:rPr lang="ru-RU" dirty="0"/>
              <a:t> </a:t>
            </a:r>
            <a:r>
              <a:rPr lang="ru-RU" dirty="0" err="1"/>
              <a:t>використовують</a:t>
            </a:r>
            <a:r>
              <a:rPr lang="ru-RU" dirty="0"/>
              <a:t> </a:t>
            </a:r>
            <a:r>
              <a:rPr lang="ru-RU" dirty="0" err="1"/>
              <a:t>спецодяг</a:t>
            </a:r>
            <a:r>
              <a:rPr lang="ru-RU" dirty="0"/>
              <a:t>, </a:t>
            </a:r>
            <a:r>
              <a:rPr lang="ru-RU" dirty="0" err="1"/>
              <a:t>засоби</a:t>
            </a:r>
            <a:r>
              <a:rPr lang="ru-RU" dirty="0"/>
              <a:t> </a:t>
            </a:r>
            <a:r>
              <a:rPr lang="ru-RU" dirty="0" err="1"/>
              <a:t>індивідуального</a:t>
            </a:r>
            <a:r>
              <a:rPr lang="ru-RU" dirty="0"/>
              <a:t> </a:t>
            </a:r>
            <a:r>
              <a:rPr lang="ru-RU" dirty="0" err="1"/>
              <a:t>захисту</a:t>
            </a:r>
            <a:r>
              <a:rPr lang="ru-RU" dirty="0"/>
              <a:t>. </a:t>
            </a:r>
            <a:r>
              <a:rPr lang="ru-RU" dirty="0" err="1"/>
              <a:t>Необхідно</a:t>
            </a:r>
            <a:r>
              <a:rPr lang="ru-RU" dirty="0"/>
              <a:t> </a:t>
            </a:r>
            <a:r>
              <a:rPr lang="ru-RU" dirty="0" err="1"/>
              <a:t>дотримуватись</a:t>
            </a:r>
            <a:r>
              <a:rPr lang="ru-RU" dirty="0"/>
              <a:t> правил </a:t>
            </a:r>
            <a:r>
              <a:rPr lang="ru-RU" dirty="0" err="1"/>
              <a:t>безпеки</a:t>
            </a:r>
            <a:r>
              <a:rPr lang="ru-RU" dirty="0"/>
              <a:t> </a:t>
            </a:r>
            <a:r>
              <a:rPr lang="ru-RU" dirty="0" err="1"/>
              <a:t>під</a:t>
            </a:r>
            <a:r>
              <a:rPr lang="ru-RU" dirty="0"/>
              <a:t> час </a:t>
            </a:r>
            <a:r>
              <a:rPr lang="ru-RU" dirty="0" err="1"/>
              <a:t>роботи</a:t>
            </a:r>
            <a:r>
              <a:rPr lang="ru-RU" dirty="0"/>
              <a:t> з </a:t>
            </a:r>
            <a:r>
              <a:rPr lang="ru-RU" dirty="0" err="1"/>
              <a:t>тими</a:t>
            </a:r>
            <a:r>
              <a:rPr lang="ru-RU" dirty="0"/>
              <a:t> </a:t>
            </a:r>
            <a:r>
              <a:rPr lang="ru-RU" dirty="0" err="1"/>
              <a:t>чи</a:t>
            </a:r>
            <a:r>
              <a:rPr lang="ru-RU" dirty="0"/>
              <a:t> </a:t>
            </a:r>
            <a:r>
              <a:rPr lang="ru-RU" dirty="0" err="1"/>
              <a:t>іншими</a:t>
            </a:r>
            <a:r>
              <a:rPr lang="ru-RU" dirty="0"/>
              <a:t> </a:t>
            </a:r>
            <a:r>
              <a:rPr lang="ru-RU" dirty="0" err="1"/>
              <a:t>приладами</a:t>
            </a:r>
            <a:r>
              <a:rPr lang="ru-RU" dirty="0"/>
              <a:t>, </a:t>
            </a:r>
            <a:r>
              <a:rPr lang="ru-RU" dirty="0" err="1"/>
              <a:t>згідно</a:t>
            </a:r>
            <a:r>
              <a:rPr lang="ru-RU" dirty="0"/>
              <a:t> з </a:t>
            </a:r>
            <a:r>
              <a:rPr lang="ru-RU" dirty="0" err="1"/>
              <a:t>відповідними</a:t>
            </a:r>
            <a:r>
              <a:rPr lang="ru-RU" dirty="0"/>
              <a:t> </a:t>
            </a:r>
            <a:r>
              <a:rPr lang="uk-UA" dirty="0"/>
              <a:t>інструкціями. </a:t>
            </a:r>
          </a:p>
          <a:p>
            <a:r>
              <a:rPr lang="uk-UA" dirty="0"/>
              <a:t>Електрообладнання (термостати, сушильні шафи тощо) треба заземлювати і роботи з ними необхідно виконувати відповідно до чинних інструкцій із техніки безпеки. </a:t>
            </a:r>
          </a:p>
          <a:p>
            <a:r>
              <a:rPr lang="uk-UA" dirty="0"/>
              <a:t>Роботи з хімічними сполуками, особливо з ефіром, </a:t>
            </a:r>
            <a:r>
              <a:rPr lang="uk-UA" dirty="0" err="1"/>
              <a:t>чотирихлористим</a:t>
            </a:r>
            <a:r>
              <a:rPr lang="uk-UA" dirty="0"/>
              <a:t> вуглецем, наркотичними речовинами та реактивами (розчин солей) необхідно проводити у витяжній шафі чи добре провітрюваному приміщенні відповідно до чинних інструкцій щодо техніки безпеки під час роботи з ними. </a:t>
            </a:r>
          </a:p>
        </p:txBody>
      </p:sp>
    </p:spTree>
    <p:extLst>
      <p:ext uri="{BB962C8B-B14F-4D97-AF65-F5344CB8AC3E}">
        <p14:creationId xmlns:p14="http://schemas.microsoft.com/office/powerpoint/2010/main" val="275092926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82DA64-7D56-41D5-B420-63FCE19F70C5}"/>
              </a:ext>
            </a:extLst>
          </p:cNvPr>
          <p:cNvSpPr>
            <a:spLocks noGrp="1"/>
          </p:cNvSpPr>
          <p:nvPr>
            <p:ph type="title"/>
          </p:nvPr>
        </p:nvSpPr>
        <p:spPr>
          <a:xfrm>
            <a:off x="838200" y="365126"/>
            <a:ext cx="10515600" cy="704020"/>
          </a:xfrm>
        </p:spPr>
        <p:txBody>
          <a:bodyPr/>
          <a:lstStyle/>
          <a:p>
            <a:r>
              <a:rPr lang="uk-UA" i="1" dirty="0"/>
              <a:t>Контрольні запитання </a:t>
            </a:r>
            <a:endParaRPr lang="uk-UA" dirty="0"/>
          </a:p>
        </p:txBody>
      </p:sp>
      <p:sp>
        <p:nvSpPr>
          <p:cNvPr id="3" name="Объект 2">
            <a:extLst>
              <a:ext uri="{FF2B5EF4-FFF2-40B4-BE49-F238E27FC236}">
                <a16:creationId xmlns:a16="http://schemas.microsoft.com/office/drawing/2014/main" id="{D38A59A4-9AAC-4053-8334-3428CA651893}"/>
              </a:ext>
            </a:extLst>
          </p:cNvPr>
          <p:cNvSpPr>
            <a:spLocks noGrp="1"/>
          </p:cNvSpPr>
          <p:nvPr>
            <p:ph idx="1"/>
          </p:nvPr>
        </p:nvSpPr>
        <p:spPr>
          <a:xfrm>
            <a:off x="936674" y="1389527"/>
            <a:ext cx="10515600" cy="4351338"/>
          </a:xfrm>
        </p:spPr>
        <p:txBody>
          <a:bodyPr>
            <a:normAutofit fontScale="77500" lnSpcReduction="20000"/>
          </a:bodyPr>
          <a:lstStyle/>
          <a:p>
            <a:pPr marL="0" indent="0">
              <a:buNone/>
            </a:pPr>
            <a:r>
              <a:rPr lang="ru-RU" dirty="0"/>
              <a:t>1. У </a:t>
            </a:r>
            <a:r>
              <a:rPr lang="ru-RU" dirty="0" err="1"/>
              <a:t>чому</a:t>
            </a:r>
            <a:r>
              <a:rPr lang="ru-RU" dirty="0"/>
              <a:t> </a:t>
            </a:r>
            <a:r>
              <a:rPr lang="ru-RU" dirty="0" err="1"/>
              <a:t>полягає</a:t>
            </a:r>
            <a:r>
              <a:rPr lang="ru-RU" dirty="0"/>
              <a:t> </a:t>
            </a:r>
            <a:r>
              <a:rPr lang="ru-RU" dirty="0" err="1"/>
              <a:t>мікологічна</a:t>
            </a:r>
            <a:r>
              <a:rPr lang="ru-RU" dirty="0"/>
              <a:t> </a:t>
            </a:r>
            <a:r>
              <a:rPr lang="ru-RU" dirty="0" err="1"/>
              <a:t>експертиза</a:t>
            </a:r>
            <a:r>
              <a:rPr lang="ru-RU" dirty="0"/>
              <a:t>? </a:t>
            </a:r>
          </a:p>
          <a:p>
            <a:pPr marL="0" indent="0">
              <a:buNone/>
            </a:pPr>
            <a:r>
              <a:rPr lang="ru-RU" dirty="0"/>
              <a:t>2. </a:t>
            </a:r>
            <a:r>
              <a:rPr lang="ru-RU" dirty="0" err="1"/>
              <a:t>Які</a:t>
            </a:r>
            <a:r>
              <a:rPr lang="ru-RU" dirty="0"/>
              <a:t> Ви </a:t>
            </a:r>
            <a:r>
              <a:rPr lang="ru-RU" dirty="0" err="1"/>
              <a:t>знаєте</a:t>
            </a:r>
            <a:r>
              <a:rPr lang="ru-RU" dirty="0"/>
              <a:t> </a:t>
            </a:r>
            <a:r>
              <a:rPr lang="ru-RU" dirty="0" err="1"/>
              <a:t>методи</a:t>
            </a:r>
            <a:r>
              <a:rPr lang="ru-RU" dirty="0"/>
              <a:t> </a:t>
            </a:r>
            <a:r>
              <a:rPr lang="ru-RU" dirty="0" err="1"/>
              <a:t>мікологічних</a:t>
            </a:r>
            <a:r>
              <a:rPr lang="ru-RU" dirty="0"/>
              <a:t> </a:t>
            </a:r>
            <a:r>
              <a:rPr lang="ru-RU" dirty="0" err="1"/>
              <a:t>аналізів</a:t>
            </a:r>
            <a:r>
              <a:rPr lang="ru-RU" dirty="0"/>
              <a:t>? </a:t>
            </a:r>
          </a:p>
          <a:p>
            <a:pPr marL="0" indent="0">
              <a:buNone/>
            </a:pPr>
            <a:r>
              <a:rPr lang="ru-RU" dirty="0"/>
              <a:t>3. У </a:t>
            </a:r>
            <a:r>
              <a:rPr lang="ru-RU" dirty="0" err="1"/>
              <a:t>чому</a:t>
            </a:r>
            <a:r>
              <a:rPr lang="ru-RU" dirty="0"/>
              <a:t> суть </a:t>
            </a:r>
            <a:r>
              <a:rPr lang="ru-RU" dirty="0" err="1"/>
              <a:t>макроскопічного</a:t>
            </a:r>
            <a:r>
              <a:rPr lang="ru-RU" dirty="0"/>
              <a:t> методу та </a:t>
            </a:r>
            <a:r>
              <a:rPr lang="ru-RU" dirty="0" err="1"/>
              <a:t>макроскопічного</a:t>
            </a:r>
            <a:r>
              <a:rPr lang="ru-RU" dirty="0"/>
              <a:t> методу за Ковальчуком? </a:t>
            </a:r>
          </a:p>
          <a:p>
            <a:pPr marL="0" indent="0">
              <a:buNone/>
            </a:pPr>
            <a:r>
              <a:rPr lang="ru-RU" dirty="0"/>
              <a:t>4. </a:t>
            </a:r>
            <a:r>
              <a:rPr lang="ru-RU" dirty="0" err="1"/>
              <a:t>Опишіть</a:t>
            </a:r>
            <a:r>
              <a:rPr lang="ru-RU" dirty="0"/>
              <a:t> метод </a:t>
            </a:r>
            <a:r>
              <a:rPr lang="ru-RU" dirty="0" err="1"/>
              <a:t>центрифугування</a:t>
            </a:r>
            <a:r>
              <a:rPr lang="ru-RU" dirty="0"/>
              <a:t> та метод </a:t>
            </a:r>
            <a:r>
              <a:rPr lang="ru-RU" dirty="0" err="1"/>
              <a:t>центрифугування</a:t>
            </a:r>
            <a:r>
              <a:rPr lang="ru-RU" dirty="0"/>
              <a:t> (за Ковальчуком)? </a:t>
            </a:r>
          </a:p>
          <a:p>
            <a:pPr marL="0" indent="0">
              <a:buNone/>
            </a:pPr>
            <a:r>
              <a:rPr lang="ru-RU" dirty="0"/>
              <a:t>5. У </a:t>
            </a:r>
            <a:r>
              <a:rPr lang="ru-RU" dirty="0" err="1"/>
              <a:t>чому</a:t>
            </a:r>
            <a:r>
              <a:rPr lang="ru-RU" dirty="0"/>
              <a:t> </a:t>
            </a:r>
            <a:r>
              <a:rPr lang="ru-RU" dirty="0" err="1"/>
              <a:t>полягає</a:t>
            </a:r>
            <a:r>
              <a:rPr lang="ru-RU" dirty="0"/>
              <a:t> </a:t>
            </a:r>
            <a:r>
              <a:rPr lang="ru-RU" dirty="0" err="1"/>
              <a:t>біологічний</a:t>
            </a:r>
            <a:r>
              <a:rPr lang="ru-RU" dirty="0"/>
              <a:t> метод? </a:t>
            </a:r>
          </a:p>
          <a:p>
            <a:pPr marL="0" indent="0">
              <a:buNone/>
            </a:pPr>
            <a:r>
              <a:rPr lang="ru-RU" dirty="0"/>
              <a:t>6. </a:t>
            </a:r>
            <a:r>
              <a:rPr lang="ru-RU" dirty="0" err="1"/>
              <a:t>Опишіть</a:t>
            </a:r>
            <a:r>
              <a:rPr lang="ru-RU" dirty="0"/>
              <a:t> методику </a:t>
            </a:r>
            <a:r>
              <a:rPr lang="ru-RU" dirty="0" err="1"/>
              <a:t>висівання</a:t>
            </a:r>
            <a:r>
              <a:rPr lang="ru-RU" dirty="0"/>
              <a:t> на </a:t>
            </a:r>
            <a:r>
              <a:rPr lang="ru-RU" dirty="0" err="1"/>
              <a:t>поживні</a:t>
            </a:r>
            <a:r>
              <a:rPr lang="ru-RU" dirty="0"/>
              <a:t> </a:t>
            </a:r>
            <a:r>
              <a:rPr lang="ru-RU" dirty="0" err="1"/>
              <a:t>середовища</a:t>
            </a:r>
            <a:r>
              <a:rPr lang="ru-RU" dirty="0"/>
              <a:t>? </a:t>
            </a:r>
          </a:p>
          <a:p>
            <a:pPr marL="0" indent="0">
              <a:buNone/>
            </a:pPr>
            <a:r>
              <a:rPr lang="ru-RU" dirty="0"/>
              <a:t>7. На </a:t>
            </a:r>
            <a:r>
              <a:rPr lang="ru-RU" dirty="0" err="1"/>
              <a:t>чому</a:t>
            </a:r>
            <a:r>
              <a:rPr lang="ru-RU" dirty="0"/>
              <a:t> </a:t>
            </a:r>
            <a:r>
              <a:rPr lang="ru-RU" dirty="0" err="1"/>
              <a:t>базується</a:t>
            </a:r>
            <a:r>
              <a:rPr lang="ru-RU" dirty="0"/>
              <a:t> </a:t>
            </a:r>
            <a:r>
              <a:rPr lang="ru-RU" dirty="0" err="1"/>
              <a:t>люмінесцентний</a:t>
            </a:r>
            <a:r>
              <a:rPr lang="ru-RU" dirty="0"/>
              <a:t> метод? </a:t>
            </a:r>
          </a:p>
          <a:p>
            <a:pPr marL="0" indent="0">
              <a:buNone/>
            </a:pPr>
            <a:r>
              <a:rPr lang="ru-RU" dirty="0"/>
              <a:t>8. </a:t>
            </a:r>
            <a:r>
              <a:rPr lang="ru-RU" dirty="0" err="1"/>
              <a:t>Які</a:t>
            </a:r>
            <a:r>
              <a:rPr lang="ru-RU" dirty="0"/>
              <a:t> Ви </a:t>
            </a:r>
            <a:r>
              <a:rPr lang="ru-RU" dirty="0" err="1"/>
              <a:t>знаєте</a:t>
            </a:r>
            <a:r>
              <a:rPr lang="ru-RU" dirty="0"/>
              <a:t> </a:t>
            </a:r>
            <a:r>
              <a:rPr lang="ru-RU" dirty="0" err="1"/>
              <a:t>методи</a:t>
            </a:r>
            <a:r>
              <a:rPr lang="ru-RU" dirty="0"/>
              <a:t> </a:t>
            </a:r>
            <a:r>
              <a:rPr lang="ru-RU" dirty="0" err="1"/>
              <a:t>визначання</a:t>
            </a:r>
            <a:r>
              <a:rPr lang="ru-RU" dirty="0"/>
              <a:t> раку </a:t>
            </a:r>
            <a:r>
              <a:rPr lang="ru-RU" dirty="0" err="1"/>
              <a:t>картоплі</a:t>
            </a:r>
            <a:r>
              <a:rPr lang="ru-RU" dirty="0"/>
              <a:t> на </a:t>
            </a:r>
            <a:r>
              <a:rPr lang="ru-RU" dirty="0" err="1"/>
              <a:t>бульбах</a:t>
            </a:r>
            <a:r>
              <a:rPr lang="ru-RU" dirty="0"/>
              <a:t> та в </a:t>
            </a:r>
            <a:r>
              <a:rPr lang="ru-RU" dirty="0" err="1"/>
              <a:t>ґрунті</a:t>
            </a:r>
            <a:r>
              <a:rPr lang="ru-RU" dirty="0"/>
              <a:t>? </a:t>
            </a:r>
          </a:p>
          <a:p>
            <a:pPr marL="0" indent="0">
              <a:buNone/>
            </a:pPr>
            <a:r>
              <a:rPr lang="ru-RU" dirty="0"/>
              <a:t>9. Як </a:t>
            </a:r>
            <a:r>
              <a:rPr lang="ru-RU" dirty="0" err="1"/>
              <a:t>проводять</a:t>
            </a:r>
            <a:r>
              <a:rPr lang="ru-RU" dirty="0"/>
              <a:t> </a:t>
            </a:r>
            <a:r>
              <a:rPr lang="ru-RU" dirty="0" err="1"/>
              <a:t>стерилізацію</a:t>
            </a:r>
            <a:r>
              <a:rPr lang="ru-RU" dirty="0"/>
              <a:t> </a:t>
            </a:r>
            <a:r>
              <a:rPr lang="ru-RU" dirty="0" err="1"/>
              <a:t>поживних</a:t>
            </a:r>
            <a:r>
              <a:rPr lang="ru-RU" dirty="0"/>
              <a:t> </a:t>
            </a:r>
            <a:r>
              <a:rPr lang="ru-RU" dirty="0" err="1"/>
              <a:t>середовищ</a:t>
            </a:r>
            <a:r>
              <a:rPr lang="ru-RU" dirty="0"/>
              <a:t> та лабораторного посуду? </a:t>
            </a:r>
          </a:p>
          <a:p>
            <a:pPr marL="0" indent="0">
              <a:buNone/>
            </a:pPr>
            <a:r>
              <a:rPr lang="ru-RU" dirty="0"/>
              <a:t>10. </a:t>
            </a:r>
            <a:r>
              <a:rPr lang="ru-RU" dirty="0" err="1"/>
              <a:t>Які</a:t>
            </a:r>
            <a:r>
              <a:rPr lang="ru-RU" dirty="0"/>
              <a:t> Ви </a:t>
            </a:r>
            <a:r>
              <a:rPr lang="ru-RU" dirty="0" err="1"/>
              <a:t>знаєте</a:t>
            </a:r>
            <a:r>
              <a:rPr lang="ru-RU" dirty="0"/>
              <a:t> </a:t>
            </a:r>
            <a:r>
              <a:rPr lang="ru-RU" dirty="0" err="1"/>
              <a:t>поживні</a:t>
            </a:r>
            <a:r>
              <a:rPr lang="ru-RU" dirty="0"/>
              <a:t> </a:t>
            </a:r>
            <a:r>
              <a:rPr lang="ru-RU" dirty="0" err="1"/>
              <a:t>середовища</a:t>
            </a:r>
            <a:r>
              <a:rPr lang="ru-RU" dirty="0"/>
              <a:t> для </a:t>
            </a:r>
            <a:r>
              <a:rPr lang="ru-RU" dirty="0" err="1"/>
              <a:t>грибів</a:t>
            </a:r>
            <a:r>
              <a:rPr lang="ru-RU" dirty="0"/>
              <a:t>? </a:t>
            </a:r>
          </a:p>
          <a:p>
            <a:pPr marL="0" indent="0">
              <a:buNone/>
            </a:pPr>
            <a:r>
              <a:rPr lang="ru-RU" dirty="0"/>
              <a:t>11. Як проводиться </a:t>
            </a:r>
            <a:r>
              <a:rPr lang="ru-RU" dirty="0" err="1"/>
              <a:t>виготовлення</a:t>
            </a:r>
            <a:r>
              <a:rPr lang="ru-RU" dirty="0"/>
              <a:t> </a:t>
            </a:r>
            <a:r>
              <a:rPr lang="ru-RU" dirty="0" err="1"/>
              <a:t>мікроскопічних</a:t>
            </a:r>
            <a:r>
              <a:rPr lang="ru-RU" dirty="0"/>
              <a:t> </a:t>
            </a:r>
            <a:r>
              <a:rPr lang="ru-RU" dirty="0" err="1"/>
              <a:t>препаратів</a:t>
            </a:r>
            <a:r>
              <a:rPr lang="ru-RU" dirty="0"/>
              <a:t>? </a:t>
            </a:r>
          </a:p>
          <a:p>
            <a:pPr marL="0" indent="0">
              <a:buNone/>
            </a:pPr>
            <a:r>
              <a:rPr lang="ru-RU" dirty="0"/>
              <a:t>12. Як </a:t>
            </a:r>
            <a:r>
              <a:rPr lang="ru-RU" dirty="0" err="1"/>
              <a:t>відбувається</a:t>
            </a:r>
            <a:r>
              <a:rPr lang="ru-RU" dirty="0"/>
              <a:t> </a:t>
            </a:r>
            <a:r>
              <a:rPr lang="ru-RU" dirty="0" err="1"/>
              <a:t>виділення</a:t>
            </a:r>
            <a:r>
              <a:rPr lang="ru-RU" dirty="0"/>
              <a:t> </a:t>
            </a:r>
            <a:r>
              <a:rPr lang="ru-RU" dirty="0" err="1"/>
              <a:t>грибів</a:t>
            </a:r>
            <a:r>
              <a:rPr lang="ru-RU" dirty="0"/>
              <a:t> з </a:t>
            </a:r>
            <a:r>
              <a:rPr lang="ru-RU" dirty="0" err="1"/>
              <a:t>різного</a:t>
            </a:r>
            <a:r>
              <a:rPr lang="ru-RU" dirty="0"/>
              <a:t> </a:t>
            </a:r>
            <a:r>
              <a:rPr lang="ru-RU" dirty="0" err="1"/>
              <a:t>рослинного</a:t>
            </a:r>
            <a:r>
              <a:rPr lang="ru-RU" dirty="0"/>
              <a:t> </a:t>
            </a:r>
            <a:r>
              <a:rPr lang="ru-RU" dirty="0" err="1"/>
              <a:t>матеріалу</a:t>
            </a:r>
            <a:r>
              <a:rPr lang="ru-RU" dirty="0"/>
              <a:t>? </a:t>
            </a:r>
            <a:endParaRPr lang="uk-UA" dirty="0"/>
          </a:p>
        </p:txBody>
      </p:sp>
    </p:spTree>
    <p:extLst>
      <p:ext uri="{BB962C8B-B14F-4D97-AF65-F5344CB8AC3E}">
        <p14:creationId xmlns:p14="http://schemas.microsoft.com/office/powerpoint/2010/main" val="2674933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E04817-3EDD-4187-AEDC-B897CCDFF20D}"/>
              </a:ext>
            </a:extLst>
          </p:cNvPr>
          <p:cNvSpPr>
            <a:spLocks noGrp="1"/>
          </p:cNvSpPr>
          <p:nvPr>
            <p:ph type="title"/>
          </p:nvPr>
        </p:nvSpPr>
        <p:spPr/>
        <p:txBody>
          <a:bodyPr/>
          <a:lstStyle/>
          <a:p>
            <a:r>
              <a:rPr lang="uk-UA" b="1" dirty="0"/>
              <a:t>Прилади та обладнання </a:t>
            </a:r>
            <a:endParaRPr lang="uk-UA" dirty="0"/>
          </a:p>
        </p:txBody>
      </p:sp>
      <p:sp>
        <p:nvSpPr>
          <p:cNvPr id="3" name="Объект 2">
            <a:extLst>
              <a:ext uri="{FF2B5EF4-FFF2-40B4-BE49-F238E27FC236}">
                <a16:creationId xmlns:a16="http://schemas.microsoft.com/office/drawing/2014/main" id="{49A26C6D-6928-469C-8F81-0DE537D1DDA7}"/>
              </a:ext>
            </a:extLst>
          </p:cNvPr>
          <p:cNvSpPr>
            <a:spLocks noGrp="1"/>
          </p:cNvSpPr>
          <p:nvPr>
            <p:ph idx="1"/>
          </p:nvPr>
        </p:nvSpPr>
        <p:spPr>
          <a:xfrm>
            <a:off x="838200" y="1364566"/>
            <a:ext cx="10515600" cy="5128309"/>
          </a:xfrm>
        </p:spPr>
        <p:txBody>
          <a:bodyPr>
            <a:normAutofit fontScale="92500" lnSpcReduction="20000"/>
          </a:bodyPr>
          <a:lstStyle/>
          <a:p>
            <a:pPr marL="0" indent="0">
              <a:buNone/>
            </a:pPr>
            <a:r>
              <a:rPr lang="uk-UA" dirty="0"/>
              <a:t>Для експертизи необхідно мати таке обладнання: ваги лабораторні згідно з ГОСТ 24104, мікроскопи біологічні: МБІ та МБР, стереоскопічний та імерсійний, бінокулярні мікроскопи МБС-9, МБС-10, бінокулярну БЛ-1 або налобну лупу, люмінесцентний мікроскоп, камеру </a:t>
            </a:r>
            <a:r>
              <a:rPr lang="uk-UA" dirty="0" err="1"/>
              <a:t>Горяєва</a:t>
            </a:r>
            <a:r>
              <a:rPr lang="uk-UA" dirty="0"/>
              <a:t>, автоклав вертикальний або горизонтальний, центрифугу ЦВР-1, термостат для </a:t>
            </a:r>
            <a:r>
              <a:rPr lang="uk-UA" dirty="0" err="1"/>
              <a:t>пророшування</a:t>
            </a:r>
            <a:r>
              <a:rPr lang="uk-UA" dirty="0"/>
              <a:t> насіння, лупи згідно з ГОСТ 25706, пробірки скляні згідно з ГОСТ 1770, чашки Петрі і Коха, склянки згідно з ГОСТ 25336, колби згідно з ГОСТ 1770, гумовий товкач, кристалізатор, електропаяльник, фарфорову ступку згідно з ГОСТ 9147, </a:t>
            </a:r>
            <a:r>
              <a:rPr lang="uk-UA" dirty="0" err="1"/>
              <a:t>ростильні</a:t>
            </a:r>
            <a:r>
              <a:rPr lang="uk-UA" dirty="0"/>
              <a:t> фаянсові та пластмасові, пінцети, голкотримач, освітлювач УФ, спиртівку, скальпель медичний очний, голки препарувальні, баню водяну, електроплитку згідно з ГОСТ 14919, скельця предметні згідно з ГОСТ 25336, скельця покривні, совки лабораторні, лінійки для ділення аналізованого зразка, папір фільтрувальний згідно з ГОСТ 12026, мікрометри окулярні, агар, спирт етиловий ректифікат згідно з ГОСТ 18300, воду дистильовану, дошку </a:t>
            </a:r>
            <a:r>
              <a:rPr lang="uk-UA" dirty="0" err="1"/>
              <a:t>аналізну</a:t>
            </a:r>
            <a:r>
              <a:rPr lang="uk-UA" dirty="0"/>
              <a:t>, лотки, кювети (</a:t>
            </a:r>
            <a:r>
              <a:rPr lang="uk-UA" dirty="0" err="1"/>
              <a:t>поемальовані</a:t>
            </a:r>
            <a:r>
              <a:rPr lang="uk-UA" dirty="0"/>
              <a:t> чи пластмасові), мікротом санний, гербарій, таблиці, визначники, колекції </a:t>
            </a:r>
            <a:r>
              <a:rPr lang="uk-UA" dirty="0" err="1"/>
              <a:t>хвороб</a:t>
            </a:r>
            <a:r>
              <a:rPr lang="uk-UA" dirty="0"/>
              <a:t> рослин, насіння і плодів, фотоапарат. </a:t>
            </a:r>
          </a:p>
        </p:txBody>
      </p:sp>
    </p:spTree>
    <p:extLst>
      <p:ext uri="{BB962C8B-B14F-4D97-AF65-F5344CB8AC3E}">
        <p14:creationId xmlns:p14="http://schemas.microsoft.com/office/powerpoint/2010/main" val="4072194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1191A3-500C-401D-810C-B867FF1A0326}"/>
              </a:ext>
            </a:extLst>
          </p:cNvPr>
          <p:cNvSpPr>
            <a:spLocks noGrp="1"/>
          </p:cNvSpPr>
          <p:nvPr>
            <p:ph type="title"/>
          </p:nvPr>
        </p:nvSpPr>
        <p:spPr/>
        <p:txBody>
          <a:bodyPr/>
          <a:lstStyle/>
          <a:p>
            <a:r>
              <a:rPr lang="uk-UA" b="1" dirty="0"/>
              <a:t>Методи мікологічних аналізів </a:t>
            </a:r>
            <a:endParaRPr lang="uk-UA" dirty="0"/>
          </a:p>
        </p:txBody>
      </p:sp>
      <p:sp>
        <p:nvSpPr>
          <p:cNvPr id="3" name="Объект 2">
            <a:extLst>
              <a:ext uri="{FF2B5EF4-FFF2-40B4-BE49-F238E27FC236}">
                <a16:creationId xmlns:a16="http://schemas.microsoft.com/office/drawing/2014/main" id="{81C920E7-EB2B-48D2-B0AC-38825F3B36AA}"/>
              </a:ext>
            </a:extLst>
          </p:cNvPr>
          <p:cNvSpPr>
            <a:spLocks noGrp="1"/>
          </p:cNvSpPr>
          <p:nvPr>
            <p:ph idx="1"/>
          </p:nvPr>
        </p:nvSpPr>
        <p:spPr/>
        <p:txBody>
          <a:bodyPr/>
          <a:lstStyle/>
          <a:p>
            <a:pPr marL="0" indent="0">
              <a:buNone/>
            </a:pPr>
            <a:r>
              <a:rPr lang="ru-RU" dirty="0"/>
              <a:t>У </a:t>
            </a:r>
            <a:r>
              <a:rPr lang="ru-RU" dirty="0" err="1"/>
              <a:t>цей</a:t>
            </a:r>
            <a:r>
              <a:rPr lang="ru-RU" dirty="0"/>
              <a:t> час </a:t>
            </a:r>
            <a:r>
              <a:rPr lang="ru-RU" dirty="0" err="1"/>
              <a:t>під</a:t>
            </a:r>
            <a:r>
              <a:rPr lang="ru-RU" dirty="0"/>
              <a:t> час </a:t>
            </a:r>
            <a:r>
              <a:rPr lang="ru-RU" dirty="0" err="1"/>
              <a:t>мікологічної</a:t>
            </a:r>
            <a:r>
              <a:rPr lang="ru-RU" dirty="0"/>
              <a:t> </a:t>
            </a:r>
            <a:r>
              <a:rPr lang="ru-RU" dirty="0" err="1"/>
              <a:t>експертизи</a:t>
            </a:r>
            <a:r>
              <a:rPr lang="ru-RU" dirty="0"/>
              <a:t> </a:t>
            </a:r>
            <a:r>
              <a:rPr lang="ru-RU" dirty="0" err="1"/>
              <a:t>застосовують</a:t>
            </a:r>
            <a:r>
              <a:rPr lang="ru-RU" dirty="0"/>
              <a:t> </a:t>
            </a:r>
            <a:r>
              <a:rPr lang="ru-RU" dirty="0" err="1"/>
              <a:t>такі</a:t>
            </a:r>
            <a:r>
              <a:rPr lang="ru-RU" dirty="0"/>
              <a:t> </a:t>
            </a:r>
            <a:r>
              <a:rPr lang="ru-RU" dirty="0" err="1"/>
              <a:t>методи</a:t>
            </a:r>
            <a:r>
              <a:rPr lang="ru-RU" dirty="0"/>
              <a:t>: </a:t>
            </a:r>
            <a:r>
              <a:rPr lang="ru-RU" dirty="0" err="1"/>
              <a:t>макроскопічний</a:t>
            </a:r>
            <a:r>
              <a:rPr lang="ru-RU" dirty="0"/>
              <a:t>, </a:t>
            </a:r>
            <a:r>
              <a:rPr lang="ru-RU" dirty="0" err="1"/>
              <a:t>біологічний</a:t>
            </a:r>
            <a:r>
              <a:rPr lang="ru-RU" dirty="0"/>
              <a:t>, </a:t>
            </a:r>
            <a:r>
              <a:rPr lang="ru-RU" dirty="0" err="1"/>
              <a:t>центрифугування</a:t>
            </a:r>
            <a:r>
              <a:rPr lang="ru-RU" dirty="0"/>
              <a:t>. </a:t>
            </a:r>
          </a:p>
          <a:p>
            <a:pPr marL="0" indent="0">
              <a:buNone/>
            </a:pPr>
            <a:r>
              <a:rPr lang="ru-RU" dirty="0"/>
              <a:t>Для </a:t>
            </a:r>
            <a:r>
              <a:rPr lang="ru-RU" dirty="0" err="1"/>
              <a:t>точних</a:t>
            </a:r>
            <a:r>
              <a:rPr lang="ru-RU" dirty="0"/>
              <a:t> </a:t>
            </a:r>
            <a:r>
              <a:rPr lang="ru-RU" dirty="0" err="1"/>
              <a:t>досліджень</a:t>
            </a:r>
            <a:r>
              <a:rPr lang="ru-RU" dirty="0"/>
              <a:t> </a:t>
            </a:r>
            <a:r>
              <a:rPr lang="ru-RU" dirty="0" err="1"/>
              <a:t>використовують</a:t>
            </a:r>
            <a:r>
              <a:rPr lang="ru-RU" dirty="0"/>
              <a:t> й </a:t>
            </a:r>
            <a:r>
              <a:rPr lang="ru-RU" dirty="0" err="1"/>
              <a:t>інші</a:t>
            </a:r>
            <a:r>
              <a:rPr lang="ru-RU" dirty="0"/>
              <a:t> </a:t>
            </a:r>
            <a:r>
              <a:rPr lang="ru-RU" dirty="0" err="1"/>
              <a:t>методи</a:t>
            </a:r>
            <a:r>
              <a:rPr lang="ru-RU" dirty="0"/>
              <a:t> – </a:t>
            </a:r>
            <a:r>
              <a:rPr lang="ru-RU" dirty="0" err="1"/>
              <a:t>люмінесцентний</a:t>
            </a:r>
            <a:r>
              <a:rPr lang="ru-RU" dirty="0"/>
              <a:t>, </a:t>
            </a:r>
            <a:r>
              <a:rPr lang="ru-RU" dirty="0" err="1"/>
              <a:t>серологічний</a:t>
            </a:r>
            <a:r>
              <a:rPr lang="ru-RU" dirty="0"/>
              <a:t>. </a:t>
            </a:r>
            <a:endParaRPr lang="uk-UA" dirty="0"/>
          </a:p>
        </p:txBody>
      </p:sp>
    </p:spTree>
    <p:extLst>
      <p:ext uri="{BB962C8B-B14F-4D97-AF65-F5344CB8AC3E}">
        <p14:creationId xmlns:p14="http://schemas.microsoft.com/office/powerpoint/2010/main" val="6214662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TotalTime>
  <Words>6690</Words>
  <Application>Microsoft Office PowerPoint</Application>
  <PresentationFormat>Широкоэкранный</PresentationFormat>
  <Paragraphs>172</Paragraphs>
  <Slides>76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76</vt:i4>
      </vt:variant>
    </vt:vector>
  </HeadingPairs>
  <TitlesOfParts>
    <vt:vector size="80" baseType="lpstr">
      <vt:lpstr>Arial</vt:lpstr>
      <vt:lpstr>Calibri</vt:lpstr>
      <vt:lpstr>Calibri Light</vt:lpstr>
      <vt:lpstr>Тема Office</vt:lpstr>
      <vt:lpstr>Лекція 12</vt:lpstr>
      <vt:lpstr>План </vt:lpstr>
      <vt:lpstr>Презентация PowerPoint</vt:lpstr>
      <vt:lpstr>До підкарантинних матеріалів належать </vt:lpstr>
      <vt:lpstr>Презентация PowerPoint</vt:lpstr>
      <vt:lpstr>До підконтрольних об’єктів належать: </vt:lpstr>
      <vt:lpstr>Підконтрольні матеріали: </vt:lpstr>
      <vt:lpstr>Прилади та обладнання </vt:lpstr>
      <vt:lpstr>Методи мікологічних аналізів </vt:lpstr>
      <vt:lpstr>Макроскопічний метод. </vt:lpstr>
      <vt:lpstr>Презентация PowerPoint</vt:lpstr>
      <vt:lpstr>Презентация PowerPoint</vt:lpstr>
      <vt:lpstr>Макроскопічний метод (за Ковальчуком) </vt:lpstr>
      <vt:lpstr>Метод центрифугування </vt:lpstr>
      <vt:lpstr>Презентация PowerPoint</vt:lpstr>
      <vt:lpstr>Метод центрифугування (за Ковальчуком). </vt:lpstr>
      <vt:lpstr>Презентация PowerPoint</vt:lpstr>
      <vt:lpstr>Біологічний метод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Висівання на поживні середовища </vt:lpstr>
      <vt:lpstr>Презентация PowerPoint</vt:lpstr>
      <vt:lpstr>Презентация PowerPoint</vt:lpstr>
      <vt:lpstr>Презентация PowerPoint</vt:lpstr>
      <vt:lpstr>Презентация PowerPoint</vt:lpstr>
      <vt:lpstr>Презентация PowerPoint</vt:lpstr>
      <vt:lpstr>Люмінесцентний метод </vt:lpstr>
      <vt:lpstr>Презентация PowerPoint</vt:lpstr>
      <vt:lpstr>Презентация PowerPoint</vt:lpstr>
      <vt:lpstr>Презентация PowerPoint</vt:lpstr>
      <vt:lpstr>Методи визначання раку картоплі на бульбах та в ґрунті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Стерилізація поживних середовищ та посуду </vt:lpstr>
      <vt:lpstr>Презентация PowerPoint</vt:lpstr>
      <vt:lpstr>Презентация PowerPoint</vt:lpstr>
      <vt:lpstr>Презентация PowerPoint</vt:lpstr>
      <vt:lpstr>Презентация PowerPoint</vt:lpstr>
      <vt:lpstr>Поживні середовища для грибів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Виготовлення мікроскопічних препаратів </vt:lpstr>
      <vt:lpstr>Презентация PowerPoint</vt:lpstr>
      <vt:lpstr>Презентация PowerPoint</vt:lpstr>
      <vt:lpstr>Презентация PowerPoint</vt:lpstr>
      <vt:lpstr>Презентация PowerPoint</vt:lpstr>
      <vt:lpstr>Основні барвники, що використовують під час мікологічної експертизи. </vt:lpstr>
      <vt:lpstr>Презентация PowerPoint</vt:lpstr>
      <vt:lpstr>Презентация PowerPoint</vt:lpstr>
      <vt:lpstr>Виділення грибів з різного рослинного матеріалу </vt:lpstr>
      <vt:lpstr>Презентация PowerPoint</vt:lpstr>
      <vt:lpstr>Презентация PowerPoint</vt:lpstr>
      <vt:lpstr>Ідентифікування хвороб рослин </vt:lpstr>
      <vt:lpstr>Презентация PowerPoint</vt:lpstr>
      <vt:lpstr>Презентация PowerPoint</vt:lpstr>
      <vt:lpstr>Заходи за результатами експертизи </vt:lpstr>
      <vt:lpstr>Вимоги безпеки </vt:lpstr>
      <vt:lpstr>Контрольні запитання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12</dc:title>
  <dc:creator> </dc:creator>
  <cp:lastModifiedBy> </cp:lastModifiedBy>
  <cp:revision>11</cp:revision>
  <dcterms:created xsi:type="dcterms:W3CDTF">2020-03-11T10:08:53Z</dcterms:created>
  <dcterms:modified xsi:type="dcterms:W3CDTF">2020-03-16T06:46:58Z</dcterms:modified>
</cp:coreProperties>
</file>