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3" r:id="rId57"/>
    <p:sldId id="314" r:id="rId58"/>
    <p:sldId id="315" r:id="rId59"/>
    <p:sldId id="316" r:id="rId60"/>
    <p:sldId id="317" r:id="rId61"/>
    <p:sldId id="311" r:id="rId62"/>
    <p:sldId id="312"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3" r:id="rId78"/>
    <p:sldId id="334" r:id="rId79"/>
    <p:sldId id="335" r:id="rId80"/>
    <p:sldId id="340" r:id="rId81"/>
    <p:sldId id="336" r:id="rId82"/>
    <p:sldId id="337" r:id="rId83"/>
    <p:sldId id="338" r:id="rId84"/>
    <p:sldId id="339" r:id="rId85"/>
    <p:sldId id="341" r:id="rId86"/>
    <p:sldId id="342" r:id="rId87"/>
    <p:sldId id="343" r:id="rId88"/>
    <p:sldId id="344" r:id="rId89"/>
    <p:sldId id="345" r:id="rId90"/>
    <p:sldId id="346" r:id="rId91"/>
    <p:sldId id="347" r:id="rId92"/>
    <p:sldId id="348" r:id="rId93"/>
    <p:sldId id="349" r:id="rId94"/>
    <p:sldId id="350" r:id="rId95"/>
    <p:sldId id="351" r:id="rId96"/>
    <p:sldId id="352" r:id="rId97"/>
    <p:sldId id="353" r:id="rId98"/>
    <p:sldId id="354" r:id="rId99"/>
    <p:sldId id="332"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791C9F-7960-4934-9CC8-9CA0AA7741AC}" type="datetimeFigureOut">
              <a:rPr lang="uk-UA" smtClean="0"/>
              <a:t>13.03.2020</a:t>
            </a:fld>
            <a:endParaRPr lang="uk-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46ACB3-4C42-4BEC-933A-14279E5080DE}" type="slidenum">
              <a:rPr lang="uk-UA" smtClean="0"/>
              <a:t>‹#›</a:t>
            </a:fld>
            <a:endParaRPr lang="uk-UA"/>
          </a:p>
        </p:txBody>
      </p:sp>
    </p:spTree>
    <p:extLst>
      <p:ext uri="{BB962C8B-B14F-4D97-AF65-F5344CB8AC3E}">
        <p14:creationId xmlns:p14="http://schemas.microsoft.com/office/powerpoint/2010/main" val="701392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5"/>
          </p:nvPr>
        </p:nvSpPr>
        <p:spPr/>
        <p:txBody>
          <a:bodyPr/>
          <a:lstStyle/>
          <a:p>
            <a:fld id="{C546ACB3-4C42-4BEC-933A-14279E5080DE}" type="slidenum">
              <a:rPr lang="uk-UA" smtClean="0"/>
              <a:t>63</a:t>
            </a:fld>
            <a:endParaRPr lang="uk-UA"/>
          </a:p>
        </p:txBody>
      </p:sp>
    </p:spTree>
    <p:extLst>
      <p:ext uri="{BB962C8B-B14F-4D97-AF65-F5344CB8AC3E}">
        <p14:creationId xmlns:p14="http://schemas.microsoft.com/office/powerpoint/2010/main" val="3643838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56160DB-57D0-446A-923D-E4715FDE0C65}"/>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uk-UA"/>
          </a:p>
        </p:txBody>
      </p:sp>
      <p:sp>
        <p:nvSpPr>
          <p:cNvPr id="3" name="Подзаголовок 2">
            <a:extLst>
              <a:ext uri="{FF2B5EF4-FFF2-40B4-BE49-F238E27FC236}">
                <a16:creationId xmlns:a16="http://schemas.microsoft.com/office/drawing/2014/main" id="{763710BE-62DE-4727-98C1-6129D369E3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uk-UA"/>
          </a:p>
        </p:txBody>
      </p:sp>
      <p:sp>
        <p:nvSpPr>
          <p:cNvPr id="4" name="Дата 3">
            <a:extLst>
              <a:ext uri="{FF2B5EF4-FFF2-40B4-BE49-F238E27FC236}">
                <a16:creationId xmlns:a16="http://schemas.microsoft.com/office/drawing/2014/main" id="{E71AEB72-F634-4AFA-8A16-1309AA0C6B62}"/>
              </a:ext>
            </a:extLst>
          </p:cNvPr>
          <p:cNvSpPr>
            <a:spLocks noGrp="1"/>
          </p:cNvSpPr>
          <p:nvPr>
            <p:ph type="dt" sz="half" idx="10"/>
          </p:nvPr>
        </p:nvSpPr>
        <p:spPr/>
        <p:txBody>
          <a:bodyPr/>
          <a:lstStyle/>
          <a:p>
            <a:fld id="{9732C04E-1190-4CBB-95FE-75FACE0ECE14}" type="datetimeFigureOut">
              <a:rPr lang="uk-UA" smtClean="0"/>
              <a:t>13.03.2020</a:t>
            </a:fld>
            <a:endParaRPr lang="uk-UA"/>
          </a:p>
        </p:txBody>
      </p:sp>
      <p:sp>
        <p:nvSpPr>
          <p:cNvPr id="5" name="Нижний колонтитул 4">
            <a:extLst>
              <a:ext uri="{FF2B5EF4-FFF2-40B4-BE49-F238E27FC236}">
                <a16:creationId xmlns:a16="http://schemas.microsoft.com/office/drawing/2014/main" id="{24289D88-C3C9-4714-AFC6-7427244846FE}"/>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7D1F54F6-4CA3-4FD8-86BD-E18231A7BEC8}"/>
              </a:ext>
            </a:extLst>
          </p:cNvPr>
          <p:cNvSpPr>
            <a:spLocks noGrp="1"/>
          </p:cNvSpPr>
          <p:nvPr>
            <p:ph type="sldNum" sz="quarter" idx="12"/>
          </p:nvPr>
        </p:nvSpPr>
        <p:spPr/>
        <p:txBody>
          <a:bodyPr/>
          <a:lstStyle/>
          <a:p>
            <a:fld id="{0A1A6615-848E-4551-9A7B-F3920A148C53}" type="slidenum">
              <a:rPr lang="uk-UA" smtClean="0"/>
              <a:t>‹#›</a:t>
            </a:fld>
            <a:endParaRPr lang="uk-UA"/>
          </a:p>
        </p:txBody>
      </p:sp>
    </p:spTree>
    <p:extLst>
      <p:ext uri="{BB962C8B-B14F-4D97-AF65-F5344CB8AC3E}">
        <p14:creationId xmlns:p14="http://schemas.microsoft.com/office/powerpoint/2010/main" val="525102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0245B59-AB6B-406C-B8B0-1A19187E62B8}"/>
              </a:ext>
            </a:extLst>
          </p:cNvPr>
          <p:cNvSpPr>
            <a:spLocks noGrp="1"/>
          </p:cNvSpPr>
          <p:nvPr>
            <p:ph type="title"/>
          </p:nvPr>
        </p:nvSpPr>
        <p:spPr/>
        <p:txBody>
          <a:bodyPr/>
          <a:lstStyle/>
          <a:p>
            <a:r>
              <a:rPr lang="ru-RU"/>
              <a:t>Образец заголовка</a:t>
            </a:r>
            <a:endParaRPr lang="uk-UA"/>
          </a:p>
        </p:txBody>
      </p:sp>
      <p:sp>
        <p:nvSpPr>
          <p:cNvPr id="3" name="Вертикальный текст 2">
            <a:extLst>
              <a:ext uri="{FF2B5EF4-FFF2-40B4-BE49-F238E27FC236}">
                <a16:creationId xmlns:a16="http://schemas.microsoft.com/office/drawing/2014/main" id="{C49239C4-DAEE-4437-8BB1-6F4D84268805}"/>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a16="http://schemas.microsoft.com/office/drawing/2014/main" id="{2164A4A6-86F2-4EA3-9500-A42AFDB17AA9}"/>
              </a:ext>
            </a:extLst>
          </p:cNvPr>
          <p:cNvSpPr>
            <a:spLocks noGrp="1"/>
          </p:cNvSpPr>
          <p:nvPr>
            <p:ph type="dt" sz="half" idx="10"/>
          </p:nvPr>
        </p:nvSpPr>
        <p:spPr/>
        <p:txBody>
          <a:bodyPr/>
          <a:lstStyle/>
          <a:p>
            <a:fld id="{9732C04E-1190-4CBB-95FE-75FACE0ECE14}" type="datetimeFigureOut">
              <a:rPr lang="uk-UA" smtClean="0"/>
              <a:t>13.03.2020</a:t>
            </a:fld>
            <a:endParaRPr lang="uk-UA"/>
          </a:p>
        </p:txBody>
      </p:sp>
      <p:sp>
        <p:nvSpPr>
          <p:cNvPr id="5" name="Нижний колонтитул 4">
            <a:extLst>
              <a:ext uri="{FF2B5EF4-FFF2-40B4-BE49-F238E27FC236}">
                <a16:creationId xmlns:a16="http://schemas.microsoft.com/office/drawing/2014/main" id="{75B29637-FE38-4ACB-87A0-B1BBB74CBB7C}"/>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16DFD652-F6BD-4595-A121-42EE3E07D263}"/>
              </a:ext>
            </a:extLst>
          </p:cNvPr>
          <p:cNvSpPr>
            <a:spLocks noGrp="1"/>
          </p:cNvSpPr>
          <p:nvPr>
            <p:ph type="sldNum" sz="quarter" idx="12"/>
          </p:nvPr>
        </p:nvSpPr>
        <p:spPr/>
        <p:txBody>
          <a:bodyPr/>
          <a:lstStyle/>
          <a:p>
            <a:fld id="{0A1A6615-848E-4551-9A7B-F3920A148C53}" type="slidenum">
              <a:rPr lang="uk-UA" smtClean="0"/>
              <a:t>‹#›</a:t>
            </a:fld>
            <a:endParaRPr lang="uk-UA"/>
          </a:p>
        </p:txBody>
      </p:sp>
    </p:spTree>
    <p:extLst>
      <p:ext uri="{BB962C8B-B14F-4D97-AF65-F5344CB8AC3E}">
        <p14:creationId xmlns:p14="http://schemas.microsoft.com/office/powerpoint/2010/main" val="1230769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9A03C981-4057-497D-B031-D55202FFE4F5}"/>
              </a:ext>
            </a:extLst>
          </p:cNvPr>
          <p:cNvSpPr>
            <a:spLocks noGrp="1"/>
          </p:cNvSpPr>
          <p:nvPr>
            <p:ph type="title" orient="vert"/>
          </p:nvPr>
        </p:nvSpPr>
        <p:spPr>
          <a:xfrm>
            <a:off x="8724900" y="365125"/>
            <a:ext cx="2628900" cy="5811838"/>
          </a:xfrm>
        </p:spPr>
        <p:txBody>
          <a:bodyPr vert="eaVert"/>
          <a:lstStyle/>
          <a:p>
            <a:r>
              <a:rPr lang="ru-RU"/>
              <a:t>Образец заголовка</a:t>
            </a:r>
            <a:endParaRPr lang="uk-UA"/>
          </a:p>
        </p:txBody>
      </p:sp>
      <p:sp>
        <p:nvSpPr>
          <p:cNvPr id="3" name="Вертикальный текст 2">
            <a:extLst>
              <a:ext uri="{FF2B5EF4-FFF2-40B4-BE49-F238E27FC236}">
                <a16:creationId xmlns:a16="http://schemas.microsoft.com/office/drawing/2014/main" id="{0BFCE784-1775-4305-B197-AE7C91133653}"/>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a16="http://schemas.microsoft.com/office/drawing/2014/main" id="{C477A596-3D25-491F-9277-C4A53C8A19BA}"/>
              </a:ext>
            </a:extLst>
          </p:cNvPr>
          <p:cNvSpPr>
            <a:spLocks noGrp="1"/>
          </p:cNvSpPr>
          <p:nvPr>
            <p:ph type="dt" sz="half" idx="10"/>
          </p:nvPr>
        </p:nvSpPr>
        <p:spPr/>
        <p:txBody>
          <a:bodyPr/>
          <a:lstStyle/>
          <a:p>
            <a:fld id="{9732C04E-1190-4CBB-95FE-75FACE0ECE14}" type="datetimeFigureOut">
              <a:rPr lang="uk-UA" smtClean="0"/>
              <a:t>13.03.2020</a:t>
            </a:fld>
            <a:endParaRPr lang="uk-UA"/>
          </a:p>
        </p:txBody>
      </p:sp>
      <p:sp>
        <p:nvSpPr>
          <p:cNvPr id="5" name="Нижний колонтитул 4">
            <a:extLst>
              <a:ext uri="{FF2B5EF4-FFF2-40B4-BE49-F238E27FC236}">
                <a16:creationId xmlns:a16="http://schemas.microsoft.com/office/drawing/2014/main" id="{30C72F3A-2A1E-40AC-8C10-2CF88E99F3DD}"/>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B5E225A0-88B1-4F3B-9628-216E220F3FC9}"/>
              </a:ext>
            </a:extLst>
          </p:cNvPr>
          <p:cNvSpPr>
            <a:spLocks noGrp="1"/>
          </p:cNvSpPr>
          <p:nvPr>
            <p:ph type="sldNum" sz="quarter" idx="12"/>
          </p:nvPr>
        </p:nvSpPr>
        <p:spPr/>
        <p:txBody>
          <a:bodyPr/>
          <a:lstStyle/>
          <a:p>
            <a:fld id="{0A1A6615-848E-4551-9A7B-F3920A148C53}" type="slidenum">
              <a:rPr lang="uk-UA" smtClean="0"/>
              <a:t>‹#›</a:t>
            </a:fld>
            <a:endParaRPr lang="uk-UA"/>
          </a:p>
        </p:txBody>
      </p:sp>
    </p:spTree>
    <p:extLst>
      <p:ext uri="{BB962C8B-B14F-4D97-AF65-F5344CB8AC3E}">
        <p14:creationId xmlns:p14="http://schemas.microsoft.com/office/powerpoint/2010/main" val="2541125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80DD65D-A643-4D03-96B2-C7132F3E566E}"/>
              </a:ext>
            </a:extLst>
          </p:cNvPr>
          <p:cNvSpPr>
            <a:spLocks noGrp="1"/>
          </p:cNvSpPr>
          <p:nvPr>
            <p:ph type="title"/>
          </p:nvPr>
        </p:nvSpPr>
        <p:spPr/>
        <p:txBody>
          <a:bodyPr/>
          <a:lstStyle/>
          <a:p>
            <a:r>
              <a:rPr lang="ru-RU"/>
              <a:t>Образец заголовка</a:t>
            </a:r>
            <a:endParaRPr lang="uk-UA"/>
          </a:p>
        </p:txBody>
      </p:sp>
      <p:sp>
        <p:nvSpPr>
          <p:cNvPr id="3" name="Объект 2">
            <a:extLst>
              <a:ext uri="{FF2B5EF4-FFF2-40B4-BE49-F238E27FC236}">
                <a16:creationId xmlns:a16="http://schemas.microsoft.com/office/drawing/2014/main" id="{36957177-DFAE-4DCC-8957-477284481BD1}"/>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a16="http://schemas.microsoft.com/office/drawing/2014/main" id="{F895B4C6-3C41-4E29-9DAB-A794954FDE70}"/>
              </a:ext>
            </a:extLst>
          </p:cNvPr>
          <p:cNvSpPr>
            <a:spLocks noGrp="1"/>
          </p:cNvSpPr>
          <p:nvPr>
            <p:ph type="dt" sz="half" idx="10"/>
          </p:nvPr>
        </p:nvSpPr>
        <p:spPr/>
        <p:txBody>
          <a:bodyPr/>
          <a:lstStyle/>
          <a:p>
            <a:fld id="{9732C04E-1190-4CBB-95FE-75FACE0ECE14}" type="datetimeFigureOut">
              <a:rPr lang="uk-UA" smtClean="0"/>
              <a:t>13.03.2020</a:t>
            </a:fld>
            <a:endParaRPr lang="uk-UA"/>
          </a:p>
        </p:txBody>
      </p:sp>
      <p:sp>
        <p:nvSpPr>
          <p:cNvPr id="5" name="Нижний колонтитул 4">
            <a:extLst>
              <a:ext uri="{FF2B5EF4-FFF2-40B4-BE49-F238E27FC236}">
                <a16:creationId xmlns:a16="http://schemas.microsoft.com/office/drawing/2014/main" id="{97E28C62-381C-46FB-8EC2-B49D756FBF73}"/>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5E461206-8EBA-4708-A12F-DA2B4511617D}"/>
              </a:ext>
            </a:extLst>
          </p:cNvPr>
          <p:cNvSpPr>
            <a:spLocks noGrp="1"/>
          </p:cNvSpPr>
          <p:nvPr>
            <p:ph type="sldNum" sz="quarter" idx="12"/>
          </p:nvPr>
        </p:nvSpPr>
        <p:spPr/>
        <p:txBody>
          <a:bodyPr/>
          <a:lstStyle/>
          <a:p>
            <a:fld id="{0A1A6615-848E-4551-9A7B-F3920A148C53}" type="slidenum">
              <a:rPr lang="uk-UA" smtClean="0"/>
              <a:t>‹#›</a:t>
            </a:fld>
            <a:endParaRPr lang="uk-UA"/>
          </a:p>
        </p:txBody>
      </p:sp>
    </p:spTree>
    <p:extLst>
      <p:ext uri="{BB962C8B-B14F-4D97-AF65-F5344CB8AC3E}">
        <p14:creationId xmlns:p14="http://schemas.microsoft.com/office/powerpoint/2010/main" val="1876937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C5034CD-4330-4A38-BB6E-567806B9E07D}"/>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uk-UA"/>
          </a:p>
        </p:txBody>
      </p:sp>
      <p:sp>
        <p:nvSpPr>
          <p:cNvPr id="3" name="Текст 2">
            <a:extLst>
              <a:ext uri="{FF2B5EF4-FFF2-40B4-BE49-F238E27FC236}">
                <a16:creationId xmlns:a16="http://schemas.microsoft.com/office/drawing/2014/main" id="{F8347077-325A-4821-81D7-354ED1DCC7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9F1365AD-1973-4A4C-BA31-FDD4000E1BA4}"/>
              </a:ext>
            </a:extLst>
          </p:cNvPr>
          <p:cNvSpPr>
            <a:spLocks noGrp="1"/>
          </p:cNvSpPr>
          <p:nvPr>
            <p:ph type="dt" sz="half" idx="10"/>
          </p:nvPr>
        </p:nvSpPr>
        <p:spPr/>
        <p:txBody>
          <a:bodyPr/>
          <a:lstStyle/>
          <a:p>
            <a:fld id="{9732C04E-1190-4CBB-95FE-75FACE0ECE14}" type="datetimeFigureOut">
              <a:rPr lang="uk-UA" smtClean="0"/>
              <a:t>13.03.2020</a:t>
            </a:fld>
            <a:endParaRPr lang="uk-UA"/>
          </a:p>
        </p:txBody>
      </p:sp>
      <p:sp>
        <p:nvSpPr>
          <p:cNvPr id="5" name="Нижний колонтитул 4">
            <a:extLst>
              <a:ext uri="{FF2B5EF4-FFF2-40B4-BE49-F238E27FC236}">
                <a16:creationId xmlns:a16="http://schemas.microsoft.com/office/drawing/2014/main" id="{67863E95-2FF5-4F51-8E52-1CF4525C0E9C}"/>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28380484-8155-4107-BBB9-296967F63E07}"/>
              </a:ext>
            </a:extLst>
          </p:cNvPr>
          <p:cNvSpPr>
            <a:spLocks noGrp="1"/>
          </p:cNvSpPr>
          <p:nvPr>
            <p:ph type="sldNum" sz="quarter" idx="12"/>
          </p:nvPr>
        </p:nvSpPr>
        <p:spPr/>
        <p:txBody>
          <a:bodyPr/>
          <a:lstStyle/>
          <a:p>
            <a:fld id="{0A1A6615-848E-4551-9A7B-F3920A148C53}" type="slidenum">
              <a:rPr lang="uk-UA" smtClean="0"/>
              <a:t>‹#›</a:t>
            </a:fld>
            <a:endParaRPr lang="uk-UA"/>
          </a:p>
        </p:txBody>
      </p:sp>
    </p:spTree>
    <p:extLst>
      <p:ext uri="{BB962C8B-B14F-4D97-AF65-F5344CB8AC3E}">
        <p14:creationId xmlns:p14="http://schemas.microsoft.com/office/powerpoint/2010/main" val="4200071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A96E842-B5FE-4733-A4B3-BDF0E6CF62E4}"/>
              </a:ext>
            </a:extLst>
          </p:cNvPr>
          <p:cNvSpPr>
            <a:spLocks noGrp="1"/>
          </p:cNvSpPr>
          <p:nvPr>
            <p:ph type="title"/>
          </p:nvPr>
        </p:nvSpPr>
        <p:spPr/>
        <p:txBody>
          <a:bodyPr/>
          <a:lstStyle/>
          <a:p>
            <a:r>
              <a:rPr lang="ru-RU"/>
              <a:t>Образец заголовка</a:t>
            </a:r>
            <a:endParaRPr lang="uk-UA"/>
          </a:p>
        </p:txBody>
      </p:sp>
      <p:sp>
        <p:nvSpPr>
          <p:cNvPr id="3" name="Объект 2">
            <a:extLst>
              <a:ext uri="{FF2B5EF4-FFF2-40B4-BE49-F238E27FC236}">
                <a16:creationId xmlns:a16="http://schemas.microsoft.com/office/drawing/2014/main" id="{3208E601-2EAC-496D-8945-8F4D65D73048}"/>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Объект 3">
            <a:extLst>
              <a:ext uri="{FF2B5EF4-FFF2-40B4-BE49-F238E27FC236}">
                <a16:creationId xmlns:a16="http://schemas.microsoft.com/office/drawing/2014/main" id="{11439A20-7A0F-42AD-B1D0-9ABFE7B40629}"/>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5" name="Дата 4">
            <a:extLst>
              <a:ext uri="{FF2B5EF4-FFF2-40B4-BE49-F238E27FC236}">
                <a16:creationId xmlns:a16="http://schemas.microsoft.com/office/drawing/2014/main" id="{7DB16D6E-8512-4117-835E-5FCA70A1DF10}"/>
              </a:ext>
            </a:extLst>
          </p:cNvPr>
          <p:cNvSpPr>
            <a:spLocks noGrp="1"/>
          </p:cNvSpPr>
          <p:nvPr>
            <p:ph type="dt" sz="half" idx="10"/>
          </p:nvPr>
        </p:nvSpPr>
        <p:spPr/>
        <p:txBody>
          <a:bodyPr/>
          <a:lstStyle/>
          <a:p>
            <a:fld id="{9732C04E-1190-4CBB-95FE-75FACE0ECE14}" type="datetimeFigureOut">
              <a:rPr lang="uk-UA" smtClean="0"/>
              <a:t>13.03.2020</a:t>
            </a:fld>
            <a:endParaRPr lang="uk-UA"/>
          </a:p>
        </p:txBody>
      </p:sp>
      <p:sp>
        <p:nvSpPr>
          <p:cNvPr id="6" name="Нижний колонтитул 5">
            <a:extLst>
              <a:ext uri="{FF2B5EF4-FFF2-40B4-BE49-F238E27FC236}">
                <a16:creationId xmlns:a16="http://schemas.microsoft.com/office/drawing/2014/main" id="{DC27B7AF-EDFF-4A56-98FA-029865E75E1C}"/>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id="{5CA3F79C-1A63-458C-9726-A1DE5AA35F8B}"/>
              </a:ext>
            </a:extLst>
          </p:cNvPr>
          <p:cNvSpPr>
            <a:spLocks noGrp="1"/>
          </p:cNvSpPr>
          <p:nvPr>
            <p:ph type="sldNum" sz="quarter" idx="12"/>
          </p:nvPr>
        </p:nvSpPr>
        <p:spPr/>
        <p:txBody>
          <a:bodyPr/>
          <a:lstStyle/>
          <a:p>
            <a:fld id="{0A1A6615-848E-4551-9A7B-F3920A148C53}" type="slidenum">
              <a:rPr lang="uk-UA" smtClean="0"/>
              <a:t>‹#›</a:t>
            </a:fld>
            <a:endParaRPr lang="uk-UA"/>
          </a:p>
        </p:txBody>
      </p:sp>
    </p:spTree>
    <p:extLst>
      <p:ext uri="{BB962C8B-B14F-4D97-AF65-F5344CB8AC3E}">
        <p14:creationId xmlns:p14="http://schemas.microsoft.com/office/powerpoint/2010/main" val="2632970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CE3A3D5-15D3-4017-B5F8-E174B255B0D7}"/>
              </a:ext>
            </a:extLst>
          </p:cNvPr>
          <p:cNvSpPr>
            <a:spLocks noGrp="1"/>
          </p:cNvSpPr>
          <p:nvPr>
            <p:ph type="title"/>
          </p:nvPr>
        </p:nvSpPr>
        <p:spPr>
          <a:xfrm>
            <a:off x="839788" y="365125"/>
            <a:ext cx="10515600" cy="1325563"/>
          </a:xfrm>
        </p:spPr>
        <p:txBody>
          <a:bodyPr/>
          <a:lstStyle/>
          <a:p>
            <a:r>
              <a:rPr lang="ru-RU"/>
              <a:t>Образец заголовка</a:t>
            </a:r>
            <a:endParaRPr lang="uk-UA"/>
          </a:p>
        </p:txBody>
      </p:sp>
      <p:sp>
        <p:nvSpPr>
          <p:cNvPr id="3" name="Текст 2">
            <a:extLst>
              <a:ext uri="{FF2B5EF4-FFF2-40B4-BE49-F238E27FC236}">
                <a16:creationId xmlns:a16="http://schemas.microsoft.com/office/drawing/2014/main" id="{C1266BC5-FA96-45E6-961E-8839219CF7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FB2F74B9-2ACF-48A0-A3ED-0BE5C059A42A}"/>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5" name="Текст 4">
            <a:extLst>
              <a:ext uri="{FF2B5EF4-FFF2-40B4-BE49-F238E27FC236}">
                <a16:creationId xmlns:a16="http://schemas.microsoft.com/office/drawing/2014/main" id="{3E595E95-6055-4A4F-A3F8-813EB0E5BE4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D90110D0-1088-4BB0-B168-82C4A7FC635B}"/>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7" name="Дата 6">
            <a:extLst>
              <a:ext uri="{FF2B5EF4-FFF2-40B4-BE49-F238E27FC236}">
                <a16:creationId xmlns:a16="http://schemas.microsoft.com/office/drawing/2014/main" id="{7C6BDE2A-B138-4614-8E7C-C066F00AA864}"/>
              </a:ext>
            </a:extLst>
          </p:cNvPr>
          <p:cNvSpPr>
            <a:spLocks noGrp="1"/>
          </p:cNvSpPr>
          <p:nvPr>
            <p:ph type="dt" sz="half" idx="10"/>
          </p:nvPr>
        </p:nvSpPr>
        <p:spPr/>
        <p:txBody>
          <a:bodyPr/>
          <a:lstStyle/>
          <a:p>
            <a:fld id="{9732C04E-1190-4CBB-95FE-75FACE0ECE14}" type="datetimeFigureOut">
              <a:rPr lang="uk-UA" smtClean="0"/>
              <a:t>13.03.2020</a:t>
            </a:fld>
            <a:endParaRPr lang="uk-UA"/>
          </a:p>
        </p:txBody>
      </p:sp>
      <p:sp>
        <p:nvSpPr>
          <p:cNvPr id="8" name="Нижний колонтитул 7">
            <a:extLst>
              <a:ext uri="{FF2B5EF4-FFF2-40B4-BE49-F238E27FC236}">
                <a16:creationId xmlns:a16="http://schemas.microsoft.com/office/drawing/2014/main" id="{9AB9AD3D-0545-4AD4-AE01-D3434F30AA12}"/>
              </a:ext>
            </a:extLst>
          </p:cNvPr>
          <p:cNvSpPr>
            <a:spLocks noGrp="1"/>
          </p:cNvSpPr>
          <p:nvPr>
            <p:ph type="ftr" sz="quarter" idx="11"/>
          </p:nvPr>
        </p:nvSpPr>
        <p:spPr/>
        <p:txBody>
          <a:bodyPr/>
          <a:lstStyle/>
          <a:p>
            <a:endParaRPr lang="uk-UA"/>
          </a:p>
        </p:txBody>
      </p:sp>
      <p:sp>
        <p:nvSpPr>
          <p:cNvPr id="9" name="Номер слайда 8">
            <a:extLst>
              <a:ext uri="{FF2B5EF4-FFF2-40B4-BE49-F238E27FC236}">
                <a16:creationId xmlns:a16="http://schemas.microsoft.com/office/drawing/2014/main" id="{E53869FF-1BA8-4178-B038-D275010ADBFB}"/>
              </a:ext>
            </a:extLst>
          </p:cNvPr>
          <p:cNvSpPr>
            <a:spLocks noGrp="1"/>
          </p:cNvSpPr>
          <p:nvPr>
            <p:ph type="sldNum" sz="quarter" idx="12"/>
          </p:nvPr>
        </p:nvSpPr>
        <p:spPr/>
        <p:txBody>
          <a:bodyPr/>
          <a:lstStyle/>
          <a:p>
            <a:fld id="{0A1A6615-848E-4551-9A7B-F3920A148C53}" type="slidenum">
              <a:rPr lang="uk-UA" smtClean="0"/>
              <a:t>‹#›</a:t>
            </a:fld>
            <a:endParaRPr lang="uk-UA"/>
          </a:p>
        </p:txBody>
      </p:sp>
    </p:spTree>
    <p:extLst>
      <p:ext uri="{BB962C8B-B14F-4D97-AF65-F5344CB8AC3E}">
        <p14:creationId xmlns:p14="http://schemas.microsoft.com/office/powerpoint/2010/main" val="311485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548A017-088E-4E87-B097-330370097186}"/>
              </a:ext>
            </a:extLst>
          </p:cNvPr>
          <p:cNvSpPr>
            <a:spLocks noGrp="1"/>
          </p:cNvSpPr>
          <p:nvPr>
            <p:ph type="title"/>
          </p:nvPr>
        </p:nvSpPr>
        <p:spPr/>
        <p:txBody>
          <a:bodyPr/>
          <a:lstStyle/>
          <a:p>
            <a:r>
              <a:rPr lang="ru-RU"/>
              <a:t>Образец заголовка</a:t>
            </a:r>
            <a:endParaRPr lang="uk-UA"/>
          </a:p>
        </p:txBody>
      </p:sp>
      <p:sp>
        <p:nvSpPr>
          <p:cNvPr id="3" name="Дата 2">
            <a:extLst>
              <a:ext uri="{FF2B5EF4-FFF2-40B4-BE49-F238E27FC236}">
                <a16:creationId xmlns:a16="http://schemas.microsoft.com/office/drawing/2014/main" id="{DC94D6E1-FC0E-4C5E-9C66-D5855E9B5B38}"/>
              </a:ext>
            </a:extLst>
          </p:cNvPr>
          <p:cNvSpPr>
            <a:spLocks noGrp="1"/>
          </p:cNvSpPr>
          <p:nvPr>
            <p:ph type="dt" sz="half" idx="10"/>
          </p:nvPr>
        </p:nvSpPr>
        <p:spPr/>
        <p:txBody>
          <a:bodyPr/>
          <a:lstStyle/>
          <a:p>
            <a:fld id="{9732C04E-1190-4CBB-95FE-75FACE0ECE14}" type="datetimeFigureOut">
              <a:rPr lang="uk-UA" smtClean="0"/>
              <a:t>13.03.2020</a:t>
            </a:fld>
            <a:endParaRPr lang="uk-UA"/>
          </a:p>
        </p:txBody>
      </p:sp>
      <p:sp>
        <p:nvSpPr>
          <p:cNvPr id="4" name="Нижний колонтитул 3">
            <a:extLst>
              <a:ext uri="{FF2B5EF4-FFF2-40B4-BE49-F238E27FC236}">
                <a16:creationId xmlns:a16="http://schemas.microsoft.com/office/drawing/2014/main" id="{1A58CDBE-8908-41F9-A2A6-834F7AB09AED}"/>
              </a:ext>
            </a:extLst>
          </p:cNvPr>
          <p:cNvSpPr>
            <a:spLocks noGrp="1"/>
          </p:cNvSpPr>
          <p:nvPr>
            <p:ph type="ftr" sz="quarter" idx="11"/>
          </p:nvPr>
        </p:nvSpPr>
        <p:spPr/>
        <p:txBody>
          <a:bodyPr/>
          <a:lstStyle/>
          <a:p>
            <a:endParaRPr lang="uk-UA"/>
          </a:p>
        </p:txBody>
      </p:sp>
      <p:sp>
        <p:nvSpPr>
          <p:cNvPr id="5" name="Номер слайда 4">
            <a:extLst>
              <a:ext uri="{FF2B5EF4-FFF2-40B4-BE49-F238E27FC236}">
                <a16:creationId xmlns:a16="http://schemas.microsoft.com/office/drawing/2014/main" id="{91BAD999-E664-40E9-9A10-D3C7C487E73B}"/>
              </a:ext>
            </a:extLst>
          </p:cNvPr>
          <p:cNvSpPr>
            <a:spLocks noGrp="1"/>
          </p:cNvSpPr>
          <p:nvPr>
            <p:ph type="sldNum" sz="quarter" idx="12"/>
          </p:nvPr>
        </p:nvSpPr>
        <p:spPr/>
        <p:txBody>
          <a:bodyPr/>
          <a:lstStyle/>
          <a:p>
            <a:fld id="{0A1A6615-848E-4551-9A7B-F3920A148C53}" type="slidenum">
              <a:rPr lang="uk-UA" smtClean="0"/>
              <a:t>‹#›</a:t>
            </a:fld>
            <a:endParaRPr lang="uk-UA"/>
          </a:p>
        </p:txBody>
      </p:sp>
    </p:spTree>
    <p:extLst>
      <p:ext uri="{BB962C8B-B14F-4D97-AF65-F5344CB8AC3E}">
        <p14:creationId xmlns:p14="http://schemas.microsoft.com/office/powerpoint/2010/main" val="20698985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9FF42529-C8FC-4CF2-A56E-5B4956042668}"/>
              </a:ext>
            </a:extLst>
          </p:cNvPr>
          <p:cNvSpPr>
            <a:spLocks noGrp="1"/>
          </p:cNvSpPr>
          <p:nvPr>
            <p:ph type="dt" sz="half" idx="10"/>
          </p:nvPr>
        </p:nvSpPr>
        <p:spPr/>
        <p:txBody>
          <a:bodyPr/>
          <a:lstStyle/>
          <a:p>
            <a:fld id="{9732C04E-1190-4CBB-95FE-75FACE0ECE14}" type="datetimeFigureOut">
              <a:rPr lang="uk-UA" smtClean="0"/>
              <a:t>13.03.2020</a:t>
            </a:fld>
            <a:endParaRPr lang="uk-UA"/>
          </a:p>
        </p:txBody>
      </p:sp>
      <p:sp>
        <p:nvSpPr>
          <p:cNvPr id="3" name="Нижний колонтитул 2">
            <a:extLst>
              <a:ext uri="{FF2B5EF4-FFF2-40B4-BE49-F238E27FC236}">
                <a16:creationId xmlns:a16="http://schemas.microsoft.com/office/drawing/2014/main" id="{33A734EE-6B81-4709-A7A1-D534751C2FB4}"/>
              </a:ext>
            </a:extLst>
          </p:cNvPr>
          <p:cNvSpPr>
            <a:spLocks noGrp="1"/>
          </p:cNvSpPr>
          <p:nvPr>
            <p:ph type="ftr" sz="quarter" idx="11"/>
          </p:nvPr>
        </p:nvSpPr>
        <p:spPr/>
        <p:txBody>
          <a:bodyPr/>
          <a:lstStyle/>
          <a:p>
            <a:endParaRPr lang="uk-UA"/>
          </a:p>
        </p:txBody>
      </p:sp>
      <p:sp>
        <p:nvSpPr>
          <p:cNvPr id="4" name="Номер слайда 3">
            <a:extLst>
              <a:ext uri="{FF2B5EF4-FFF2-40B4-BE49-F238E27FC236}">
                <a16:creationId xmlns:a16="http://schemas.microsoft.com/office/drawing/2014/main" id="{7EFB54A7-A7B0-43F6-82B6-9C5C71E74D30}"/>
              </a:ext>
            </a:extLst>
          </p:cNvPr>
          <p:cNvSpPr>
            <a:spLocks noGrp="1"/>
          </p:cNvSpPr>
          <p:nvPr>
            <p:ph type="sldNum" sz="quarter" idx="12"/>
          </p:nvPr>
        </p:nvSpPr>
        <p:spPr/>
        <p:txBody>
          <a:bodyPr/>
          <a:lstStyle/>
          <a:p>
            <a:fld id="{0A1A6615-848E-4551-9A7B-F3920A148C53}" type="slidenum">
              <a:rPr lang="uk-UA" smtClean="0"/>
              <a:t>‹#›</a:t>
            </a:fld>
            <a:endParaRPr lang="uk-UA"/>
          </a:p>
        </p:txBody>
      </p:sp>
    </p:spTree>
    <p:extLst>
      <p:ext uri="{BB962C8B-B14F-4D97-AF65-F5344CB8AC3E}">
        <p14:creationId xmlns:p14="http://schemas.microsoft.com/office/powerpoint/2010/main" val="3220768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E24ABE-03AA-414C-84AB-E61EB82CFB69}"/>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uk-UA"/>
          </a:p>
        </p:txBody>
      </p:sp>
      <p:sp>
        <p:nvSpPr>
          <p:cNvPr id="3" name="Объект 2">
            <a:extLst>
              <a:ext uri="{FF2B5EF4-FFF2-40B4-BE49-F238E27FC236}">
                <a16:creationId xmlns:a16="http://schemas.microsoft.com/office/drawing/2014/main" id="{A0DC6ECE-A8DA-4428-9D08-59BDE56BCD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Текст 3">
            <a:extLst>
              <a:ext uri="{FF2B5EF4-FFF2-40B4-BE49-F238E27FC236}">
                <a16:creationId xmlns:a16="http://schemas.microsoft.com/office/drawing/2014/main" id="{CB9B55C8-3710-415E-B10E-CF517C5B69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4F6872E6-6741-482B-90A6-5B5BC2EAB0CD}"/>
              </a:ext>
            </a:extLst>
          </p:cNvPr>
          <p:cNvSpPr>
            <a:spLocks noGrp="1"/>
          </p:cNvSpPr>
          <p:nvPr>
            <p:ph type="dt" sz="half" idx="10"/>
          </p:nvPr>
        </p:nvSpPr>
        <p:spPr/>
        <p:txBody>
          <a:bodyPr/>
          <a:lstStyle/>
          <a:p>
            <a:fld id="{9732C04E-1190-4CBB-95FE-75FACE0ECE14}" type="datetimeFigureOut">
              <a:rPr lang="uk-UA" smtClean="0"/>
              <a:t>13.03.2020</a:t>
            </a:fld>
            <a:endParaRPr lang="uk-UA"/>
          </a:p>
        </p:txBody>
      </p:sp>
      <p:sp>
        <p:nvSpPr>
          <p:cNvPr id="6" name="Нижний колонтитул 5">
            <a:extLst>
              <a:ext uri="{FF2B5EF4-FFF2-40B4-BE49-F238E27FC236}">
                <a16:creationId xmlns:a16="http://schemas.microsoft.com/office/drawing/2014/main" id="{2252E7D5-967D-4C01-8B96-9D3AE400FE35}"/>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id="{15EC9778-43E0-4110-AF2C-21A6FEE8D853}"/>
              </a:ext>
            </a:extLst>
          </p:cNvPr>
          <p:cNvSpPr>
            <a:spLocks noGrp="1"/>
          </p:cNvSpPr>
          <p:nvPr>
            <p:ph type="sldNum" sz="quarter" idx="12"/>
          </p:nvPr>
        </p:nvSpPr>
        <p:spPr/>
        <p:txBody>
          <a:bodyPr/>
          <a:lstStyle/>
          <a:p>
            <a:fld id="{0A1A6615-848E-4551-9A7B-F3920A148C53}" type="slidenum">
              <a:rPr lang="uk-UA" smtClean="0"/>
              <a:t>‹#›</a:t>
            </a:fld>
            <a:endParaRPr lang="uk-UA"/>
          </a:p>
        </p:txBody>
      </p:sp>
    </p:spTree>
    <p:extLst>
      <p:ext uri="{BB962C8B-B14F-4D97-AF65-F5344CB8AC3E}">
        <p14:creationId xmlns:p14="http://schemas.microsoft.com/office/powerpoint/2010/main" val="3853568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99EC64-1A8A-443F-954A-B4C63F43D1C6}"/>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uk-UA"/>
          </a:p>
        </p:txBody>
      </p:sp>
      <p:sp>
        <p:nvSpPr>
          <p:cNvPr id="3" name="Рисунок 2">
            <a:extLst>
              <a:ext uri="{FF2B5EF4-FFF2-40B4-BE49-F238E27FC236}">
                <a16:creationId xmlns:a16="http://schemas.microsoft.com/office/drawing/2014/main" id="{B80508EB-94BD-4582-8F3D-E0E0520E3D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a:extLst>
              <a:ext uri="{FF2B5EF4-FFF2-40B4-BE49-F238E27FC236}">
                <a16:creationId xmlns:a16="http://schemas.microsoft.com/office/drawing/2014/main" id="{986AA743-C89D-49CA-A73A-5E6E1F461A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2D390C92-13E0-4642-9694-D38683EB13CF}"/>
              </a:ext>
            </a:extLst>
          </p:cNvPr>
          <p:cNvSpPr>
            <a:spLocks noGrp="1"/>
          </p:cNvSpPr>
          <p:nvPr>
            <p:ph type="dt" sz="half" idx="10"/>
          </p:nvPr>
        </p:nvSpPr>
        <p:spPr/>
        <p:txBody>
          <a:bodyPr/>
          <a:lstStyle/>
          <a:p>
            <a:fld id="{9732C04E-1190-4CBB-95FE-75FACE0ECE14}" type="datetimeFigureOut">
              <a:rPr lang="uk-UA" smtClean="0"/>
              <a:t>13.03.2020</a:t>
            </a:fld>
            <a:endParaRPr lang="uk-UA"/>
          </a:p>
        </p:txBody>
      </p:sp>
      <p:sp>
        <p:nvSpPr>
          <p:cNvPr id="6" name="Нижний колонтитул 5">
            <a:extLst>
              <a:ext uri="{FF2B5EF4-FFF2-40B4-BE49-F238E27FC236}">
                <a16:creationId xmlns:a16="http://schemas.microsoft.com/office/drawing/2014/main" id="{BE9F8B71-37BE-4ADE-A675-84BAF2A7A826}"/>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id="{ABB8E752-AEF1-4600-A463-BFC2725FD9DA}"/>
              </a:ext>
            </a:extLst>
          </p:cNvPr>
          <p:cNvSpPr>
            <a:spLocks noGrp="1"/>
          </p:cNvSpPr>
          <p:nvPr>
            <p:ph type="sldNum" sz="quarter" idx="12"/>
          </p:nvPr>
        </p:nvSpPr>
        <p:spPr/>
        <p:txBody>
          <a:bodyPr/>
          <a:lstStyle/>
          <a:p>
            <a:fld id="{0A1A6615-848E-4551-9A7B-F3920A148C53}" type="slidenum">
              <a:rPr lang="uk-UA" smtClean="0"/>
              <a:t>‹#›</a:t>
            </a:fld>
            <a:endParaRPr lang="uk-UA"/>
          </a:p>
        </p:txBody>
      </p:sp>
    </p:spTree>
    <p:extLst>
      <p:ext uri="{BB962C8B-B14F-4D97-AF65-F5344CB8AC3E}">
        <p14:creationId xmlns:p14="http://schemas.microsoft.com/office/powerpoint/2010/main" val="944582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999F694-D5BC-4527-973C-5596649D5C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uk-UA"/>
          </a:p>
        </p:txBody>
      </p:sp>
      <p:sp>
        <p:nvSpPr>
          <p:cNvPr id="3" name="Текст 2">
            <a:extLst>
              <a:ext uri="{FF2B5EF4-FFF2-40B4-BE49-F238E27FC236}">
                <a16:creationId xmlns:a16="http://schemas.microsoft.com/office/drawing/2014/main" id="{5D594886-BF30-4C08-82AC-5F87D0EEFD0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a16="http://schemas.microsoft.com/office/drawing/2014/main" id="{BCFF82B9-45E1-48E7-92F3-8CD7E837BE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32C04E-1190-4CBB-95FE-75FACE0ECE14}" type="datetimeFigureOut">
              <a:rPr lang="uk-UA" smtClean="0"/>
              <a:t>13.03.2020</a:t>
            </a:fld>
            <a:endParaRPr lang="uk-UA"/>
          </a:p>
        </p:txBody>
      </p:sp>
      <p:sp>
        <p:nvSpPr>
          <p:cNvPr id="5" name="Нижний колонтитул 4">
            <a:extLst>
              <a:ext uri="{FF2B5EF4-FFF2-40B4-BE49-F238E27FC236}">
                <a16:creationId xmlns:a16="http://schemas.microsoft.com/office/drawing/2014/main" id="{214A8B20-DBBC-4933-B344-685E556F70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a:extLst>
              <a:ext uri="{FF2B5EF4-FFF2-40B4-BE49-F238E27FC236}">
                <a16:creationId xmlns:a16="http://schemas.microsoft.com/office/drawing/2014/main" id="{1A86B4CC-0D83-44A7-B9D8-593E5EC31A4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1A6615-848E-4551-9A7B-F3920A148C53}" type="slidenum">
              <a:rPr lang="uk-UA" smtClean="0"/>
              <a:t>‹#›</a:t>
            </a:fld>
            <a:endParaRPr lang="uk-UA"/>
          </a:p>
        </p:txBody>
      </p:sp>
    </p:spTree>
    <p:extLst>
      <p:ext uri="{BB962C8B-B14F-4D97-AF65-F5344CB8AC3E}">
        <p14:creationId xmlns:p14="http://schemas.microsoft.com/office/powerpoint/2010/main" val="7410571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5BAE949-B111-4472-8EF4-ED517A5CF328}"/>
              </a:ext>
            </a:extLst>
          </p:cNvPr>
          <p:cNvSpPr>
            <a:spLocks noGrp="1"/>
          </p:cNvSpPr>
          <p:nvPr>
            <p:ph type="ctrTitle"/>
          </p:nvPr>
        </p:nvSpPr>
        <p:spPr/>
        <p:txBody>
          <a:bodyPr/>
          <a:lstStyle/>
          <a:p>
            <a:r>
              <a:rPr lang="uk-UA" dirty="0"/>
              <a:t>Лекція 13</a:t>
            </a:r>
          </a:p>
        </p:txBody>
      </p:sp>
      <p:sp>
        <p:nvSpPr>
          <p:cNvPr id="3" name="Подзаголовок 2">
            <a:extLst>
              <a:ext uri="{FF2B5EF4-FFF2-40B4-BE49-F238E27FC236}">
                <a16:creationId xmlns:a16="http://schemas.microsoft.com/office/drawing/2014/main" id="{05290647-24EE-4368-BD52-2A204EA017E8}"/>
              </a:ext>
            </a:extLst>
          </p:cNvPr>
          <p:cNvSpPr>
            <a:spLocks noGrp="1"/>
          </p:cNvSpPr>
          <p:nvPr>
            <p:ph type="subTitle" idx="1"/>
          </p:nvPr>
        </p:nvSpPr>
        <p:spPr/>
        <p:txBody>
          <a:bodyPr/>
          <a:lstStyle/>
          <a:p>
            <a:r>
              <a:rPr lang="uk-UA" dirty="0" err="1"/>
              <a:t>Бактеорологічна</a:t>
            </a:r>
            <a:r>
              <a:rPr lang="uk-UA" dirty="0"/>
              <a:t> експертиза</a:t>
            </a:r>
          </a:p>
        </p:txBody>
      </p:sp>
    </p:spTree>
    <p:extLst>
      <p:ext uri="{BB962C8B-B14F-4D97-AF65-F5344CB8AC3E}">
        <p14:creationId xmlns:p14="http://schemas.microsoft.com/office/powerpoint/2010/main" val="33563659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80A578A-D656-4F40-BB97-A125C37D581C}"/>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ED2FDAA2-506E-4EF0-BB3A-EC0112D412C9}"/>
              </a:ext>
            </a:extLst>
          </p:cNvPr>
          <p:cNvSpPr>
            <a:spLocks noGrp="1"/>
          </p:cNvSpPr>
          <p:nvPr>
            <p:ph idx="1"/>
          </p:nvPr>
        </p:nvSpPr>
        <p:spPr/>
        <p:txBody>
          <a:bodyPr/>
          <a:lstStyle/>
          <a:p>
            <a:r>
              <a:rPr lang="ru-RU" dirty="0"/>
              <a:t>Увесь посуд, </a:t>
            </a:r>
            <a:r>
              <a:rPr lang="ru-RU" dirty="0" err="1"/>
              <a:t>використовуваний</a:t>
            </a:r>
            <a:r>
              <a:rPr lang="ru-RU" dirty="0"/>
              <a:t> </a:t>
            </a:r>
            <a:r>
              <a:rPr lang="ru-RU" dirty="0" err="1"/>
              <a:t>під</a:t>
            </a:r>
            <a:r>
              <a:rPr lang="ru-RU" dirty="0"/>
              <a:t> час </a:t>
            </a:r>
            <a:r>
              <a:rPr lang="ru-RU" dirty="0" err="1"/>
              <a:t>бактеріологічної</a:t>
            </a:r>
            <a:r>
              <a:rPr lang="ru-RU" dirty="0"/>
              <a:t> </a:t>
            </a:r>
            <a:r>
              <a:rPr lang="ru-RU" dirty="0" err="1"/>
              <a:t>експертизи</a:t>
            </a:r>
            <a:r>
              <a:rPr lang="ru-RU" dirty="0"/>
              <a:t>, </a:t>
            </a:r>
            <a:r>
              <a:rPr lang="ru-RU" dirty="0" err="1"/>
              <a:t>має</a:t>
            </a:r>
            <a:r>
              <a:rPr lang="ru-RU" dirty="0"/>
              <a:t> бути чистим та </a:t>
            </a:r>
            <a:r>
              <a:rPr lang="ru-RU" dirty="0" err="1"/>
              <a:t>знежиреним</a:t>
            </a:r>
            <a:r>
              <a:rPr lang="ru-RU" dirty="0"/>
              <a:t>. </a:t>
            </a:r>
          </a:p>
          <a:p>
            <a:r>
              <a:rPr lang="uk-UA" dirty="0"/>
              <a:t>Пробірки, колби та інший посуд, який використовують для виготовлення середовищ і вирощування бактерій, знежирюють їдким натром чи соляною кислотою, після чого відмивають содою з </a:t>
            </a:r>
            <a:r>
              <a:rPr lang="uk-UA" dirty="0" err="1"/>
              <a:t>милом</a:t>
            </a:r>
            <a:r>
              <a:rPr lang="uk-UA" dirty="0"/>
              <a:t>. Не дуже забруднений посуд миють йоржем у гарячій воді з </a:t>
            </a:r>
            <a:r>
              <a:rPr lang="uk-UA" dirty="0" err="1"/>
              <a:t>милом</a:t>
            </a:r>
            <a:r>
              <a:rPr lang="uk-UA" dirty="0"/>
              <a:t> чи содою; зі слідами агару, желатину чи іншого поживного середовища – за добу до миття заливають лужним розчином – зольним лугом, 2–5 % розчином їдкого натрію чи їдкого калію. </a:t>
            </a:r>
          </a:p>
        </p:txBody>
      </p:sp>
    </p:spTree>
    <p:extLst>
      <p:ext uri="{BB962C8B-B14F-4D97-AF65-F5344CB8AC3E}">
        <p14:creationId xmlns:p14="http://schemas.microsoft.com/office/powerpoint/2010/main" val="374614687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838E4EA-C3E8-4152-AAE8-4C3E36715B8E}"/>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76E18E55-ECA0-4D72-8874-91A365880E07}"/>
              </a:ext>
            </a:extLst>
          </p:cNvPr>
          <p:cNvSpPr>
            <a:spLocks noGrp="1"/>
          </p:cNvSpPr>
          <p:nvPr>
            <p:ph idx="1"/>
          </p:nvPr>
        </p:nvSpPr>
        <p:spPr/>
        <p:txBody>
          <a:bodyPr>
            <a:normAutofit fontScale="92500" lnSpcReduction="10000"/>
          </a:bodyPr>
          <a:lstStyle/>
          <a:p>
            <a:r>
              <a:rPr lang="uk-UA"/>
              <a:t>Після висівання прожарюють отвори пробірок, нижню частину корків і швидко закривають ними пробірки. Пробірку з висіяним агаром ставлять у штатив. Петлю прожарюють у полум’ї спиртівки, щоб знищити мікроорганізми, які на ній залишились. Таким чином засівають усі середовища строкатого ряду. </a:t>
            </a:r>
          </a:p>
          <a:p>
            <a:r>
              <a:rPr lang="ru-RU"/>
              <a:t>Під час висівання на тверді скошені середовища проводять петлею знизу догори по всій поверхні середовища. Під час сівби на тверді середовища стовпчиком петлю з культурою швидко вводять у пробірку і повільно прожарюють до самого дна. </a:t>
            </a:r>
          </a:p>
          <a:p>
            <a:r>
              <a:rPr lang="ru-RU"/>
              <a:t>Під час висівання на МПА з крохмалем злегка відкривають лівою рукою кришку чашки Петрі і наносять культуру на поверхню середовища хрестом. </a:t>
            </a:r>
            <a:endParaRPr lang="uk-UA"/>
          </a:p>
        </p:txBody>
      </p:sp>
    </p:spTree>
    <p:extLst>
      <p:ext uri="{BB962C8B-B14F-4D97-AF65-F5344CB8AC3E}">
        <p14:creationId xmlns:p14="http://schemas.microsoft.com/office/powerpoint/2010/main" val="360803872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3696230-1346-4D8E-B393-9A66DF0CAB5A}"/>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4735D877-7747-426A-860F-7CFDACBFC170}"/>
              </a:ext>
            </a:extLst>
          </p:cNvPr>
          <p:cNvSpPr>
            <a:spLocks noGrp="1"/>
          </p:cNvSpPr>
          <p:nvPr>
            <p:ph idx="1"/>
          </p:nvPr>
        </p:nvSpPr>
        <p:spPr/>
        <p:txBody>
          <a:bodyPr>
            <a:normAutofit fontScale="92500" lnSpcReduction="10000"/>
          </a:bodyPr>
          <a:lstStyle/>
          <a:p>
            <a:r>
              <a:rPr lang="ru-RU" dirty="0"/>
              <a:t>На </a:t>
            </a:r>
            <a:r>
              <a:rPr lang="ru-RU" dirty="0" err="1"/>
              <a:t>рідкі</a:t>
            </a:r>
            <a:r>
              <a:rPr lang="ru-RU" dirty="0"/>
              <a:t> </a:t>
            </a:r>
            <a:r>
              <a:rPr lang="ru-RU" dirty="0" err="1"/>
              <a:t>поживні</a:t>
            </a:r>
            <a:r>
              <a:rPr lang="ru-RU" dirty="0"/>
              <a:t> </a:t>
            </a:r>
            <a:r>
              <a:rPr lang="ru-RU" dirty="0" err="1"/>
              <a:t>середовища</a:t>
            </a:r>
            <a:r>
              <a:rPr lang="ru-RU" dirty="0"/>
              <a:t> </a:t>
            </a:r>
            <a:r>
              <a:rPr lang="ru-RU" dirty="0" err="1"/>
              <a:t>досліджувану</a:t>
            </a:r>
            <a:r>
              <a:rPr lang="ru-RU" dirty="0"/>
              <a:t> культуру </a:t>
            </a:r>
            <a:r>
              <a:rPr lang="ru-RU" dirty="0" err="1"/>
              <a:t>наносять</a:t>
            </a:r>
            <a:r>
              <a:rPr lang="ru-RU" dirty="0"/>
              <a:t> </a:t>
            </a:r>
            <a:r>
              <a:rPr lang="ru-RU" dirty="0" err="1"/>
              <a:t>фламбованою</a:t>
            </a:r>
            <a:r>
              <a:rPr lang="ru-RU" dirty="0"/>
              <a:t> петлею і в тому </a:t>
            </a:r>
            <a:r>
              <a:rPr lang="ru-RU" dirty="0" err="1"/>
              <a:t>місці</a:t>
            </a:r>
            <a:r>
              <a:rPr lang="ru-RU" dirty="0"/>
              <a:t>, де </a:t>
            </a:r>
            <a:r>
              <a:rPr lang="ru-RU" dirty="0" err="1"/>
              <a:t>знаходиться</a:t>
            </a:r>
            <a:r>
              <a:rPr lang="ru-RU" dirty="0"/>
              <a:t> </a:t>
            </a:r>
            <a:r>
              <a:rPr lang="ru-RU" dirty="0" err="1"/>
              <a:t>рідина</a:t>
            </a:r>
            <a:r>
              <a:rPr lang="ru-RU" dirty="0"/>
              <a:t>, </a:t>
            </a:r>
            <a:r>
              <a:rPr lang="ru-RU" dirty="0" err="1"/>
              <a:t>злегка</a:t>
            </a:r>
            <a:r>
              <a:rPr lang="ru-RU" dirty="0"/>
              <a:t> </a:t>
            </a:r>
            <a:r>
              <a:rPr lang="ru-RU" dirty="0" err="1"/>
              <a:t>потирають</a:t>
            </a:r>
            <a:r>
              <a:rPr lang="ru-RU" dirty="0"/>
              <a:t> петлею </a:t>
            </a:r>
            <a:r>
              <a:rPr lang="ru-RU" dirty="0" err="1"/>
              <a:t>стінку</a:t>
            </a:r>
            <a:r>
              <a:rPr lang="ru-RU" dirty="0"/>
              <a:t> </a:t>
            </a:r>
            <a:r>
              <a:rPr lang="ru-RU" dirty="0" err="1"/>
              <a:t>пробірки</a:t>
            </a:r>
            <a:r>
              <a:rPr lang="ru-RU" dirty="0"/>
              <a:t>, </a:t>
            </a:r>
            <a:r>
              <a:rPr lang="ru-RU" dirty="0" err="1"/>
              <a:t>щоб</a:t>
            </a:r>
            <a:r>
              <a:rPr lang="ru-RU" dirty="0"/>
              <a:t> </a:t>
            </a:r>
            <a:r>
              <a:rPr lang="ru-RU" dirty="0" err="1"/>
              <a:t>бактерії</a:t>
            </a:r>
            <a:r>
              <a:rPr lang="ru-RU" dirty="0"/>
              <a:t> </a:t>
            </a:r>
            <a:r>
              <a:rPr lang="ru-RU" dirty="0" err="1"/>
              <a:t>потрапили</a:t>
            </a:r>
            <a:r>
              <a:rPr lang="ru-RU" dirty="0"/>
              <a:t> у </a:t>
            </a:r>
            <a:r>
              <a:rPr lang="ru-RU" dirty="0" err="1"/>
              <a:t>поживне</a:t>
            </a:r>
            <a:r>
              <a:rPr lang="ru-RU" dirty="0"/>
              <a:t> </a:t>
            </a:r>
            <a:r>
              <a:rPr lang="ru-RU" dirty="0" err="1"/>
              <a:t>середовище</a:t>
            </a:r>
            <a:r>
              <a:rPr lang="ru-RU" dirty="0"/>
              <a:t>. </a:t>
            </a:r>
          </a:p>
          <a:p>
            <a:r>
              <a:rPr lang="uk-UA" dirty="0"/>
              <a:t>У пробірку з бульйоном після висівання </a:t>
            </a:r>
            <a:r>
              <a:rPr lang="uk-UA" dirty="0" err="1"/>
              <a:t>асептично</a:t>
            </a:r>
            <a:r>
              <a:rPr lang="uk-UA" dirty="0"/>
              <a:t> розміщують між ватним корком і стінкою пробірки три реактивних папірці: червоний лакмусовий і два фільтрувальних, змочених оцтовокислим свинцем і щавлевою кислотою. </a:t>
            </a:r>
          </a:p>
          <a:p>
            <a:r>
              <a:rPr lang="ru-RU" dirty="0" err="1"/>
              <a:t>Після</a:t>
            </a:r>
            <a:r>
              <a:rPr lang="ru-RU" dirty="0"/>
              <a:t> </a:t>
            </a:r>
            <a:r>
              <a:rPr lang="ru-RU" dirty="0" err="1"/>
              <a:t>закінчення</a:t>
            </a:r>
            <a:r>
              <a:rPr lang="ru-RU" dirty="0"/>
              <a:t> </a:t>
            </a:r>
            <a:r>
              <a:rPr lang="ru-RU" dirty="0" err="1"/>
              <a:t>висівання</a:t>
            </a:r>
            <a:r>
              <a:rPr lang="ru-RU" dirty="0"/>
              <a:t> </a:t>
            </a:r>
            <a:r>
              <a:rPr lang="ru-RU" dirty="0" err="1"/>
              <a:t>пробірки</a:t>
            </a:r>
            <a:r>
              <a:rPr lang="ru-RU" dirty="0"/>
              <a:t> з </a:t>
            </a:r>
            <a:r>
              <a:rPr lang="ru-RU" dirty="0" err="1"/>
              <a:t>поживними</a:t>
            </a:r>
            <a:r>
              <a:rPr lang="ru-RU" dirty="0"/>
              <a:t> </a:t>
            </a:r>
            <a:r>
              <a:rPr lang="ru-RU" dirty="0" err="1"/>
              <a:t>середовищами</a:t>
            </a:r>
            <a:r>
              <a:rPr lang="ru-RU" dirty="0"/>
              <a:t> </a:t>
            </a:r>
            <a:r>
              <a:rPr lang="ru-RU" dirty="0" err="1"/>
              <a:t>кладуть</a:t>
            </a:r>
            <a:r>
              <a:rPr lang="ru-RU" dirty="0"/>
              <a:t> у термостат за 28–30 °С і </a:t>
            </a:r>
            <a:r>
              <a:rPr lang="ru-RU" dirty="0" err="1"/>
              <a:t>щодня</a:t>
            </a:r>
            <a:r>
              <a:rPr lang="ru-RU" dirty="0"/>
              <a:t> </a:t>
            </a:r>
            <a:r>
              <a:rPr lang="ru-RU" dirty="0" err="1"/>
              <a:t>спостерігають</a:t>
            </a:r>
            <a:r>
              <a:rPr lang="ru-RU" dirty="0"/>
              <a:t> за </a:t>
            </a:r>
            <a:r>
              <a:rPr lang="ru-RU" dirty="0" err="1"/>
              <a:t>їх</a:t>
            </a:r>
            <a:r>
              <a:rPr lang="ru-RU" dirty="0"/>
              <a:t> </a:t>
            </a:r>
            <a:r>
              <a:rPr lang="ru-RU" dirty="0" err="1"/>
              <a:t>змінами</a:t>
            </a:r>
            <a:r>
              <a:rPr lang="ru-RU" dirty="0"/>
              <a:t>. </a:t>
            </a:r>
            <a:r>
              <a:rPr lang="ru-RU" dirty="0" err="1"/>
              <a:t>Пробірки</a:t>
            </a:r>
            <a:r>
              <a:rPr lang="ru-RU" dirty="0"/>
              <a:t> з желатином у термостат не </a:t>
            </a:r>
            <a:r>
              <a:rPr lang="ru-RU" dirty="0" err="1"/>
              <a:t>ставлять</a:t>
            </a:r>
            <a:r>
              <a:rPr lang="ru-RU" dirty="0"/>
              <a:t>, а </a:t>
            </a:r>
            <a:r>
              <a:rPr lang="ru-RU" dirty="0" err="1"/>
              <a:t>залишають</a:t>
            </a:r>
            <a:r>
              <a:rPr lang="ru-RU" dirty="0"/>
              <a:t> за </a:t>
            </a:r>
            <a:r>
              <a:rPr lang="ru-RU" dirty="0" err="1"/>
              <a:t>кімнатної</a:t>
            </a:r>
            <a:r>
              <a:rPr lang="ru-RU" dirty="0"/>
              <a:t> </a:t>
            </a:r>
            <a:r>
              <a:rPr lang="ru-RU" dirty="0" err="1"/>
              <a:t>температури</a:t>
            </a:r>
            <a:r>
              <a:rPr lang="ru-RU" dirty="0"/>
              <a:t>. </a:t>
            </a:r>
            <a:endParaRPr lang="uk-UA" dirty="0"/>
          </a:p>
        </p:txBody>
      </p:sp>
    </p:spTree>
    <p:extLst>
      <p:ext uri="{BB962C8B-B14F-4D97-AF65-F5344CB8AC3E}">
        <p14:creationId xmlns:p14="http://schemas.microsoft.com/office/powerpoint/2010/main" val="184150593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E7F349C2-D350-4701-BBF2-FA533BE13EEB}"/>
              </a:ext>
            </a:extLst>
          </p:cNvPr>
          <p:cNvSpPr>
            <a:spLocks noGrp="1"/>
          </p:cNvSpPr>
          <p:nvPr>
            <p:ph idx="1"/>
          </p:nvPr>
        </p:nvSpPr>
        <p:spPr>
          <a:xfrm>
            <a:off x="388034" y="320382"/>
            <a:ext cx="10515600" cy="6263298"/>
          </a:xfrm>
        </p:spPr>
        <p:txBody>
          <a:bodyPr>
            <a:normAutofit fontScale="92500" lnSpcReduction="10000"/>
          </a:bodyPr>
          <a:lstStyle/>
          <a:p>
            <a:r>
              <a:rPr lang="uk-UA" dirty="0"/>
              <a:t>Морфологічні, </a:t>
            </a:r>
            <a:r>
              <a:rPr lang="uk-UA" dirty="0" err="1"/>
              <a:t>культуральні</a:t>
            </a:r>
            <a:r>
              <a:rPr lang="uk-UA" dirty="0"/>
              <a:t> і біохімічні властивості бактерій визначають, спостерігаючи за змінами поживних середовищ. Всі дані про уражену культуру, зовнішні ознаки хвороби, а також </a:t>
            </a:r>
            <a:r>
              <a:rPr lang="ru-RU" dirty="0" err="1"/>
              <a:t>морфологічні</a:t>
            </a:r>
            <a:r>
              <a:rPr lang="ru-RU" dirty="0"/>
              <a:t>, </a:t>
            </a:r>
            <a:r>
              <a:rPr lang="ru-RU" dirty="0" err="1"/>
              <a:t>культуральні</a:t>
            </a:r>
            <a:r>
              <a:rPr lang="ru-RU" dirty="0"/>
              <a:t> і </a:t>
            </a:r>
            <a:r>
              <a:rPr lang="ru-RU" dirty="0" err="1"/>
              <a:t>біохімічні</a:t>
            </a:r>
            <a:r>
              <a:rPr lang="ru-RU" dirty="0"/>
              <a:t> </a:t>
            </a:r>
            <a:r>
              <a:rPr lang="ru-RU" dirty="0" err="1"/>
              <a:t>ознаки</a:t>
            </a:r>
            <a:r>
              <a:rPr lang="ru-RU" dirty="0"/>
              <a:t> </a:t>
            </a:r>
            <a:r>
              <a:rPr lang="ru-RU" dirty="0" err="1"/>
              <a:t>заносять</a:t>
            </a:r>
            <a:r>
              <a:rPr lang="ru-RU" dirty="0"/>
              <a:t> до журналу </a:t>
            </a:r>
            <a:r>
              <a:rPr lang="ru-RU" dirty="0" err="1"/>
              <a:t>бактеріологічних</a:t>
            </a:r>
            <a:r>
              <a:rPr lang="ru-RU" dirty="0"/>
              <a:t> </a:t>
            </a:r>
            <a:r>
              <a:rPr lang="ru-RU" dirty="0" err="1"/>
              <a:t>аналізів</a:t>
            </a:r>
            <a:r>
              <a:rPr lang="ru-RU" dirty="0"/>
              <a:t>. </a:t>
            </a:r>
          </a:p>
          <a:p>
            <a:r>
              <a:rPr lang="uk-UA" i="1" dirty="0"/>
              <a:t>Морфологічні властивості: </a:t>
            </a:r>
            <a:r>
              <a:rPr lang="uk-UA" dirty="0"/>
              <a:t>розмір і форма окремих бактерій, наявність або відсутність джгутиків (рухливість бактерій), здатність до утворення спор і капсул, реакція на фарбування за Грамом, а також структура колоній. Колонії, що належать до різних видів, різні за формою, забарвленням, внутрішньою будовою, облямівкою, консистенцією тощо. </a:t>
            </a:r>
          </a:p>
          <a:p>
            <a:r>
              <a:rPr lang="ru-RU" i="1" dirty="0" err="1"/>
              <a:t>Культуральні</a:t>
            </a:r>
            <a:r>
              <a:rPr lang="ru-RU" i="1" dirty="0"/>
              <a:t> </a:t>
            </a:r>
            <a:r>
              <a:rPr lang="ru-RU" i="1" dirty="0" err="1"/>
              <a:t>властивості</a:t>
            </a:r>
            <a:r>
              <a:rPr lang="ru-RU" i="1" dirty="0"/>
              <a:t>: </a:t>
            </a:r>
            <a:r>
              <a:rPr lang="ru-RU" dirty="0" err="1"/>
              <a:t>здатність</a:t>
            </a:r>
            <a:r>
              <a:rPr lang="ru-RU" dirty="0"/>
              <a:t> і характер росту на </a:t>
            </a:r>
            <a:r>
              <a:rPr lang="ru-RU" dirty="0" err="1"/>
              <a:t>різних</a:t>
            </a:r>
            <a:r>
              <a:rPr lang="ru-RU" dirty="0"/>
              <a:t> </a:t>
            </a:r>
            <a:r>
              <a:rPr lang="ru-RU" dirty="0" err="1"/>
              <a:t>органічних</a:t>
            </a:r>
            <a:r>
              <a:rPr lang="ru-RU" dirty="0"/>
              <a:t> і </a:t>
            </a:r>
            <a:r>
              <a:rPr lang="ru-RU" dirty="0" err="1"/>
              <a:t>синтетичних</a:t>
            </a:r>
            <a:r>
              <a:rPr lang="ru-RU" dirty="0"/>
              <a:t> </a:t>
            </a:r>
            <a:r>
              <a:rPr lang="ru-RU" dirty="0" err="1"/>
              <a:t>середовищах</a:t>
            </a:r>
            <a:r>
              <a:rPr lang="ru-RU" dirty="0"/>
              <a:t>: </a:t>
            </a:r>
            <a:r>
              <a:rPr lang="ru-RU" dirty="0" err="1"/>
              <a:t>бульйоні</a:t>
            </a:r>
            <a:r>
              <a:rPr lang="ru-RU" dirty="0"/>
              <a:t>, </a:t>
            </a:r>
            <a:r>
              <a:rPr lang="ru-RU" dirty="0" err="1"/>
              <a:t>середовищі</a:t>
            </a:r>
            <a:r>
              <a:rPr lang="ru-RU" dirty="0"/>
              <a:t> </a:t>
            </a:r>
            <a:r>
              <a:rPr lang="ru-RU" dirty="0" err="1"/>
              <a:t>Ушинського</a:t>
            </a:r>
            <a:r>
              <a:rPr lang="ru-RU" dirty="0"/>
              <a:t>, </a:t>
            </a:r>
            <a:r>
              <a:rPr lang="ru-RU" dirty="0" err="1"/>
              <a:t>Фермі</a:t>
            </a:r>
            <a:r>
              <a:rPr lang="ru-RU" dirty="0"/>
              <a:t> і Кона. </a:t>
            </a:r>
          </a:p>
          <a:p>
            <a:r>
              <a:rPr lang="ru-RU" i="1" dirty="0" err="1"/>
              <a:t>Біохімічні</a:t>
            </a:r>
            <a:r>
              <a:rPr lang="ru-RU" i="1" dirty="0"/>
              <a:t> </a:t>
            </a:r>
            <a:r>
              <a:rPr lang="ru-RU" i="1" dirty="0" err="1"/>
              <a:t>властивості</a:t>
            </a:r>
            <a:r>
              <a:rPr lang="ru-RU" i="1" dirty="0"/>
              <a:t>: </a:t>
            </a:r>
            <a:r>
              <a:rPr lang="ru-RU" dirty="0" err="1"/>
              <a:t>наявність</a:t>
            </a:r>
            <a:r>
              <a:rPr lang="ru-RU" dirty="0"/>
              <a:t> і </a:t>
            </a:r>
            <a:r>
              <a:rPr lang="ru-RU" dirty="0" err="1"/>
              <a:t>діяльність</a:t>
            </a:r>
            <a:r>
              <a:rPr lang="ru-RU" dirty="0"/>
              <a:t> ферментативного </a:t>
            </a:r>
            <a:r>
              <a:rPr lang="ru-RU" dirty="0" err="1"/>
              <a:t>апарату</a:t>
            </a:r>
            <a:r>
              <a:rPr lang="ru-RU" dirty="0"/>
              <a:t> </a:t>
            </a:r>
            <a:r>
              <a:rPr lang="ru-RU" dirty="0" err="1"/>
              <a:t>під</a:t>
            </a:r>
            <a:r>
              <a:rPr lang="ru-RU" dirty="0"/>
              <a:t> час росту </a:t>
            </a:r>
            <a:r>
              <a:rPr lang="ru-RU" dirty="0" err="1"/>
              <a:t>бактерій</a:t>
            </a:r>
            <a:r>
              <a:rPr lang="ru-RU" dirty="0"/>
              <a:t> на </a:t>
            </a:r>
            <a:r>
              <a:rPr lang="ru-RU" dirty="0" err="1"/>
              <a:t>різноманітних</a:t>
            </a:r>
            <a:r>
              <a:rPr lang="ru-RU" dirty="0"/>
              <a:t> </a:t>
            </a:r>
            <a:r>
              <a:rPr lang="ru-RU" dirty="0" err="1"/>
              <a:t>специфічних</a:t>
            </a:r>
            <a:r>
              <a:rPr lang="ru-RU" dirty="0"/>
              <a:t> </a:t>
            </a:r>
            <a:r>
              <a:rPr lang="ru-RU" dirty="0" err="1"/>
              <a:t>середовищах</a:t>
            </a:r>
            <a:r>
              <a:rPr lang="ru-RU" dirty="0"/>
              <a:t>. </a:t>
            </a:r>
            <a:endParaRPr lang="uk-UA" dirty="0"/>
          </a:p>
        </p:txBody>
      </p:sp>
    </p:spTree>
    <p:extLst>
      <p:ext uri="{BB962C8B-B14F-4D97-AF65-F5344CB8AC3E}">
        <p14:creationId xmlns:p14="http://schemas.microsoft.com/office/powerpoint/2010/main" val="253072377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9C9B2A3-29FA-4256-B441-6CB430AF0DB8}"/>
              </a:ext>
            </a:extLst>
          </p:cNvPr>
          <p:cNvSpPr>
            <a:spLocks noGrp="1"/>
          </p:cNvSpPr>
          <p:nvPr>
            <p:ph type="title"/>
          </p:nvPr>
        </p:nvSpPr>
        <p:spPr/>
        <p:txBody>
          <a:bodyPr/>
          <a:lstStyle/>
          <a:p>
            <a:r>
              <a:rPr lang="uk-UA" b="1" dirty="0"/>
              <a:t>Визначення морфологічних властивостей </a:t>
            </a:r>
            <a:endParaRPr lang="uk-UA" dirty="0"/>
          </a:p>
        </p:txBody>
      </p:sp>
      <p:sp>
        <p:nvSpPr>
          <p:cNvPr id="3" name="Объект 2">
            <a:extLst>
              <a:ext uri="{FF2B5EF4-FFF2-40B4-BE49-F238E27FC236}">
                <a16:creationId xmlns:a16="http://schemas.microsoft.com/office/drawing/2014/main" id="{BA8F89D5-24FE-4180-A8F2-78E5E640F012}"/>
              </a:ext>
            </a:extLst>
          </p:cNvPr>
          <p:cNvSpPr>
            <a:spLocks noGrp="1"/>
          </p:cNvSpPr>
          <p:nvPr>
            <p:ph idx="1"/>
          </p:nvPr>
        </p:nvSpPr>
        <p:spPr/>
        <p:txBody>
          <a:bodyPr>
            <a:normAutofit fontScale="92500" lnSpcReduction="20000"/>
          </a:bodyPr>
          <a:lstStyle/>
          <a:p>
            <a:r>
              <a:rPr lang="uk-UA" dirty="0"/>
              <a:t>Протягом перших трьох днів (через 24, 48, 72 години) визначають рухливість бактерій, використовуючи культури на МПБ із селітрою. У разі виявлення їх руху першого дня подальші спостереження не потрібні. Якщо бактерії при першому визначенні виявилися нерухомими, то спостереження слід продовжити, оскільки у деяких видів здатність до руху проявляється не відразу. Рухливість бактерій встановлюють методами висячої і розчавленої краплі. </a:t>
            </a:r>
          </a:p>
          <a:p>
            <a:r>
              <a:rPr lang="uk-UA" dirty="0"/>
              <a:t>Зручніше користуватися </a:t>
            </a:r>
            <a:r>
              <a:rPr lang="uk-UA" i="1" dirty="0"/>
              <a:t>методом висячої краплі. </a:t>
            </a:r>
            <a:r>
              <a:rPr lang="uk-UA" dirty="0"/>
              <a:t>Оглядають суспензію бактерій, що має бути не дуже густою. Пробірку з добовою бульйонною культурою із селітрою відкривають у полум’ї спиртівки, петлею беруть краплю і наносять на покривне скло, яке потім обережно перевертають і накладають на предметне скло з лункою так, щоб крапля вільно висіла в заглибленні скла, не торкаючись країв лунки. </a:t>
            </a:r>
          </a:p>
        </p:txBody>
      </p:sp>
    </p:spTree>
    <p:extLst>
      <p:ext uri="{BB962C8B-B14F-4D97-AF65-F5344CB8AC3E}">
        <p14:creationId xmlns:p14="http://schemas.microsoft.com/office/powerpoint/2010/main" val="428055514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2C96C33-48EB-42B5-AD7A-1BD5EA3947EA}"/>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4A0493BD-950D-413F-881F-E6F9CDE334FB}"/>
              </a:ext>
            </a:extLst>
          </p:cNvPr>
          <p:cNvSpPr>
            <a:spLocks noGrp="1"/>
          </p:cNvSpPr>
          <p:nvPr>
            <p:ph idx="1"/>
          </p:nvPr>
        </p:nvSpPr>
        <p:spPr/>
        <p:txBody>
          <a:bodyPr/>
          <a:lstStyle/>
          <a:p>
            <a:r>
              <a:rPr lang="uk-UA"/>
              <a:t>Препарат оглядають під мікроскопом із сухою системою за ма-ксимального збільшення бінокуляра і об’єктива (15 × 40 або 15 × 60). Для зручності при малому збільшенні знаходять край краплі і потім переводять на велике збільшення. </a:t>
            </a:r>
          </a:p>
          <a:p>
            <a:r>
              <a:rPr lang="ru-RU"/>
              <a:t>У період спостереження слід розрізняти рух бактерій: активний (під мікроскопом вони рухаються у різних напрямках), пасивний (їх переносить потік рідини в одному напрямку), броунівський пасивний (безладний рух на одному місці). </a:t>
            </a:r>
            <a:endParaRPr lang="uk-UA"/>
          </a:p>
        </p:txBody>
      </p:sp>
    </p:spTree>
    <p:extLst>
      <p:ext uri="{BB962C8B-B14F-4D97-AF65-F5344CB8AC3E}">
        <p14:creationId xmlns:p14="http://schemas.microsoft.com/office/powerpoint/2010/main" val="377829802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677D07A-55FD-4C6E-8015-AB841C80CB65}"/>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A4CA5BAE-699C-489E-B879-ADD924DEB813}"/>
              </a:ext>
            </a:extLst>
          </p:cNvPr>
          <p:cNvSpPr>
            <a:spLocks noGrp="1"/>
          </p:cNvSpPr>
          <p:nvPr>
            <p:ph idx="1"/>
          </p:nvPr>
        </p:nvSpPr>
        <p:spPr/>
        <p:txBody>
          <a:bodyPr/>
          <a:lstStyle/>
          <a:p>
            <a:r>
              <a:rPr lang="ru-RU" i="1" dirty="0"/>
              <a:t>Метод </a:t>
            </a:r>
            <a:r>
              <a:rPr lang="ru-RU" i="1" dirty="0" err="1"/>
              <a:t>розчавленої</a:t>
            </a:r>
            <a:r>
              <a:rPr lang="ru-RU" i="1" dirty="0"/>
              <a:t> </a:t>
            </a:r>
            <a:r>
              <a:rPr lang="ru-RU" i="1" dirty="0" err="1"/>
              <a:t>краплі</a:t>
            </a:r>
            <a:r>
              <a:rPr lang="ru-RU" i="1" dirty="0"/>
              <a:t> </a:t>
            </a:r>
            <a:r>
              <a:rPr lang="ru-RU" dirty="0" err="1"/>
              <a:t>використовують</a:t>
            </a:r>
            <a:r>
              <a:rPr lang="ru-RU" dirty="0"/>
              <a:t> за </a:t>
            </a:r>
            <a:r>
              <a:rPr lang="ru-RU" dirty="0" err="1"/>
              <a:t>відсутності</a:t>
            </a:r>
            <a:r>
              <a:rPr lang="ru-RU" dirty="0"/>
              <a:t> предметного </a:t>
            </a:r>
            <a:r>
              <a:rPr lang="ru-RU" dirty="0" err="1"/>
              <a:t>скла</a:t>
            </a:r>
            <a:r>
              <a:rPr lang="ru-RU" dirty="0"/>
              <a:t> з </a:t>
            </a:r>
            <a:r>
              <a:rPr lang="ru-RU" dirty="0" err="1"/>
              <a:t>лункою</a:t>
            </a:r>
            <a:r>
              <a:rPr lang="ru-RU" dirty="0"/>
              <a:t>. </a:t>
            </a:r>
            <a:r>
              <a:rPr lang="ru-RU" dirty="0" err="1"/>
              <a:t>Краплину</a:t>
            </a:r>
            <a:r>
              <a:rPr lang="ru-RU" dirty="0"/>
              <a:t> </a:t>
            </a:r>
            <a:r>
              <a:rPr lang="ru-RU" dirty="0" err="1"/>
              <a:t>досліджуваної</a:t>
            </a:r>
            <a:r>
              <a:rPr lang="ru-RU" dirty="0"/>
              <a:t> </a:t>
            </a:r>
            <a:r>
              <a:rPr lang="ru-RU" dirty="0" err="1"/>
              <a:t>культури</a:t>
            </a:r>
            <a:r>
              <a:rPr lang="ru-RU" dirty="0"/>
              <a:t> </a:t>
            </a:r>
            <a:r>
              <a:rPr lang="ru-RU" dirty="0" err="1"/>
              <a:t>наносять</a:t>
            </a:r>
            <a:r>
              <a:rPr lang="ru-RU" dirty="0"/>
              <a:t> на </a:t>
            </a:r>
            <a:r>
              <a:rPr lang="ru-RU" dirty="0" err="1"/>
              <a:t>звичайне</a:t>
            </a:r>
            <a:r>
              <a:rPr lang="ru-RU" dirty="0"/>
              <a:t> </a:t>
            </a:r>
            <a:r>
              <a:rPr lang="ru-RU" dirty="0" err="1"/>
              <a:t>предметне</a:t>
            </a:r>
            <a:r>
              <a:rPr lang="ru-RU" dirty="0"/>
              <a:t> </a:t>
            </a:r>
            <a:r>
              <a:rPr lang="ru-RU" dirty="0" err="1"/>
              <a:t>скло</a:t>
            </a:r>
            <a:r>
              <a:rPr lang="ru-RU" dirty="0"/>
              <a:t> і </a:t>
            </a:r>
            <a:r>
              <a:rPr lang="ru-RU" dirty="0" err="1"/>
              <a:t>накривають</a:t>
            </a:r>
            <a:r>
              <a:rPr lang="ru-RU" dirty="0"/>
              <a:t> </a:t>
            </a:r>
            <a:r>
              <a:rPr lang="ru-RU" dirty="0" err="1"/>
              <a:t>покривним</a:t>
            </a:r>
            <a:r>
              <a:rPr lang="ru-RU" dirty="0"/>
              <a:t>. </a:t>
            </a:r>
            <a:r>
              <a:rPr lang="ru-RU" dirty="0" err="1"/>
              <a:t>Дистильовану</a:t>
            </a:r>
            <a:r>
              <a:rPr lang="ru-RU" dirty="0"/>
              <a:t> воду </a:t>
            </a:r>
            <a:r>
              <a:rPr lang="ru-RU" dirty="0" err="1"/>
              <a:t>брати</a:t>
            </a:r>
            <a:r>
              <a:rPr lang="ru-RU" dirty="0"/>
              <a:t> не </a:t>
            </a:r>
            <a:r>
              <a:rPr lang="ru-RU" dirty="0" err="1"/>
              <a:t>рекомендують</a:t>
            </a:r>
            <a:r>
              <a:rPr lang="ru-RU" dirty="0"/>
              <a:t>, </a:t>
            </a:r>
            <a:r>
              <a:rPr lang="ru-RU" dirty="0" err="1"/>
              <a:t>бо</a:t>
            </a:r>
            <a:r>
              <a:rPr lang="ru-RU" dirty="0"/>
              <a:t> в </a:t>
            </a:r>
            <a:r>
              <a:rPr lang="ru-RU" dirty="0" err="1"/>
              <a:t>ній</a:t>
            </a:r>
            <a:r>
              <a:rPr lang="ru-RU" dirty="0"/>
              <a:t> </a:t>
            </a:r>
            <a:r>
              <a:rPr lang="ru-RU" dirty="0" err="1"/>
              <a:t>відсутня</a:t>
            </a:r>
            <a:r>
              <a:rPr lang="ru-RU" dirty="0"/>
              <a:t> </a:t>
            </a:r>
            <a:r>
              <a:rPr lang="ru-RU" dirty="0" err="1"/>
              <a:t>необхідна</a:t>
            </a:r>
            <a:r>
              <a:rPr lang="ru-RU" dirty="0"/>
              <a:t> для </a:t>
            </a:r>
            <a:r>
              <a:rPr lang="ru-RU" dirty="0" err="1"/>
              <a:t>бактерій</a:t>
            </a:r>
            <a:r>
              <a:rPr lang="ru-RU" dirty="0"/>
              <a:t> </a:t>
            </a:r>
            <a:r>
              <a:rPr lang="ru-RU" dirty="0" err="1"/>
              <a:t>концентрація</a:t>
            </a:r>
            <a:r>
              <a:rPr lang="ru-RU" dirty="0"/>
              <a:t> солей, </a:t>
            </a:r>
            <a:r>
              <a:rPr lang="ru-RU" dirty="0" err="1"/>
              <a:t>що</a:t>
            </a:r>
            <a:r>
              <a:rPr lang="ru-RU" dirty="0"/>
              <a:t> </a:t>
            </a:r>
            <a:r>
              <a:rPr lang="ru-RU" dirty="0" err="1"/>
              <a:t>може</a:t>
            </a:r>
            <a:r>
              <a:rPr lang="ru-RU" dirty="0"/>
              <a:t> </a:t>
            </a:r>
            <a:r>
              <a:rPr lang="ru-RU" dirty="0" err="1"/>
              <a:t>призвести</a:t>
            </a:r>
            <a:r>
              <a:rPr lang="ru-RU" dirty="0"/>
              <a:t> до </a:t>
            </a:r>
            <a:r>
              <a:rPr lang="ru-RU" dirty="0" err="1"/>
              <a:t>зміни</a:t>
            </a:r>
            <a:r>
              <a:rPr lang="ru-RU" dirty="0"/>
              <a:t> форм </a:t>
            </a:r>
            <a:r>
              <a:rPr lang="ru-RU" dirty="0" err="1"/>
              <a:t>клітин</a:t>
            </a:r>
            <a:r>
              <a:rPr lang="ru-RU" dirty="0"/>
              <a:t> і </a:t>
            </a:r>
            <a:r>
              <a:rPr lang="ru-RU" dirty="0" err="1"/>
              <a:t>втрати</a:t>
            </a:r>
            <a:r>
              <a:rPr lang="ru-RU" dirty="0"/>
              <a:t> </a:t>
            </a:r>
            <a:r>
              <a:rPr lang="ru-RU" dirty="0" err="1"/>
              <a:t>здатності</a:t>
            </a:r>
            <a:r>
              <a:rPr lang="ru-RU" dirty="0"/>
              <a:t> до руху. </a:t>
            </a:r>
            <a:endParaRPr lang="uk-UA" dirty="0"/>
          </a:p>
        </p:txBody>
      </p:sp>
    </p:spTree>
    <p:extLst>
      <p:ext uri="{BB962C8B-B14F-4D97-AF65-F5344CB8AC3E}">
        <p14:creationId xmlns:p14="http://schemas.microsoft.com/office/powerpoint/2010/main" val="210531373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ABECD1-7127-4A82-B14F-DF55CE0058B1}"/>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7A80940-EE7A-4A7B-A77C-585A4B9A2CC6}"/>
              </a:ext>
            </a:extLst>
          </p:cNvPr>
          <p:cNvSpPr>
            <a:spLocks noGrp="1"/>
          </p:cNvSpPr>
          <p:nvPr>
            <p:ph idx="1"/>
          </p:nvPr>
        </p:nvSpPr>
        <p:spPr/>
        <p:txBody>
          <a:bodyPr>
            <a:normAutofit fontScale="92500" lnSpcReduction="10000"/>
          </a:bodyPr>
          <a:lstStyle/>
          <a:p>
            <a:r>
              <a:rPr lang="ru-RU" i="1" dirty="0" err="1"/>
              <a:t>Приготування</a:t>
            </a:r>
            <a:r>
              <a:rPr lang="ru-RU" i="1" dirty="0"/>
              <a:t> </a:t>
            </a:r>
            <a:r>
              <a:rPr lang="ru-RU" i="1" dirty="0" err="1"/>
              <a:t>мазків</a:t>
            </a:r>
            <a:r>
              <a:rPr lang="ru-RU" dirty="0"/>
              <a:t>. Для </a:t>
            </a:r>
            <a:r>
              <a:rPr lang="ru-RU" dirty="0" err="1"/>
              <a:t>визначення</a:t>
            </a:r>
            <a:r>
              <a:rPr lang="ru-RU" dirty="0"/>
              <a:t> </a:t>
            </a:r>
            <a:r>
              <a:rPr lang="ru-RU" dirty="0" err="1"/>
              <a:t>форми</a:t>
            </a:r>
            <a:r>
              <a:rPr lang="ru-RU" dirty="0"/>
              <a:t> </a:t>
            </a:r>
            <a:r>
              <a:rPr lang="ru-RU" dirty="0" err="1"/>
              <a:t>бактерій</a:t>
            </a:r>
            <a:r>
              <a:rPr lang="ru-RU" dirty="0"/>
              <a:t> </a:t>
            </a:r>
            <a:r>
              <a:rPr lang="ru-RU" dirty="0" err="1"/>
              <a:t>роблять</a:t>
            </a:r>
            <a:r>
              <a:rPr lang="ru-RU" dirty="0"/>
              <a:t> мазки з </a:t>
            </a:r>
            <a:r>
              <a:rPr lang="ru-RU" dirty="0" err="1"/>
              <a:t>добових</a:t>
            </a:r>
            <a:r>
              <a:rPr lang="ru-RU" dirty="0"/>
              <a:t> культур: </a:t>
            </a:r>
            <a:r>
              <a:rPr lang="ru-RU" dirty="0" err="1"/>
              <a:t>бульйонної</a:t>
            </a:r>
            <a:r>
              <a:rPr lang="ru-RU" dirty="0"/>
              <a:t> і </a:t>
            </a:r>
            <a:r>
              <a:rPr lang="ru-RU" dirty="0" err="1"/>
              <a:t>тієї</a:t>
            </a:r>
            <a:r>
              <a:rPr lang="ru-RU" dirty="0"/>
              <a:t>, </a:t>
            </a:r>
            <a:r>
              <a:rPr lang="ru-RU" dirty="0" err="1"/>
              <a:t>що</a:t>
            </a:r>
            <a:r>
              <a:rPr lang="ru-RU" dirty="0"/>
              <a:t> </a:t>
            </a:r>
            <a:r>
              <a:rPr lang="ru-RU" dirty="0" err="1"/>
              <a:t>виросла</a:t>
            </a:r>
            <a:r>
              <a:rPr lang="ru-RU" dirty="0"/>
              <a:t> на твердому </a:t>
            </a:r>
            <a:r>
              <a:rPr lang="ru-RU" dirty="0" err="1"/>
              <a:t>поживному</a:t>
            </a:r>
            <a:r>
              <a:rPr lang="ru-RU" dirty="0"/>
              <a:t> </a:t>
            </a:r>
            <a:r>
              <a:rPr lang="ru-RU" dirty="0" err="1"/>
              <a:t>середовищі</a:t>
            </a:r>
            <a:r>
              <a:rPr lang="ru-RU" dirty="0"/>
              <a:t>, і </a:t>
            </a:r>
            <a:r>
              <a:rPr lang="ru-RU" dirty="0" err="1"/>
              <a:t>фарбують</a:t>
            </a:r>
            <a:r>
              <a:rPr lang="ru-RU" dirty="0"/>
              <a:t> </a:t>
            </a:r>
            <a:r>
              <a:rPr lang="ru-RU" dirty="0" err="1"/>
              <a:t>їх</a:t>
            </a:r>
            <a:r>
              <a:rPr lang="ru-RU" dirty="0"/>
              <a:t>. </a:t>
            </a:r>
          </a:p>
          <a:p>
            <a:r>
              <a:rPr lang="uk-UA" dirty="0"/>
              <a:t>Мазки готують на чистому знежиреному предметному склі. У першому випадку мазок готують з невеликої краплі досліджуваної бульйонної культури, в другому — з невеликої краплі води, в яку петлею вводять досліджувану культуру, що виросла на твердому середовищі. В обох випадках краплі ретельно перемішують петлею, тонким шаром розмазують на поверхні скла і висушують за кімнатної температури. Потім препарат фіксують, проводячи мазок над полум’ям спиртівки тричі. За фіксації вбиваються бактеріальні клітини і цим самим забезпечується краще прилипання до скла та здатність до забарвлення (мертвий білок краще фарбується). </a:t>
            </a:r>
          </a:p>
        </p:txBody>
      </p:sp>
    </p:spTree>
    <p:extLst>
      <p:ext uri="{BB962C8B-B14F-4D97-AF65-F5344CB8AC3E}">
        <p14:creationId xmlns:p14="http://schemas.microsoft.com/office/powerpoint/2010/main" val="394353642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84AA61B-1A14-4358-B8E4-BCBBA9575F1F}"/>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FA449411-B18F-49F9-867C-FAC466CC2511}"/>
              </a:ext>
            </a:extLst>
          </p:cNvPr>
          <p:cNvSpPr>
            <a:spLocks noGrp="1"/>
          </p:cNvSpPr>
          <p:nvPr>
            <p:ph idx="1"/>
          </p:nvPr>
        </p:nvSpPr>
        <p:spPr/>
        <p:txBody>
          <a:bodyPr>
            <a:normAutofit lnSpcReduction="10000"/>
          </a:bodyPr>
          <a:lstStyle/>
          <a:p>
            <a:r>
              <a:rPr lang="ru-RU" dirty="0" err="1"/>
              <a:t>Потім</a:t>
            </a:r>
            <a:r>
              <a:rPr lang="ru-RU" dirty="0"/>
              <a:t> на </a:t>
            </a:r>
            <a:r>
              <a:rPr lang="ru-RU" dirty="0" err="1"/>
              <a:t>фіксований</a:t>
            </a:r>
            <a:r>
              <a:rPr lang="ru-RU" dirty="0"/>
              <a:t> мазок, </a:t>
            </a:r>
            <a:r>
              <a:rPr lang="ru-RU" dirty="0" err="1"/>
              <a:t>виготовлений</a:t>
            </a:r>
            <a:r>
              <a:rPr lang="ru-RU" dirty="0"/>
              <a:t> з </a:t>
            </a:r>
            <a:r>
              <a:rPr lang="ru-RU" dirty="0" err="1"/>
              <a:t>бульйонної</a:t>
            </a:r>
            <a:r>
              <a:rPr lang="ru-RU" dirty="0"/>
              <a:t> </a:t>
            </a:r>
            <a:r>
              <a:rPr lang="ru-RU" dirty="0" err="1"/>
              <a:t>культури</a:t>
            </a:r>
            <a:r>
              <a:rPr lang="ru-RU" dirty="0"/>
              <a:t>, </a:t>
            </a:r>
            <a:r>
              <a:rPr lang="ru-RU" dirty="0" err="1"/>
              <a:t>наливають</a:t>
            </a:r>
            <a:r>
              <a:rPr lang="ru-RU" dirty="0"/>
              <a:t> </a:t>
            </a:r>
            <a:r>
              <a:rPr lang="ru-RU" dirty="0" err="1"/>
              <a:t>розчин</a:t>
            </a:r>
            <a:r>
              <a:rPr lang="ru-RU" dirty="0"/>
              <a:t> </a:t>
            </a:r>
            <a:r>
              <a:rPr lang="ru-RU" dirty="0" err="1"/>
              <a:t>метиленової</a:t>
            </a:r>
            <a:r>
              <a:rPr lang="ru-RU" dirty="0"/>
              <a:t> </a:t>
            </a:r>
            <a:r>
              <a:rPr lang="ru-RU" dirty="0" err="1"/>
              <a:t>сині</a:t>
            </a:r>
            <a:r>
              <a:rPr lang="ru-RU" dirty="0"/>
              <a:t>. На мазок з </a:t>
            </a:r>
            <a:r>
              <a:rPr lang="ru-RU" dirty="0" err="1"/>
              <a:t>культури</a:t>
            </a:r>
            <a:r>
              <a:rPr lang="ru-RU" dirty="0"/>
              <a:t>, </a:t>
            </a:r>
            <a:r>
              <a:rPr lang="ru-RU" dirty="0" err="1"/>
              <a:t>що</a:t>
            </a:r>
            <a:r>
              <a:rPr lang="ru-RU" dirty="0"/>
              <a:t> </a:t>
            </a:r>
            <a:r>
              <a:rPr lang="ru-RU" dirty="0" err="1"/>
              <a:t>виросла</a:t>
            </a:r>
            <a:r>
              <a:rPr lang="ru-RU" dirty="0"/>
              <a:t> на </a:t>
            </a:r>
            <a:r>
              <a:rPr lang="ru-RU" dirty="0" err="1"/>
              <a:t>агарі</a:t>
            </a:r>
            <a:r>
              <a:rPr lang="ru-RU" dirty="0"/>
              <a:t> – </a:t>
            </a:r>
            <a:r>
              <a:rPr lang="ru-RU" dirty="0" err="1"/>
              <a:t>розчин</a:t>
            </a:r>
            <a:r>
              <a:rPr lang="ru-RU" dirty="0"/>
              <a:t> фуксину. </a:t>
            </a:r>
            <a:r>
              <a:rPr lang="ru-RU" dirty="0" err="1"/>
              <a:t>Розчином</a:t>
            </a:r>
            <a:r>
              <a:rPr lang="ru-RU" dirty="0"/>
              <a:t> </a:t>
            </a:r>
            <a:r>
              <a:rPr lang="ru-RU" dirty="0" err="1"/>
              <a:t>фарби</a:t>
            </a:r>
            <a:r>
              <a:rPr lang="ru-RU" dirty="0"/>
              <a:t> </a:t>
            </a:r>
            <a:r>
              <a:rPr lang="ru-RU" dirty="0" err="1"/>
              <a:t>покривають</a:t>
            </a:r>
            <a:r>
              <a:rPr lang="ru-RU" dirty="0"/>
              <a:t> весь мазок і </a:t>
            </a:r>
            <a:r>
              <a:rPr lang="ru-RU" dirty="0" err="1"/>
              <a:t>тримають</a:t>
            </a:r>
            <a:r>
              <a:rPr lang="ru-RU" dirty="0"/>
              <a:t> </a:t>
            </a:r>
            <a:r>
              <a:rPr lang="ru-RU" dirty="0" err="1"/>
              <a:t>близько</a:t>
            </a:r>
            <a:r>
              <a:rPr lang="ru-RU" dirty="0"/>
              <a:t> 2 </a:t>
            </a:r>
            <a:r>
              <a:rPr lang="ru-RU" dirty="0" err="1"/>
              <a:t>хв</a:t>
            </a:r>
            <a:r>
              <a:rPr lang="ru-RU" dirty="0"/>
              <a:t>. </a:t>
            </a:r>
          </a:p>
          <a:p>
            <a:r>
              <a:rPr lang="ru-RU" dirty="0"/>
              <a:t>Для </a:t>
            </a:r>
            <a:r>
              <a:rPr lang="ru-RU" dirty="0" err="1"/>
              <a:t>усунення</a:t>
            </a:r>
            <a:r>
              <a:rPr lang="ru-RU" dirty="0"/>
              <a:t> </a:t>
            </a:r>
            <a:r>
              <a:rPr lang="ru-RU" dirty="0" err="1"/>
              <a:t>фарби</a:t>
            </a:r>
            <a:r>
              <a:rPr lang="ru-RU" dirty="0"/>
              <a:t> мазки </a:t>
            </a:r>
            <a:r>
              <a:rPr lang="ru-RU" dirty="0" err="1"/>
              <a:t>промивають</a:t>
            </a:r>
            <a:r>
              <a:rPr lang="ru-RU" dirty="0"/>
              <a:t> </a:t>
            </a:r>
            <a:r>
              <a:rPr lang="ru-RU" dirty="0" err="1"/>
              <a:t>слабким</a:t>
            </a:r>
            <a:r>
              <a:rPr lang="ru-RU" dirty="0"/>
              <a:t> </a:t>
            </a:r>
            <a:r>
              <a:rPr lang="ru-RU" dirty="0" err="1"/>
              <a:t>струменем</a:t>
            </a:r>
            <a:r>
              <a:rPr lang="ru-RU" dirty="0"/>
              <a:t> води </a:t>
            </a:r>
            <a:r>
              <a:rPr lang="ru-RU" dirty="0" err="1"/>
              <a:t>доти</a:t>
            </a:r>
            <a:r>
              <a:rPr lang="ru-RU" dirty="0"/>
              <a:t>, доки з препарату не стане </a:t>
            </a:r>
            <a:r>
              <a:rPr lang="ru-RU" dirty="0" err="1"/>
              <a:t>стікати</a:t>
            </a:r>
            <a:r>
              <a:rPr lang="ru-RU" dirty="0"/>
              <a:t> чиста </a:t>
            </a:r>
            <a:r>
              <a:rPr lang="ru-RU" dirty="0" err="1"/>
              <a:t>безбарвна</a:t>
            </a:r>
            <a:r>
              <a:rPr lang="ru-RU" dirty="0"/>
              <a:t> вода. </a:t>
            </a:r>
            <a:r>
              <a:rPr lang="ru-RU" dirty="0" err="1"/>
              <a:t>Промитий</a:t>
            </a:r>
            <a:r>
              <a:rPr lang="ru-RU" dirty="0"/>
              <a:t> препарат </a:t>
            </a:r>
            <a:r>
              <a:rPr lang="ru-RU" dirty="0" err="1"/>
              <a:t>висушують</a:t>
            </a:r>
            <a:r>
              <a:rPr lang="ru-RU" dirty="0"/>
              <a:t> </a:t>
            </a:r>
            <a:r>
              <a:rPr lang="ru-RU" dirty="0" err="1"/>
              <a:t>між</a:t>
            </a:r>
            <a:r>
              <a:rPr lang="ru-RU" dirty="0"/>
              <a:t> </a:t>
            </a:r>
            <a:r>
              <a:rPr lang="ru-RU" dirty="0" err="1"/>
              <a:t>двома</a:t>
            </a:r>
            <a:r>
              <a:rPr lang="ru-RU" dirty="0"/>
              <a:t> </a:t>
            </a:r>
            <a:r>
              <a:rPr lang="ru-RU" dirty="0" err="1"/>
              <a:t>смугами</a:t>
            </a:r>
            <a:r>
              <a:rPr lang="ru-RU" dirty="0"/>
              <a:t> </a:t>
            </a:r>
            <a:r>
              <a:rPr lang="ru-RU" dirty="0" err="1"/>
              <a:t>фільтрувального</a:t>
            </a:r>
            <a:r>
              <a:rPr lang="ru-RU" dirty="0"/>
              <a:t> </a:t>
            </a:r>
            <a:r>
              <a:rPr lang="ru-RU" dirty="0" err="1"/>
              <a:t>паперу</a:t>
            </a:r>
            <a:r>
              <a:rPr lang="ru-RU" dirty="0"/>
              <a:t>. На </a:t>
            </a:r>
            <a:r>
              <a:rPr lang="ru-RU" dirty="0" err="1"/>
              <a:t>сухий</a:t>
            </a:r>
            <a:r>
              <a:rPr lang="ru-RU" dirty="0"/>
              <a:t> мазок </a:t>
            </a:r>
            <a:r>
              <a:rPr lang="ru-RU" dirty="0" err="1"/>
              <a:t>наносять</a:t>
            </a:r>
            <a:r>
              <a:rPr lang="ru-RU" dirty="0"/>
              <a:t> </a:t>
            </a:r>
            <a:r>
              <a:rPr lang="ru-RU" dirty="0" err="1"/>
              <a:t>краплю</a:t>
            </a:r>
            <a:r>
              <a:rPr lang="ru-RU" dirty="0"/>
              <a:t> води, </a:t>
            </a:r>
            <a:r>
              <a:rPr lang="ru-RU" dirty="0" err="1"/>
              <a:t>накривають</a:t>
            </a:r>
            <a:r>
              <a:rPr lang="ru-RU" dirty="0"/>
              <a:t> </a:t>
            </a:r>
            <a:r>
              <a:rPr lang="ru-RU" dirty="0" err="1"/>
              <a:t>покривним</a:t>
            </a:r>
            <a:r>
              <a:rPr lang="ru-RU" dirty="0"/>
              <a:t> </a:t>
            </a:r>
            <a:r>
              <a:rPr lang="ru-RU" dirty="0" err="1"/>
              <a:t>склом</a:t>
            </a:r>
            <a:r>
              <a:rPr lang="ru-RU" dirty="0"/>
              <a:t> і </a:t>
            </a:r>
            <a:r>
              <a:rPr lang="ru-RU" dirty="0" err="1"/>
              <a:t>оглядають</a:t>
            </a:r>
            <a:r>
              <a:rPr lang="ru-RU" dirty="0"/>
              <a:t> за великого </a:t>
            </a:r>
            <a:r>
              <a:rPr lang="ru-RU" dirty="0" err="1"/>
              <a:t>збільшення</a:t>
            </a:r>
            <a:r>
              <a:rPr lang="ru-RU" dirty="0"/>
              <a:t> </a:t>
            </a:r>
            <a:r>
              <a:rPr lang="ru-RU" dirty="0" err="1"/>
              <a:t>мікроскопа</a:t>
            </a:r>
            <a:r>
              <a:rPr lang="ru-RU" dirty="0"/>
              <a:t>. </a:t>
            </a:r>
            <a:r>
              <a:rPr lang="ru-RU" dirty="0" err="1"/>
              <a:t>Під</a:t>
            </a:r>
            <a:r>
              <a:rPr lang="ru-RU" dirty="0"/>
              <a:t> час </a:t>
            </a:r>
            <a:r>
              <a:rPr lang="ru-RU" dirty="0" err="1"/>
              <a:t>дослідження</a:t>
            </a:r>
            <a:r>
              <a:rPr lang="ru-RU" dirty="0"/>
              <a:t> в </a:t>
            </a:r>
            <a:r>
              <a:rPr lang="ru-RU" dirty="0" err="1"/>
              <a:t>імерсійній</a:t>
            </a:r>
            <a:r>
              <a:rPr lang="ru-RU" dirty="0"/>
              <a:t> </a:t>
            </a:r>
            <a:r>
              <a:rPr lang="ru-RU" dirty="0" err="1"/>
              <a:t>системі</a:t>
            </a:r>
            <a:r>
              <a:rPr lang="ru-RU" dirty="0"/>
              <a:t> </a:t>
            </a:r>
            <a:r>
              <a:rPr lang="ru-RU" dirty="0" err="1"/>
              <a:t>краплю</a:t>
            </a:r>
            <a:r>
              <a:rPr lang="ru-RU" dirty="0"/>
              <a:t> </a:t>
            </a:r>
            <a:r>
              <a:rPr lang="ru-RU" dirty="0" err="1"/>
              <a:t>кедрової</a:t>
            </a:r>
            <a:r>
              <a:rPr lang="ru-RU" dirty="0"/>
              <a:t> </a:t>
            </a:r>
            <a:r>
              <a:rPr lang="ru-RU" dirty="0" err="1"/>
              <a:t>чи</a:t>
            </a:r>
            <a:r>
              <a:rPr lang="ru-RU" dirty="0"/>
              <a:t> </a:t>
            </a:r>
            <a:r>
              <a:rPr lang="ru-RU" dirty="0" err="1"/>
              <a:t>імерсійної</a:t>
            </a:r>
            <a:r>
              <a:rPr lang="ru-RU" dirty="0"/>
              <a:t> </a:t>
            </a:r>
            <a:r>
              <a:rPr lang="ru-RU" dirty="0" err="1"/>
              <a:t>олії</a:t>
            </a:r>
            <a:r>
              <a:rPr lang="ru-RU" dirty="0"/>
              <a:t> </a:t>
            </a:r>
            <a:r>
              <a:rPr lang="ru-RU" dirty="0" err="1"/>
              <a:t>наносять</a:t>
            </a:r>
            <a:r>
              <a:rPr lang="ru-RU" dirty="0"/>
              <a:t> на </a:t>
            </a:r>
            <a:r>
              <a:rPr lang="ru-RU" dirty="0" err="1"/>
              <a:t>сухий</a:t>
            </a:r>
            <a:r>
              <a:rPr lang="ru-RU" dirty="0"/>
              <a:t> препарат, не </a:t>
            </a:r>
            <a:r>
              <a:rPr lang="ru-RU" dirty="0" err="1"/>
              <a:t>накритий</a:t>
            </a:r>
            <a:r>
              <a:rPr lang="ru-RU" dirty="0"/>
              <a:t> </a:t>
            </a:r>
            <a:r>
              <a:rPr lang="ru-RU" dirty="0" err="1"/>
              <a:t>покривним</a:t>
            </a:r>
            <a:r>
              <a:rPr lang="ru-RU" dirty="0"/>
              <a:t> </a:t>
            </a:r>
            <a:r>
              <a:rPr lang="ru-RU" dirty="0" err="1"/>
              <a:t>склом</a:t>
            </a:r>
            <a:r>
              <a:rPr lang="ru-RU" dirty="0"/>
              <a:t>. </a:t>
            </a:r>
            <a:endParaRPr lang="uk-UA" dirty="0"/>
          </a:p>
        </p:txBody>
      </p:sp>
    </p:spTree>
    <p:extLst>
      <p:ext uri="{BB962C8B-B14F-4D97-AF65-F5344CB8AC3E}">
        <p14:creationId xmlns:p14="http://schemas.microsoft.com/office/powerpoint/2010/main" val="137086628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2A7780C-48E3-4A37-9787-2F703BFCE1AA}"/>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2ABFE17F-C5D0-43DA-889F-94E93A942296}"/>
              </a:ext>
            </a:extLst>
          </p:cNvPr>
          <p:cNvSpPr>
            <a:spLocks noGrp="1"/>
          </p:cNvSpPr>
          <p:nvPr>
            <p:ph idx="1"/>
          </p:nvPr>
        </p:nvSpPr>
        <p:spPr/>
        <p:txBody>
          <a:bodyPr>
            <a:normAutofit fontScale="70000" lnSpcReduction="20000"/>
          </a:bodyPr>
          <a:lstStyle/>
          <a:p>
            <a:pPr marL="0" indent="0">
              <a:buNone/>
            </a:pPr>
            <a:r>
              <a:rPr lang="ru-RU" i="1" dirty="0" err="1"/>
              <a:t>Фарбування</a:t>
            </a:r>
            <a:r>
              <a:rPr lang="ru-RU" i="1" dirty="0"/>
              <a:t> спор. </a:t>
            </a:r>
            <a:r>
              <a:rPr lang="ru-RU" dirty="0"/>
              <a:t>Спори </a:t>
            </a:r>
            <a:r>
              <a:rPr lang="ru-RU" dirty="0" err="1"/>
              <a:t>дуже</a:t>
            </a:r>
            <a:r>
              <a:rPr lang="ru-RU" dirty="0"/>
              <a:t> </a:t>
            </a:r>
            <a:r>
              <a:rPr lang="ru-RU" dirty="0" err="1"/>
              <a:t>слабко</a:t>
            </a:r>
            <a:r>
              <a:rPr lang="ru-RU" dirty="0"/>
              <a:t> </a:t>
            </a:r>
            <a:r>
              <a:rPr lang="ru-RU" dirty="0" err="1"/>
              <a:t>фарбуються</a:t>
            </a:r>
            <a:r>
              <a:rPr lang="ru-RU" dirty="0"/>
              <a:t> метиленовою синькою </a:t>
            </a:r>
            <a:r>
              <a:rPr lang="ru-RU" dirty="0" err="1"/>
              <a:t>або</a:t>
            </a:r>
            <a:r>
              <a:rPr lang="ru-RU" dirty="0"/>
              <a:t> фуксином. Для </a:t>
            </a:r>
            <a:r>
              <a:rPr lang="ru-RU" dirty="0" err="1"/>
              <a:t>кращого</a:t>
            </a:r>
            <a:r>
              <a:rPr lang="ru-RU" dirty="0"/>
              <a:t> </a:t>
            </a:r>
            <a:r>
              <a:rPr lang="ru-RU" dirty="0" err="1"/>
              <a:t>спостереження</a:t>
            </a:r>
            <a:r>
              <a:rPr lang="ru-RU" dirty="0"/>
              <a:t> за ними </a:t>
            </a:r>
            <a:r>
              <a:rPr lang="ru-RU" dirty="0" err="1"/>
              <a:t>засто-совують</a:t>
            </a:r>
            <a:r>
              <a:rPr lang="ru-RU" dirty="0"/>
              <a:t> </a:t>
            </a:r>
            <a:r>
              <a:rPr lang="ru-RU" dirty="0" err="1"/>
              <a:t>спеціальні</a:t>
            </a:r>
            <a:r>
              <a:rPr lang="ru-RU" dirty="0"/>
              <a:t> </a:t>
            </a:r>
            <a:r>
              <a:rPr lang="ru-RU" dirty="0" err="1"/>
              <a:t>методи</a:t>
            </a:r>
            <a:r>
              <a:rPr lang="ru-RU" dirty="0"/>
              <a:t> </a:t>
            </a:r>
            <a:r>
              <a:rPr lang="ru-RU" dirty="0" err="1"/>
              <a:t>фарбування</a:t>
            </a:r>
            <a:r>
              <a:rPr lang="ru-RU" dirty="0"/>
              <a:t>. </a:t>
            </a:r>
          </a:p>
          <a:p>
            <a:pPr marL="0" indent="0">
              <a:buNone/>
            </a:pPr>
            <a:r>
              <a:rPr lang="uk-UA" i="1" dirty="0"/>
              <a:t>Метод Ожешко </a:t>
            </a:r>
            <a:endParaRPr lang="uk-UA" dirty="0"/>
          </a:p>
          <a:p>
            <a:pPr marL="0" indent="0">
              <a:buNone/>
            </a:pPr>
            <a:r>
              <a:rPr lang="ru-RU" dirty="0"/>
              <a:t>1. На </a:t>
            </a:r>
            <a:r>
              <a:rPr lang="ru-RU" dirty="0" err="1"/>
              <a:t>висушений</a:t>
            </a:r>
            <a:r>
              <a:rPr lang="ru-RU" dirty="0"/>
              <a:t> </a:t>
            </a:r>
            <a:r>
              <a:rPr lang="ru-RU" dirty="0" err="1"/>
              <a:t>нефіксований</a:t>
            </a:r>
            <a:r>
              <a:rPr lang="ru-RU" dirty="0"/>
              <a:t> препарат </a:t>
            </a:r>
            <a:r>
              <a:rPr lang="ru-RU" dirty="0" err="1"/>
              <a:t>наливають</a:t>
            </a:r>
            <a:r>
              <a:rPr lang="ru-RU" dirty="0"/>
              <a:t> </a:t>
            </a:r>
            <a:r>
              <a:rPr lang="ru-RU" dirty="0" err="1"/>
              <a:t>кілька</a:t>
            </a:r>
            <a:r>
              <a:rPr lang="ru-RU" dirty="0"/>
              <a:t> </a:t>
            </a:r>
            <a:r>
              <a:rPr lang="ru-RU" dirty="0" err="1"/>
              <a:t>крапель</a:t>
            </a:r>
            <a:r>
              <a:rPr lang="ru-RU" dirty="0"/>
              <a:t> 0,5 % </a:t>
            </a:r>
            <a:r>
              <a:rPr lang="ru-RU" dirty="0" err="1"/>
              <a:t>розчину</a:t>
            </a:r>
            <a:r>
              <a:rPr lang="ru-RU" dirty="0"/>
              <a:t> </a:t>
            </a:r>
            <a:r>
              <a:rPr lang="ru-RU" dirty="0" err="1"/>
              <a:t>соляної</a:t>
            </a:r>
            <a:r>
              <a:rPr lang="ru-RU" dirty="0"/>
              <a:t> </a:t>
            </a:r>
            <a:r>
              <a:rPr lang="ru-RU" dirty="0" err="1"/>
              <a:t>кислоти</a:t>
            </a:r>
            <a:r>
              <a:rPr lang="ru-RU" dirty="0"/>
              <a:t> і </a:t>
            </a:r>
            <a:r>
              <a:rPr lang="ru-RU" dirty="0" err="1"/>
              <a:t>підігрівають</a:t>
            </a:r>
            <a:r>
              <a:rPr lang="ru-RU" dirty="0"/>
              <a:t> 1–2 </a:t>
            </a:r>
            <a:r>
              <a:rPr lang="ru-RU" dirty="0" err="1"/>
              <a:t>хв</a:t>
            </a:r>
            <a:r>
              <a:rPr lang="ru-RU" dirty="0"/>
              <a:t> над </a:t>
            </a:r>
            <a:r>
              <a:rPr lang="ru-RU" dirty="0" err="1"/>
              <a:t>полум’ям</a:t>
            </a:r>
            <a:r>
              <a:rPr lang="ru-RU" dirty="0"/>
              <a:t> </a:t>
            </a:r>
            <a:r>
              <a:rPr lang="ru-RU" dirty="0" err="1"/>
              <a:t>спиртівки</a:t>
            </a:r>
            <a:r>
              <a:rPr lang="ru-RU" dirty="0"/>
              <a:t> до </a:t>
            </a:r>
            <a:r>
              <a:rPr lang="ru-RU" dirty="0" err="1"/>
              <a:t>закипання</a:t>
            </a:r>
            <a:r>
              <a:rPr lang="ru-RU" dirty="0"/>
              <a:t>, </a:t>
            </a:r>
            <a:r>
              <a:rPr lang="ru-RU" dirty="0" err="1"/>
              <a:t>після</a:t>
            </a:r>
            <a:r>
              <a:rPr lang="ru-RU" dirty="0"/>
              <a:t> </a:t>
            </a:r>
            <a:r>
              <a:rPr lang="ru-RU" dirty="0" err="1"/>
              <a:t>чого</a:t>
            </a:r>
            <a:r>
              <a:rPr lang="ru-RU" dirty="0"/>
              <a:t> </a:t>
            </a:r>
            <a:r>
              <a:rPr lang="ru-RU" dirty="0" err="1"/>
              <a:t>залишки</a:t>
            </a:r>
            <a:r>
              <a:rPr lang="ru-RU" dirty="0"/>
              <a:t> </a:t>
            </a:r>
            <a:r>
              <a:rPr lang="ru-RU" dirty="0" err="1"/>
              <a:t>кислоти</a:t>
            </a:r>
            <a:r>
              <a:rPr lang="ru-RU" dirty="0"/>
              <a:t> </a:t>
            </a:r>
            <a:r>
              <a:rPr lang="ru-RU" dirty="0" err="1"/>
              <a:t>зливають</a:t>
            </a:r>
            <a:r>
              <a:rPr lang="ru-RU" dirty="0"/>
              <a:t>. </a:t>
            </a:r>
          </a:p>
          <a:p>
            <a:pPr marL="0" indent="0">
              <a:buNone/>
            </a:pPr>
            <a:r>
              <a:rPr lang="ru-RU" dirty="0"/>
              <a:t>2. Коли препарат </a:t>
            </a:r>
            <a:r>
              <a:rPr lang="ru-RU" dirty="0" err="1"/>
              <a:t>охолоне</a:t>
            </a:r>
            <a:r>
              <a:rPr lang="ru-RU" dirty="0"/>
              <a:t>, </a:t>
            </a:r>
            <a:r>
              <a:rPr lang="ru-RU" dirty="0" err="1"/>
              <a:t>його</a:t>
            </a:r>
            <a:r>
              <a:rPr lang="ru-RU" dirty="0"/>
              <a:t> </a:t>
            </a:r>
            <a:r>
              <a:rPr lang="ru-RU" dirty="0" err="1"/>
              <a:t>промивають</a:t>
            </a:r>
            <a:r>
              <a:rPr lang="ru-RU" dirty="0"/>
              <a:t> водою, </a:t>
            </a:r>
            <a:r>
              <a:rPr lang="ru-RU" dirty="0" err="1"/>
              <a:t>підсушують</a:t>
            </a:r>
            <a:r>
              <a:rPr lang="ru-RU" dirty="0"/>
              <a:t> і </a:t>
            </a:r>
            <a:r>
              <a:rPr lang="ru-RU" dirty="0" err="1"/>
              <a:t>фіксують</a:t>
            </a:r>
            <a:r>
              <a:rPr lang="ru-RU" dirty="0"/>
              <a:t> у </a:t>
            </a:r>
            <a:r>
              <a:rPr lang="ru-RU" dirty="0" err="1"/>
              <a:t>полум’ї</a:t>
            </a:r>
            <a:r>
              <a:rPr lang="ru-RU" dirty="0"/>
              <a:t> </a:t>
            </a:r>
            <a:r>
              <a:rPr lang="ru-RU" dirty="0" err="1"/>
              <a:t>спиртівки</a:t>
            </a:r>
            <a:r>
              <a:rPr lang="ru-RU" dirty="0"/>
              <a:t>. </a:t>
            </a:r>
          </a:p>
          <a:p>
            <a:pPr marL="0" indent="0">
              <a:buNone/>
            </a:pPr>
            <a:r>
              <a:rPr lang="ru-RU" dirty="0"/>
              <a:t>3. </a:t>
            </a:r>
            <a:r>
              <a:rPr lang="ru-RU" dirty="0" err="1"/>
              <a:t>Фарбують</a:t>
            </a:r>
            <a:r>
              <a:rPr lang="ru-RU" dirty="0"/>
              <a:t> </a:t>
            </a:r>
            <a:r>
              <a:rPr lang="ru-RU" dirty="0" err="1"/>
              <a:t>карболовим</a:t>
            </a:r>
            <a:r>
              <a:rPr lang="ru-RU" dirty="0"/>
              <a:t> фуксином </a:t>
            </a:r>
            <a:r>
              <a:rPr lang="ru-RU" dirty="0" err="1"/>
              <a:t>Ціля</a:t>
            </a:r>
            <a:r>
              <a:rPr lang="ru-RU" dirty="0"/>
              <a:t> з </a:t>
            </a:r>
            <a:r>
              <a:rPr lang="ru-RU" dirty="0" err="1"/>
              <a:t>підігріванням</a:t>
            </a:r>
            <a:r>
              <a:rPr lang="ru-RU" dirty="0"/>
              <a:t> до </a:t>
            </a:r>
            <a:r>
              <a:rPr lang="ru-RU" dirty="0" err="1"/>
              <a:t>появи</a:t>
            </a:r>
            <a:r>
              <a:rPr lang="ru-RU" dirty="0"/>
              <a:t> </a:t>
            </a:r>
            <a:r>
              <a:rPr lang="uk-UA" dirty="0"/>
              <a:t>пари. </a:t>
            </a:r>
          </a:p>
          <a:p>
            <a:pPr marL="0" indent="0">
              <a:buNone/>
            </a:pPr>
            <a:r>
              <a:rPr lang="ru-RU" dirty="0"/>
              <a:t>4. </a:t>
            </a:r>
            <a:r>
              <a:rPr lang="ru-RU" dirty="0" err="1"/>
              <a:t>Знебарвлюють</a:t>
            </a:r>
            <a:r>
              <a:rPr lang="ru-RU" dirty="0"/>
              <a:t> 5 % </a:t>
            </a:r>
            <a:r>
              <a:rPr lang="ru-RU" dirty="0" err="1"/>
              <a:t>розчином</a:t>
            </a:r>
            <a:r>
              <a:rPr lang="ru-RU" dirty="0"/>
              <a:t> </a:t>
            </a:r>
            <a:r>
              <a:rPr lang="ru-RU" dirty="0" err="1"/>
              <a:t>сірчаної</a:t>
            </a:r>
            <a:r>
              <a:rPr lang="ru-RU" dirty="0"/>
              <a:t> </a:t>
            </a:r>
            <a:r>
              <a:rPr lang="ru-RU" dirty="0" err="1"/>
              <a:t>кислоти</a:t>
            </a:r>
            <a:r>
              <a:rPr lang="ru-RU" dirty="0"/>
              <a:t> </a:t>
            </a:r>
            <a:r>
              <a:rPr lang="ru-RU" dirty="0" err="1"/>
              <a:t>протягом</a:t>
            </a:r>
            <a:r>
              <a:rPr lang="ru-RU" dirty="0"/>
              <a:t> </a:t>
            </a:r>
            <a:r>
              <a:rPr lang="ru-RU" dirty="0" err="1"/>
              <a:t>кількох</a:t>
            </a:r>
            <a:r>
              <a:rPr lang="ru-RU" dirty="0"/>
              <a:t> секунд. </a:t>
            </a:r>
          </a:p>
          <a:p>
            <a:pPr marL="0" indent="0">
              <a:buNone/>
            </a:pPr>
            <a:r>
              <a:rPr lang="uk-UA" dirty="0"/>
              <a:t>5. Промивають водою. </a:t>
            </a:r>
          </a:p>
          <a:p>
            <a:pPr marL="0" indent="0">
              <a:buNone/>
            </a:pPr>
            <a:r>
              <a:rPr lang="ru-RU" dirty="0"/>
              <a:t>6. </a:t>
            </a:r>
            <a:r>
              <a:rPr lang="ru-RU" dirty="0" err="1"/>
              <a:t>Дофарбовують</a:t>
            </a:r>
            <a:r>
              <a:rPr lang="ru-RU" dirty="0"/>
              <a:t> метиленовою </a:t>
            </a:r>
            <a:r>
              <a:rPr lang="ru-RU" dirty="0" err="1"/>
              <a:t>синню</a:t>
            </a:r>
            <a:r>
              <a:rPr lang="ru-RU" dirty="0"/>
              <a:t> </a:t>
            </a:r>
            <a:r>
              <a:rPr lang="ru-RU" dirty="0" err="1"/>
              <a:t>або</a:t>
            </a:r>
            <a:r>
              <a:rPr lang="ru-RU" dirty="0"/>
              <a:t> 1 % </a:t>
            </a:r>
            <a:r>
              <a:rPr lang="ru-RU" dirty="0" err="1"/>
              <a:t>водяним</a:t>
            </a:r>
            <a:r>
              <a:rPr lang="ru-RU" dirty="0"/>
              <a:t> </a:t>
            </a:r>
            <a:r>
              <a:rPr lang="ru-RU" dirty="0" err="1"/>
              <a:t>розчином</a:t>
            </a:r>
            <a:r>
              <a:rPr lang="ru-RU" dirty="0"/>
              <a:t> </a:t>
            </a:r>
            <a:r>
              <a:rPr lang="ru-RU" dirty="0" err="1"/>
              <a:t>малахітової</a:t>
            </a:r>
            <a:r>
              <a:rPr lang="ru-RU" dirty="0"/>
              <a:t> </a:t>
            </a:r>
            <a:r>
              <a:rPr lang="ru-RU" dirty="0" err="1"/>
              <a:t>зелені</a:t>
            </a:r>
            <a:r>
              <a:rPr lang="ru-RU" dirty="0"/>
              <a:t> 3–5 </a:t>
            </a:r>
            <a:r>
              <a:rPr lang="ru-RU" dirty="0" err="1"/>
              <a:t>хв</a:t>
            </a:r>
            <a:r>
              <a:rPr lang="ru-RU" dirty="0"/>
              <a:t>. </a:t>
            </a:r>
          </a:p>
          <a:p>
            <a:pPr marL="0" indent="0">
              <a:buNone/>
            </a:pPr>
            <a:r>
              <a:rPr lang="uk-UA" dirty="0"/>
              <a:t>Спори, зафарбовані фуксином, мають </a:t>
            </a:r>
            <a:r>
              <a:rPr lang="uk-UA" dirty="0" err="1"/>
              <a:t>рубіново</a:t>
            </a:r>
            <a:r>
              <a:rPr lang="uk-UA" dirty="0"/>
              <a:t>-червоний колір, вегетативні тіла мікробних клітин за дофарбування синькою </a:t>
            </a:r>
            <a:r>
              <a:rPr lang="uk-UA" dirty="0" err="1"/>
              <a:t>Леффлера</a:t>
            </a:r>
            <a:r>
              <a:rPr lang="uk-UA" dirty="0"/>
              <a:t> – синій, при застосуванні малахітової зелені – зелений колір. </a:t>
            </a:r>
          </a:p>
        </p:txBody>
      </p:sp>
    </p:spTree>
    <p:extLst>
      <p:ext uri="{BB962C8B-B14F-4D97-AF65-F5344CB8AC3E}">
        <p14:creationId xmlns:p14="http://schemas.microsoft.com/office/powerpoint/2010/main" val="290321802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081C02-0EFB-403D-87DC-9C31F6919618}"/>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97B9774D-1BEE-4A99-95CA-9AEB894268F1}"/>
              </a:ext>
            </a:extLst>
          </p:cNvPr>
          <p:cNvSpPr>
            <a:spLocks noGrp="1"/>
          </p:cNvSpPr>
          <p:nvPr>
            <p:ph idx="1"/>
          </p:nvPr>
        </p:nvSpPr>
        <p:spPr/>
        <p:txBody>
          <a:bodyPr>
            <a:normAutofit fontScale="92500" lnSpcReduction="10000"/>
          </a:bodyPr>
          <a:lstStyle/>
          <a:p>
            <a:r>
              <a:rPr lang="uk-UA" i="1"/>
              <a:t>Фарбування за Грамом</a:t>
            </a:r>
            <a:r>
              <a:rPr lang="uk-UA"/>
              <a:t>. Готують звичайним способом мазок з однодобової агарової культури. На мазок наливають розчин фарби генціан чи кристалвіолет і витримують 2 хв. Для отримання чистіших препаратів папірці, пофарбовані генціанвіолетом, накладають на мазки чи накривають їх смугами білого фільтрувального паперу і на нього наносять фарбу. </a:t>
            </a:r>
          </a:p>
          <a:p>
            <a:r>
              <a:rPr lang="uk-UA"/>
              <a:t>Фарбу зливають, мазок не відмивають, а на препарат на 2 хв наносять розчин Люголя. З препарату його змивають розбавленим спиртом (за Саватєєвим), доки краплі спирту, що стікають, не стануть безбарвними. Після цього препарат промивають водою, фарбують фуксином Пфейфера і знову, не витримуючи у фарбі, добре промивають водою. Висушують препарат між двома смужками фільтрувального паперу. </a:t>
            </a:r>
          </a:p>
        </p:txBody>
      </p:sp>
    </p:spTree>
    <p:extLst>
      <p:ext uri="{BB962C8B-B14F-4D97-AF65-F5344CB8AC3E}">
        <p14:creationId xmlns:p14="http://schemas.microsoft.com/office/powerpoint/2010/main" val="1416120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5E9E699-8A3E-42A7-8218-EC7E7336B440}"/>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EB49C1EF-F9BA-48C4-8B28-53CA50D6EC63}"/>
              </a:ext>
            </a:extLst>
          </p:cNvPr>
          <p:cNvSpPr>
            <a:spLocks noGrp="1"/>
          </p:cNvSpPr>
          <p:nvPr>
            <p:ph idx="1"/>
          </p:nvPr>
        </p:nvSpPr>
        <p:spPr/>
        <p:txBody>
          <a:bodyPr/>
          <a:lstStyle/>
          <a:p>
            <a:r>
              <a:rPr lang="uk-UA" dirty="0"/>
              <a:t>Предметні скельця обробляють у насиченому розчині </a:t>
            </a:r>
            <a:r>
              <a:rPr lang="uk-UA" dirty="0" err="1"/>
              <a:t>двохромового</a:t>
            </a:r>
            <a:r>
              <a:rPr lang="uk-UA" dirty="0"/>
              <a:t> калію з сірчаною кислотою, а потім ретельно промивають водою. Зберігають їх до наступного використання у банці зі спиртом. Чисті скельця слід брати лише пінцетом і обпалювати над полум’ям спиртівки. </a:t>
            </a:r>
          </a:p>
          <a:p>
            <a:r>
              <a:rPr lang="ru-RU" dirty="0"/>
              <a:t>Контролем </a:t>
            </a:r>
            <a:r>
              <a:rPr lang="ru-RU" dirty="0" err="1"/>
              <a:t>чистоти</a:t>
            </a:r>
            <a:r>
              <a:rPr lang="ru-RU" dirty="0"/>
              <a:t> </a:t>
            </a:r>
            <a:r>
              <a:rPr lang="ru-RU" dirty="0" err="1"/>
              <a:t>скелець</a:t>
            </a:r>
            <a:r>
              <a:rPr lang="ru-RU" dirty="0"/>
              <a:t> буде </a:t>
            </a:r>
            <a:r>
              <a:rPr lang="ru-RU" dirty="0" err="1"/>
              <a:t>крапля</a:t>
            </a:r>
            <a:r>
              <a:rPr lang="ru-RU" dirty="0"/>
              <a:t> води. На </a:t>
            </a:r>
            <a:r>
              <a:rPr lang="ru-RU" dirty="0" err="1"/>
              <a:t>знежиреному</a:t>
            </a:r>
            <a:r>
              <a:rPr lang="ru-RU" dirty="0"/>
              <a:t> </a:t>
            </a:r>
            <a:r>
              <a:rPr lang="ru-RU" dirty="0" err="1"/>
              <a:t>склі</a:t>
            </a:r>
            <a:r>
              <a:rPr lang="ru-RU" dirty="0"/>
              <a:t> вона </a:t>
            </a:r>
            <a:r>
              <a:rPr lang="ru-RU" dirty="0" err="1"/>
              <a:t>розтікається</a:t>
            </a:r>
            <a:r>
              <a:rPr lang="ru-RU" dirty="0"/>
              <a:t>, а при </a:t>
            </a:r>
            <a:r>
              <a:rPr lang="ru-RU" dirty="0" err="1"/>
              <a:t>розтиранні</a:t>
            </a:r>
            <a:r>
              <a:rPr lang="ru-RU" dirty="0"/>
              <a:t> – петлею </a:t>
            </a:r>
            <a:r>
              <a:rPr lang="ru-RU" dirty="0" err="1"/>
              <a:t>розпадається</a:t>
            </a:r>
            <a:r>
              <a:rPr lang="ru-RU" dirty="0"/>
              <a:t> на </a:t>
            </a:r>
            <a:r>
              <a:rPr lang="ru-RU" dirty="0" err="1"/>
              <a:t>дрібні</a:t>
            </a:r>
            <a:r>
              <a:rPr lang="ru-RU" dirty="0"/>
              <a:t> </a:t>
            </a:r>
            <a:r>
              <a:rPr lang="ru-RU" dirty="0" err="1"/>
              <a:t>краплини</a:t>
            </a:r>
            <a:r>
              <a:rPr lang="ru-RU" dirty="0"/>
              <a:t>. </a:t>
            </a:r>
            <a:endParaRPr lang="uk-UA" dirty="0"/>
          </a:p>
        </p:txBody>
      </p:sp>
    </p:spTree>
    <p:extLst>
      <p:ext uri="{BB962C8B-B14F-4D97-AF65-F5344CB8AC3E}">
        <p14:creationId xmlns:p14="http://schemas.microsoft.com/office/powerpoint/2010/main" val="272247071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720D4DA-5261-48CD-AE4A-128B8EF6880B}"/>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E1E634CA-1032-4B63-8523-EB846019BE48}"/>
              </a:ext>
            </a:extLst>
          </p:cNvPr>
          <p:cNvSpPr>
            <a:spLocks noGrp="1"/>
          </p:cNvSpPr>
          <p:nvPr>
            <p:ph idx="1"/>
          </p:nvPr>
        </p:nvSpPr>
        <p:spPr/>
        <p:txBody>
          <a:bodyPr/>
          <a:lstStyle/>
          <a:p>
            <a:r>
              <a:rPr lang="ru-RU" b="1"/>
              <a:t>Визначення культуральних властивостей бактерій </a:t>
            </a:r>
            <a:r>
              <a:rPr lang="ru-RU"/>
              <a:t>розпочинають наступного дня після висівання на строкатий ряд. Беруть обережно пробірки з бульйонною культурою та середовищами Фермі, Кона й Ушинського, не сколочують і не струшують. </a:t>
            </a:r>
          </a:p>
          <a:p>
            <a:r>
              <a:rPr lang="uk-UA" i="1"/>
              <a:t>Ріст на бульйоні</a:t>
            </a:r>
            <a:r>
              <a:rPr lang="uk-UA"/>
              <a:t>. Під час спостереження за бульйоном визначають загальне помутніння, ступінь утворення на ньому плівки і якої, чи є на дні осад і який, чи спостерігається флуоресценція середовища. </a:t>
            </a:r>
          </a:p>
        </p:txBody>
      </p:sp>
    </p:spTree>
    <p:extLst>
      <p:ext uri="{BB962C8B-B14F-4D97-AF65-F5344CB8AC3E}">
        <p14:creationId xmlns:p14="http://schemas.microsoft.com/office/powerpoint/2010/main" val="892916903"/>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043EED0-9614-4BE7-BBC4-CC84F3653443}"/>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A4C16488-97E4-412F-8892-0F3D2A1152B6}"/>
              </a:ext>
            </a:extLst>
          </p:cNvPr>
          <p:cNvSpPr>
            <a:spLocks noGrp="1"/>
          </p:cNvSpPr>
          <p:nvPr>
            <p:ph idx="1"/>
          </p:nvPr>
        </p:nvSpPr>
        <p:spPr/>
        <p:txBody>
          <a:bodyPr>
            <a:normAutofit lnSpcReduction="10000"/>
          </a:bodyPr>
          <a:lstStyle/>
          <a:p>
            <a:r>
              <a:rPr lang="uk-UA" dirty="0"/>
              <a:t>Для кожного роду бактерій характерна своя картина росту на бульйоні: деякі бактерії зумовлюють рівномірне помутніння на всьому бульйоні, бактерії роду </a:t>
            </a:r>
            <a:r>
              <a:rPr lang="en-US" i="1" dirty="0"/>
              <a:t>Erwinia </a:t>
            </a:r>
            <a:r>
              <a:rPr lang="en-US" dirty="0"/>
              <a:t>– </a:t>
            </a:r>
            <a:r>
              <a:rPr lang="uk-UA" dirty="0"/>
              <a:t>сильне помутніння; роду </a:t>
            </a:r>
            <a:r>
              <a:rPr lang="en-US" i="1" dirty="0"/>
              <a:t>Pseudomonas – </a:t>
            </a:r>
            <a:r>
              <a:rPr lang="uk-UA" dirty="0"/>
              <a:t>шовковистий ріст і флуоресценцію середовища, наявність клейкого осаду; роду </a:t>
            </a:r>
            <a:r>
              <a:rPr lang="en-US" i="1" dirty="0"/>
              <a:t>Corynebacterium </a:t>
            </a:r>
            <a:r>
              <a:rPr lang="en-US" dirty="0"/>
              <a:t>– </a:t>
            </a:r>
            <a:r>
              <a:rPr lang="uk-UA" dirty="0"/>
              <a:t>незначний ріст та слабкий осад; </a:t>
            </a:r>
            <a:r>
              <a:rPr lang="en-US" i="1" dirty="0"/>
              <a:t>Xanthomonas </a:t>
            </a:r>
            <a:r>
              <a:rPr lang="en-US" dirty="0"/>
              <a:t>– </a:t>
            </a:r>
            <a:r>
              <a:rPr lang="uk-UA" dirty="0"/>
              <a:t>незначно ростуть і утворюють біля стінок пробірок широке кільце та плівку; у </a:t>
            </a:r>
            <a:r>
              <a:rPr lang="en-US" i="1" dirty="0"/>
              <a:t>Pseudomonas – </a:t>
            </a:r>
            <a:r>
              <a:rPr lang="uk-UA" dirty="0"/>
              <a:t>спостерігається різна інтенсивність росту плівки (з’являється у перші дні після висівання) та утворення кільця. </a:t>
            </a:r>
            <a:r>
              <a:rPr lang="en-US" i="1" dirty="0"/>
              <a:t>Bacterium subtilis </a:t>
            </a:r>
            <a:r>
              <a:rPr lang="uk-UA" dirty="0"/>
              <a:t>утворює </a:t>
            </a:r>
            <a:r>
              <a:rPr lang="uk-UA" dirty="0" err="1"/>
              <a:t>складчастопухирчасту</a:t>
            </a:r>
            <a:r>
              <a:rPr lang="uk-UA" dirty="0"/>
              <a:t> шкіряну плівку, бульйон майже не мутніє. </a:t>
            </a:r>
            <a:r>
              <a:rPr lang="en-US" i="1" dirty="0"/>
              <a:t>Pseudomonas fluorescens – </a:t>
            </a:r>
            <a:r>
              <a:rPr lang="uk-UA" dirty="0"/>
              <a:t>тонку нещільну плівку, рівномірне помутніння й невеликий осад. </a:t>
            </a:r>
          </a:p>
        </p:txBody>
      </p:sp>
    </p:spTree>
    <p:extLst>
      <p:ext uri="{BB962C8B-B14F-4D97-AF65-F5344CB8AC3E}">
        <p14:creationId xmlns:p14="http://schemas.microsoft.com/office/powerpoint/2010/main" val="1244920458"/>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AA8EE6B-D2C9-46C1-A161-E92A4696ECCF}"/>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F88FCCFF-0042-4333-9354-603BC1DEF7CC}"/>
              </a:ext>
            </a:extLst>
          </p:cNvPr>
          <p:cNvSpPr>
            <a:spLocks noGrp="1"/>
          </p:cNvSpPr>
          <p:nvPr>
            <p:ph idx="1"/>
          </p:nvPr>
        </p:nvSpPr>
        <p:spPr/>
        <p:txBody>
          <a:bodyPr/>
          <a:lstStyle/>
          <a:p>
            <a:r>
              <a:rPr lang="ru-RU" i="1"/>
              <a:t>На середовищах Ушинського, Кона і Фермі</a:t>
            </a:r>
            <a:r>
              <a:rPr lang="ru-RU"/>
              <a:t>, як на бульйоні, визначають помутніння, утворення плівки, кільця й осаду. </a:t>
            </a:r>
          </a:p>
          <a:p>
            <a:r>
              <a:rPr lang="uk-UA"/>
              <a:t>На середовищі Ушинського бактерії роду </a:t>
            </a:r>
            <a:r>
              <a:rPr lang="en-US" i="1"/>
              <a:t>Pseudomonas </a:t>
            </a:r>
            <a:r>
              <a:rPr lang="uk-UA"/>
              <a:t>добре ростуть і флуоресціюють, роду </a:t>
            </a:r>
            <a:r>
              <a:rPr lang="en-US" i="1"/>
              <a:t>Erwinia </a:t>
            </a:r>
            <a:r>
              <a:rPr lang="en-US"/>
              <a:t>– </a:t>
            </a:r>
            <a:r>
              <a:rPr lang="uk-UA"/>
              <a:t>добре ростуть, утворюють сильне помутніння і кільце, але не флуоресціюють. </a:t>
            </a:r>
          </a:p>
          <a:p>
            <a:r>
              <a:rPr lang="uk-UA"/>
              <a:t>На середовищі Кона і Фермі рід </a:t>
            </a:r>
            <a:r>
              <a:rPr lang="en-US" i="1"/>
              <a:t>Pseudomonas </a:t>
            </a:r>
            <a:r>
              <a:rPr lang="uk-UA"/>
              <a:t>та інші розвиваються по-різному. </a:t>
            </a:r>
          </a:p>
        </p:txBody>
      </p:sp>
    </p:spTree>
    <p:extLst>
      <p:ext uri="{BB962C8B-B14F-4D97-AF65-F5344CB8AC3E}">
        <p14:creationId xmlns:p14="http://schemas.microsoft.com/office/powerpoint/2010/main" val="357604950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A5F7B6A-556D-4E9B-9090-1ABB9E92246E}"/>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B6F1FDAF-3B66-4A86-A479-361D88351EF5}"/>
              </a:ext>
            </a:extLst>
          </p:cNvPr>
          <p:cNvSpPr>
            <a:spLocks noGrp="1"/>
          </p:cNvSpPr>
          <p:nvPr>
            <p:ph idx="1"/>
          </p:nvPr>
        </p:nvSpPr>
        <p:spPr/>
        <p:txBody>
          <a:bodyPr/>
          <a:lstStyle/>
          <a:p>
            <a:r>
              <a:rPr lang="uk-UA" b="1" dirty="0"/>
              <a:t>Визначення біохімічних властивостей</a:t>
            </a:r>
            <a:r>
              <a:rPr lang="uk-UA" dirty="0"/>
              <a:t>. Ріст на МПЖ. Для характеристики бактерій істотною ознакою є їх здатність розріджувати желатиновий стовпчик, а саме – наявність у них протеолітичного ферменту. Визначають момент початку розрідження та його швидкість. Діагностичною ознакою є характер розрідження під час висівання за допомогою уколу в пробірку. Чіткі аероби пошарово розріджують желатиновий стовпчик; менш чіткі аероби – утворюють кратери; факультативні аероби – мішкоподібні розрідження. </a:t>
            </a:r>
          </a:p>
        </p:txBody>
      </p:sp>
    </p:spTree>
    <p:extLst>
      <p:ext uri="{BB962C8B-B14F-4D97-AF65-F5344CB8AC3E}">
        <p14:creationId xmlns:p14="http://schemas.microsoft.com/office/powerpoint/2010/main" val="169613417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C18C060-A683-41A4-9DAB-2558DA452BFC}"/>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559EA381-01A0-4663-B43E-AD65F5EF3085}"/>
              </a:ext>
            </a:extLst>
          </p:cNvPr>
          <p:cNvSpPr>
            <a:spLocks noGrp="1"/>
          </p:cNvSpPr>
          <p:nvPr>
            <p:ph idx="1"/>
          </p:nvPr>
        </p:nvSpPr>
        <p:spPr/>
        <p:txBody>
          <a:bodyPr>
            <a:normAutofit lnSpcReduction="10000"/>
          </a:bodyPr>
          <a:lstStyle/>
          <a:p>
            <a:r>
              <a:rPr lang="uk-UA" dirty="0"/>
              <a:t>Желатиновий стовпчик зберігають і протягом місяця спостерігають за ним, бо деякі бактерії не розріджують желатину, або роблять це дуже повільно. Характер росту у желатиновому стовпчику визначає потребу бактерій у кисні. Аероби ростуть майже виключно на поверхні желатину у вигляді “капелюшка”; анаероби, навпаки – лише в глибині; факультативні анаероби – рівномірно по всій довжині уколу (без “капелюшка”). </a:t>
            </a:r>
          </a:p>
          <a:p>
            <a:r>
              <a:rPr lang="uk-UA" i="1" dirty="0"/>
              <a:t>Ріст на картоплі</a:t>
            </a:r>
            <a:r>
              <a:rPr lang="uk-UA" dirty="0"/>
              <a:t>: визначають колір бактеріальних колоній та інтенсивність їх утворення. Картопля багата на солі магнію й заліза, необхідні для утворення пігменту, а тому пігментні види бактерій набувають яскравого забарвлення. </a:t>
            </a:r>
          </a:p>
        </p:txBody>
      </p:sp>
    </p:spTree>
    <p:extLst>
      <p:ext uri="{BB962C8B-B14F-4D97-AF65-F5344CB8AC3E}">
        <p14:creationId xmlns:p14="http://schemas.microsoft.com/office/powerpoint/2010/main" val="300667463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BFC8CF2-6C80-419F-99D2-AFF32075BC99}"/>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2B249C79-6316-4F89-B23D-017F24BCE643}"/>
              </a:ext>
            </a:extLst>
          </p:cNvPr>
          <p:cNvSpPr>
            <a:spLocks noGrp="1"/>
          </p:cNvSpPr>
          <p:nvPr>
            <p:ph idx="1"/>
          </p:nvPr>
        </p:nvSpPr>
        <p:spPr/>
        <p:txBody>
          <a:bodyPr>
            <a:normAutofit fontScale="92500" lnSpcReduction="10000"/>
          </a:bodyPr>
          <a:lstStyle/>
          <a:p>
            <a:r>
              <a:rPr lang="uk-UA" i="1" dirty="0"/>
              <a:t>Ріст на молоці</a:t>
            </a:r>
            <a:r>
              <a:rPr lang="uk-UA" dirty="0"/>
              <a:t>. На молоці визначають зсідання (швидке, повільне або його відсутність) і </a:t>
            </a:r>
            <a:r>
              <a:rPr lang="uk-UA" dirty="0" err="1"/>
              <a:t>пептонізацію</a:t>
            </a:r>
            <a:r>
              <a:rPr lang="uk-UA" dirty="0"/>
              <a:t> (швидку, повільну, повну). </a:t>
            </a:r>
          </a:p>
          <a:p>
            <a:r>
              <a:rPr lang="uk-UA" dirty="0"/>
              <a:t>За розкладання молочних цукрів з утворенням молочної кислоти відбувається зсідання молока, що свідчить про наявність у бактерій ферменту лактози, що розкладає молочний цукор. Відомо два види зсідання: кислотне, зумовлене накопиченням кислот, і сичужне. За зовнішнім виглядом розрізнити їх не завжди вдається. Після сичужного зсідання через деякий час починається </a:t>
            </a:r>
            <a:r>
              <a:rPr lang="uk-UA" dirty="0" err="1"/>
              <a:t>пептонізація</a:t>
            </a:r>
            <a:r>
              <a:rPr lang="uk-UA" dirty="0"/>
              <a:t>, що відбувається під впливом ферменту протеази, який розщеплює білок до пептону. Пептон у вигляді порошкоподібного осаду випадає на дно пробірки, всі рештки освітлюються. Деякі бактерії не мають властивості змінювати молоко (молоко без змін). </a:t>
            </a:r>
          </a:p>
        </p:txBody>
      </p:sp>
    </p:spTree>
    <p:extLst>
      <p:ext uri="{BB962C8B-B14F-4D97-AF65-F5344CB8AC3E}">
        <p14:creationId xmlns:p14="http://schemas.microsoft.com/office/powerpoint/2010/main" val="1898863285"/>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CD06FF0-F95E-4DD3-928B-976CB0E6AA69}"/>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6B5C5B3C-F8D4-4A0E-B0BB-F6C12FD94514}"/>
              </a:ext>
            </a:extLst>
          </p:cNvPr>
          <p:cNvSpPr>
            <a:spLocks noGrp="1"/>
          </p:cNvSpPr>
          <p:nvPr>
            <p:ph idx="1"/>
          </p:nvPr>
        </p:nvSpPr>
        <p:spPr/>
        <p:txBody>
          <a:bodyPr>
            <a:normAutofit fontScale="85000" lnSpcReduction="20000"/>
          </a:bodyPr>
          <a:lstStyle/>
          <a:p>
            <a:r>
              <a:rPr lang="uk-UA" i="1" dirty="0"/>
              <a:t>Ріст на молоці з лакмусом</a:t>
            </a:r>
            <a:r>
              <a:rPr lang="uk-UA" dirty="0"/>
              <a:t>. Якщо у процесі розкладання молока накопичуються кислоти, то спостерігається почервоніння молока з лакмусом. Якщо розкладання молока відбувається в лужному середовищі, то середовище синіє. Знебарвлення середовища вказує на редукцію лакмусу. </a:t>
            </a:r>
          </a:p>
          <a:p>
            <a:r>
              <a:rPr lang="uk-UA" i="1" dirty="0"/>
              <a:t>Ріст на середовищах </a:t>
            </a:r>
            <a:r>
              <a:rPr lang="uk-UA" i="1" dirty="0" err="1"/>
              <a:t>Гіса</a:t>
            </a:r>
            <a:r>
              <a:rPr lang="uk-UA" dirty="0"/>
              <a:t>. Перше спостереження за зміною середовища з вуглеводами здійснюють через добу після висівання, потім – через 2–3 дні, а далі – через 5–6 днів. Зміна цих середовищ інколи відбувається повільно, через 3–4 тижні. </a:t>
            </a:r>
          </a:p>
          <a:p>
            <a:r>
              <a:rPr lang="uk-UA" dirty="0"/>
              <a:t>На середовищах з вуглеводами визначають бродильну здатність бактерій, в результаті якої накопичуються кислоти і гази. На утворення кислот вказує почервоніння середовищ (колір змінюється залежно від індикатора). Виділення газу в рідкому середовищі встановлюють за наявністю бульбашки в поплавку, в твердому середовищі – за наявністю в ньому бульбашки і розриву. </a:t>
            </a:r>
          </a:p>
        </p:txBody>
      </p:sp>
    </p:spTree>
    <p:extLst>
      <p:ext uri="{BB962C8B-B14F-4D97-AF65-F5344CB8AC3E}">
        <p14:creationId xmlns:p14="http://schemas.microsoft.com/office/powerpoint/2010/main" val="1698218620"/>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44B9AA-3BDE-43C1-8BEF-FCAFF190F35A}"/>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CF9B5B6D-E140-45FF-8810-575BCBC0FC18}"/>
              </a:ext>
            </a:extLst>
          </p:cNvPr>
          <p:cNvSpPr>
            <a:spLocks noGrp="1"/>
          </p:cNvSpPr>
          <p:nvPr>
            <p:ph idx="1"/>
          </p:nvPr>
        </p:nvSpPr>
        <p:spPr/>
        <p:txBody>
          <a:bodyPr/>
          <a:lstStyle/>
          <a:p>
            <a:r>
              <a:rPr lang="uk-UA" i="1" dirty="0"/>
              <a:t>Визначення редукції нітратів</a:t>
            </a:r>
            <a:r>
              <a:rPr lang="uk-UA" dirty="0"/>
              <a:t>. Здатність бактерій відновлювати нітрати до нітритів визначається на бульйоні із селітрою на 6–7-й день за допомогою реактиву </a:t>
            </a:r>
            <a:r>
              <a:rPr lang="uk-UA" dirty="0" err="1"/>
              <a:t>Гріса</a:t>
            </a:r>
            <a:r>
              <a:rPr lang="uk-UA" dirty="0"/>
              <a:t>, а у деяких культур – на 2–4-й день. У фарфоровий </a:t>
            </a:r>
            <a:r>
              <a:rPr lang="uk-UA" dirty="0" err="1"/>
              <a:t>тигильок</a:t>
            </a:r>
            <a:r>
              <a:rPr lang="uk-UA" dirty="0"/>
              <a:t> наносять піпеткою одну краплю бульйону із селітрою, додають в нього кілька крапель реактиву </a:t>
            </a:r>
            <a:r>
              <a:rPr lang="uk-UA" dirty="0" err="1"/>
              <a:t>Гріса</a:t>
            </a:r>
            <a:r>
              <a:rPr lang="uk-UA" dirty="0"/>
              <a:t> і очікують кілька секунд. Поява рожево-червоного забарвлення вказує на редукцію нітратів. </a:t>
            </a:r>
          </a:p>
        </p:txBody>
      </p:sp>
    </p:spTree>
    <p:extLst>
      <p:ext uri="{BB962C8B-B14F-4D97-AF65-F5344CB8AC3E}">
        <p14:creationId xmlns:p14="http://schemas.microsoft.com/office/powerpoint/2010/main" val="193163425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5739FF-48B8-4E41-8962-62C2ED97C198}"/>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BE18F596-2E42-4FC1-AE5D-1F942ACB2F08}"/>
              </a:ext>
            </a:extLst>
          </p:cNvPr>
          <p:cNvSpPr>
            <a:spLocks noGrp="1"/>
          </p:cNvSpPr>
          <p:nvPr>
            <p:ph idx="1"/>
          </p:nvPr>
        </p:nvSpPr>
        <p:spPr/>
        <p:txBody>
          <a:bodyPr/>
          <a:lstStyle/>
          <a:p>
            <a:r>
              <a:rPr lang="uk-UA" i="1"/>
              <a:t>Визначення діастатичної активності</a:t>
            </a:r>
            <a:r>
              <a:rPr lang="uk-UA"/>
              <a:t>. Дослідження на гідроліз крохмалю проводять на семидобовій культурі бактерій. На агарове середовище з культурою, яка виросла, наливають розчин Люголя у кількості, яка покриє всю поверхню чашки. Темно-синій колір (реакція крохмалю з йодом) вказує, що фермент амілаза у бактерій відсутній, тобто відсутня діастатична активність. У разі позитивної реакції навколо культури, що виросла, на темно-синьому фоні утворюється прозора зона певного розміру. </a:t>
            </a:r>
          </a:p>
        </p:txBody>
      </p:sp>
    </p:spTree>
    <p:extLst>
      <p:ext uri="{BB962C8B-B14F-4D97-AF65-F5344CB8AC3E}">
        <p14:creationId xmlns:p14="http://schemas.microsoft.com/office/powerpoint/2010/main" val="672851414"/>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08A9215-7BE0-4D1A-AE08-29607827B968}"/>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8E49673-BA69-4E9C-9800-13C011BC99ED}"/>
              </a:ext>
            </a:extLst>
          </p:cNvPr>
          <p:cNvSpPr>
            <a:spLocks noGrp="1"/>
          </p:cNvSpPr>
          <p:nvPr>
            <p:ph idx="1"/>
          </p:nvPr>
        </p:nvSpPr>
        <p:spPr/>
        <p:txBody>
          <a:bodyPr>
            <a:normAutofit fontScale="92500" lnSpcReduction="20000"/>
          </a:bodyPr>
          <a:lstStyle/>
          <a:p>
            <a:r>
              <a:rPr lang="ru-RU" dirty="0" err="1"/>
              <a:t>Деякі</a:t>
            </a:r>
            <a:r>
              <a:rPr lang="ru-RU" dirty="0"/>
              <a:t> </a:t>
            </a:r>
            <a:r>
              <a:rPr lang="ru-RU" dirty="0" err="1"/>
              <a:t>культури</a:t>
            </a:r>
            <a:r>
              <a:rPr lang="ru-RU" dirty="0"/>
              <a:t> </a:t>
            </a:r>
            <a:r>
              <a:rPr lang="ru-RU" dirty="0" err="1"/>
              <a:t>мають</a:t>
            </a:r>
            <a:r>
              <a:rPr lang="ru-RU" dirty="0"/>
              <a:t> </a:t>
            </a:r>
            <a:r>
              <a:rPr lang="ru-RU" dirty="0" err="1"/>
              <a:t>дуже</a:t>
            </a:r>
            <a:r>
              <a:rPr lang="ru-RU" dirty="0"/>
              <a:t> </a:t>
            </a:r>
            <a:r>
              <a:rPr lang="ru-RU" dirty="0" err="1"/>
              <a:t>сильну</a:t>
            </a:r>
            <a:r>
              <a:rPr lang="ru-RU" dirty="0"/>
              <a:t> </a:t>
            </a:r>
            <a:r>
              <a:rPr lang="ru-RU" dirty="0" err="1"/>
              <a:t>діастатичну</a:t>
            </a:r>
            <a:r>
              <a:rPr lang="ru-RU" dirty="0"/>
              <a:t> </a:t>
            </a:r>
            <a:r>
              <a:rPr lang="ru-RU" dirty="0" err="1"/>
              <a:t>активність</a:t>
            </a:r>
            <a:r>
              <a:rPr lang="ru-RU" dirty="0"/>
              <a:t>, за 5–6 </a:t>
            </a:r>
            <a:r>
              <a:rPr lang="ru-RU" dirty="0" err="1"/>
              <a:t>днів</a:t>
            </a:r>
            <a:r>
              <a:rPr lang="ru-RU" dirty="0"/>
              <a:t> вони </a:t>
            </a:r>
            <a:r>
              <a:rPr lang="ru-RU" dirty="0" err="1"/>
              <a:t>повністю</a:t>
            </a:r>
            <a:r>
              <a:rPr lang="ru-RU" dirty="0"/>
              <a:t> </a:t>
            </a:r>
            <a:r>
              <a:rPr lang="ru-RU" dirty="0" err="1"/>
              <a:t>розкладають</a:t>
            </a:r>
            <a:r>
              <a:rPr lang="ru-RU" dirty="0"/>
              <a:t> увесь </a:t>
            </a:r>
            <a:r>
              <a:rPr lang="ru-RU" dirty="0" err="1"/>
              <a:t>крохмаль</a:t>
            </a:r>
            <a:r>
              <a:rPr lang="ru-RU" dirty="0"/>
              <a:t>, </a:t>
            </a:r>
            <a:r>
              <a:rPr lang="ru-RU" dirty="0" err="1"/>
              <a:t>що</a:t>
            </a:r>
            <a:r>
              <a:rPr lang="ru-RU" dirty="0"/>
              <a:t> є у </a:t>
            </a:r>
            <a:r>
              <a:rPr lang="ru-RU" dirty="0" err="1"/>
              <a:t>поживному</a:t>
            </a:r>
            <a:r>
              <a:rPr lang="ru-RU" dirty="0"/>
              <a:t> </a:t>
            </a:r>
            <a:r>
              <a:rPr lang="ru-RU" dirty="0" err="1"/>
              <a:t>середовищі</a:t>
            </a:r>
            <a:r>
              <a:rPr lang="ru-RU" dirty="0"/>
              <a:t>. У </a:t>
            </a:r>
            <a:r>
              <a:rPr lang="ru-RU" dirty="0" err="1"/>
              <a:t>цілому</a:t>
            </a:r>
            <a:r>
              <a:rPr lang="ru-RU" dirty="0"/>
              <a:t> </a:t>
            </a:r>
            <a:r>
              <a:rPr lang="ru-RU" dirty="0" err="1"/>
              <a:t>середовище</a:t>
            </a:r>
            <a:r>
              <a:rPr lang="ru-RU" dirty="0"/>
              <a:t> не </a:t>
            </a:r>
            <a:r>
              <a:rPr lang="ru-RU" dirty="0" err="1"/>
              <a:t>набуває</a:t>
            </a:r>
            <a:r>
              <a:rPr lang="ru-RU" dirty="0"/>
              <a:t> темного </a:t>
            </a:r>
            <a:r>
              <a:rPr lang="ru-RU" dirty="0" err="1"/>
              <a:t>забарвлення</a:t>
            </a:r>
            <a:r>
              <a:rPr lang="ru-RU" dirty="0"/>
              <a:t>. У </a:t>
            </a:r>
            <a:r>
              <a:rPr lang="ru-RU" dirty="0" err="1"/>
              <a:t>цьому</a:t>
            </a:r>
            <a:r>
              <a:rPr lang="ru-RU" dirty="0"/>
              <a:t> </a:t>
            </a:r>
            <a:r>
              <a:rPr lang="ru-RU" dirty="0" err="1"/>
              <a:t>разі</a:t>
            </a:r>
            <a:r>
              <a:rPr lang="ru-RU" dirty="0"/>
              <a:t> </a:t>
            </a:r>
            <a:r>
              <a:rPr lang="ru-RU" dirty="0" err="1"/>
              <a:t>посів</a:t>
            </a:r>
            <a:r>
              <a:rPr lang="ru-RU" dirty="0"/>
              <a:t> </a:t>
            </a:r>
            <a:r>
              <a:rPr lang="ru-RU" dirty="0" err="1"/>
              <a:t>повторюють</a:t>
            </a:r>
            <a:r>
              <a:rPr lang="ru-RU" dirty="0"/>
              <a:t>, але </a:t>
            </a:r>
            <a:r>
              <a:rPr lang="ru-RU" dirty="0" err="1"/>
              <a:t>реакцію</a:t>
            </a:r>
            <a:r>
              <a:rPr lang="ru-RU" dirty="0"/>
              <a:t> </a:t>
            </a:r>
            <a:r>
              <a:rPr lang="ru-RU" dirty="0" err="1"/>
              <a:t>ставлять</a:t>
            </a:r>
            <a:r>
              <a:rPr lang="ru-RU" dirty="0"/>
              <a:t> не </a:t>
            </a:r>
            <a:r>
              <a:rPr lang="ru-RU" dirty="0" err="1"/>
              <a:t>пізніше</a:t>
            </a:r>
            <a:r>
              <a:rPr lang="ru-RU" dirty="0"/>
              <a:t>, </a:t>
            </a:r>
            <a:r>
              <a:rPr lang="ru-RU" dirty="0" err="1"/>
              <a:t>ніж</a:t>
            </a:r>
            <a:r>
              <a:rPr lang="ru-RU" dirty="0"/>
              <a:t> на 3–4-й день. </a:t>
            </a:r>
          </a:p>
          <a:p>
            <a:r>
              <a:rPr lang="uk-UA" dirty="0"/>
              <a:t>Визначення сірководню здійснюють щодня за почорнінням кін-</a:t>
            </a:r>
            <a:r>
              <a:rPr lang="uk-UA" dirty="0" err="1"/>
              <a:t>чика</a:t>
            </a:r>
            <a:r>
              <a:rPr lang="uk-UA" dirty="0"/>
              <a:t> білого фільтрувального паперу змочуванням оцтовокислим свинцем у пробірці з бульйонною культурою. </a:t>
            </a:r>
          </a:p>
          <a:p>
            <a:r>
              <a:rPr lang="ru-RU" dirty="0" err="1"/>
              <a:t>Наявність</a:t>
            </a:r>
            <a:r>
              <a:rPr lang="ru-RU" dirty="0"/>
              <a:t> </a:t>
            </a:r>
            <a:r>
              <a:rPr lang="ru-RU" dirty="0" err="1"/>
              <a:t>аміаку</a:t>
            </a:r>
            <a:r>
              <a:rPr lang="ru-RU" dirty="0"/>
              <a:t> </a:t>
            </a:r>
            <a:r>
              <a:rPr lang="ru-RU" dirty="0" err="1"/>
              <a:t>визначають</a:t>
            </a:r>
            <a:r>
              <a:rPr lang="ru-RU" dirty="0"/>
              <a:t> за </a:t>
            </a:r>
            <a:r>
              <a:rPr lang="ru-RU" dirty="0" err="1"/>
              <a:t>посинінням</a:t>
            </a:r>
            <a:r>
              <a:rPr lang="ru-RU" dirty="0"/>
              <a:t> </a:t>
            </a:r>
            <a:r>
              <a:rPr lang="ru-RU" dirty="0" err="1"/>
              <a:t>червоного</a:t>
            </a:r>
            <a:r>
              <a:rPr lang="ru-RU" dirty="0"/>
              <a:t> </a:t>
            </a:r>
            <a:r>
              <a:rPr lang="ru-RU" dirty="0" err="1"/>
              <a:t>лакмусо-вого</a:t>
            </a:r>
            <a:r>
              <a:rPr lang="ru-RU" dirty="0"/>
              <a:t> </a:t>
            </a:r>
            <a:r>
              <a:rPr lang="ru-RU" dirty="0" err="1"/>
              <a:t>папірця</a:t>
            </a:r>
            <a:r>
              <a:rPr lang="ru-RU" dirty="0"/>
              <a:t> у </a:t>
            </a:r>
            <a:r>
              <a:rPr lang="ru-RU" dirty="0" err="1"/>
              <a:t>пробірці</a:t>
            </a:r>
            <a:r>
              <a:rPr lang="ru-RU" dirty="0"/>
              <a:t> з </a:t>
            </a:r>
            <a:r>
              <a:rPr lang="ru-RU" dirty="0" err="1"/>
              <a:t>бульйонною</a:t>
            </a:r>
            <a:r>
              <a:rPr lang="ru-RU" dirty="0"/>
              <a:t> культурою. </a:t>
            </a:r>
          </a:p>
          <a:p>
            <a:r>
              <a:rPr lang="ru-RU" dirty="0" err="1"/>
              <a:t>Визначення</a:t>
            </a:r>
            <a:r>
              <a:rPr lang="ru-RU" dirty="0"/>
              <a:t> </a:t>
            </a:r>
            <a:r>
              <a:rPr lang="ru-RU" dirty="0" err="1"/>
              <a:t>наявності</a:t>
            </a:r>
            <a:r>
              <a:rPr lang="ru-RU" dirty="0"/>
              <a:t> </a:t>
            </a:r>
            <a:r>
              <a:rPr lang="ru-RU" dirty="0" err="1"/>
              <a:t>індолу</a:t>
            </a:r>
            <a:r>
              <a:rPr lang="ru-RU" dirty="0"/>
              <a:t>. </a:t>
            </a:r>
            <a:r>
              <a:rPr lang="ru-RU" dirty="0" err="1"/>
              <a:t>Його</a:t>
            </a:r>
            <a:r>
              <a:rPr lang="ru-RU" dirty="0"/>
              <a:t> </a:t>
            </a:r>
            <a:r>
              <a:rPr lang="ru-RU" dirty="0" err="1"/>
              <a:t>утворення</a:t>
            </a:r>
            <a:r>
              <a:rPr lang="ru-RU" dirty="0"/>
              <a:t> доводить </a:t>
            </a:r>
            <a:r>
              <a:rPr lang="ru-RU" dirty="0" err="1"/>
              <a:t>рожевий</a:t>
            </a:r>
            <a:r>
              <a:rPr lang="ru-RU" dirty="0"/>
              <a:t> </a:t>
            </a:r>
            <a:r>
              <a:rPr lang="ru-RU" dirty="0" err="1"/>
              <a:t>колір</a:t>
            </a:r>
            <a:r>
              <a:rPr lang="ru-RU" dirty="0"/>
              <a:t> </a:t>
            </a:r>
            <a:r>
              <a:rPr lang="ru-RU" dirty="0" err="1"/>
              <a:t>білого</a:t>
            </a:r>
            <a:r>
              <a:rPr lang="ru-RU" dirty="0"/>
              <a:t> (</a:t>
            </a:r>
            <a:r>
              <a:rPr lang="ru-RU" dirty="0" err="1"/>
              <a:t>шорсткого</a:t>
            </a:r>
            <a:r>
              <a:rPr lang="ru-RU" dirty="0"/>
              <a:t>) </a:t>
            </a:r>
            <a:r>
              <a:rPr lang="ru-RU" dirty="0" err="1"/>
              <a:t>фільтрувального</a:t>
            </a:r>
            <a:r>
              <a:rPr lang="ru-RU" dirty="0"/>
              <a:t> </a:t>
            </a:r>
            <a:r>
              <a:rPr lang="ru-RU" dirty="0" err="1"/>
              <a:t>паперу</a:t>
            </a:r>
            <a:r>
              <a:rPr lang="ru-RU" dirty="0"/>
              <a:t>, </a:t>
            </a:r>
            <a:r>
              <a:rPr lang="ru-RU" dirty="0" err="1"/>
              <a:t>змоченого</a:t>
            </a:r>
            <a:r>
              <a:rPr lang="ru-RU" dirty="0"/>
              <a:t> </a:t>
            </a:r>
            <a:r>
              <a:rPr lang="ru-RU" dirty="0" err="1"/>
              <a:t>щавлевою</a:t>
            </a:r>
            <a:r>
              <a:rPr lang="ru-RU" dirty="0"/>
              <a:t> кислотою, у </a:t>
            </a:r>
            <a:r>
              <a:rPr lang="ru-RU" dirty="0" err="1"/>
              <a:t>пробірці</a:t>
            </a:r>
            <a:r>
              <a:rPr lang="ru-RU" dirty="0"/>
              <a:t> з </a:t>
            </a:r>
            <a:r>
              <a:rPr lang="ru-RU" dirty="0" err="1"/>
              <a:t>бульйонною</a:t>
            </a:r>
            <a:r>
              <a:rPr lang="ru-RU" dirty="0"/>
              <a:t> культурою. </a:t>
            </a:r>
            <a:endParaRPr lang="uk-UA" dirty="0"/>
          </a:p>
        </p:txBody>
      </p:sp>
    </p:spTree>
    <p:extLst>
      <p:ext uri="{BB962C8B-B14F-4D97-AF65-F5344CB8AC3E}">
        <p14:creationId xmlns:p14="http://schemas.microsoft.com/office/powerpoint/2010/main" val="17789419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D0E0FB3-2911-4348-BC30-698078877A11}"/>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5EE91C5B-8E6A-4DF2-A36A-BEA64EA3AECE}"/>
              </a:ext>
            </a:extLst>
          </p:cNvPr>
          <p:cNvSpPr>
            <a:spLocks noGrp="1"/>
          </p:cNvSpPr>
          <p:nvPr>
            <p:ph idx="1"/>
          </p:nvPr>
        </p:nvSpPr>
        <p:spPr/>
        <p:txBody>
          <a:bodyPr>
            <a:normAutofit fontScale="92500" lnSpcReduction="20000"/>
          </a:bodyPr>
          <a:lstStyle/>
          <a:p>
            <a:r>
              <a:rPr lang="uk-UA" dirty="0"/>
              <a:t>Піпетки миють у гарячій мильній воді або протирають всередині маленьким йоржем з довгою ручкою чи тонким пружним дротом, на кінець якого щільно накручують марлю чи вату. Закупорений канал прочищають </a:t>
            </a:r>
            <a:r>
              <a:rPr lang="uk-UA" dirty="0" err="1"/>
              <a:t>мандреном</a:t>
            </a:r>
            <a:r>
              <a:rPr lang="uk-UA" dirty="0"/>
              <a:t> від тонких голок шприца. Промиті піпетки складають у миску, заливають теплою мильною водою і ставлять на слабкий вогонь. Після 20–30-хвилинного кип’ятіння їх виймають і ополіскують спочатку теплою проточною водою, а потім дистильованою. Вимиті і просушені піпетки закривають зверху </a:t>
            </a:r>
            <a:r>
              <a:rPr lang="uk-UA" dirty="0" err="1"/>
              <a:t>ватою</a:t>
            </a:r>
            <a:r>
              <a:rPr lang="uk-UA" dirty="0"/>
              <a:t>. </a:t>
            </a:r>
          </a:p>
          <a:p>
            <a:r>
              <a:rPr lang="ru-RU" dirty="0" err="1"/>
              <a:t>Вимитий</a:t>
            </a:r>
            <a:r>
              <a:rPr lang="ru-RU" dirty="0"/>
              <a:t> посуд не </a:t>
            </a:r>
            <a:r>
              <a:rPr lang="ru-RU" dirty="0" err="1"/>
              <a:t>витирають</a:t>
            </a:r>
            <a:r>
              <a:rPr lang="ru-RU" dirty="0"/>
              <a:t>, а </a:t>
            </a:r>
            <a:r>
              <a:rPr lang="ru-RU" dirty="0" err="1"/>
              <a:t>висушують</a:t>
            </a:r>
            <a:r>
              <a:rPr lang="ru-RU" dirty="0"/>
              <a:t>: </a:t>
            </a:r>
            <a:r>
              <a:rPr lang="ru-RU" dirty="0" err="1"/>
              <a:t>перекидають</a:t>
            </a:r>
            <a:r>
              <a:rPr lang="ru-RU" dirty="0"/>
              <a:t> на </a:t>
            </a:r>
            <a:r>
              <a:rPr lang="ru-RU" dirty="0" err="1"/>
              <a:t>кілочок</a:t>
            </a:r>
            <a:r>
              <a:rPr lang="ru-RU" dirty="0"/>
              <a:t>, </a:t>
            </a:r>
            <a:r>
              <a:rPr lang="ru-RU" dirty="0" err="1"/>
              <a:t>закріплений</a:t>
            </a:r>
            <a:r>
              <a:rPr lang="ru-RU" dirty="0"/>
              <a:t> на </a:t>
            </a:r>
            <a:r>
              <a:rPr lang="ru-RU" dirty="0" err="1"/>
              <a:t>спеціальну</a:t>
            </a:r>
            <a:r>
              <a:rPr lang="ru-RU" dirty="0"/>
              <a:t> </a:t>
            </a:r>
            <a:r>
              <a:rPr lang="ru-RU" dirty="0" err="1"/>
              <a:t>дошку</a:t>
            </a:r>
            <a:r>
              <a:rPr lang="ru-RU" dirty="0"/>
              <a:t> і </a:t>
            </a:r>
            <a:r>
              <a:rPr lang="ru-RU" dirty="0" err="1"/>
              <a:t>витримують</a:t>
            </a:r>
            <a:r>
              <a:rPr lang="ru-RU" dirty="0"/>
              <a:t> при </a:t>
            </a:r>
            <a:r>
              <a:rPr lang="ru-RU" dirty="0" err="1"/>
              <a:t>кімнатній</a:t>
            </a:r>
            <a:r>
              <a:rPr lang="ru-RU" dirty="0"/>
              <a:t> </a:t>
            </a:r>
            <a:r>
              <a:rPr lang="ru-RU" dirty="0" err="1"/>
              <a:t>температурі</a:t>
            </a:r>
            <a:r>
              <a:rPr lang="ru-RU" dirty="0"/>
              <a:t> </a:t>
            </a:r>
            <a:r>
              <a:rPr lang="ru-RU" dirty="0" err="1"/>
              <a:t>або</a:t>
            </a:r>
            <a:r>
              <a:rPr lang="ru-RU" dirty="0"/>
              <a:t> </a:t>
            </a:r>
            <a:r>
              <a:rPr lang="ru-RU" dirty="0" err="1"/>
              <a:t>ставлять</a:t>
            </a:r>
            <a:r>
              <a:rPr lang="ru-RU" dirty="0"/>
              <a:t> у </a:t>
            </a:r>
            <a:r>
              <a:rPr lang="ru-RU" dirty="0" err="1"/>
              <a:t>сушильну</a:t>
            </a:r>
            <a:r>
              <a:rPr lang="ru-RU" dirty="0"/>
              <a:t> </a:t>
            </a:r>
            <a:r>
              <a:rPr lang="ru-RU" dirty="0" err="1"/>
              <a:t>шафу</a:t>
            </a:r>
            <a:r>
              <a:rPr lang="ru-RU" dirty="0"/>
              <a:t> з температурою </a:t>
            </a:r>
            <a:r>
              <a:rPr lang="ru-RU" dirty="0" err="1"/>
              <a:t>близько</a:t>
            </a:r>
            <a:r>
              <a:rPr lang="ru-RU" dirty="0"/>
              <a:t> 100 °С. </a:t>
            </a:r>
          </a:p>
          <a:p>
            <a:r>
              <a:rPr lang="ru-RU" dirty="0" err="1"/>
              <a:t>Чисті</a:t>
            </a:r>
            <a:r>
              <a:rPr lang="ru-RU" dirty="0"/>
              <a:t>, добре </a:t>
            </a:r>
            <a:r>
              <a:rPr lang="ru-RU" dirty="0" err="1"/>
              <a:t>висушені</a:t>
            </a:r>
            <a:r>
              <a:rPr lang="ru-RU" dirty="0"/>
              <a:t> </a:t>
            </a:r>
            <a:r>
              <a:rPr lang="ru-RU" dirty="0" err="1"/>
              <a:t>пробірки</a:t>
            </a:r>
            <a:r>
              <a:rPr lang="ru-RU" dirty="0"/>
              <a:t> і </a:t>
            </a:r>
            <a:r>
              <a:rPr lang="ru-RU" dirty="0" err="1"/>
              <a:t>колби</a:t>
            </a:r>
            <a:r>
              <a:rPr lang="ru-RU" dirty="0"/>
              <a:t> </a:t>
            </a:r>
            <a:r>
              <a:rPr lang="ru-RU" dirty="0" err="1"/>
              <a:t>закривають</a:t>
            </a:r>
            <a:r>
              <a:rPr lang="ru-RU" dirty="0"/>
              <a:t> </a:t>
            </a:r>
            <a:r>
              <a:rPr lang="ru-RU" dirty="0" err="1"/>
              <a:t>спеціально</a:t>
            </a:r>
            <a:r>
              <a:rPr lang="ru-RU" dirty="0"/>
              <a:t> </a:t>
            </a:r>
            <a:r>
              <a:rPr lang="ru-RU" dirty="0" err="1"/>
              <a:t>виготовленими</a:t>
            </a:r>
            <a:r>
              <a:rPr lang="ru-RU" dirty="0"/>
              <a:t> </a:t>
            </a:r>
            <a:r>
              <a:rPr lang="ru-RU" dirty="0" err="1"/>
              <a:t>ватними</a:t>
            </a:r>
            <a:r>
              <a:rPr lang="ru-RU" dirty="0"/>
              <a:t> корками. </a:t>
            </a:r>
            <a:endParaRPr lang="uk-UA" dirty="0"/>
          </a:p>
        </p:txBody>
      </p:sp>
    </p:spTree>
    <p:extLst>
      <p:ext uri="{BB962C8B-B14F-4D97-AF65-F5344CB8AC3E}">
        <p14:creationId xmlns:p14="http://schemas.microsoft.com/office/powerpoint/2010/main" val="1131210970"/>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D0D041B-23BB-442D-B9F1-CF7F5A665563}"/>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EA96D0ED-3410-45F8-84D2-0FA60BB07035}"/>
              </a:ext>
            </a:extLst>
          </p:cNvPr>
          <p:cNvSpPr>
            <a:spLocks noGrp="1"/>
          </p:cNvSpPr>
          <p:nvPr>
            <p:ph idx="1"/>
          </p:nvPr>
        </p:nvSpPr>
        <p:spPr/>
        <p:txBody>
          <a:bodyPr>
            <a:normAutofit fontScale="92500" lnSpcReduction="20000"/>
          </a:bodyPr>
          <a:lstStyle/>
          <a:p>
            <a:r>
              <a:rPr lang="ru-RU" b="1"/>
              <a:t>Методи штучного ураження рослин. </a:t>
            </a:r>
            <a:r>
              <a:rPr lang="ru-RU"/>
              <a:t>Патогенність і вірулентність організму встановлюють за штучного ураження рослин, вирощуваних у вегетаційних горщиках у лабораторних умовах. Заражати рослини карантинними збудниками хвороб у відкритому ґрунті категорично заборонено, бо вони можуть стати джерелом інфекції. </a:t>
            </a:r>
          </a:p>
          <a:p>
            <a:r>
              <a:rPr lang="uk-UA"/>
              <a:t>Перевіряючи патогенність збудника, насамперед, заражають той вид рослини і той її орган, з якого його виділено. Для ураження відбирають молоді здорові рослини або їх частини, прив’язують до них етикетки із зазначенням дати і номера штаму бактерій. </a:t>
            </a:r>
          </a:p>
          <a:p>
            <a:r>
              <a:rPr lang="ru-RU"/>
              <a:t>Для швидкого отримання результатів достатньо штучного ураження пошкоджень (а не обприскування) тканин рослини. Такий спосіб прискорює прояв хвороби. Виконати цю операцію можна за допомогою шприца або ентомологічних голок. </a:t>
            </a:r>
            <a:endParaRPr lang="uk-UA"/>
          </a:p>
        </p:txBody>
      </p:sp>
    </p:spTree>
    <p:extLst>
      <p:ext uri="{BB962C8B-B14F-4D97-AF65-F5344CB8AC3E}">
        <p14:creationId xmlns:p14="http://schemas.microsoft.com/office/powerpoint/2010/main" val="1863939429"/>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68C0C69-59C0-4279-A5C0-B7AD5FD0CF69}"/>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B8FE2D77-DBBB-46BB-A259-9BAC77C1052E}"/>
              </a:ext>
            </a:extLst>
          </p:cNvPr>
          <p:cNvSpPr>
            <a:spLocks noGrp="1"/>
          </p:cNvSpPr>
          <p:nvPr>
            <p:ph idx="1"/>
          </p:nvPr>
        </p:nvSpPr>
        <p:spPr/>
        <p:txBody>
          <a:bodyPr>
            <a:normAutofit fontScale="92500" lnSpcReduction="10000"/>
          </a:bodyPr>
          <a:lstStyle/>
          <a:p>
            <a:r>
              <a:rPr lang="ru-RU" i="1"/>
              <a:t>Штучне ураження проводять такими методами: </a:t>
            </a:r>
            <a:endParaRPr lang="ru-RU"/>
          </a:p>
          <a:p>
            <a:r>
              <a:rPr lang="ru-RU"/>
              <a:t>1. Механічно пошкоджують тканину рослини і на це місце на-носять краплю бактеріальної суспензії. Щоб уберегти культуру бак-терій від висихання, на уражене місце на два дні кладуть вату, змочену стерильною водою. </a:t>
            </a:r>
          </a:p>
          <a:p>
            <a:r>
              <a:rPr lang="ru-RU"/>
              <a:t>2. На механічно пошкоджену тканину накладають вату, змочену бактеріальною суспензією культури. Після ураження рослини ставлять у вологу камеру з температурою 27–30 °С. </a:t>
            </a:r>
          </a:p>
          <a:p>
            <a:r>
              <a:rPr lang="ru-RU"/>
              <a:t>За штучного зараження обов’язково ставлять контрольні досліди – рослинам накладають на пошкоджене місце вату, змочену стерильною водою. Уражені і контрольні рослини розміщують в одна-кових умовах. </a:t>
            </a:r>
            <a:endParaRPr lang="uk-UA"/>
          </a:p>
        </p:txBody>
      </p:sp>
    </p:spTree>
    <p:extLst>
      <p:ext uri="{BB962C8B-B14F-4D97-AF65-F5344CB8AC3E}">
        <p14:creationId xmlns:p14="http://schemas.microsoft.com/office/powerpoint/2010/main" val="357275281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E223B83-058C-4907-A82E-806855E59AC8}"/>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FC8FA0F0-6CE2-4A60-BACC-FD78851D01BA}"/>
              </a:ext>
            </a:extLst>
          </p:cNvPr>
          <p:cNvSpPr>
            <a:spLocks noGrp="1"/>
          </p:cNvSpPr>
          <p:nvPr>
            <p:ph idx="1"/>
          </p:nvPr>
        </p:nvSpPr>
        <p:spPr/>
        <p:txBody>
          <a:bodyPr>
            <a:normAutofit fontScale="92500"/>
          </a:bodyPr>
          <a:lstStyle/>
          <a:p>
            <a:r>
              <a:rPr lang="uk-UA" dirty="0"/>
              <a:t>При штучному ураженні бактеріями родів </a:t>
            </a:r>
            <a:r>
              <a:rPr lang="en-US" i="1" dirty="0"/>
              <a:t>Erwinia </a:t>
            </a:r>
            <a:r>
              <a:rPr lang="uk-UA" dirty="0"/>
              <a:t>і </a:t>
            </a:r>
            <a:r>
              <a:rPr lang="en-US" i="1" dirty="0"/>
              <a:t>Pseudomonas </a:t>
            </a:r>
            <a:r>
              <a:rPr lang="uk-UA" dirty="0"/>
              <a:t>користуються водяною суспензією </a:t>
            </a:r>
            <a:r>
              <a:rPr lang="uk-UA" dirty="0" err="1"/>
              <a:t>однодобової</a:t>
            </a:r>
            <a:r>
              <a:rPr lang="uk-UA" dirty="0"/>
              <a:t> культури; бактеріями родів </a:t>
            </a:r>
            <a:r>
              <a:rPr lang="en-US" i="1" dirty="0"/>
              <a:t>Corynebacterium </a:t>
            </a:r>
            <a:r>
              <a:rPr lang="uk-UA" dirty="0"/>
              <a:t>і </a:t>
            </a:r>
            <a:r>
              <a:rPr lang="en-US" i="1" dirty="0"/>
              <a:t>Xanthomonas </a:t>
            </a:r>
            <a:r>
              <a:rPr lang="en-US" dirty="0"/>
              <a:t>– </a:t>
            </a:r>
            <a:r>
              <a:rPr lang="uk-UA" dirty="0"/>
              <a:t>дводобової. Густота суспензії </a:t>
            </a:r>
            <a:r>
              <a:rPr lang="ru-RU" dirty="0" err="1"/>
              <a:t>має</a:t>
            </a:r>
            <a:r>
              <a:rPr lang="ru-RU" dirty="0"/>
              <a:t> </a:t>
            </a:r>
            <a:r>
              <a:rPr lang="ru-RU" dirty="0" err="1"/>
              <a:t>приблизно</a:t>
            </a:r>
            <a:r>
              <a:rPr lang="ru-RU" dirty="0"/>
              <a:t> </a:t>
            </a:r>
            <a:r>
              <a:rPr lang="ru-RU" dirty="0" err="1"/>
              <a:t>дорівнювати</a:t>
            </a:r>
            <a:r>
              <a:rPr lang="ru-RU" dirty="0"/>
              <a:t> 1 млрд </a:t>
            </a:r>
            <a:r>
              <a:rPr lang="ru-RU" dirty="0" err="1"/>
              <a:t>бактерій</a:t>
            </a:r>
            <a:r>
              <a:rPr lang="ru-RU" dirty="0"/>
              <a:t> в 1 мл води, </a:t>
            </a:r>
            <a:r>
              <a:rPr lang="ru-RU" dirty="0" err="1"/>
              <a:t>що</a:t>
            </a:r>
            <a:r>
              <a:rPr lang="ru-RU" dirty="0"/>
              <a:t> </a:t>
            </a:r>
            <a:r>
              <a:rPr lang="ru-RU" dirty="0" err="1"/>
              <a:t>встановлюють</a:t>
            </a:r>
            <a:r>
              <a:rPr lang="ru-RU" dirty="0"/>
              <a:t>, </a:t>
            </a:r>
            <a:r>
              <a:rPr lang="ru-RU" dirty="0" err="1"/>
              <a:t>порівнюючи</a:t>
            </a:r>
            <a:r>
              <a:rPr lang="ru-RU" dirty="0"/>
              <a:t> з готовим </a:t>
            </a:r>
            <a:r>
              <a:rPr lang="ru-RU" dirty="0" err="1"/>
              <a:t>бактеріальним</a:t>
            </a:r>
            <a:r>
              <a:rPr lang="ru-RU" dirty="0"/>
              <a:t> стандартом. </a:t>
            </a:r>
          </a:p>
          <a:p>
            <a:r>
              <a:rPr lang="uk-UA" dirty="0"/>
              <a:t>У разі відсутності стандарту бактеріальну суспензію готують за такою методикою. У колбу об’ємом 100 мл наливають 20 мл поживного середовища і на косий агар висівають досліджувану культуру. До </a:t>
            </a:r>
            <a:r>
              <a:rPr lang="uk-UA" dirty="0" err="1"/>
              <a:t>однодобової</a:t>
            </a:r>
            <a:r>
              <a:rPr lang="uk-UA" dirty="0"/>
              <a:t> культури додають 2 мл стерильної води і обережно струшують до отримання однорідної суміші. Кількість приготованої суспензії залежить від кількості взятих для ураження рослин. </a:t>
            </a:r>
          </a:p>
        </p:txBody>
      </p:sp>
    </p:spTree>
    <p:extLst>
      <p:ext uri="{BB962C8B-B14F-4D97-AF65-F5344CB8AC3E}">
        <p14:creationId xmlns:p14="http://schemas.microsoft.com/office/powerpoint/2010/main" val="2882443711"/>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8084680-35C8-4846-9770-50DDBB0181C2}"/>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ED265D20-E451-4AAE-8532-4767EF357B0B}"/>
              </a:ext>
            </a:extLst>
          </p:cNvPr>
          <p:cNvSpPr>
            <a:spLocks noGrp="1"/>
          </p:cNvSpPr>
          <p:nvPr>
            <p:ph idx="1"/>
          </p:nvPr>
        </p:nvSpPr>
        <p:spPr/>
        <p:txBody>
          <a:bodyPr>
            <a:normAutofit fontScale="92500" lnSpcReduction="20000"/>
          </a:bodyPr>
          <a:lstStyle/>
          <a:p>
            <a:r>
              <a:rPr lang="ru-RU"/>
              <a:t>За ураженими рослинами спостерігають і фіксують появу характерних ознак хвороби, за якими можна зробити висновок про па-тогенність культури. За необхідності з ураженого місця знову виді-ляють культуру і проводять її визначення. </a:t>
            </a:r>
          </a:p>
          <a:p>
            <a:r>
              <a:rPr lang="uk-UA"/>
              <a:t>Л.М. Овєчніковою розроблено метод попередньої перевірки па-тогенності бактерій родів </a:t>
            </a:r>
            <a:r>
              <a:rPr lang="en-US" i="1"/>
              <a:t>Pseudomonas, Xanthomonas, Erwinia </a:t>
            </a:r>
            <a:r>
              <a:rPr lang="en-US"/>
              <a:t>(</a:t>
            </a:r>
            <a:r>
              <a:rPr lang="uk-UA"/>
              <a:t>збудників м’яких гнилей). </a:t>
            </a:r>
          </a:p>
          <a:p>
            <a:r>
              <a:rPr lang="uk-UA"/>
              <a:t>Листки бобів із рослин, що виросли в лабораторних умовах, дезінфікують спиртом, кладуть на стерильні предметні скельця і стери-льною голкою роблять 5–6 наколів уздовж країв, інфікуючи агарову культуру. На місця ураження накладають смуги вати, змочені водою. Предметні скельця вміщують у стерильні вологі камери (чашки Коха) за 28 °С. </a:t>
            </a:r>
          </a:p>
        </p:txBody>
      </p:sp>
    </p:spTree>
    <p:extLst>
      <p:ext uri="{BB962C8B-B14F-4D97-AF65-F5344CB8AC3E}">
        <p14:creationId xmlns:p14="http://schemas.microsoft.com/office/powerpoint/2010/main" val="1692106854"/>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87A96C5-8A9F-4B5A-A028-EFAC330BEA5D}"/>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5B711C67-5FFB-432D-8295-44C3CBD1BFA2}"/>
              </a:ext>
            </a:extLst>
          </p:cNvPr>
          <p:cNvSpPr>
            <a:spLocks noGrp="1"/>
          </p:cNvSpPr>
          <p:nvPr>
            <p:ph idx="1"/>
          </p:nvPr>
        </p:nvSpPr>
        <p:spPr/>
        <p:txBody>
          <a:bodyPr>
            <a:normAutofit fontScale="92500" lnSpcReduction="20000"/>
          </a:bodyPr>
          <a:lstStyle/>
          <a:p>
            <a:r>
              <a:rPr lang="uk-UA" dirty="0"/>
              <a:t>Через 2–5 днів помітні маслянисті, злегка вчавлені, округлі або розпливчасті плями, безпосередньо навколо місць ураження. Найбільшу патогенність мають збудники мокрих </a:t>
            </a:r>
            <a:r>
              <a:rPr lang="uk-UA" dirty="0" err="1"/>
              <a:t>гнилей</a:t>
            </a:r>
            <a:r>
              <a:rPr lang="uk-UA" dirty="0"/>
              <a:t> – </a:t>
            </a:r>
            <a:r>
              <a:rPr lang="en-US" i="1" dirty="0"/>
              <a:t>Erwinia </a:t>
            </a:r>
            <a:r>
              <a:rPr lang="en-US" i="1" dirty="0" err="1"/>
              <a:t>aroideae</a:t>
            </a:r>
            <a:r>
              <a:rPr lang="en-US" i="1" dirty="0"/>
              <a:t>, Erwinia phytophthora, Erwinia </a:t>
            </a:r>
            <a:r>
              <a:rPr lang="en-US" i="1" dirty="0" err="1"/>
              <a:t>caratovora</a:t>
            </a:r>
            <a:r>
              <a:rPr lang="en-US" i="1" dirty="0"/>
              <a:t>. </a:t>
            </a:r>
            <a:endParaRPr lang="en-US" dirty="0"/>
          </a:p>
          <a:p>
            <a:r>
              <a:rPr lang="uk-UA" dirty="0"/>
              <a:t>Існує й інший швидкий метод перевірки патогенних властивостей збудників м’яких </a:t>
            </a:r>
            <a:r>
              <a:rPr lang="uk-UA" dirty="0" err="1"/>
              <a:t>гнилей</a:t>
            </a:r>
            <a:r>
              <a:rPr lang="uk-UA" dirty="0"/>
              <a:t>, зокрема, </a:t>
            </a:r>
            <a:r>
              <a:rPr lang="en-US" dirty="0"/>
              <a:t>Erwinia </a:t>
            </a:r>
            <a:r>
              <a:rPr lang="en-US" dirty="0" err="1"/>
              <a:t>caratovora</a:t>
            </a:r>
            <a:r>
              <a:rPr lang="en-US" dirty="0"/>
              <a:t>. </a:t>
            </a:r>
            <a:r>
              <a:rPr lang="uk-UA" dirty="0"/>
              <a:t>Він ґрунтується на здатності цього збудника спричиняти мацерацію тканин бульб картоплі і коренеплодів овочевих культур. </a:t>
            </a:r>
          </a:p>
          <a:p>
            <a:r>
              <a:rPr lang="uk-UA" dirty="0"/>
              <a:t>Нарізані бритвою, тонкі скибочки бульб картоплі кладуть у не-велику чашку і заливають 5 мл 5–6-денної досліджуваної культури. Чашку закривають склом і вміщують у термостат за 40 °С. </a:t>
            </a:r>
            <a:r>
              <a:rPr lang="uk-UA" i="1" dirty="0"/>
              <a:t>Е</a:t>
            </a:r>
            <a:r>
              <a:rPr lang="en-US" i="1" dirty="0" err="1"/>
              <a:t>rw</a:t>
            </a:r>
            <a:r>
              <a:rPr lang="uk-UA" i="1" dirty="0" err="1"/>
              <a:t>іпіа</a:t>
            </a:r>
            <a:r>
              <a:rPr lang="uk-UA" i="1" dirty="0"/>
              <a:t> </a:t>
            </a:r>
            <a:r>
              <a:rPr lang="uk-UA" i="1" dirty="0" err="1"/>
              <a:t>са</a:t>
            </a:r>
            <a:r>
              <a:rPr lang="en-US" i="1" dirty="0" err="1"/>
              <a:t>ratovora</a:t>
            </a:r>
            <a:r>
              <a:rPr lang="en-US" i="1" dirty="0"/>
              <a:t> </a:t>
            </a:r>
            <a:r>
              <a:rPr lang="uk-UA" dirty="0"/>
              <a:t>через 30 хв вже мацерує рослинні зрізи, що встановлюють за легким відділенням ділянок тканини від скибочок при доторканні до них препарувальною голкою. </a:t>
            </a:r>
          </a:p>
        </p:txBody>
      </p:sp>
    </p:spTree>
    <p:extLst>
      <p:ext uri="{BB962C8B-B14F-4D97-AF65-F5344CB8AC3E}">
        <p14:creationId xmlns:p14="http://schemas.microsoft.com/office/powerpoint/2010/main" val="1491760454"/>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62A67B-DDAF-44B2-A16B-D3A8360AE918}"/>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2978FA01-5820-4FF3-B34B-D2D6D0B9DD8E}"/>
              </a:ext>
            </a:extLst>
          </p:cNvPr>
          <p:cNvSpPr>
            <a:spLocks noGrp="1"/>
          </p:cNvSpPr>
          <p:nvPr>
            <p:ph idx="1"/>
          </p:nvPr>
        </p:nvSpPr>
        <p:spPr/>
        <p:txBody>
          <a:bodyPr/>
          <a:lstStyle/>
          <a:p>
            <a:r>
              <a:rPr lang="uk-UA" b="1" dirty="0"/>
              <a:t>Ідентифікація фітопатогенних бактерій. </a:t>
            </a:r>
            <a:r>
              <a:rPr lang="uk-UA" dirty="0"/>
              <a:t>Усі виділені різними методами збудники </a:t>
            </a:r>
            <a:r>
              <a:rPr lang="uk-UA" dirty="0" err="1"/>
              <a:t>хвороб</a:t>
            </a:r>
            <a:r>
              <a:rPr lang="uk-UA" dirty="0"/>
              <a:t> у рослинному </a:t>
            </a:r>
            <a:r>
              <a:rPr lang="uk-UA" dirty="0" err="1"/>
              <a:t>підкарантинному</a:t>
            </a:r>
            <a:r>
              <a:rPr lang="uk-UA" dirty="0"/>
              <a:t> матеріалі визначають, користуючись колекціями, визначниками, атласами чи іншою спеціальною літературою. Для остаточної ідентифікації враховують комплекс ознак. У разі виявлення карантинних чи </a:t>
            </a:r>
            <a:r>
              <a:rPr lang="ru-RU" dirty="0" err="1"/>
              <a:t>потенційно-небезпечних</a:t>
            </a:r>
            <a:r>
              <a:rPr lang="ru-RU" dirty="0"/>
              <a:t> </a:t>
            </a:r>
            <a:r>
              <a:rPr lang="ru-RU" dirty="0" err="1"/>
              <a:t>видів</a:t>
            </a:r>
            <a:r>
              <a:rPr lang="ru-RU" dirty="0"/>
              <a:t> </a:t>
            </a:r>
            <a:r>
              <a:rPr lang="ru-RU" dirty="0" err="1"/>
              <a:t>збудників</a:t>
            </a:r>
            <a:r>
              <a:rPr lang="ru-RU" dirty="0"/>
              <a:t> хвороб </a:t>
            </a:r>
            <a:r>
              <a:rPr lang="ru-RU" dirty="0" err="1"/>
              <a:t>їх</a:t>
            </a:r>
            <a:r>
              <a:rPr lang="ru-RU" dirty="0"/>
              <a:t> </a:t>
            </a:r>
            <a:r>
              <a:rPr lang="ru-RU" dirty="0" err="1"/>
              <a:t>зазначають</a:t>
            </a:r>
            <a:r>
              <a:rPr lang="ru-RU" dirty="0"/>
              <a:t> у </a:t>
            </a:r>
            <a:r>
              <a:rPr lang="ru-RU" dirty="0" err="1"/>
              <a:t>протоколі</a:t>
            </a:r>
            <a:r>
              <a:rPr lang="ru-RU" dirty="0"/>
              <a:t> </a:t>
            </a:r>
            <a:r>
              <a:rPr lang="ru-RU" dirty="0" err="1"/>
              <a:t>експертизи</a:t>
            </a:r>
            <a:r>
              <a:rPr lang="ru-RU" dirty="0"/>
              <a:t>, </a:t>
            </a:r>
            <a:r>
              <a:rPr lang="ru-RU" dirty="0" err="1"/>
              <a:t>оформлюють</a:t>
            </a:r>
            <a:r>
              <a:rPr lang="ru-RU" dirty="0"/>
              <a:t> </a:t>
            </a:r>
            <a:r>
              <a:rPr lang="ru-RU" dirty="0" err="1"/>
              <a:t>окремий</a:t>
            </a:r>
            <a:r>
              <a:rPr lang="ru-RU" dirty="0"/>
              <a:t> документ-</a:t>
            </a:r>
            <a:r>
              <a:rPr lang="ru-RU" dirty="0" err="1"/>
              <a:t>зразок</a:t>
            </a:r>
            <a:r>
              <a:rPr lang="ru-RU" dirty="0"/>
              <a:t> (у </a:t>
            </a:r>
            <a:r>
              <a:rPr lang="ru-RU" dirty="0" err="1"/>
              <a:t>вигляді</a:t>
            </a:r>
            <a:r>
              <a:rPr lang="ru-RU" dirty="0"/>
              <a:t> препарату) і </a:t>
            </a:r>
            <a:r>
              <a:rPr lang="ru-RU" dirty="0" err="1"/>
              <a:t>зберігають</a:t>
            </a:r>
            <a:r>
              <a:rPr lang="ru-RU" dirty="0"/>
              <a:t> на ППКР </a:t>
            </a:r>
            <a:r>
              <a:rPr lang="ru-RU" dirty="0" err="1"/>
              <a:t>чи</a:t>
            </a:r>
            <a:r>
              <a:rPr lang="ru-RU" dirty="0"/>
              <a:t> в </a:t>
            </a:r>
            <a:r>
              <a:rPr lang="ru-RU" dirty="0" err="1"/>
              <a:t>лабораторії</a:t>
            </a:r>
            <a:r>
              <a:rPr lang="ru-RU" dirty="0"/>
              <a:t>. </a:t>
            </a:r>
            <a:r>
              <a:rPr lang="ru-RU" dirty="0" err="1"/>
              <a:t>Виявлені</a:t>
            </a:r>
            <a:r>
              <a:rPr lang="ru-RU" dirty="0"/>
              <a:t> </a:t>
            </a:r>
            <a:r>
              <a:rPr lang="ru-RU" dirty="0" err="1"/>
              <a:t>збудники</a:t>
            </a:r>
            <a:r>
              <a:rPr lang="ru-RU" dirty="0"/>
              <a:t> хвороб </a:t>
            </a:r>
            <a:r>
              <a:rPr lang="ru-RU" dirty="0" err="1"/>
              <a:t>некарантинних</a:t>
            </a:r>
            <a:r>
              <a:rPr lang="ru-RU" dirty="0"/>
              <a:t> </a:t>
            </a:r>
            <a:r>
              <a:rPr lang="ru-RU" dirty="0" err="1"/>
              <a:t>видів</a:t>
            </a:r>
            <a:r>
              <a:rPr lang="ru-RU" dirty="0"/>
              <a:t> </a:t>
            </a:r>
            <a:r>
              <a:rPr lang="ru-RU" dirty="0" err="1"/>
              <a:t>заносять</a:t>
            </a:r>
            <a:r>
              <a:rPr lang="ru-RU" dirty="0"/>
              <a:t> у протокол </a:t>
            </a:r>
            <a:r>
              <a:rPr lang="ru-RU" dirty="0" err="1"/>
              <a:t>експертизи</a:t>
            </a:r>
            <a:r>
              <a:rPr lang="ru-RU" dirty="0"/>
              <a:t> та у </a:t>
            </a:r>
            <a:r>
              <a:rPr lang="ru-RU" dirty="0" err="1"/>
              <a:t>разі</a:t>
            </a:r>
            <a:r>
              <a:rPr lang="ru-RU" dirty="0"/>
              <a:t> потреби </a:t>
            </a:r>
            <a:r>
              <a:rPr lang="ru-RU" dirty="0" err="1"/>
              <a:t>використовують</a:t>
            </a:r>
            <a:r>
              <a:rPr lang="ru-RU" dirty="0"/>
              <a:t> для </a:t>
            </a:r>
            <a:r>
              <a:rPr lang="ru-RU" dirty="0" err="1"/>
              <a:t>колекцій</a:t>
            </a:r>
            <a:r>
              <a:rPr lang="ru-RU" dirty="0"/>
              <a:t>. </a:t>
            </a:r>
            <a:endParaRPr lang="uk-UA" dirty="0"/>
          </a:p>
        </p:txBody>
      </p:sp>
    </p:spTree>
    <p:extLst>
      <p:ext uri="{BB962C8B-B14F-4D97-AF65-F5344CB8AC3E}">
        <p14:creationId xmlns:p14="http://schemas.microsoft.com/office/powerpoint/2010/main" val="2079491316"/>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1DFBE08-ECF4-4AEE-98C6-C4C5B4E038AD}"/>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9BB39346-F883-4159-A9C7-832E58C45DB4}"/>
              </a:ext>
            </a:extLst>
          </p:cNvPr>
          <p:cNvSpPr>
            <a:spLocks noGrp="1"/>
          </p:cNvSpPr>
          <p:nvPr>
            <p:ph idx="1"/>
          </p:nvPr>
        </p:nvSpPr>
        <p:spPr/>
        <p:txBody>
          <a:bodyPr>
            <a:normAutofit fontScale="92500" lnSpcReduction="10000"/>
          </a:bodyPr>
          <a:lstStyle/>
          <a:p>
            <a:r>
              <a:rPr lang="ru-RU" b="1" dirty="0"/>
              <a:t>Заходи за результатами </a:t>
            </a:r>
            <a:r>
              <a:rPr lang="ru-RU" b="1" dirty="0" err="1"/>
              <a:t>експертизи</a:t>
            </a:r>
            <a:r>
              <a:rPr lang="ru-RU" b="1" dirty="0"/>
              <a:t>. </a:t>
            </a:r>
            <a:r>
              <a:rPr lang="ru-RU" dirty="0"/>
              <a:t>На </a:t>
            </a:r>
            <a:r>
              <a:rPr lang="ru-RU" dirty="0" err="1"/>
              <a:t>підставі</a:t>
            </a:r>
            <a:r>
              <a:rPr lang="ru-RU" dirty="0"/>
              <a:t> </a:t>
            </a:r>
            <a:r>
              <a:rPr lang="ru-RU" dirty="0" err="1"/>
              <a:t>результатів</a:t>
            </a:r>
            <a:r>
              <a:rPr lang="ru-RU" dirty="0"/>
              <a:t> </a:t>
            </a:r>
            <a:r>
              <a:rPr lang="ru-RU" dirty="0" err="1"/>
              <a:t>карантинної</a:t>
            </a:r>
            <a:r>
              <a:rPr lang="ru-RU" dirty="0"/>
              <a:t> </a:t>
            </a:r>
            <a:r>
              <a:rPr lang="ru-RU" dirty="0" err="1"/>
              <a:t>експертизи</a:t>
            </a:r>
            <a:r>
              <a:rPr lang="ru-RU" dirty="0"/>
              <a:t>, </a:t>
            </a:r>
            <a:r>
              <a:rPr lang="ru-RU" dirty="0" err="1"/>
              <a:t>отриманих</a:t>
            </a:r>
            <a:r>
              <a:rPr lang="ru-RU" dirty="0"/>
              <a:t> </a:t>
            </a:r>
            <a:r>
              <a:rPr lang="ru-RU" dirty="0" err="1"/>
              <a:t>вищезазначеними</a:t>
            </a:r>
            <a:r>
              <a:rPr lang="ru-RU" dirty="0"/>
              <a:t> методами, і </a:t>
            </a:r>
            <a:r>
              <a:rPr lang="ru-RU" dirty="0" err="1"/>
              <a:t>оформленого</a:t>
            </a:r>
            <a:r>
              <a:rPr lang="ru-RU" dirty="0"/>
              <a:t> </a:t>
            </a:r>
            <a:r>
              <a:rPr lang="ru-RU" dirty="0" err="1"/>
              <a:t>свідоцтва</a:t>
            </a:r>
            <a:r>
              <a:rPr lang="ru-RU" dirty="0"/>
              <a:t> </a:t>
            </a:r>
            <a:r>
              <a:rPr lang="ru-RU" dirty="0" err="1"/>
              <a:t>карантинної</a:t>
            </a:r>
            <a:r>
              <a:rPr lang="ru-RU" dirty="0"/>
              <a:t> </a:t>
            </a:r>
            <a:r>
              <a:rPr lang="ru-RU" dirty="0" err="1"/>
              <a:t>експертизи</a:t>
            </a:r>
            <a:r>
              <a:rPr lang="ru-RU" dirty="0"/>
              <a:t> </a:t>
            </a:r>
            <a:r>
              <a:rPr lang="ru-RU" dirty="0" err="1"/>
              <a:t>уповноважені</a:t>
            </a:r>
            <a:r>
              <a:rPr lang="ru-RU" dirty="0"/>
              <a:t> </a:t>
            </a:r>
            <a:r>
              <a:rPr lang="ru-RU" dirty="0" err="1"/>
              <a:t>відповідних</a:t>
            </a:r>
            <a:r>
              <a:rPr lang="ru-RU" dirty="0"/>
              <a:t> </a:t>
            </a:r>
            <a:r>
              <a:rPr lang="ru-RU" dirty="0" err="1"/>
              <a:t>державних</a:t>
            </a:r>
            <a:r>
              <a:rPr lang="ru-RU" dirty="0"/>
              <a:t> </a:t>
            </a:r>
            <a:r>
              <a:rPr lang="ru-RU" dirty="0" err="1"/>
              <a:t>органів</a:t>
            </a:r>
            <a:r>
              <a:rPr lang="ru-RU" dirty="0"/>
              <a:t> карантину </a:t>
            </a:r>
            <a:r>
              <a:rPr lang="ru-RU" dirty="0" err="1"/>
              <a:t>рослин</a:t>
            </a:r>
            <a:r>
              <a:rPr lang="ru-RU" dirty="0"/>
              <a:t> </a:t>
            </a:r>
            <a:r>
              <a:rPr lang="ru-RU" dirty="0" err="1"/>
              <a:t>приймають</a:t>
            </a:r>
            <a:r>
              <a:rPr lang="ru-RU" dirty="0"/>
              <a:t> </a:t>
            </a:r>
            <a:r>
              <a:rPr lang="ru-RU" dirty="0" err="1"/>
              <a:t>рішення</a:t>
            </a:r>
            <a:r>
              <a:rPr lang="ru-RU" dirty="0"/>
              <a:t> </a:t>
            </a:r>
            <a:r>
              <a:rPr lang="ru-RU" dirty="0" err="1"/>
              <a:t>щодо</a:t>
            </a:r>
            <a:r>
              <a:rPr lang="ru-RU" dirty="0"/>
              <a:t> </a:t>
            </a:r>
            <a:r>
              <a:rPr lang="ru-RU" dirty="0" err="1"/>
              <a:t>ураженості</a:t>
            </a:r>
            <a:r>
              <a:rPr lang="ru-RU" dirty="0"/>
              <a:t> </a:t>
            </a:r>
            <a:r>
              <a:rPr lang="ru-RU" dirty="0" err="1"/>
              <a:t>збудниками</a:t>
            </a:r>
            <a:r>
              <a:rPr lang="ru-RU" dirty="0"/>
              <a:t> </a:t>
            </a:r>
            <a:r>
              <a:rPr lang="ru-RU" dirty="0" err="1"/>
              <a:t>бактеріальних</a:t>
            </a:r>
            <a:r>
              <a:rPr lang="ru-RU" dirty="0"/>
              <a:t> хвороб </a:t>
            </a:r>
            <a:r>
              <a:rPr lang="ru-RU" dirty="0" err="1"/>
              <a:t>підкарантинного</a:t>
            </a:r>
            <a:r>
              <a:rPr lang="ru-RU" dirty="0"/>
              <a:t> </a:t>
            </a:r>
            <a:r>
              <a:rPr lang="ru-RU" dirty="0" err="1"/>
              <a:t>рослинного</a:t>
            </a:r>
            <a:r>
              <a:rPr lang="ru-RU" dirty="0"/>
              <a:t> </a:t>
            </a:r>
            <a:r>
              <a:rPr lang="ru-RU" dirty="0" err="1"/>
              <a:t>матеріалу</a:t>
            </a:r>
            <a:r>
              <a:rPr lang="ru-RU" dirty="0"/>
              <a:t>: </a:t>
            </a:r>
            <a:r>
              <a:rPr lang="ru-RU" dirty="0" err="1"/>
              <a:t>проведення</a:t>
            </a:r>
            <a:r>
              <a:rPr lang="ru-RU" dirty="0"/>
              <a:t> </a:t>
            </a:r>
            <a:r>
              <a:rPr lang="ru-RU" dirty="0" err="1"/>
              <a:t>його</a:t>
            </a:r>
            <a:r>
              <a:rPr lang="ru-RU" dirty="0"/>
              <a:t> </a:t>
            </a:r>
            <a:r>
              <a:rPr lang="ru-RU" dirty="0" err="1"/>
              <a:t>очищення</a:t>
            </a:r>
            <a:r>
              <a:rPr lang="ru-RU" dirty="0"/>
              <a:t> </a:t>
            </a:r>
            <a:r>
              <a:rPr lang="ru-RU" dirty="0" err="1"/>
              <a:t>чи</a:t>
            </a:r>
            <a:r>
              <a:rPr lang="ru-RU" dirty="0"/>
              <a:t> </a:t>
            </a:r>
            <a:r>
              <a:rPr lang="ru-RU" dirty="0" err="1"/>
              <a:t>способів</a:t>
            </a:r>
            <a:r>
              <a:rPr lang="ru-RU" dirty="0"/>
              <a:t> </a:t>
            </a:r>
            <a:r>
              <a:rPr lang="ru-RU" dirty="0" err="1"/>
              <a:t>переробки</a:t>
            </a:r>
            <a:r>
              <a:rPr lang="ru-RU" dirty="0"/>
              <a:t>, </a:t>
            </a:r>
            <a:r>
              <a:rPr lang="ru-RU" dirty="0" err="1"/>
              <a:t>знищення</a:t>
            </a:r>
            <a:r>
              <a:rPr lang="ru-RU" dirty="0"/>
              <a:t> </a:t>
            </a:r>
            <a:r>
              <a:rPr lang="ru-RU" dirty="0" err="1"/>
              <a:t>чи</a:t>
            </a:r>
            <a:r>
              <a:rPr lang="ru-RU" dirty="0"/>
              <a:t> </a:t>
            </a:r>
            <a:r>
              <a:rPr lang="ru-RU" dirty="0" err="1"/>
              <a:t>негайного</a:t>
            </a:r>
            <a:r>
              <a:rPr lang="ru-RU" dirty="0"/>
              <a:t> </a:t>
            </a:r>
            <a:r>
              <a:rPr lang="ru-RU" dirty="0" err="1"/>
              <a:t>повернення</a:t>
            </a:r>
            <a:r>
              <a:rPr lang="ru-RU" dirty="0"/>
              <a:t> </a:t>
            </a:r>
            <a:r>
              <a:rPr lang="ru-RU" dirty="0" err="1"/>
              <a:t>відправникові</a:t>
            </a:r>
            <a:r>
              <a:rPr lang="ru-RU" dirty="0"/>
              <a:t>, не </a:t>
            </a:r>
            <a:r>
              <a:rPr lang="ru-RU" dirty="0" err="1"/>
              <a:t>допускаючи</a:t>
            </a:r>
            <a:r>
              <a:rPr lang="ru-RU" dirty="0"/>
              <a:t> на </a:t>
            </a:r>
            <a:r>
              <a:rPr lang="ru-RU" dirty="0" err="1"/>
              <a:t>територію</a:t>
            </a:r>
            <a:r>
              <a:rPr lang="ru-RU" dirty="0"/>
              <a:t> </a:t>
            </a:r>
            <a:r>
              <a:rPr lang="ru-RU" dirty="0" err="1"/>
              <a:t>України</a:t>
            </a:r>
            <a:r>
              <a:rPr lang="ru-RU" dirty="0"/>
              <a:t> </a:t>
            </a:r>
            <a:r>
              <a:rPr lang="ru-RU" dirty="0" err="1"/>
              <a:t>чи</a:t>
            </a:r>
            <a:r>
              <a:rPr lang="ru-RU" dirty="0"/>
              <a:t> у </a:t>
            </a:r>
            <a:r>
              <a:rPr lang="ru-RU" dirty="0" err="1"/>
              <a:t>вільні</a:t>
            </a:r>
            <a:r>
              <a:rPr lang="ru-RU" dirty="0"/>
              <a:t> </a:t>
            </a:r>
            <a:r>
              <a:rPr lang="ru-RU" dirty="0" err="1"/>
              <a:t>від</a:t>
            </a:r>
            <a:r>
              <a:rPr lang="ru-RU" dirty="0"/>
              <a:t> </a:t>
            </a:r>
            <a:r>
              <a:rPr lang="ru-RU" dirty="0" err="1"/>
              <a:t>карантинних</a:t>
            </a:r>
            <a:r>
              <a:rPr lang="ru-RU" dirty="0"/>
              <a:t> </a:t>
            </a:r>
            <a:r>
              <a:rPr lang="ru-RU" dirty="0" err="1"/>
              <a:t>організмів</a:t>
            </a:r>
            <a:r>
              <a:rPr lang="ru-RU" dirty="0"/>
              <a:t> </a:t>
            </a:r>
            <a:r>
              <a:rPr lang="ru-RU" dirty="0" err="1"/>
              <a:t>зони</a:t>
            </a:r>
            <a:r>
              <a:rPr lang="ru-RU" dirty="0"/>
              <a:t> </a:t>
            </a:r>
            <a:r>
              <a:rPr lang="ru-RU" dirty="0" err="1"/>
              <a:t>України</a:t>
            </a:r>
            <a:r>
              <a:rPr lang="ru-RU" dirty="0"/>
              <a:t>. </a:t>
            </a:r>
            <a:r>
              <a:rPr lang="ru-RU" dirty="0" err="1"/>
              <a:t>Використання</a:t>
            </a:r>
            <a:r>
              <a:rPr lang="ru-RU" dirty="0"/>
              <a:t> та </a:t>
            </a:r>
            <a:r>
              <a:rPr lang="ru-RU" dirty="0" err="1"/>
              <a:t>вивезення</a:t>
            </a:r>
            <a:r>
              <a:rPr lang="ru-RU" dirty="0"/>
              <a:t> </a:t>
            </a:r>
            <a:r>
              <a:rPr lang="ru-RU" dirty="0" err="1"/>
              <a:t>підкарантинних</a:t>
            </a:r>
            <a:r>
              <a:rPr lang="ru-RU" dirty="0"/>
              <a:t> </a:t>
            </a:r>
            <a:r>
              <a:rPr lang="ru-RU" dirty="0" err="1"/>
              <a:t>матеріалів</a:t>
            </a:r>
            <a:r>
              <a:rPr lang="ru-RU" dirty="0"/>
              <a:t> з </a:t>
            </a:r>
            <a:r>
              <a:rPr lang="ru-RU" dirty="0" err="1"/>
              <a:t>карантинної</a:t>
            </a:r>
            <a:r>
              <a:rPr lang="ru-RU" dirty="0"/>
              <a:t> </a:t>
            </a:r>
            <a:r>
              <a:rPr lang="ru-RU" dirty="0" err="1"/>
              <a:t>зони</a:t>
            </a:r>
            <a:r>
              <a:rPr lang="ru-RU" dirty="0"/>
              <a:t> у </a:t>
            </a:r>
            <a:r>
              <a:rPr lang="ru-RU" dirty="0" err="1"/>
              <a:t>випадках</a:t>
            </a:r>
            <a:r>
              <a:rPr lang="ru-RU" dirty="0"/>
              <a:t> </a:t>
            </a:r>
            <a:r>
              <a:rPr lang="ru-RU" dirty="0" err="1"/>
              <a:t>виявлення</a:t>
            </a:r>
            <a:r>
              <a:rPr lang="ru-RU" dirty="0"/>
              <a:t>, </a:t>
            </a:r>
            <a:r>
              <a:rPr lang="ru-RU" dirty="0" err="1"/>
              <a:t>локалізації</a:t>
            </a:r>
            <a:r>
              <a:rPr lang="ru-RU" dirty="0"/>
              <a:t> та </a:t>
            </a:r>
            <a:r>
              <a:rPr lang="ru-RU" dirty="0" err="1"/>
              <a:t>ліквідації</a:t>
            </a:r>
            <a:r>
              <a:rPr lang="ru-RU" dirty="0"/>
              <a:t> </a:t>
            </a:r>
            <a:r>
              <a:rPr lang="ru-RU" dirty="0" err="1"/>
              <a:t>карантинних</a:t>
            </a:r>
            <a:r>
              <a:rPr lang="ru-RU" dirty="0"/>
              <a:t> </a:t>
            </a:r>
            <a:r>
              <a:rPr lang="ru-RU" dirty="0" err="1"/>
              <a:t>організмів</a:t>
            </a:r>
            <a:r>
              <a:rPr lang="ru-RU" dirty="0"/>
              <a:t> у </a:t>
            </a:r>
            <a:r>
              <a:rPr lang="ru-RU" dirty="0" err="1"/>
              <a:t>вогнищі</a:t>
            </a:r>
            <a:r>
              <a:rPr lang="ru-RU" dirty="0"/>
              <a:t> </a:t>
            </a:r>
            <a:r>
              <a:rPr lang="ru-RU" dirty="0" err="1"/>
              <a:t>зараження</a:t>
            </a:r>
            <a:r>
              <a:rPr lang="ru-RU" dirty="0"/>
              <a:t> </a:t>
            </a:r>
            <a:r>
              <a:rPr lang="ru-RU" dirty="0" err="1"/>
              <a:t>допускається</a:t>
            </a:r>
            <a:r>
              <a:rPr lang="ru-RU" dirty="0"/>
              <a:t> </a:t>
            </a:r>
            <a:r>
              <a:rPr lang="ru-RU" dirty="0" err="1"/>
              <a:t>спеціально</a:t>
            </a:r>
            <a:r>
              <a:rPr lang="ru-RU" dirty="0"/>
              <a:t> </a:t>
            </a:r>
            <a:r>
              <a:rPr lang="ru-RU" dirty="0" err="1"/>
              <a:t>уповноваженим</a:t>
            </a:r>
            <a:r>
              <a:rPr lang="ru-RU" dirty="0"/>
              <a:t> </a:t>
            </a:r>
            <a:r>
              <a:rPr lang="ru-RU" dirty="0" err="1"/>
              <a:t>центральним</a:t>
            </a:r>
            <a:r>
              <a:rPr lang="ru-RU" dirty="0"/>
              <a:t> органом </a:t>
            </a:r>
            <a:r>
              <a:rPr lang="ru-RU" dirty="0" err="1"/>
              <a:t>виконавчої</a:t>
            </a:r>
            <a:r>
              <a:rPr lang="ru-RU" dirty="0"/>
              <a:t> </a:t>
            </a:r>
            <a:r>
              <a:rPr lang="ru-RU" dirty="0" err="1"/>
              <a:t>влади</a:t>
            </a:r>
            <a:r>
              <a:rPr lang="ru-RU" dirty="0"/>
              <a:t> з </a:t>
            </a:r>
            <a:r>
              <a:rPr lang="ru-RU" dirty="0" err="1"/>
              <a:t>питань</a:t>
            </a:r>
            <a:r>
              <a:rPr lang="ru-RU" dirty="0"/>
              <a:t> </a:t>
            </a:r>
            <a:r>
              <a:rPr lang="ru-RU" dirty="0" err="1"/>
              <a:t>аграрної</a:t>
            </a:r>
            <a:r>
              <a:rPr lang="ru-RU" dirty="0"/>
              <a:t> </a:t>
            </a:r>
            <a:r>
              <a:rPr lang="ru-RU" dirty="0" err="1"/>
              <a:t>політики</a:t>
            </a:r>
            <a:r>
              <a:rPr lang="ru-RU" dirty="0"/>
              <a:t> </a:t>
            </a:r>
            <a:r>
              <a:rPr lang="ru-RU" dirty="0" err="1"/>
              <a:t>відповідно</a:t>
            </a:r>
            <a:r>
              <a:rPr lang="ru-RU" dirty="0"/>
              <a:t> до закону. </a:t>
            </a:r>
            <a:endParaRPr lang="uk-UA" dirty="0"/>
          </a:p>
        </p:txBody>
      </p:sp>
    </p:spTree>
    <p:extLst>
      <p:ext uri="{BB962C8B-B14F-4D97-AF65-F5344CB8AC3E}">
        <p14:creationId xmlns:p14="http://schemas.microsoft.com/office/powerpoint/2010/main" val="2975802737"/>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1735B32-CA0E-4E82-A2F4-9398CE157125}"/>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ED79AA80-65E3-46FD-A952-B7754DF35AB0}"/>
              </a:ext>
            </a:extLst>
          </p:cNvPr>
          <p:cNvSpPr>
            <a:spLocks noGrp="1"/>
          </p:cNvSpPr>
          <p:nvPr>
            <p:ph idx="1"/>
          </p:nvPr>
        </p:nvSpPr>
        <p:spPr/>
        <p:txBody>
          <a:bodyPr/>
          <a:lstStyle/>
          <a:p>
            <a:r>
              <a:rPr lang="uk-UA"/>
              <a:t>Відшкодування збитків, що заподіяні внаслідок неправомірних дій органів та посадових осіб, які забезпечують виконання карантинних заходів, здійснюють відповідно до закону. Рішення державних органів карантину рослин України на території обов’язкові для негайного виконання всіма організаціями, установами, господарствами та іншими суб’єктами господарчої чи підприємницької діяльності. </a:t>
            </a:r>
          </a:p>
        </p:txBody>
      </p:sp>
    </p:spTree>
    <p:extLst>
      <p:ext uri="{BB962C8B-B14F-4D97-AF65-F5344CB8AC3E}">
        <p14:creationId xmlns:p14="http://schemas.microsoft.com/office/powerpoint/2010/main" val="1359445188"/>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E17993-1745-4735-A8DA-8371F3C75A4B}"/>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127BEF1D-2BB9-4857-BB15-F297E43E3256}"/>
              </a:ext>
            </a:extLst>
          </p:cNvPr>
          <p:cNvSpPr>
            <a:spLocks noGrp="1"/>
          </p:cNvSpPr>
          <p:nvPr>
            <p:ph idx="1"/>
          </p:nvPr>
        </p:nvSpPr>
        <p:spPr/>
        <p:txBody>
          <a:bodyPr/>
          <a:lstStyle/>
          <a:p>
            <a:r>
              <a:rPr lang="uk-UA" b="1"/>
              <a:t>Вимоги щодо безпеки</a:t>
            </a:r>
            <a:r>
              <a:rPr lang="uk-UA"/>
              <a:t>. Під час проведення експертизи рослинного підкарантинного матеріалу використовують спецодяг, засоби індивідуального захисту. Необхідно дотримуватись правил безпеки роботи з тими чи іншими матеріалами згідно з відповідними інструкціями. Електрообладнання (термостати, сушильні шафи тощо) повинні бути заземлені, і роботи з ними необхідно виконувати відповідно до чинних інструкцій з техніки безпеки. Роботи з хімічними сполуками, особливо з ефіром та реактивами (розчини солей), необхідно проводити у витяжній шафі чи добре провітрюваному приміщенні відповідно до чинних інструкцій з техніки безпеки під час роботи з ними. </a:t>
            </a:r>
          </a:p>
        </p:txBody>
      </p:sp>
    </p:spTree>
    <p:extLst>
      <p:ext uri="{BB962C8B-B14F-4D97-AF65-F5344CB8AC3E}">
        <p14:creationId xmlns:p14="http://schemas.microsoft.com/office/powerpoint/2010/main" val="3747296961"/>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142D95E-44C0-475E-873A-F42BCB7C06B8}"/>
              </a:ext>
            </a:extLst>
          </p:cNvPr>
          <p:cNvSpPr>
            <a:spLocks noGrp="1"/>
          </p:cNvSpPr>
          <p:nvPr>
            <p:ph type="title"/>
          </p:nvPr>
        </p:nvSpPr>
        <p:spPr/>
        <p:txBody>
          <a:bodyPr/>
          <a:lstStyle/>
          <a:p>
            <a:r>
              <a:rPr lang="uk-UA" i="1" dirty="0"/>
              <a:t>Контрольні запитання </a:t>
            </a:r>
            <a:endParaRPr lang="uk-UA" dirty="0"/>
          </a:p>
        </p:txBody>
      </p:sp>
      <p:sp>
        <p:nvSpPr>
          <p:cNvPr id="3" name="Объект 2">
            <a:extLst>
              <a:ext uri="{FF2B5EF4-FFF2-40B4-BE49-F238E27FC236}">
                <a16:creationId xmlns:a16="http://schemas.microsoft.com/office/drawing/2014/main" id="{F9CB8BDE-B153-4303-B3A3-C97AB108BC86}"/>
              </a:ext>
            </a:extLst>
          </p:cNvPr>
          <p:cNvSpPr>
            <a:spLocks noGrp="1"/>
          </p:cNvSpPr>
          <p:nvPr>
            <p:ph idx="1"/>
          </p:nvPr>
        </p:nvSpPr>
        <p:spPr/>
        <p:txBody>
          <a:bodyPr>
            <a:normAutofit fontScale="55000" lnSpcReduction="20000"/>
          </a:bodyPr>
          <a:lstStyle/>
          <a:p>
            <a:pPr marL="0" indent="0">
              <a:buNone/>
            </a:pPr>
            <a:r>
              <a:rPr lang="ru-RU" dirty="0"/>
              <a:t>1. У </a:t>
            </a:r>
            <a:r>
              <a:rPr lang="ru-RU" dirty="0" err="1"/>
              <a:t>чому</a:t>
            </a:r>
            <a:r>
              <a:rPr lang="ru-RU" dirty="0"/>
              <a:t> </a:t>
            </a:r>
            <a:r>
              <a:rPr lang="ru-RU" dirty="0" err="1"/>
              <a:t>полягає</a:t>
            </a:r>
            <a:r>
              <a:rPr lang="ru-RU" dirty="0"/>
              <a:t> суть </a:t>
            </a:r>
            <a:r>
              <a:rPr lang="ru-RU" dirty="0" err="1"/>
              <a:t>бактеріальної</a:t>
            </a:r>
            <a:r>
              <a:rPr lang="ru-RU" dirty="0"/>
              <a:t> </a:t>
            </a:r>
            <a:r>
              <a:rPr lang="ru-RU" dirty="0" err="1"/>
              <a:t>експертизи</a:t>
            </a:r>
            <a:r>
              <a:rPr lang="ru-RU" dirty="0"/>
              <a:t>? </a:t>
            </a:r>
          </a:p>
          <a:p>
            <a:pPr marL="0" indent="0">
              <a:buNone/>
            </a:pPr>
            <a:r>
              <a:rPr lang="ru-RU" dirty="0"/>
              <a:t>2. Як </a:t>
            </a:r>
            <a:r>
              <a:rPr lang="ru-RU" dirty="0" err="1"/>
              <a:t>підготувати</a:t>
            </a:r>
            <a:r>
              <a:rPr lang="ru-RU" dirty="0"/>
              <a:t> </a:t>
            </a:r>
            <a:r>
              <a:rPr lang="ru-RU" dirty="0" err="1"/>
              <a:t>лабораторний</a:t>
            </a:r>
            <a:r>
              <a:rPr lang="ru-RU" dirty="0"/>
              <a:t> посуд? </a:t>
            </a:r>
          </a:p>
          <a:p>
            <a:pPr marL="0" indent="0">
              <a:buNone/>
            </a:pPr>
            <a:r>
              <a:rPr lang="ru-RU" dirty="0"/>
              <a:t>3. </a:t>
            </a:r>
            <a:r>
              <a:rPr lang="ru-RU" dirty="0" err="1"/>
              <a:t>Опишіть</a:t>
            </a:r>
            <a:r>
              <a:rPr lang="ru-RU" dirty="0"/>
              <a:t> </a:t>
            </a:r>
            <a:r>
              <a:rPr lang="ru-RU" dirty="0" err="1"/>
              <a:t>технологію</a:t>
            </a:r>
            <a:r>
              <a:rPr lang="ru-RU" dirty="0"/>
              <a:t> </a:t>
            </a:r>
            <a:r>
              <a:rPr lang="ru-RU" dirty="0" err="1"/>
              <a:t>виготовлення</a:t>
            </a:r>
            <a:r>
              <a:rPr lang="ru-RU" dirty="0"/>
              <a:t> </a:t>
            </a:r>
            <a:r>
              <a:rPr lang="ru-RU" dirty="0" err="1"/>
              <a:t>поживних</a:t>
            </a:r>
            <a:r>
              <a:rPr lang="ru-RU" dirty="0"/>
              <a:t> </a:t>
            </a:r>
            <a:r>
              <a:rPr lang="ru-RU" dirty="0" err="1"/>
              <a:t>середовищ</a:t>
            </a:r>
            <a:r>
              <a:rPr lang="ru-RU" dirty="0"/>
              <a:t> для </a:t>
            </a:r>
            <a:r>
              <a:rPr lang="ru-RU" dirty="0" err="1"/>
              <a:t>вирощування</a:t>
            </a:r>
            <a:r>
              <a:rPr lang="ru-RU" dirty="0"/>
              <a:t> </a:t>
            </a:r>
            <a:r>
              <a:rPr lang="ru-RU" dirty="0" err="1"/>
              <a:t>бактерій</a:t>
            </a:r>
            <a:r>
              <a:rPr lang="ru-RU" dirty="0"/>
              <a:t>. </a:t>
            </a:r>
          </a:p>
          <a:p>
            <a:pPr marL="0" indent="0">
              <a:buNone/>
            </a:pPr>
            <a:r>
              <a:rPr lang="uk-UA" dirty="0"/>
              <a:t>4. Які Ви знаєте білкові та безбілкові (або синтетичні) поживні середовища? </a:t>
            </a:r>
          </a:p>
          <a:p>
            <a:pPr marL="0" indent="0">
              <a:buNone/>
            </a:pPr>
            <a:r>
              <a:rPr lang="ru-RU" dirty="0"/>
              <a:t>5. </a:t>
            </a:r>
            <a:r>
              <a:rPr lang="ru-RU" dirty="0" err="1"/>
              <a:t>Назвіть</a:t>
            </a:r>
            <a:r>
              <a:rPr lang="ru-RU" dirty="0"/>
              <a:t> </a:t>
            </a:r>
            <a:r>
              <a:rPr lang="ru-RU" dirty="0" err="1"/>
              <a:t>реактиви</a:t>
            </a:r>
            <a:r>
              <a:rPr lang="ru-RU" dirty="0"/>
              <a:t>, </a:t>
            </a:r>
            <a:r>
              <a:rPr lang="ru-RU" dirty="0" err="1"/>
              <a:t>фарби</a:t>
            </a:r>
            <a:r>
              <a:rPr lang="ru-RU" dirty="0"/>
              <a:t> та </a:t>
            </a:r>
            <a:r>
              <a:rPr lang="ru-RU" dirty="0" err="1"/>
              <a:t>індикатори</a:t>
            </a:r>
            <a:r>
              <a:rPr lang="ru-RU" dirty="0"/>
              <a:t> для </a:t>
            </a:r>
            <a:r>
              <a:rPr lang="ru-RU" dirty="0" err="1"/>
              <a:t>визначення</a:t>
            </a:r>
            <a:r>
              <a:rPr lang="ru-RU" dirty="0"/>
              <a:t> </a:t>
            </a:r>
            <a:r>
              <a:rPr lang="ru-RU" dirty="0" err="1"/>
              <a:t>бактерій</a:t>
            </a:r>
            <a:r>
              <a:rPr lang="ru-RU" dirty="0"/>
              <a:t>. </a:t>
            </a:r>
          </a:p>
          <a:p>
            <a:pPr marL="0" indent="0">
              <a:buNone/>
            </a:pPr>
            <a:r>
              <a:rPr lang="ru-RU" dirty="0"/>
              <a:t>6. </a:t>
            </a:r>
            <a:r>
              <a:rPr lang="ru-RU" dirty="0" err="1"/>
              <a:t>Які</a:t>
            </a:r>
            <a:r>
              <a:rPr lang="ru-RU" dirty="0"/>
              <a:t> </a:t>
            </a:r>
            <a:r>
              <a:rPr lang="ru-RU" dirty="0" err="1"/>
              <a:t>реактиви</a:t>
            </a:r>
            <a:r>
              <a:rPr lang="ru-RU" dirty="0"/>
              <a:t> </a:t>
            </a:r>
            <a:r>
              <a:rPr lang="ru-RU" dirty="0" err="1"/>
              <a:t>використовують</a:t>
            </a:r>
            <a:r>
              <a:rPr lang="ru-RU" dirty="0"/>
              <a:t> для </a:t>
            </a:r>
            <a:r>
              <a:rPr lang="ru-RU" dirty="0" err="1"/>
              <a:t>фарбування</a:t>
            </a:r>
            <a:r>
              <a:rPr lang="ru-RU" dirty="0"/>
              <a:t> за </a:t>
            </a:r>
            <a:r>
              <a:rPr lang="ru-RU" dirty="0" err="1"/>
              <a:t>Грамом</a:t>
            </a:r>
            <a:r>
              <a:rPr lang="ru-RU" dirty="0"/>
              <a:t>? </a:t>
            </a:r>
          </a:p>
          <a:p>
            <a:pPr marL="0" indent="0">
              <a:buNone/>
            </a:pPr>
            <a:r>
              <a:rPr lang="ru-RU" dirty="0"/>
              <a:t>7. </a:t>
            </a:r>
            <a:r>
              <a:rPr lang="ru-RU" dirty="0" err="1"/>
              <a:t>Назвіть</a:t>
            </a:r>
            <a:r>
              <a:rPr lang="ru-RU" dirty="0"/>
              <a:t> </a:t>
            </a:r>
            <a:r>
              <a:rPr lang="ru-RU" dirty="0" err="1"/>
              <a:t>методи</a:t>
            </a:r>
            <a:r>
              <a:rPr lang="ru-RU" dirty="0"/>
              <a:t> </a:t>
            </a:r>
            <a:r>
              <a:rPr lang="ru-RU" dirty="0" err="1"/>
              <a:t>виділення</a:t>
            </a:r>
            <a:r>
              <a:rPr lang="ru-RU" dirty="0"/>
              <a:t> </a:t>
            </a:r>
            <a:r>
              <a:rPr lang="ru-RU" dirty="0" err="1"/>
              <a:t>фітопатогенних</a:t>
            </a:r>
            <a:r>
              <a:rPr lang="ru-RU" dirty="0"/>
              <a:t> </a:t>
            </a:r>
            <a:r>
              <a:rPr lang="ru-RU" dirty="0" err="1"/>
              <a:t>бактерій</a:t>
            </a:r>
            <a:r>
              <a:rPr lang="ru-RU" dirty="0"/>
              <a:t> з </a:t>
            </a:r>
            <a:r>
              <a:rPr lang="ru-RU" dirty="0" err="1"/>
              <a:t>рослинного</a:t>
            </a:r>
            <a:r>
              <a:rPr lang="ru-RU" dirty="0"/>
              <a:t> </a:t>
            </a:r>
            <a:r>
              <a:rPr lang="ru-RU" dirty="0" err="1"/>
              <a:t>матеріалу</a:t>
            </a:r>
            <a:r>
              <a:rPr lang="ru-RU" dirty="0"/>
              <a:t>? </a:t>
            </a:r>
          </a:p>
          <a:p>
            <a:pPr marL="0" indent="0">
              <a:buNone/>
            </a:pPr>
            <a:r>
              <a:rPr lang="ru-RU" dirty="0"/>
              <a:t>8. Коли </a:t>
            </a:r>
            <a:r>
              <a:rPr lang="ru-RU" dirty="0" err="1"/>
              <a:t>застосовують</a:t>
            </a:r>
            <a:r>
              <a:rPr lang="ru-RU" dirty="0"/>
              <a:t> </a:t>
            </a:r>
            <a:r>
              <a:rPr lang="ru-RU" dirty="0" err="1"/>
              <a:t>біологічний</a:t>
            </a:r>
            <a:r>
              <a:rPr lang="ru-RU" dirty="0"/>
              <a:t> метод? </a:t>
            </a:r>
          </a:p>
          <a:p>
            <a:pPr marL="0" indent="0">
              <a:buNone/>
            </a:pPr>
            <a:r>
              <a:rPr lang="ru-RU" dirty="0"/>
              <a:t>9. У </a:t>
            </a:r>
            <a:r>
              <a:rPr lang="ru-RU" dirty="0" err="1"/>
              <a:t>чому</a:t>
            </a:r>
            <a:r>
              <a:rPr lang="ru-RU" dirty="0"/>
              <a:t> </a:t>
            </a:r>
            <a:r>
              <a:rPr lang="ru-RU" dirty="0" err="1"/>
              <a:t>полягає</a:t>
            </a:r>
            <a:r>
              <a:rPr lang="ru-RU" dirty="0"/>
              <a:t> метод </a:t>
            </a:r>
            <a:r>
              <a:rPr lang="ru-RU" dirty="0" err="1"/>
              <a:t>закладання</a:t>
            </a:r>
            <a:r>
              <a:rPr lang="ru-RU" dirty="0"/>
              <a:t> </a:t>
            </a:r>
            <a:r>
              <a:rPr lang="ru-RU" dirty="0" err="1"/>
              <a:t>насіння</a:t>
            </a:r>
            <a:r>
              <a:rPr lang="ru-RU" dirty="0"/>
              <a:t> у </a:t>
            </a:r>
            <a:r>
              <a:rPr lang="ru-RU" dirty="0" err="1"/>
              <a:t>вологу</a:t>
            </a:r>
            <a:r>
              <a:rPr lang="ru-RU" dirty="0"/>
              <a:t> камеру? </a:t>
            </a:r>
          </a:p>
          <a:p>
            <a:pPr marL="0" indent="0">
              <a:buNone/>
            </a:pPr>
            <a:r>
              <a:rPr lang="ru-RU" dirty="0"/>
              <a:t>10. Як </a:t>
            </a:r>
            <a:r>
              <a:rPr lang="ru-RU" dirty="0" err="1"/>
              <a:t>проводять</a:t>
            </a:r>
            <a:r>
              <a:rPr lang="ru-RU" dirty="0"/>
              <a:t> </a:t>
            </a:r>
            <a:r>
              <a:rPr lang="ru-RU" dirty="0" err="1"/>
              <a:t>виділення</a:t>
            </a:r>
            <a:r>
              <a:rPr lang="ru-RU" dirty="0"/>
              <a:t> </a:t>
            </a:r>
            <a:r>
              <a:rPr lang="ru-RU" dirty="0" err="1"/>
              <a:t>чистої</a:t>
            </a:r>
            <a:r>
              <a:rPr lang="ru-RU" dirty="0"/>
              <a:t> </a:t>
            </a:r>
            <a:r>
              <a:rPr lang="ru-RU" dirty="0" err="1"/>
              <a:t>культури</a:t>
            </a:r>
            <a:r>
              <a:rPr lang="ru-RU" dirty="0"/>
              <a:t> </a:t>
            </a:r>
            <a:r>
              <a:rPr lang="ru-RU" dirty="0" err="1"/>
              <a:t>збудника</a:t>
            </a:r>
            <a:r>
              <a:rPr lang="ru-RU" dirty="0"/>
              <a:t>? </a:t>
            </a:r>
          </a:p>
          <a:p>
            <a:pPr marL="0" indent="0">
              <a:buNone/>
            </a:pPr>
            <a:r>
              <a:rPr lang="uk-UA" dirty="0"/>
              <a:t>11. Які Ви знаєте морфологічні, </a:t>
            </a:r>
            <a:r>
              <a:rPr lang="uk-UA" dirty="0" err="1"/>
              <a:t>культуральні</a:t>
            </a:r>
            <a:r>
              <a:rPr lang="uk-UA" dirty="0"/>
              <a:t> та біохімічні властивості бактерій? </a:t>
            </a:r>
          </a:p>
          <a:p>
            <a:pPr marL="0" indent="0">
              <a:buNone/>
            </a:pPr>
            <a:r>
              <a:rPr lang="ru-RU" dirty="0"/>
              <a:t>12. Як </a:t>
            </a:r>
            <a:r>
              <a:rPr lang="ru-RU" dirty="0" err="1"/>
              <a:t>проводять</a:t>
            </a:r>
            <a:r>
              <a:rPr lang="ru-RU" dirty="0"/>
              <a:t> </a:t>
            </a:r>
            <a:r>
              <a:rPr lang="ru-RU" dirty="0" err="1"/>
              <a:t>визначення</a:t>
            </a:r>
            <a:r>
              <a:rPr lang="ru-RU" dirty="0"/>
              <a:t> </a:t>
            </a:r>
            <a:r>
              <a:rPr lang="ru-RU" dirty="0" err="1"/>
              <a:t>морфологічних</a:t>
            </a:r>
            <a:r>
              <a:rPr lang="ru-RU" dirty="0"/>
              <a:t> </a:t>
            </a:r>
            <a:r>
              <a:rPr lang="ru-RU" dirty="0" err="1"/>
              <a:t>властивостей</a:t>
            </a:r>
            <a:r>
              <a:rPr lang="ru-RU" dirty="0"/>
              <a:t> </a:t>
            </a:r>
            <a:r>
              <a:rPr lang="ru-RU" dirty="0" err="1"/>
              <a:t>бактерій</a:t>
            </a:r>
            <a:r>
              <a:rPr lang="ru-RU" dirty="0"/>
              <a:t>? </a:t>
            </a:r>
          </a:p>
          <a:p>
            <a:pPr marL="0" indent="0">
              <a:buNone/>
            </a:pPr>
            <a:r>
              <a:rPr lang="ru-RU" dirty="0"/>
              <a:t>13. Як </a:t>
            </a:r>
            <a:r>
              <a:rPr lang="ru-RU" dirty="0" err="1"/>
              <a:t>проводять</a:t>
            </a:r>
            <a:r>
              <a:rPr lang="ru-RU" dirty="0"/>
              <a:t> </a:t>
            </a:r>
            <a:r>
              <a:rPr lang="ru-RU" dirty="0" err="1"/>
              <a:t>визначення</a:t>
            </a:r>
            <a:r>
              <a:rPr lang="ru-RU" dirty="0"/>
              <a:t> </a:t>
            </a:r>
            <a:r>
              <a:rPr lang="ru-RU" dirty="0" err="1"/>
              <a:t>культуральних</a:t>
            </a:r>
            <a:r>
              <a:rPr lang="ru-RU" dirty="0"/>
              <a:t> </a:t>
            </a:r>
            <a:r>
              <a:rPr lang="ru-RU" dirty="0" err="1"/>
              <a:t>властивостей</a:t>
            </a:r>
            <a:r>
              <a:rPr lang="ru-RU" dirty="0"/>
              <a:t> </a:t>
            </a:r>
            <a:r>
              <a:rPr lang="ru-RU" dirty="0" err="1"/>
              <a:t>бактерій</a:t>
            </a:r>
            <a:r>
              <a:rPr lang="ru-RU" dirty="0"/>
              <a:t>? </a:t>
            </a:r>
          </a:p>
          <a:p>
            <a:pPr marL="0" indent="0">
              <a:buNone/>
            </a:pPr>
            <a:r>
              <a:rPr lang="ru-RU" dirty="0"/>
              <a:t>14. Яким чином </a:t>
            </a:r>
            <a:r>
              <a:rPr lang="ru-RU" dirty="0" err="1"/>
              <a:t>проводять</a:t>
            </a:r>
            <a:r>
              <a:rPr lang="ru-RU" dirty="0"/>
              <a:t> </a:t>
            </a:r>
            <a:r>
              <a:rPr lang="ru-RU" dirty="0" err="1"/>
              <a:t>визначення</a:t>
            </a:r>
            <a:r>
              <a:rPr lang="ru-RU" dirty="0"/>
              <a:t> </a:t>
            </a:r>
            <a:r>
              <a:rPr lang="ru-RU" dirty="0" err="1"/>
              <a:t>біохімічних</a:t>
            </a:r>
            <a:r>
              <a:rPr lang="ru-RU" dirty="0"/>
              <a:t> </a:t>
            </a:r>
            <a:r>
              <a:rPr lang="ru-RU" dirty="0" err="1"/>
              <a:t>властивостей</a:t>
            </a:r>
            <a:r>
              <a:rPr lang="ru-RU" dirty="0"/>
              <a:t> </a:t>
            </a:r>
            <a:r>
              <a:rPr lang="ru-RU" dirty="0" err="1"/>
              <a:t>бактерій</a:t>
            </a:r>
            <a:r>
              <a:rPr lang="ru-RU" dirty="0"/>
              <a:t>? </a:t>
            </a:r>
          </a:p>
          <a:p>
            <a:pPr marL="0" indent="0">
              <a:buNone/>
            </a:pPr>
            <a:r>
              <a:rPr lang="ru-RU" dirty="0"/>
              <a:t>15. Для </a:t>
            </a:r>
            <a:r>
              <a:rPr lang="ru-RU" dirty="0" err="1"/>
              <a:t>чого</a:t>
            </a:r>
            <a:r>
              <a:rPr lang="ru-RU" dirty="0"/>
              <a:t> </a:t>
            </a:r>
            <a:r>
              <a:rPr lang="ru-RU" dirty="0" err="1"/>
              <a:t>застосовують</a:t>
            </a:r>
            <a:r>
              <a:rPr lang="ru-RU" dirty="0"/>
              <a:t> </a:t>
            </a:r>
            <a:r>
              <a:rPr lang="ru-RU" dirty="0" err="1"/>
              <a:t>методи</a:t>
            </a:r>
            <a:r>
              <a:rPr lang="ru-RU" dirty="0"/>
              <a:t> штучного </a:t>
            </a:r>
            <a:r>
              <a:rPr lang="ru-RU" dirty="0" err="1"/>
              <a:t>ураження</a:t>
            </a:r>
            <a:r>
              <a:rPr lang="ru-RU" dirty="0"/>
              <a:t> </a:t>
            </a:r>
            <a:r>
              <a:rPr lang="ru-RU" dirty="0" err="1"/>
              <a:t>рослин</a:t>
            </a:r>
            <a:r>
              <a:rPr lang="ru-RU" dirty="0"/>
              <a:t>? </a:t>
            </a:r>
            <a:endParaRPr lang="uk-UA" dirty="0"/>
          </a:p>
        </p:txBody>
      </p:sp>
    </p:spTree>
    <p:extLst>
      <p:ext uri="{BB962C8B-B14F-4D97-AF65-F5344CB8AC3E}">
        <p14:creationId xmlns:p14="http://schemas.microsoft.com/office/powerpoint/2010/main" val="19803681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E27CAAF-A3F7-4DAC-852B-08DD1E959E33}"/>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5E0B2BF9-42A1-47E9-B18C-1DBE96AFE7E2}"/>
              </a:ext>
            </a:extLst>
          </p:cNvPr>
          <p:cNvSpPr>
            <a:spLocks noGrp="1"/>
          </p:cNvSpPr>
          <p:nvPr>
            <p:ph idx="1"/>
          </p:nvPr>
        </p:nvSpPr>
        <p:spPr/>
        <p:txBody>
          <a:bodyPr>
            <a:normAutofit fontScale="92500" lnSpcReduction="10000"/>
          </a:bodyPr>
          <a:lstStyle/>
          <a:p>
            <a:r>
              <a:rPr lang="uk-UA" i="1" dirty="0">
                <a:solidFill>
                  <a:srgbClr val="FF0000"/>
                </a:solidFill>
              </a:rPr>
              <a:t>Стерилізація посуду</a:t>
            </a:r>
            <a:r>
              <a:rPr lang="uk-UA" i="1" dirty="0"/>
              <a:t>. </a:t>
            </a:r>
            <a:r>
              <a:rPr lang="uk-UA" dirty="0"/>
              <a:t>Для стерилізації посуду і середовищ для вирощування бактерій використовують ту саму апаратуру, що й при мікологічних аналізах, але режим стерилізації суворіший. Способи стерилізації такі самі, як і за мікологічних аналізів. </a:t>
            </a:r>
          </a:p>
          <a:p>
            <a:r>
              <a:rPr lang="ru-RU" dirty="0" err="1"/>
              <a:t>Бактеріологічні</a:t>
            </a:r>
            <a:r>
              <a:rPr lang="ru-RU" dirty="0"/>
              <a:t> </a:t>
            </a:r>
            <a:r>
              <a:rPr lang="ru-RU" dirty="0" err="1"/>
              <a:t>петлі</a:t>
            </a:r>
            <a:r>
              <a:rPr lang="ru-RU" dirty="0"/>
              <a:t> та </a:t>
            </a:r>
            <a:r>
              <a:rPr lang="ru-RU" dirty="0" err="1"/>
              <a:t>голки</a:t>
            </a:r>
            <a:r>
              <a:rPr lang="ru-RU" dirty="0"/>
              <a:t> </a:t>
            </a:r>
            <a:r>
              <a:rPr lang="ru-RU" dirty="0" err="1"/>
              <a:t>стерилізують</a:t>
            </a:r>
            <a:r>
              <a:rPr lang="ru-RU" dirty="0"/>
              <a:t>, </a:t>
            </a:r>
            <a:r>
              <a:rPr lang="ru-RU" dirty="0" err="1"/>
              <a:t>прожарюючи</a:t>
            </a:r>
            <a:r>
              <a:rPr lang="ru-RU" dirty="0"/>
              <a:t> (</a:t>
            </a:r>
            <a:r>
              <a:rPr lang="ru-RU" dirty="0" err="1"/>
              <a:t>фламбуючи</a:t>
            </a:r>
            <a:r>
              <a:rPr lang="ru-RU" dirty="0"/>
              <a:t>) у </a:t>
            </a:r>
            <a:r>
              <a:rPr lang="ru-RU" dirty="0" err="1"/>
              <a:t>полум’ї</a:t>
            </a:r>
            <a:r>
              <a:rPr lang="ru-RU" dirty="0"/>
              <a:t> </a:t>
            </a:r>
            <a:r>
              <a:rPr lang="ru-RU" dirty="0" err="1"/>
              <a:t>спиртівки</a:t>
            </a:r>
            <a:r>
              <a:rPr lang="ru-RU" dirty="0"/>
              <a:t>. </a:t>
            </a:r>
          </a:p>
          <a:p>
            <a:r>
              <a:rPr lang="uk-UA" dirty="0"/>
              <a:t>Дрібні металеві інструменти: скальпелі, ножиці, пінцети стерилізують, опускаючи в чистий спирт-ректифікат, і обпалюють у полум’ї спиртівки. </a:t>
            </a:r>
          </a:p>
          <a:p>
            <a:r>
              <a:rPr lang="ru-RU" dirty="0" err="1"/>
              <a:t>Пробірки</a:t>
            </a:r>
            <a:r>
              <a:rPr lang="ru-RU" dirty="0"/>
              <a:t>, </a:t>
            </a:r>
            <a:r>
              <a:rPr lang="ru-RU" dirty="0" err="1"/>
              <a:t>призначені</a:t>
            </a:r>
            <a:r>
              <a:rPr lang="ru-RU" dirty="0"/>
              <a:t> для </a:t>
            </a:r>
            <a:r>
              <a:rPr lang="ru-RU" dirty="0" err="1"/>
              <a:t>розливання</a:t>
            </a:r>
            <a:r>
              <a:rPr lang="ru-RU" dirty="0"/>
              <a:t> </a:t>
            </a:r>
            <a:r>
              <a:rPr lang="ru-RU" dirty="0" err="1"/>
              <a:t>цукрів</a:t>
            </a:r>
            <a:r>
              <a:rPr lang="ru-RU" dirty="0"/>
              <a:t>, желатину, молока і </a:t>
            </a:r>
            <a:r>
              <a:rPr lang="ru-RU" dirty="0" err="1"/>
              <a:t>розчину</a:t>
            </a:r>
            <a:r>
              <a:rPr lang="ru-RU" dirty="0"/>
              <a:t> лакмусу, </a:t>
            </a:r>
            <a:r>
              <a:rPr lang="ru-RU" dirty="0" err="1"/>
              <a:t>під</a:t>
            </a:r>
            <a:r>
              <a:rPr lang="ru-RU" dirty="0"/>
              <a:t> час </a:t>
            </a:r>
            <a:r>
              <a:rPr lang="ru-RU" dirty="0" err="1"/>
              <a:t>стерилізації</a:t>
            </a:r>
            <a:r>
              <a:rPr lang="ru-RU" dirty="0"/>
              <a:t> </a:t>
            </a:r>
            <a:r>
              <a:rPr lang="ru-RU" dirty="0" err="1"/>
              <a:t>загортають</a:t>
            </a:r>
            <a:r>
              <a:rPr lang="ru-RU" dirty="0"/>
              <a:t> у </a:t>
            </a:r>
            <a:r>
              <a:rPr lang="ru-RU" dirty="0" err="1"/>
              <a:t>папір</a:t>
            </a:r>
            <a:r>
              <a:rPr lang="ru-RU" dirty="0"/>
              <a:t> по 20–30 шт., </a:t>
            </a:r>
            <a:r>
              <a:rPr lang="ru-RU" dirty="0" err="1"/>
              <a:t>залежно</a:t>
            </a:r>
            <a:r>
              <a:rPr lang="ru-RU" dirty="0"/>
              <a:t> </a:t>
            </a:r>
            <a:r>
              <a:rPr lang="ru-RU" dirty="0" err="1"/>
              <a:t>від</a:t>
            </a:r>
            <a:r>
              <a:rPr lang="ru-RU" dirty="0"/>
              <a:t> </a:t>
            </a:r>
            <a:r>
              <a:rPr lang="ru-RU" dirty="0" err="1"/>
              <a:t>їх</a:t>
            </a:r>
            <a:r>
              <a:rPr lang="ru-RU" dirty="0"/>
              <a:t> </a:t>
            </a:r>
            <a:r>
              <a:rPr lang="ru-RU" dirty="0" err="1"/>
              <a:t>діаметру</a:t>
            </a:r>
            <a:r>
              <a:rPr lang="ru-RU" dirty="0"/>
              <a:t>, </a:t>
            </a:r>
            <a:r>
              <a:rPr lang="ru-RU" dirty="0" err="1"/>
              <a:t>піпетки</a:t>
            </a:r>
            <a:r>
              <a:rPr lang="ru-RU" dirty="0"/>
              <a:t> – по 10 шт. </a:t>
            </a:r>
            <a:endParaRPr lang="uk-UA" dirty="0"/>
          </a:p>
        </p:txBody>
      </p:sp>
    </p:spTree>
    <p:extLst>
      <p:ext uri="{BB962C8B-B14F-4D97-AF65-F5344CB8AC3E}">
        <p14:creationId xmlns:p14="http://schemas.microsoft.com/office/powerpoint/2010/main" val="2806426261"/>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6944C0E-9A58-40D7-9B31-8FB875FC794A}"/>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8C977305-024D-4B27-ABC0-7D7D75FE2D38}"/>
              </a:ext>
            </a:extLst>
          </p:cNvPr>
          <p:cNvSpPr>
            <a:spLocks noGrp="1"/>
          </p:cNvSpPr>
          <p:nvPr>
            <p:ph idx="1"/>
          </p:nvPr>
        </p:nvSpPr>
        <p:spPr/>
        <p:txBody>
          <a:bodyPr/>
          <a:lstStyle/>
          <a:p>
            <a:endParaRPr lang="uk-UA"/>
          </a:p>
        </p:txBody>
      </p:sp>
    </p:spTree>
    <p:extLst>
      <p:ext uri="{BB962C8B-B14F-4D97-AF65-F5344CB8AC3E}">
        <p14:creationId xmlns:p14="http://schemas.microsoft.com/office/powerpoint/2010/main" val="22985344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AA0AD49-48C9-4E78-B920-104DD5701CBC}"/>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4366A2FB-4674-4694-A053-5F16E37019DF}"/>
              </a:ext>
            </a:extLst>
          </p:cNvPr>
          <p:cNvSpPr>
            <a:spLocks noGrp="1"/>
          </p:cNvSpPr>
          <p:nvPr>
            <p:ph idx="1"/>
          </p:nvPr>
        </p:nvSpPr>
        <p:spPr/>
        <p:txBody>
          <a:bodyPr>
            <a:normAutofit fontScale="85000" lnSpcReduction="20000"/>
          </a:bodyPr>
          <a:lstStyle/>
          <a:p>
            <a:r>
              <a:rPr lang="ru-RU" dirty="0"/>
              <a:t>У </a:t>
            </a:r>
            <a:r>
              <a:rPr lang="ru-RU" dirty="0" err="1"/>
              <a:t>пробірки</a:t>
            </a:r>
            <a:r>
              <a:rPr lang="ru-RU" dirty="0"/>
              <a:t>, </a:t>
            </a:r>
            <a:r>
              <a:rPr lang="ru-RU" dirty="0" err="1"/>
              <a:t>підготовлені</a:t>
            </a:r>
            <a:r>
              <a:rPr lang="ru-RU" dirty="0"/>
              <a:t> для </a:t>
            </a:r>
            <a:r>
              <a:rPr lang="ru-RU" dirty="0" err="1"/>
              <a:t>розливання</a:t>
            </a:r>
            <a:r>
              <a:rPr lang="ru-RU" dirty="0"/>
              <a:t> </a:t>
            </a:r>
            <a:r>
              <a:rPr lang="ru-RU" dirty="0" err="1"/>
              <a:t>цукрів</a:t>
            </a:r>
            <a:r>
              <a:rPr lang="ru-RU" dirty="0"/>
              <a:t>, </a:t>
            </a:r>
            <a:r>
              <a:rPr lang="ru-RU" dirty="0" err="1"/>
              <a:t>вміщують</a:t>
            </a:r>
            <a:r>
              <a:rPr lang="ru-RU" dirty="0"/>
              <a:t> на дно поплавки – </a:t>
            </a:r>
            <a:r>
              <a:rPr lang="ru-RU" dirty="0" err="1"/>
              <a:t>бродильні</a:t>
            </a:r>
            <a:r>
              <a:rPr lang="ru-RU" dirty="0"/>
              <a:t> трубочки (</a:t>
            </a:r>
            <a:r>
              <a:rPr lang="ru-RU" dirty="0" err="1"/>
              <a:t>запаяним</a:t>
            </a:r>
            <a:r>
              <a:rPr lang="ru-RU" dirty="0"/>
              <a:t> </a:t>
            </a:r>
            <a:r>
              <a:rPr lang="ru-RU" dirty="0" err="1"/>
              <a:t>кінцем</a:t>
            </a:r>
            <a:r>
              <a:rPr lang="ru-RU" dirty="0"/>
              <a:t> догори) для </a:t>
            </a:r>
            <a:r>
              <a:rPr lang="ru-RU" dirty="0" err="1"/>
              <a:t>обліку</a:t>
            </a:r>
            <a:r>
              <a:rPr lang="ru-RU" dirty="0"/>
              <a:t> </a:t>
            </a:r>
            <a:r>
              <a:rPr lang="ru-RU" dirty="0" err="1"/>
              <a:t>газоутворення</a:t>
            </a:r>
            <a:r>
              <a:rPr lang="ru-RU" dirty="0"/>
              <a:t>. </a:t>
            </a:r>
          </a:p>
          <a:p>
            <a:r>
              <a:rPr lang="ru-RU" dirty="0" err="1"/>
              <a:t>Чисті</a:t>
            </a:r>
            <a:r>
              <a:rPr lang="ru-RU" dirty="0"/>
              <a:t> </a:t>
            </a:r>
            <a:r>
              <a:rPr lang="ru-RU" dirty="0" err="1"/>
              <a:t>шпателі</a:t>
            </a:r>
            <a:r>
              <a:rPr lang="ru-RU" dirty="0"/>
              <a:t> </a:t>
            </a:r>
            <a:r>
              <a:rPr lang="ru-RU" dirty="0" err="1"/>
              <a:t>Дригальського</a:t>
            </a:r>
            <a:r>
              <a:rPr lang="ru-RU" dirty="0"/>
              <a:t>, </a:t>
            </a:r>
            <a:r>
              <a:rPr lang="ru-RU" dirty="0" err="1"/>
              <a:t>фарфорові</a:t>
            </a:r>
            <a:r>
              <a:rPr lang="ru-RU" dirty="0"/>
              <a:t> ступки з пестиками, чашки </a:t>
            </a:r>
            <a:r>
              <a:rPr lang="ru-RU" dirty="0" err="1"/>
              <a:t>Петрі</a:t>
            </a:r>
            <a:r>
              <a:rPr lang="ru-RU" dirty="0"/>
              <a:t> і Коха для </a:t>
            </a:r>
            <a:r>
              <a:rPr lang="ru-RU" dirty="0" err="1"/>
              <a:t>стерилізації</a:t>
            </a:r>
            <a:r>
              <a:rPr lang="ru-RU" dirty="0"/>
              <a:t> </a:t>
            </a:r>
            <a:r>
              <a:rPr lang="ru-RU" dirty="0" err="1"/>
              <a:t>також</a:t>
            </a:r>
            <a:r>
              <a:rPr lang="ru-RU" dirty="0"/>
              <a:t> </a:t>
            </a:r>
            <a:r>
              <a:rPr lang="ru-RU" dirty="0" err="1"/>
              <a:t>загортають</a:t>
            </a:r>
            <a:r>
              <a:rPr lang="ru-RU" dirty="0"/>
              <a:t> у </a:t>
            </a:r>
            <a:r>
              <a:rPr lang="ru-RU" dirty="0" err="1"/>
              <a:t>папір</a:t>
            </a:r>
            <a:r>
              <a:rPr lang="ru-RU" dirty="0"/>
              <a:t>. Для </a:t>
            </a:r>
            <a:r>
              <a:rPr lang="ru-RU" dirty="0" err="1"/>
              <a:t>шпателів</a:t>
            </a:r>
            <a:r>
              <a:rPr lang="ru-RU" dirty="0"/>
              <a:t> </a:t>
            </a:r>
            <a:r>
              <a:rPr lang="ru-RU" dirty="0" err="1"/>
              <a:t>ріжуть</a:t>
            </a:r>
            <a:r>
              <a:rPr lang="ru-RU" dirty="0"/>
              <a:t> </a:t>
            </a:r>
            <a:r>
              <a:rPr lang="ru-RU" dirty="0" err="1"/>
              <a:t>вузькі</a:t>
            </a:r>
            <a:r>
              <a:rPr lang="ru-RU" dirty="0"/>
              <a:t> </a:t>
            </a:r>
            <a:r>
              <a:rPr lang="ru-RU" dirty="0" err="1"/>
              <a:t>смуги</a:t>
            </a:r>
            <a:r>
              <a:rPr lang="ru-RU" dirty="0"/>
              <a:t> </a:t>
            </a:r>
            <a:r>
              <a:rPr lang="ru-RU" dirty="0" err="1"/>
              <a:t>паперу</a:t>
            </a:r>
            <a:r>
              <a:rPr lang="ru-RU" dirty="0"/>
              <a:t>, на них </a:t>
            </a:r>
            <a:r>
              <a:rPr lang="ru-RU" dirty="0" err="1"/>
              <a:t>кладуть</a:t>
            </a:r>
            <a:r>
              <a:rPr lang="ru-RU" dirty="0"/>
              <a:t> шпатель </a:t>
            </a:r>
            <a:r>
              <a:rPr lang="ru-RU" dirty="0" err="1"/>
              <a:t>навскоси</a:t>
            </a:r>
            <a:r>
              <a:rPr lang="ru-RU" dirty="0"/>
              <a:t> і </a:t>
            </a:r>
            <a:r>
              <a:rPr lang="ru-RU" dirty="0" err="1"/>
              <a:t>починають</a:t>
            </a:r>
            <a:r>
              <a:rPr lang="ru-RU" dirty="0"/>
              <a:t> </a:t>
            </a:r>
            <a:r>
              <a:rPr lang="ru-RU" dirty="0" err="1"/>
              <a:t>загортати</a:t>
            </a:r>
            <a:r>
              <a:rPr lang="ru-RU" dirty="0"/>
              <a:t> </a:t>
            </a:r>
            <a:r>
              <a:rPr lang="ru-RU" dirty="0" err="1"/>
              <a:t>його</a:t>
            </a:r>
            <a:r>
              <a:rPr lang="ru-RU" dirty="0"/>
              <a:t> </a:t>
            </a:r>
            <a:r>
              <a:rPr lang="ru-RU" dirty="0" err="1"/>
              <a:t>із</a:t>
            </a:r>
            <a:r>
              <a:rPr lang="ru-RU" dirty="0"/>
              <a:t> </a:t>
            </a:r>
            <a:r>
              <a:rPr lang="ru-RU" dirty="0" err="1"/>
              <a:t>зігнутого</a:t>
            </a:r>
            <a:r>
              <a:rPr lang="ru-RU" dirty="0"/>
              <a:t> </a:t>
            </a:r>
            <a:r>
              <a:rPr lang="ru-RU" dirty="0" err="1"/>
              <a:t>кінця</a:t>
            </a:r>
            <a:r>
              <a:rPr lang="ru-RU" dirty="0"/>
              <a:t>. </a:t>
            </a:r>
          </a:p>
          <a:p>
            <a:r>
              <a:rPr lang="uk-UA" dirty="0"/>
              <a:t>Загорнуті в папір чашки Петрі, Коха і шпателі </a:t>
            </a:r>
            <a:r>
              <a:rPr lang="uk-UA" dirty="0" err="1"/>
              <a:t>Дригальського</a:t>
            </a:r>
            <a:r>
              <a:rPr lang="uk-UA" dirty="0"/>
              <a:t>, а також пробірки стерилізують сухим жаром у сушильній шафі за 170 °С протягом 1 год (за 130–140 °С – 2–3 год), або в автоклаві під тиском 1,5–2,0 </a:t>
            </a:r>
            <a:r>
              <a:rPr lang="uk-UA" dirty="0" err="1"/>
              <a:t>атм</a:t>
            </a:r>
            <a:r>
              <a:rPr lang="uk-UA" dirty="0"/>
              <a:t> протягом 20–30 хв з подальшим підсушуванням у сушильній шафі. </a:t>
            </a:r>
          </a:p>
          <a:p>
            <a:r>
              <a:rPr lang="ru-RU" dirty="0"/>
              <a:t>Не </a:t>
            </a:r>
            <a:r>
              <a:rPr lang="ru-RU" dirty="0" err="1"/>
              <a:t>можна</a:t>
            </a:r>
            <a:r>
              <a:rPr lang="ru-RU" dirty="0"/>
              <a:t> </a:t>
            </a:r>
            <a:r>
              <a:rPr lang="ru-RU" dirty="0" err="1"/>
              <a:t>допускати</a:t>
            </a:r>
            <a:r>
              <a:rPr lang="ru-RU" dirty="0"/>
              <a:t> </a:t>
            </a:r>
            <a:r>
              <a:rPr lang="ru-RU" dirty="0" err="1"/>
              <a:t>підвищення</a:t>
            </a:r>
            <a:r>
              <a:rPr lang="ru-RU" dirty="0"/>
              <a:t> </a:t>
            </a:r>
            <a:r>
              <a:rPr lang="ru-RU" dirty="0" err="1"/>
              <a:t>температури</a:t>
            </a:r>
            <a:r>
              <a:rPr lang="ru-RU" dirty="0"/>
              <a:t> </a:t>
            </a:r>
            <a:r>
              <a:rPr lang="ru-RU" dirty="0" err="1"/>
              <a:t>понад</a:t>
            </a:r>
            <a:r>
              <a:rPr lang="ru-RU" dirty="0"/>
              <a:t> 170 °С у </a:t>
            </a:r>
            <a:r>
              <a:rPr lang="ru-RU" dirty="0" err="1"/>
              <a:t>сушильній</a:t>
            </a:r>
            <a:r>
              <a:rPr lang="ru-RU" dirty="0"/>
              <a:t> </a:t>
            </a:r>
            <a:r>
              <a:rPr lang="ru-RU" dirty="0" err="1"/>
              <a:t>шафі</a:t>
            </a:r>
            <a:r>
              <a:rPr lang="ru-RU" dirty="0"/>
              <a:t> </a:t>
            </a:r>
            <a:r>
              <a:rPr lang="ru-RU" dirty="0" err="1"/>
              <a:t>під</a:t>
            </a:r>
            <a:r>
              <a:rPr lang="ru-RU" dirty="0"/>
              <a:t> час </a:t>
            </a:r>
            <a:r>
              <a:rPr lang="ru-RU" dirty="0" err="1"/>
              <a:t>стерилізації</a:t>
            </a:r>
            <a:r>
              <a:rPr lang="ru-RU" dirty="0"/>
              <a:t>: </a:t>
            </a:r>
            <a:r>
              <a:rPr lang="ru-RU" dirty="0" err="1"/>
              <a:t>ватні</a:t>
            </a:r>
            <a:r>
              <a:rPr lang="ru-RU" dirty="0"/>
              <a:t> корки </a:t>
            </a:r>
            <a:r>
              <a:rPr lang="ru-RU" dirty="0" err="1"/>
              <a:t>стають</a:t>
            </a:r>
            <a:r>
              <a:rPr lang="ru-RU" dirty="0"/>
              <a:t> </a:t>
            </a:r>
            <a:r>
              <a:rPr lang="ru-RU" dirty="0" err="1"/>
              <a:t>рудими</a:t>
            </a:r>
            <a:r>
              <a:rPr lang="ru-RU" dirty="0"/>
              <a:t>, а </a:t>
            </a:r>
            <a:r>
              <a:rPr lang="ru-RU" dirty="0" err="1"/>
              <a:t>папір</a:t>
            </a:r>
            <a:r>
              <a:rPr lang="ru-RU" dirty="0"/>
              <a:t> – </a:t>
            </a:r>
            <a:r>
              <a:rPr lang="ru-RU" dirty="0" err="1"/>
              <a:t>крихким</a:t>
            </a:r>
            <a:r>
              <a:rPr lang="ru-RU" dirty="0"/>
              <a:t>. </a:t>
            </a:r>
            <a:r>
              <a:rPr lang="ru-RU" dirty="0" err="1"/>
              <a:t>Після</a:t>
            </a:r>
            <a:r>
              <a:rPr lang="ru-RU" dirty="0"/>
              <a:t> </a:t>
            </a:r>
            <a:r>
              <a:rPr lang="ru-RU" dirty="0" err="1"/>
              <a:t>стерилізації</a:t>
            </a:r>
            <a:r>
              <a:rPr lang="ru-RU" dirty="0"/>
              <a:t> для </a:t>
            </a:r>
            <a:r>
              <a:rPr lang="ru-RU" dirty="0" err="1"/>
              <a:t>запобігання</a:t>
            </a:r>
            <a:r>
              <a:rPr lang="ru-RU" dirty="0"/>
              <a:t> </a:t>
            </a:r>
            <a:r>
              <a:rPr lang="ru-RU" dirty="0" err="1"/>
              <a:t>розтріскуванню</a:t>
            </a:r>
            <a:r>
              <a:rPr lang="ru-RU" dirty="0"/>
              <a:t> посуду </a:t>
            </a:r>
            <a:r>
              <a:rPr lang="ru-RU" dirty="0" err="1"/>
              <a:t>шафу</a:t>
            </a:r>
            <a:r>
              <a:rPr lang="ru-RU" dirty="0"/>
              <a:t> не </a:t>
            </a:r>
            <a:r>
              <a:rPr lang="ru-RU" dirty="0" err="1"/>
              <a:t>відкривають</a:t>
            </a:r>
            <a:r>
              <a:rPr lang="ru-RU" dirty="0"/>
              <a:t>, доки температура не </a:t>
            </a:r>
            <a:r>
              <a:rPr lang="ru-RU" dirty="0" err="1"/>
              <a:t>знизиться</a:t>
            </a:r>
            <a:r>
              <a:rPr lang="ru-RU" dirty="0"/>
              <a:t> до 50–70 °С. </a:t>
            </a:r>
            <a:endParaRPr lang="uk-UA" dirty="0"/>
          </a:p>
        </p:txBody>
      </p:sp>
    </p:spTree>
    <p:extLst>
      <p:ext uri="{BB962C8B-B14F-4D97-AF65-F5344CB8AC3E}">
        <p14:creationId xmlns:p14="http://schemas.microsoft.com/office/powerpoint/2010/main" val="19072601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B1E879-2A7D-41EE-B841-F3B52DCF3125}"/>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7835A450-E056-4DA1-80DE-FD33A0B15B67}"/>
              </a:ext>
            </a:extLst>
          </p:cNvPr>
          <p:cNvSpPr>
            <a:spLocks noGrp="1"/>
          </p:cNvSpPr>
          <p:nvPr>
            <p:ph idx="1"/>
          </p:nvPr>
        </p:nvSpPr>
        <p:spPr/>
        <p:txBody>
          <a:bodyPr>
            <a:normAutofit fontScale="92500" lnSpcReduction="10000"/>
          </a:bodyPr>
          <a:lstStyle/>
          <a:p>
            <a:r>
              <a:rPr lang="uk-UA" dirty="0"/>
              <a:t>Фарфорові ступки і шпателі </a:t>
            </a:r>
            <a:r>
              <a:rPr lang="uk-UA" dirty="0" err="1"/>
              <a:t>Дригальського</a:t>
            </a:r>
            <a:r>
              <a:rPr lang="uk-UA" dirty="0"/>
              <a:t> можна стерилізувати безпосередньо перед роботою, змочуючи їх спиртом і обпалюючи вогнем. У ступку наливають 1–2 мл чистого 96 % спирту і запалюють, гарячим полум’ям добре обпалюють </a:t>
            </a:r>
            <a:r>
              <a:rPr lang="uk-UA" dirty="0" err="1"/>
              <a:t>пестик</a:t>
            </a:r>
            <a:r>
              <a:rPr lang="uk-UA" dirty="0"/>
              <a:t> і краї ступки. Використовувати спирт денатурат небажано, бо після вигорання у ступці можуть залишитися отруйні речовини, що гальмують або зовсім припиняють ріст бактерій. </a:t>
            </a:r>
          </a:p>
          <a:p>
            <a:r>
              <a:rPr lang="uk-UA" dirty="0"/>
              <a:t>Слід пам’ятати, що після спалювання спирту в ступці також можуть залишитися продукти згорання, тому перед роботою її належить ополоснути стерильною водою. Скляні шпателі </a:t>
            </a:r>
            <a:r>
              <a:rPr lang="uk-UA" dirty="0" err="1"/>
              <a:t>Дригальського</a:t>
            </a:r>
            <a:r>
              <a:rPr lang="uk-UA" dirty="0"/>
              <a:t> опускають у спирт і прожарюють у полум’ї спиртівки, а для охолодження кладуть прожареними зігнутими кінцями в стерильну чашку Петрі, злегка </a:t>
            </a:r>
            <a:r>
              <a:rPr lang="uk-UA" dirty="0" err="1"/>
              <a:t>припіднявши</a:t>
            </a:r>
            <a:r>
              <a:rPr lang="uk-UA" dirty="0"/>
              <a:t> з одного боку кришку. </a:t>
            </a:r>
          </a:p>
        </p:txBody>
      </p:sp>
    </p:spTree>
    <p:extLst>
      <p:ext uri="{BB962C8B-B14F-4D97-AF65-F5344CB8AC3E}">
        <p14:creationId xmlns:p14="http://schemas.microsoft.com/office/powerpoint/2010/main" val="2596225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B9CA36A-B994-4C1A-B54B-7ABA6FF302C1}"/>
              </a:ext>
            </a:extLst>
          </p:cNvPr>
          <p:cNvSpPr>
            <a:spLocks noGrp="1"/>
          </p:cNvSpPr>
          <p:nvPr>
            <p:ph type="title"/>
          </p:nvPr>
        </p:nvSpPr>
        <p:spPr/>
        <p:txBody>
          <a:bodyPr/>
          <a:lstStyle/>
          <a:p>
            <a:r>
              <a:rPr lang="uk-UA" b="1" dirty="0"/>
              <a:t>Готування до посіву </a:t>
            </a:r>
            <a:endParaRPr lang="uk-UA" dirty="0"/>
          </a:p>
        </p:txBody>
      </p:sp>
      <p:sp>
        <p:nvSpPr>
          <p:cNvPr id="3" name="Объект 2">
            <a:extLst>
              <a:ext uri="{FF2B5EF4-FFF2-40B4-BE49-F238E27FC236}">
                <a16:creationId xmlns:a16="http://schemas.microsoft.com/office/drawing/2014/main" id="{061095A7-1484-4298-8C22-65A7FFFAAC13}"/>
              </a:ext>
            </a:extLst>
          </p:cNvPr>
          <p:cNvSpPr>
            <a:spLocks noGrp="1"/>
          </p:cNvSpPr>
          <p:nvPr>
            <p:ph idx="1"/>
          </p:nvPr>
        </p:nvSpPr>
        <p:spPr/>
        <p:txBody>
          <a:bodyPr>
            <a:normAutofit fontScale="92500" lnSpcReduction="10000"/>
          </a:bodyPr>
          <a:lstStyle/>
          <a:p>
            <a:r>
              <a:rPr lang="uk-UA" dirty="0"/>
              <a:t>З чашок Петрі знімають папір і розкладають їх на склі. Розплавляють на водяній бані в колбі необхідний для роботи агар, охолоджують до плюс 50–60 °С. Біля полум’я спиртівки виймають ватну пробку з колби і обпалюють горловину. Великим і вказівним пальцем лівої руки підіймають кришку чашки Петрі на стільки, щоб у щілину могла поміститися горловина колби, виливають в неї агар, покриваючи дно, і закривають кришку. Виливати агар в чашки Петрі та пробірки (косий агар) необхідно охолодженим до 50 °С, щоб на кришці не збиралися краплі води. Якщо поживне середовище не розподілилось рівномірно по </a:t>
            </a:r>
            <a:r>
              <a:rPr lang="uk-UA" dirty="0" err="1"/>
              <a:t>дну</a:t>
            </a:r>
            <a:r>
              <a:rPr lang="uk-UA" dirty="0"/>
              <a:t> чашки, то досягають цього обережним погойдуванням і нахиленням чашки. Агар застигає в горизонтальному положенні. На чашках пишуть номер, дату, перевертають їх дном догори, складають по три і відсувають до початку посіву. </a:t>
            </a:r>
          </a:p>
        </p:txBody>
      </p:sp>
    </p:spTree>
    <p:extLst>
      <p:ext uri="{BB962C8B-B14F-4D97-AF65-F5344CB8AC3E}">
        <p14:creationId xmlns:p14="http://schemas.microsoft.com/office/powerpoint/2010/main" val="4037497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28F0285-95CB-45E5-B1FC-39375E78EEAA}"/>
              </a:ext>
            </a:extLst>
          </p:cNvPr>
          <p:cNvSpPr>
            <a:spLocks noGrp="1"/>
          </p:cNvSpPr>
          <p:nvPr>
            <p:ph type="title"/>
          </p:nvPr>
        </p:nvSpPr>
        <p:spPr/>
        <p:txBody>
          <a:bodyPr/>
          <a:lstStyle/>
          <a:p>
            <a:r>
              <a:rPr lang="ru-RU" b="1" dirty="0" err="1"/>
              <a:t>Готування</a:t>
            </a:r>
            <a:r>
              <a:rPr lang="ru-RU" b="1" dirty="0"/>
              <a:t> </a:t>
            </a:r>
            <a:r>
              <a:rPr lang="ru-RU" b="1" dirty="0" err="1"/>
              <a:t>зараженого</a:t>
            </a:r>
            <a:r>
              <a:rPr lang="ru-RU" b="1" dirty="0"/>
              <a:t> </a:t>
            </a:r>
            <a:r>
              <a:rPr lang="ru-RU" b="1" dirty="0" err="1"/>
              <a:t>матеріалу</a:t>
            </a:r>
            <a:r>
              <a:rPr lang="ru-RU" b="1" dirty="0"/>
              <a:t> до </a:t>
            </a:r>
            <a:r>
              <a:rPr lang="ru-RU" b="1" dirty="0" err="1"/>
              <a:t>експертизи</a:t>
            </a:r>
            <a:r>
              <a:rPr lang="ru-RU" b="1" dirty="0"/>
              <a:t> </a:t>
            </a:r>
            <a:endParaRPr lang="uk-UA" dirty="0"/>
          </a:p>
        </p:txBody>
      </p:sp>
      <p:sp>
        <p:nvSpPr>
          <p:cNvPr id="3" name="Объект 2">
            <a:extLst>
              <a:ext uri="{FF2B5EF4-FFF2-40B4-BE49-F238E27FC236}">
                <a16:creationId xmlns:a16="http://schemas.microsoft.com/office/drawing/2014/main" id="{6CE3ED0B-96DA-4ABC-B177-E3CBCF6B5F4A}"/>
              </a:ext>
            </a:extLst>
          </p:cNvPr>
          <p:cNvSpPr>
            <a:spLocks noGrp="1"/>
          </p:cNvSpPr>
          <p:nvPr>
            <p:ph idx="1"/>
          </p:nvPr>
        </p:nvSpPr>
        <p:spPr/>
        <p:txBody>
          <a:bodyPr/>
          <a:lstStyle/>
          <a:p>
            <a:r>
              <a:rPr lang="uk-UA" dirty="0"/>
              <a:t>На бактеріологічну експертизу відбирають рослинні зразки (насіння, плоди, бульби, цибулини тощо) з найбільш типовими зовнішніми ознаками ураження, з яких потім виділяють збудників бактеріальних </a:t>
            </a:r>
            <a:r>
              <a:rPr lang="uk-UA" dirty="0" err="1"/>
              <a:t>хвороб</a:t>
            </a:r>
            <a:r>
              <a:rPr lang="uk-UA" dirty="0"/>
              <a:t>. Застосовують три методи стерилізації поверхні уражених тканин: </a:t>
            </a:r>
          </a:p>
          <a:p>
            <a:r>
              <a:rPr lang="ru-RU" dirty="0"/>
              <a:t>1) </a:t>
            </a:r>
            <a:r>
              <a:rPr lang="ru-RU" dirty="0" err="1"/>
              <a:t>хімічними</a:t>
            </a:r>
            <a:r>
              <a:rPr lang="ru-RU" dirty="0"/>
              <a:t> </a:t>
            </a:r>
            <a:r>
              <a:rPr lang="ru-RU" dirty="0" err="1"/>
              <a:t>речовинами</a:t>
            </a:r>
            <a:r>
              <a:rPr lang="ru-RU" dirty="0"/>
              <a:t> – </a:t>
            </a:r>
            <a:r>
              <a:rPr lang="ru-RU" dirty="0" err="1"/>
              <a:t>формаліном</a:t>
            </a:r>
            <a:r>
              <a:rPr lang="ru-RU" dirty="0"/>
              <a:t>, спиртом </a:t>
            </a:r>
            <a:r>
              <a:rPr lang="ru-RU" dirty="0" err="1"/>
              <a:t>тощо</a:t>
            </a:r>
            <a:r>
              <a:rPr lang="ru-RU" dirty="0"/>
              <a:t>; </a:t>
            </a:r>
          </a:p>
          <a:p>
            <a:r>
              <a:rPr lang="ru-RU" dirty="0"/>
              <a:t>2) </a:t>
            </a:r>
            <a:r>
              <a:rPr lang="ru-RU" dirty="0" err="1"/>
              <a:t>проведення</a:t>
            </a:r>
            <a:r>
              <a:rPr lang="ru-RU" dirty="0"/>
              <a:t> </a:t>
            </a:r>
            <a:r>
              <a:rPr lang="ru-RU" dirty="0" err="1"/>
              <a:t>зараженого</a:t>
            </a:r>
            <a:r>
              <a:rPr lang="ru-RU" dirty="0"/>
              <a:t> </a:t>
            </a:r>
            <a:r>
              <a:rPr lang="ru-RU" dirty="0" err="1"/>
              <a:t>матеріалу</a:t>
            </a:r>
            <a:r>
              <a:rPr lang="ru-RU" dirty="0"/>
              <a:t> через </a:t>
            </a:r>
            <a:r>
              <a:rPr lang="ru-RU" dirty="0" err="1"/>
              <a:t>полум’я</a:t>
            </a:r>
            <a:r>
              <a:rPr lang="ru-RU" dirty="0"/>
              <a:t> </a:t>
            </a:r>
            <a:r>
              <a:rPr lang="ru-RU" dirty="0" err="1"/>
              <a:t>спиртівки</a:t>
            </a:r>
            <a:r>
              <a:rPr lang="ru-RU" dirty="0"/>
              <a:t> (</a:t>
            </a:r>
            <a:r>
              <a:rPr lang="ru-RU" dirty="0" err="1"/>
              <a:t>фламбування</a:t>
            </a:r>
            <a:r>
              <a:rPr lang="ru-RU" dirty="0"/>
              <a:t>); </a:t>
            </a:r>
          </a:p>
          <a:p>
            <a:r>
              <a:rPr lang="ru-RU" dirty="0"/>
              <a:t>3) </a:t>
            </a:r>
            <a:r>
              <a:rPr lang="ru-RU" dirty="0" err="1"/>
              <a:t>із</a:t>
            </a:r>
            <a:r>
              <a:rPr lang="ru-RU" dirty="0"/>
              <a:t> </a:t>
            </a:r>
            <a:r>
              <a:rPr lang="ru-RU" dirty="0" err="1"/>
              <a:t>застосуванням</a:t>
            </a:r>
            <a:r>
              <a:rPr lang="ru-RU" dirty="0"/>
              <a:t> </a:t>
            </a:r>
            <a:r>
              <a:rPr lang="ru-RU" dirty="0" err="1"/>
              <a:t>механічного</a:t>
            </a:r>
            <a:r>
              <a:rPr lang="ru-RU" dirty="0"/>
              <a:t> </a:t>
            </a:r>
            <a:r>
              <a:rPr lang="ru-RU" dirty="0" err="1"/>
              <a:t>очищення</a:t>
            </a:r>
            <a:r>
              <a:rPr lang="ru-RU" dirty="0"/>
              <a:t>. </a:t>
            </a:r>
            <a:endParaRPr lang="uk-UA" dirty="0"/>
          </a:p>
        </p:txBody>
      </p:sp>
    </p:spTree>
    <p:extLst>
      <p:ext uri="{BB962C8B-B14F-4D97-AF65-F5344CB8AC3E}">
        <p14:creationId xmlns:p14="http://schemas.microsoft.com/office/powerpoint/2010/main" val="37697341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0BABF8E-936F-4CD2-9DB5-95EB1FA8DF7E}"/>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6466B2C3-A6DE-4D93-AE70-A3AA9038B860}"/>
              </a:ext>
            </a:extLst>
          </p:cNvPr>
          <p:cNvSpPr>
            <a:spLocks noGrp="1"/>
          </p:cNvSpPr>
          <p:nvPr>
            <p:ph idx="1"/>
          </p:nvPr>
        </p:nvSpPr>
        <p:spPr/>
        <p:txBody>
          <a:bodyPr>
            <a:normAutofit fontScale="92500" lnSpcReduction="10000"/>
          </a:bodyPr>
          <a:lstStyle/>
          <a:p>
            <a:r>
              <a:rPr lang="uk-UA" dirty="0"/>
              <a:t>Листки і стебла трав’янистих рослин перед виділенням бактерій для визначання збудників бактеріозів не дезінфікують, а ретельно відмивають під сильним струменем водопровідної води, а потім у кількох пробірках зі стерильною водопровідною водою. </a:t>
            </a:r>
          </a:p>
          <a:p>
            <a:r>
              <a:rPr lang="uk-UA" dirty="0"/>
              <a:t>Міцні, здерев’янілі частини (стебла, корені) дезінфікують етиловим спиртом поверхнево, попередньо добре відмивши від ґрунту під проточною водою. </a:t>
            </a:r>
          </a:p>
          <a:p>
            <a:r>
              <a:rPr lang="ru-RU" dirty="0" err="1"/>
              <a:t>Рослинну</a:t>
            </a:r>
            <a:r>
              <a:rPr lang="ru-RU" dirty="0"/>
              <a:t> тканину з </a:t>
            </a:r>
            <a:r>
              <a:rPr lang="ru-RU" dirty="0" err="1"/>
              <a:t>однієї</a:t>
            </a:r>
            <a:r>
              <a:rPr lang="ru-RU" dirty="0"/>
              <a:t> </a:t>
            </a:r>
            <a:r>
              <a:rPr lang="ru-RU" dirty="0" err="1"/>
              <a:t>пробірки</a:t>
            </a:r>
            <a:r>
              <a:rPr lang="ru-RU" dirty="0"/>
              <a:t> в </a:t>
            </a:r>
            <a:r>
              <a:rPr lang="ru-RU" dirty="0" err="1"/>
              <a:t>іншу</a:t>
            </a:r>
            <a:r>
              <a:rPr lang="ru-RU" dirty="0"/>
              <a:t> </a:t>
            </a:r>
            <a:r>
              <a:rPr lang="ru-RU" dirty="0" err="1"/>
              <a:t>переносять</a:t>
            </a:r>
            <a:r>
              <a:rPr lang="ru-RU" dirty="0"/>
              <a:t> </a:t>
            </a:r>
            <a:r>
              <a:rPr lang="ru-RU" dirty="0" err="1"/>
              <a:t>стерильним</a:t>
            </a:r>
            <a:r>
              <a:rPr lang="ru-RU" dirty="0"/>
              <a:t> </a:t>
            </a:r>
            <a:r>
              <a:rPr lang="ru-RU" dirty="0" err="1"/>
              <a:t>пінцетом</a:t>
            </a:r>
            <a:r>
              <a:rPr lang="ru-RU" dirty="0"/>
              <a:t>. </a:t>
            </a:r>
          </a:p>
          <a:p>
            <a:r>
              <a:rPr lang="ru-RU" dirty="0" err="1"/>
              <a:t>Шматочки</a:t>
            </a:r>
            <a:r>
              <a:rPr lang="ru-RU" dirty="0"/>
              <a:t> </a:t>
            </a:r>
            <a:r>
              <a:rPr lang="ru-RU" dirty="0" err="1"/>
              <a:t>внутрішніх</a:t>
            </a:r>
            <a:r>
              <a:rPr lang="ru-RU" dirty="0"/>
              <a:t> тканин, </a:t>
            </a:r>
            <a:r>
              <a:rPr lang="ru-RU" dirty="0" err="1"/>
              <a:t>взяті</a:t>
            </a:r>
            <a:r>
              <a:rPr lang="ru-RU" dirty="0"/>
              <a:t> </a:t>
            </a:r>
            <a:r>
              <a:rPr lang="ru-RU" dirty="0" err="1"/>
              <a:t>від</a:t>
            </a:r>
            <a:r>
              <a:rPr lang="ru-RU" dirty="0"/>
              <a:t> добре </a:t>
            </a:r>
            <a:r>
              <a:rPr lang="ru-RU" dirty="0" err="1"/>
              <a:t>відмитих</a:t>
            </a:r>
            <a:r>
              <a:rPr lang="ru-RU" dirty="0"/>
              <a:t> </a:t>
            </a:r>
            <a:r>
              <a:rPr lang="ru-RU" dirty="0" err="1"/>
              <a:t>плодів</a:t>
            </a:r>
            <a:r>
              <a:rPr lang="ru-RU" dirty="0"/>
              <a:t>, </a:t>
            </a:r>
            <a:r>
              <a:rPr lang="ru-RU" dirty="0" err="1"/>
              <a:t>стебел</a:t>
            </a:r>
            <a:r>
              <a:rPr lang="ru-RU" dirty="0"/>
              <a:t>, </a:t>
            </a:r>
            <a:r>
              <a:rPr lang="ru-RU" dirty="0" err="1"/>
              <a:t>коренеплодів</a:t>
            </a:r>
            <a:r>
              <a:rPr lang="ru-RU" dirty="0"/>
              <a:t> </a:t>
            </a:r>
            <a:r>
              <a:rPr lang="ru-RU" dirty="0" err="1"/>
              <a:t>або</a:t>
            </a:r>
            <a:r>
              <a:rPr lang="ru-RU" dirty="0"/>
              <a:t> </a:t>
            </a:r>
            <a:r>
              <a:rPr lang="ru-RU" dirty="0" err="1"/>
              <a:t>коренів</a:t>
            </a:r>
            <a:r>
              <a:rPr lang="ru-RU" dirty="0"/>
              <a:t>, </a:t>
            </a:r>
            <a:r>
              <a:rPr lang="ru-RU" dirty="0" err="1"/>
              <a:t>після</a:t>
            </a:r>
            <a:r>
              <a:rPr lang="ru-RU" dirty="0"/>
              <a:t> </a:t>
            </a:r>
            <a:r>
              <a:rPr lang="ru-RU" dirty="0" err="1"/>
              <a:t>зняття</a:t>
            </a:r>
            <a:r>
              <a:rPr lang="ru-RU" dirty="0"/>
              <a:t> </a:t>
            </a:r>
            <a:r>
              <a:rPr lang="ru-RU" dirty="0" err="1"/>
              <a:t>стерильним</a:t>
            </a:r>
            <a:r>
              <a:rPr lang="ru-RU" dirty="0"/>
              <a:t> скальпелем </a:t>
            </a:r>
            <a:r>
              <a:rPr lang="ru-RU" dirty="0" err="1"/>
              <a:t>покривних</a:t>
            </a:r>
            <a:r>
              <a:rPr lang="ru-RU" dirty="0"/>
              <a:t> тканин не </a:t>
            </a:r>
            <a:r>
              <a:rPr lang="ru-RU" dirty="0" err="1"/>
              <a:t>відмивають</a:t>
            </a:r>
            <a:r>
              <a:rPr lang="ru-RU" dirty="0"/>
              <a:t>. </a:t>
            </a:r>
            <a:endParaRPr lang="uk-UA" dirty="0"/>
          </a:p>
        </p:txBody>
      </p:sp>
    </p:spTree>
    <p:extLst>
      <p:ext uri="{BB962C8B-B14F-4D97-AF65-F5344CB8AC3E}">
        <p14:creationId xmlns:p14="http://schemas.microsoft.com/office/powerpoint/2010/main" val="18385968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71553E-F8FF-4DEC-BA49-71A0F5B055B5}"/>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28D4BFBF-52B2-4C43-B976-79924D20806A}"/>
              </a:ext>
            </a:extLst>
          </p:cNvPr>
          <p:cNvSpPr>
            <a:spLocks noGrp="1"/>
          </p:cNvSpPr>
          <p:nvPr>
            <p:ph idx="1"/>
          </p:nvPr>
        </p:nvSpPr>
        <p:spPr/>
        <p:txBody>
          <a:bodyPr/>
          <a:lstStyle/>
          <a:p>
            <a:r>
              <a:rPr lang="ru-RU" dirty="0" err="1"/>
              <a:t>Насіння</a:t>
            </a:r>
            <a:r>
              <a:rPr lang="ru-RU" dirty="0"/>
              <a:t> </a:t>
            </a:r>
            <a:r>
              <a:rPr lang="ru-RU" dirty="0" err="1"/>
              <a:t>промивають</a:t>
            </a:r>
            <a:r>
              <a:rPr lang="ru-RU" dirty="0"/>
              <a:t> 15–20 </a:t>
            </a:r>
            <a:r>
              <a:rPr lang="ru-RU" dirty="0" err="1"/>
              <a:t>хв</a:t>
            </a:r>
            <a:r>
              <a:rPr lang="ru-RU" dirty="0"/>
              <a:t> </a:t>
            </a:r>
            <a:r>
              <a:rPr lang="ru-RU" dirty="0" err="1"/>
              <a:t>під</a:t>
            </a:r>
            <a:r>
              <a:rPr lang="ru-RU" dirty="0"/>
              <a:t> </a:t>
            </a:r>
            <a:r>
              <a:rPr lang="ru-RU" dirty="0" err="1"/>
              <a:t>струменем</a:t>
            </a:r>
            <a:r>
              <a:rPr lang="ru-RU" dirty="0"/>
              <a:t> </a:t>
            </a:r>
            <a:r>
              <a:rPr lang="ru-RU" dirty="0" err="1"/>
              <a:t>водопровідної</a:t>
            </a:r>
            <a:r>
              <a:rPr lang="ru-RU" dirty="0"/>
              <a:t> води, а </a:t>
            </a:r>
            <a:r>
              <a:rPr lang="ru-RU" dirty="0" err="1"/>
              <a:t>потім</a:t>
            </a:r>
            <a:r>
              <a:rPr lang="ru-RU" dirty="0"/>
              <a:t> </a:t>
            </a:r>
            <a:r>
              <a:rPr lang="ru-RU" dirty="0" err="1"/>
              <a:t>дезінфікують</a:t>
            </a:r>
            <a:r>
              <a:rPr lang="ru-RU" dirty="0"/>
              <a:t> </a:t>
            </a:r>
            <a:r>
              <a:rPr lang="ru-RU" dirty="0" err="1"/>
              <a:t>від</a:t>
            </a:r>
            <a:r>
              <a:rPr lang="ru-RU" dirty="0"/>
              <a:t> </a:t>
            </a:r>
            <a:r>
              <a:rPr lang="ru-RU" dirty="0" err="1"/>
              <a:t>поверхневого</a:t>
            </a:r>
            <a:r>
              <a:rPr lang="ru-RU" dirty="0"/>
              <a:t> </a:t>
            </a:r>
            <a:r>
              <a:rPr lang="ru-RU" dirty="0" err="1"/>
              <a:t>зараження</a:t>
            </a:r>
            <a:r>
              <a:rPr lang="ru-RU" dirty="0"/>
              <a:t> одним </a:t>
            </a:r>
            <a:r>
              <a:rPr lang="ru-RU" dirty="0" err="1"/>
              <a:t>зі</a:t>
            </a:r>
            <a:r>
              <a:rPr lang="ru-RU" dirty="0"/>
              <a:t> </a:t>
            </a:r>
            <a:r>
              <a:rPr lang="ru-RU" dirty="0" err="1"/>
              <a:t>способів</a:t>
            </a:r>
            <a:r>
              <a:rPr lang="ru-RU" dirty="0"/>
              <a:t>: </a:t>
            </a:r>
          </a:p>
          <a:p>
            <a:r>
              <a:rPr lang="ru-RU" dirty="0"/>
              <a:t>а) </a:t>
            </a:r>
            <a:r>
              <a:rPr lang="ru-RU" dirty="0" err="1"/>
              <a:t>насіння</a:t>
            </a:r>
            <a:r>
              <a:rPr lang="ru-RU" dirty="0"/>
              <a:t> </a:t>
            </a:r>
            <a:r>
              <a:rPr lang="ru-RU" dirty="0" err="1"/>
              <a:t>занурюють</a:t>
            </a:r>
            <a:r>
              <a:rPr lang="ru-RU" dirty="0"/>
              <a:t> на 3–5 </a:t>
            </a:r>
            <a:r>
              <a:rPr lang="ru-RU" dirty="0" err="1"/>
              <a:t>хв</a:t>
            </a:r>
            <a:r>
              <a:rPr lang="ru-RU" dirty="0"/>
              <a:t> у 1 %-</a:t>
            </a:r>
            <a:r>
              <a:rPr lang="ru-RU" dirty="0" err="1"/>
              <a:t>вий</a:t>
            </a:r>
            <a:r>
              <a:rPr lang="ru-RU" dirty="0"/>
              <a:t> </a:t>
            </a:r>
            <a:r>
              <a:rPr lang="ru-RU" dirty="0" err="1"/>
              <a:t>розчин</a:t>
            </a:r>
            <a:r>
              <a:rPr lang="ru-RU" dirty="0"/>
              <a:t> марганцево-кислого </a:t>
            </a:r>
            <a:r>
              <a:rPr lang="ru-RU" dirty="0" err="1"/>
              <a:t>калію</a:t>
            </a:r>
            <a:r>
              <a:rPr lang="ru-RU" dirty="0"/>
              <a:t> і </a:t>
            </a:r>
            <a:r>
              <a:rPr lang="ru-RU" dirty="0" err="1"/>
              <a:t>промивають</a:t>
            </a:r>
            <a:r>
              <a:rPr lang="ru-RU" dirty="0"/>
              <a:t> </a:t>
            </a:r>
            <a:r>
              <a:rPr lang="ru-RU" dirty="0" err="1"/>
              <a:t>кілька</a:t>
            </a:r>
            <a:r>
              <a:rPr lang="ru-RU" dirty="0"/>
              <a:t> </a:t>
            </a:r>
            <a:r>
              <a:rPr lang="ru-RU" dirty="0" err="1"/>
              <a:t>разів</a:t>
            </a:r>
            <a:r>
              <a:rPr lang="ru-RU" dirty="0"/>
              <a:t> у </a:t>
            </a:r>
            <a:r>
              <a:rPr lang="ru-RU" dirty="0" err="1"/>
              <a:t>стерильній</a:t>
            </a:r>
            <a:r>
              <a:rPr lang="ru-RU" dirty="0"/>
              <a:t> </a:t>
            </a:r>
            <a:r>
              <a:rPr lang="ru-RU" dirty="0" err="1"/>
              <a:t>воді</a:t>
            </a:r>
            <a:r>
              <a:rPr lang="ru-RU" dirty="0"/>
              <a:t>; </a:t>
            </a:r>
          </a:p>
          <a:p>
            <a:r>
              <a:rPr lang="ru-RU" dirty="0"/>
              <a:t>б) </a:t>
            </a:r>
            <a:r>
              <a:rPr lang="ru-RU" dirty="0" err="1"/>
              <a:t>зразок</a:t>
            </a:r>
            <a:r>
              <a:rPr lang="ru-RU" dirty="0"/>
              <a:t> з </a:t>
            </a:r>
            <a:r>
              <a:rPr lang="ru-RU" dirty="0" err="1"/>
              <a:t>насінням</a:t>
            </a:r>
            <a:r>
              <a:rPr lang="ru-RU" dirty="0"/>
              <a:t> </a:t>
            </a:r>
            <a:r>
              <a:rPr lang="ru-RU" dirty="0" err="1"/>
              <a:t>занурюють</a:t>
            </a:r>
            <a:r>
              <a:rPr lang="ru-RU" dirty="0"/>
              <a:t> на 3–5 </a:t>
            </a:r>
            <a:r>
              <a:rPr lang="ru-RU" dirty="0" err="1"/>
              <a:t>хв</a:t>
            </a:r>
            <a:r>
              <a:rPr lang="ru-RU" dirty="0"/>
              <a:t> у 96 %-</a:t>
            </a:r>
            <a:r>
              <a:rPr lang="ru-RU" dirty="0" err="1"/>
              <a:t>вий</a:t>
            </a:r>
            <a:r>
              <a:rPr lang="ru-RU" dirty="0"/>
              <a:t> </a:t>
            </a:r>
            <a:r>
              <a:rPr lang="ru-RU" dirty="0" err="1"/>
              <a:t>етиловий</a:t>
            </a:r>
            <a:r>
              <a:rPr lang="ru-RU" dirty="0"/>
              <a:t> спирт так, </a:t>
            </a:r>
            <a:r>
              <a:rPr lang="ru-RU" dirty="0" err="1"/>
              <a:t>щоб</a:t>
            </a:r>
            <a:r>
              <a:rPr lang="ru-RU" dirty="0"/>
              <a:t> </a:t>
            </a:r>
            <a:r>
              <a:rPr lang="ru-RU" dirty="0" err="1"/>
              <a:t>воно</a:t>
            </a:r>
            <a:r>
              <a:rPr lang="ru-RU" dirty="0"/>
              <a:t> не </a:t>
            </a:r>
            <a:r>
              <a:rPr lang="ru-RU" dirty="0" err="1"/>
              <a:t>спливло</a:t>
            </a:r>
            <a:r>
              <a:rPr lang="ru-RU" dirty="0"/>
              <a:t> на </a:t>
            </a:r>
            <a:r>
              <a:rPr lang="ru-RU" dirty="0" err="1"/>
              <a:t>поверхню</a:t>
            </a:r>
            <a:r>
              <a:rPr lang="ru-RU" dirty="0"/>
              <a:t>, </a:t>
            </a:r>
            <a:r>
              <a:rPr lang="ru-RU" dirty="0" err="1"/>
              <a:t>промивають</a:t>
            </a:r>
            <a:r>
              <a:rPr lang="ru-RU" dirty="0"/>
              <a:t> </a:t>
            </a:r>
            <a:r>
              <a:rPr lang="ru-RU" dirty="0" err="1"/>
              <a:t>кілька</a:t>
            </a:r>
            <a:r>
              <a:rPr lang="ru-RU" dirty="0"/>
              <a:t> </a:t>
            </a:r>
            <a:r>
              <a:rPr lang="ru-RU" dirty="0" err="1"/>
              <a:t>разів</a:t>
            </a:r>
            <a:r>
              <a:rPr lang="ru-RU" dirty="0"/>
              <a:t> у </a:t>
            </a:r>
            <a:r>
              <a:rPr lang="ru-RU" dirty="0" err="1"/>
              <a:t>стерильній</a:t>
            </a:r>
            <a:r>
              <a:rPr lang="ru-RU" dirty="0"/>
              <a:t> </a:t>
            </a:r>
            <a:r>
              <a:rPr lang="ru-RU" dirty="0" err="1"/>
              <a:t>воді</a:t>
            </a:r>
            <a:r>
              <a:rPr lang="ru-RU" dirty="0"/>
              <a:t>, </a:t>
            </a:r>
            <a:r>
              <a:rPr lang="ru-RU" dirty="0" err="1"/>
              <a:t>обсушують</a:t>
            </a:r>
            <a:r>
              <a:rPr lang="ru-RU" dirty="0"/>
              <a:t> </a:t>
            </a:r>
            <a:r>
              <a:rPr lang="ru-RU" dirty="0" err="1"/>
              <a:t>між</a:t>
            </a:r>
            <a:r>
              <a:rPr lang="ru-RU" dirty="0"/>
              <a:t> </a:t>
            </a:r>
            <a:r>
              <a:rPr lang="ru-RU" dirty="0" err="1"/>
              <a:t>двома</a:t>
            </a:r>
            <a:r>
              <a:rPr lang="ru-RU" dirty="0"/>
              <a:t> </a:t>
            </a:r>
            <a:r>
              <a:rPr lang="ru-RU" dirty="0" err="1"/>
              <a:t>аркушами</a:t>
            </a:r>
            <a:r>
              <a:rPr lang="ru-RU" dirty="0"/>
              <a:t> стерильного </a:t>
            </a:r>
            <a:r>
              <a:rPr lang="ru-RU" dirty="0" err="1"/>
              <a:t>фільтрувального</a:t>
            </a:r>
            <a:r>
              <a:rPr lang="ru-RU" dirty="0"/>
              <a:t> </a:t>
            </a:r>
            <a:r>
              <a:rPr lang="ru-RU" dirty="0" err="1"/>
              <a:t>паперу</a:t>
            </a:r>
            <a:r>
              <a:rPr lang="ru-RU" dirty="0"/>
              <a:t>. </a:t>
            </a:r>
            <a:endParaRPr lang="uk-UA" dirty="0"/>
          </a:p>
        </p:txBody>
      </p:sp>
    </p:spTree>
    <p:extLst>
      <p:ext uri="{BB962C8B-B14F-4D97-AF65-F5344CB8AC3E}">
        <p14:creationId xmlns:p14="http://schemas.microsoft.com/office/powerpoint/2010/main" val="1301728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DBD42DC-4E45-4A90-BECF-25DB772787F7}"/>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C062006A-8105-4E5A-8072-ED3F6A93A972}"/>
              </a:ext>
            </a:extLst>
          </p:cNvPr>
          <p:cNvSpPr>
            <a:spLocks noGrp="1"/>
          </p:cNvSpPr>
          <p:nvPr>
            <p:ph idx="1"/>
          </p:nvPr>
        </p:nvSpPr>
        <p:spPr/>
        <p:txBody>
          <a:bodyPr/>
          <a:lstStyle/>
          <a:p>
            <a:pPr marL="0" indent="0">
              <a:buNone/>
            </a:pPr>
            <a:r>
              <a:rPr lang="uk-UA" dirty="0"/>
              <a:t>Бактеріологічна експертиза </a:t>
            </a:r>
            <a:r>
              <a:rPr lang="uk-UA" dirty="0" err="1"/>
              <a:t>підкарантинних</a:t>
            </a:r>
            <a:r>
              <a:rPr lang="uk-UA" dirty="0"/>
              <a:t> матеріалів – методи виявлення та визначення у лабораторних умовах регульованих та інших збудників бактеріальних захворювань в об’єктах регулювання (будь-яка рослина, продукти та інші організми рослинного походження) з метою запобігання або обмеження будь-якої шкоди внаслідок занесення або поширення шкідливих організмів на території України. </a:t>
            </a:r>
          </a:p>
        </p:txBody>
      </p:sp>
      <mc:AlternateContent xmlns:mc="http://schemas.openxmlformats.org/markup-compatibility/2006">
        <mc:Choice xmlns:pslz="http://schemas.microsoft.com/office/powerpoint/2016/slidezoom" Requires="pslz">
          <p:graphicFrame>
            <p:nvGraphicFramePr>
              <p:cNvPr id="5" name="Ссылка на слайд 4">
                <a:extLst>
                  <a:ext uri="{FF2B5EF4-FFF2-40B4-BE49-F238E27FC236}">
                    <a16:creationId xmlns:a16="http://schemas.microsoft.com/office/drawing/2014/main" id="{764C761D-5474-4484-AB9D-C6DF550DFC41}"/>
                  </a:ext>
                </a:extLst>
              </p:cNvPr>
              <p:cNvGraphicFramePr>
                <a:graphicFrameLocks noChangeAspect="1"/>
              </p:cNvGraphicFramePr>
              <p:nvPr>
                <p:extLst>
                  <p:ext uri="{D42A27DB-BD31-4B8C-83A1-F6EECF244321}">
                    <p14:modId xmlns:p14="http://schemas.microsoft.com/office/powerpoint/2010/main" val="4286557753"/>
                  </p:ext>
                </p:extLst>
              </p:nvPr>
            </p:nvGraphicFramePr>
            <p:xfrm>
              <a:off x="-1214630" y="6071016"/>
              <a:ext cx="3048000" cy="1714500"/>
            </p:xfrm>
            <a:graphic>
              <a:graphicData uri="http://schemas.microsoft.com/office/powerpoint/2016/slidezoom">
                <pslz:sldZm>
                  <pslz:sldZmObj sldId="258" cId="1812630471">
                    <pslz:zmPr id="{A6EF1BB7-B07C-4B7B-B9FF-A1406D1C0C85}"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p:pic>
            <p:nvPicPr>
              <p:cNvPr id="5" name="Ссылка на слайд 4">
                <a:hlinkClick r:id="rId3" action="ppaction://hlinksldjump"/>
                <a:extLst>
                  <a:ext uri="{FF2B5EF4-FFF2-40B4-BE49-F238E27FC236}">
                    <a16:creationId xmlns:a16="http://schemas.microsoft.com/office/drawing/2014/main" id="{764C761D-5474-4484-AB9D-C6DF550DFC41}"/>
                  </a:ext>
                </a:extLst>
              </p:cNvPr>
              <p:cNvPicPr>
                <a:picLocks noGrp="1" noRot="1" noChangeAspect="1" noMove="1" noResize="1" noEditPoints="1" noAdjustHandles="1" noChangeArrowheads="1" noChangeShapeType="1"/>
              </p:cNvPicPr>
              <p:nvPr/>
            </p:nvPicPr>
            <p:blipFill>
              <a:blip r:embed="rId2"/>
              <a:stretch>
                <a:fillRect/>
              </a:stretch>
            </p:blipFill>
            <p:spPr>
              <a:xfrm>
                <a:off x="-1214630" y="6071016"/>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7745681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7191193-9F3B-4953-AF90-7F64366DE1FA}"/>
              </a:ext>
            </a:extLst>
          </p:cNvPr>
          <p:cNvSpPr>
            <a:spLocks noGrp="1"/>
          </p:cNvSpPr>
          <p:nvPr>
            <p:ph type="title"/>
          </p:nvPr>
        </p:nvSpPr>
        <p:spPr/>
        <p:txBody>
          <a:bodyPr/>
          <a:lstStyle/>
          <a:p>
            <a:r>
              <a:rPr lang="ru-RU" b="1" dirty="0" err="1"/>
              <a:t>Виготовлення</a:t>
            </a:r>
            <a:r>
              <a:rPr lang="ru-RU" b="1" dirty="0"/>
              <a:t> </a:t>
            </a:r>
            <a:r>
              <a:rPr lang="ru-RU" b="1" dirty="0" err="1"/>
              <a:t>поживних</a:t>
            </a:r>
            <a:r>
              <a:rPr lang="ru-RU" b="1" dirty="0"/>
              <a:t> </a:t>
            </a:r>
            <a:r>
              <a:rPr lang="ru-RU" b="1" dirty="0" err="1"/>
              <a:t>середовищ</a:t>
            </a:r>
            <a:r>
              <a:rPr lang="ru-RU" b="1" dirty="0"/>
              <a:t> для </a:t>
            </a:r>
            <a:r>
              <a:rPr lang="ru-RU" b="1" dirty="0" err="1"/>
              <a:t>вирощування</a:t>
            </a:r>
            <a:r>
              <a:rPr lang="ru-RU" b="1" dirty="0"/>
              <a:t> </a:t>
            </a:r>
            <a:r>
              <a:rPr lang="ru-RU" b="1" dirty="0" err="1"/>
              <a:t>бактерій</a:t>
            </a:r>
            <a:r>
              <a:rPr lang="ru-RU" b="1" dirty="0"/>
              <a:t>. </a:t>
            </a:r>
            <a:endParaRPr lang="uk-UA" dirty="0"/>
          </a:p>
        </p:txBody>
      </p:sp>
      <p:sp>
        <p:nvSpPr>
          <p:cNvPr id="3" name="Объект 2">
            <a:extLst>
              <a:ext uri="{FF2B5EF4-FFF2-40B4-BE49-F238E27FC236}">
                <a16:creationId xmlns:a16="http://schemas.microsoft.com/office/drawing/2014/main" id="{F5994261-BA71-4FB2-B9B3-3B184AA9A7B4}"/>
              </a:ext>
            </a:extLst>
          </p:cNvPr>
          <p:cNvSpPr>
            <a:spLocks noGrp="1"/>
          </p:cNvSpPr>
          <p:nvPr>
            <p:ph idx="1"/>
          </p:nvPr>
        </p:nvSpPr>
        <p:spPr/>
        <p:txBody>
          <a:bodyPr>
            <a:normAutofit fontScale="85000" lnSpcReduction="20000"/>
          </a:bodyPr>
          <a:lstStyle/>
          <a:p>
            <a:r>
              <a:rPr lang="ru-RU" dirty="0" err="1"/>
              <a:t>Поживні</a:t>
            </a:r>
            <a:r>
              <a:rPr lang="ru-RU" dirty="0"/>
              <a:t> </a:t>
            </a:r>
            <a:r>
              <a:rPr lang="ru-RU" dirty="0" err="1"/>
              <a:t>середовища</a:t>
            </a:r>
            <a:r>
              <a:rPr lang="ru-RU" dirty="0"/>
              <a:t> за </a:t>
            </a:r>
            <a:r>
              <a:rPr lang="ru-RU" dirty="0" err="1"/>
              <a:t>своїм</a:t>
            </a:r>
            <a:r>
              <a:rPr lang="ru-RU" dirty="0"/>
              <a:t> складом </a:t>
            </a:r>
            <a:r>
              <a:rPr lang="ru-RU" dirty="0" err="1"/>
              <a:t>поділяють</a:t>
            </a:r>
            <a:r>
              <a:rPr lang="ru-RU" dirty="0"/>
              <a:t> на </a:t>
            </a:r>
            <a:r>
              <a:rPr lang="ru-RU" dirty="0" err="1"/>
              <a:t>білкові</a:t>
            </a:r>
            <a:r>
              <a:rPr lang="ru-RU" dirty="0"/>
              <a:t> (</a:t>
            </a:r>
            <a:r>
              <a:rPr lang="ru-RU" dirty="0" err="1"/>
              <a:t>містять</a:t>
            </a:r>
            <a:r>
              <a:rPr lang="ru-RU" dirty="0"/>
              <a:t> </a:t>
            </a:r>
            <a:r>
              <a:rPr lang="ru-RU" dirty="0" err="1"/>
              <a:t>білки</a:t>
            </a:r>
            <a:r>
              <a:rPr lang="ru-RU" dirty="0"/>
              <a:t> </a:t>
            </a:r>
            <a:r>
              <a:rPr lang="ru-RU" dirty="0" err="1"/>
              <a:t>тваринного</a:t>
            </a:r>
            <a:r>
              <a:rPr lang="ru-RU" dirty="0"/>
              <a:t> і </a:t>
            </a:r>
            <a:r>
              <a:rPr lang="ru-RU" dirty="0" err="1"/>
              <a:t>рослинного</a:t>
            </a:r>
            <a:r>
              <a:rPr lang="ru-RU" dirty="0"/>
              <a:t> </a:t>
            </a:r>
            <a:r>
              <a:rPr lang="ru-RU" dirty="0" err="1"/>
              <a:t>походження</a:t>
            </a:r>
            <a:r>
              <a:rPr lang="ru-RU" dirty="0"/>
              <a:t>) та </a:t>
            </a:r>
            <a:r>
              <a:rPr lang="ru-RU" dirty="0" err="1"/>
              <a:t>синтетичні</a:t>
            </a:r>
            <a:r>
              <a:rPr lang="ru-RU" dirty="0"/>
              <a:t>, в </a:t>
            </a:r>
            <a:r>
              <a:rPr lang="ru-RU" dirty="0" err="1"/>
              <a:t>яких</a:t>
            </a:r>
            <a:r>
              <a:rPr lang="ru-RU" dirty="0"/>
              <a:t> </a:t>
            </a:r>
            <a:r>
              <a:rPr lang="ru-RU" dirty="0" err="1"/>
              <a:t>лептонний</a:t>
            </a:r>
            <a:r>
              <a:rPr lang="ru-RU" dirty="0"/>
              <a:t> азот </a:t>
            </a:r>
            <a:r>
              <a:rPr lang="ru-RU" dirty="0" err="1"/>
              <a:t>замінений</a:t>
            </a:r>
            <a:r>
              <a:rPr lang="ru-RU" dirty="0"/>
              <a:t> </a:t>
            </a:r>
            <a:r>
              <a:rPr lang="ru-RU" dirty="0" err="1"/>
              <a:t>мінеральним</a:t>
            </a:r>
            <a:r>
              <a:rPr lang="ru-RU" dirty="0"/>
              <a:t>. </a:t>
            </a:r>
          </a:p>
          <a:p>
            <a:r>
              <a:rPr lang="uk-UA" dirty="0"/>
              <a:t>Середовища для вирощування бактерій відрізняються за рецептурою від середовищ для вирощування грибів. Основна їх відмінність полягає у рівні </a:t>
            </a:r>
            <a:r>
              <a:rPr lang="uk-UA" dirty="0" err="1"/>
              <a:t>рН</a:t>
            </a:r>
            <a:r>
              <a:rPr lang="uk-UA" dirty="0"/>
              <a:t>. Так мікологічні середовища повинні мати злегка кислу реакцію, а для культивування бактерій – нейтральну або злегка лужну (</a:t>
            </a:r>
            <a:r>
              <a:rPr lang="uk-UA" dirty="0" err="1"/>
              <a:t>рН</a:t>
            </a:r>
            <a:r>
              <a:rPr lang="uk-UA" dirty="0"/>
              <a:t> 7,0–7,5). Наприклад, картопляно-глюкозний агар </a:t>
            </a:r>
            <a:r>
              <a:rPr lang="ru-RU" dirty="0" err="1"/>
              <a:t>використовують</a:t>
            </a:r>
            <a:r>
              <a:rPr lang="ru-RU" dirty="0"/>
              <a:t> для </a:t>
            </a:r>
            <a:r>
              <a:rPr lang="ru-RU" dirty="0" err="1"/>
              <a:t>вирощування</a:t>
            </a:r>
            <a:r>
              <a:rPr lang="ru-RU" dirty="0"/>
              <a:t> </a:t>
            </a:r>
            <a:r>
              <a:rPr lang="ru-RU" dirty="0" err="1"/>
              <a:t>грибів</a:t>
            </a:r>
            <a:r>
              <a:rPr lang="ru-RU" dirty="0"/>
              <a:t> і </a:t>
            </a:r>
            <a:r>
              <a:rPr lang="ru-RU" dirty="0" err="1"/>
              <a:t>бактерій</a:t>
            </a:r>
            <a:r>
              <a:rPr lang="ru-RU" dirty="0"/>
              <a:t>. Але для </a:t>
            </a:r>
            <a:r>
              <a:rPr lang="ru-RU" dirty="0" err="1"/>
              <a:t>вирощування</a:t>
            </a:r>
            <a:r>
              <a:rPr lang="ru-RU" dirty="0"/>
              <a:t> </a:t>
            </a:r>
            <a:r>
              <a:rPr lang="ru-RU" dirty="0" err="1"/>
              <a:t>бактерій</a:t>
            </a:r>
            <a:r>
              <a:rPr lang="ru-RU" dirty="0"/>
              <a:t> </a:t>
            </a:r>
            <a:r>
              <a:rPr lang="ru-RU" dirty="0" err="1"/>
              <a:t>він</a:t>
            </a:r>
            <a:r>
              <a:rPr lang="ru-RU" dirty="0"/>
              <a:t> повинен </a:t>
            </a:r>
            <a:r>
              <a:rPr lang="ru-RU" dirty="0" err="1"/>
              <a:t>мати</a:t>
            </a:r>
            <a:r>
              <a:rPr lang="ru-RU" dirty="0"/>
              <a:t> рН 7,0–7,2. </a:t>
            </a:r>
            <a:r>
              <a:rPr lang="ru-RU" dirty="0" err="1"/>
              <a:t>Стерилізувати</a:t>
            </a:r>
            <a:r>
              <a:rPr lang="ru-RU" dirty="0"/>
              <a:t> </a:t>
            </a:r>
            <a:r>
              <a:rPr lang="ru-RU" dirty="0" err="1"/>
              <a:t>його</a:t>
            </a:r>
            <a:r>
              <a:rPr lang="ru-RU" dirty="0"/>
              <a:t> </a:t>
            </a:r>
            <a:r>
              <a:rPr lang="ru-RU" dirty="0" err="1"/>
              <a:t>слід</a:t>
            </a:r>
            <a:r>
              <a:rPr lang="ru-RU" dirty="0"/>
              <a:t> 10 </a:t>
            </a:r>
            <a:r>
              <a:rPr lang="ru-RU" dirty="0" err="1"/>
              <a:t>хв</a:t>
            </a:r>
            <a:r>
              <a:rPr lang="ru-RU" dirty="0"/>
              <a:t> за </a:t>
            </a:r>
            <a:r>
              <a:rPr lang="ru-RU" dirty="0" err="1"/>
              <a:t>тиску</a:t>
            </a:r>
            <a:r>
              <a:rPr lang="ru-RU" dirty="0"/>
              <a:t> 1 атм. </a:t>
            </a:r>
          </a:p>
          <a:p>
            <a:r>
              <a:rPr lang="uk-UA" dirty="0"/>
              <a:t>При виготовленні поживних середовищ для вирощування бактерій </a:t>
            </a:r>
            <a:r>
              <a:rPr lang="uk-UA" dirty="0" err="1"/>
              <a:t>рН</a:t>
            </a:r>
            <a:r>
              <a:rPr lang="uk-UA" dirty="0"/>
              <a:t> користуються спрощеним колориметричним способом з універсальним індикатором </a:t>
            </a:r>
            <a:r>
              <a:rPr lang="uk-UA" dirty="0" err="1"/>
              <a:t>бромтимолбляу</a:t>
            </a:r>
            <a:r>
              <a:rPr lang="uk-UA" dirty="0"/>
              <a:t> за кольоровою шкалою (вона додається). На шкалі відтворено зміну рівня </a:t>
            </a:r>
            <a:r>
              <a:rPr lang="uk-UA" dirty="0" err="1"/>
              <a:t>рН</a:t>
            </a:r>
            <a:r>
              <a:rPr lang="uk-UA" dirty="0"/>
              <a:t> у межах від 6,0 до 7,6 та кольору від жовтого до синього. </a:t>
            </a:r>
          </a:p>
        </p:txBody>
      </p:sp>
    </p:spTree>
    <p:extLst>
      <p:ext uri="{BB962C8B-B14F-4D97-AF65-F5344CB8AC3E}">
        <p14:creationId xmlns:p14="http://schemas.microsoft.com/office/powerpoint/2010/main" val="18290664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CEC2AB3-5DEB-4259-B91D-2430E5055D08}"/>
              </a:ext>
            </a:extLst>
          </p:cNvPr>
          <p:cNvSpPr>
            <a:spLocks noGrp="1"/>
          </p:cNvSpPr>
          <p:nvPr>
            <p:ph type="title"/>
          </p:nvPr>
        </p:nvSpPr>
        <p:spPr/>
        <p:txBody>
          <a:bodyPr/>
          <a:lstStyle/>
          <a:p>
            <a:r>
              <a:rPr lang="uk-UA" b="1" dirty="0"/>
              <a:t>Білкові поживні середовища </a:t>
            </a:r>
            <a:endParaRPr lang="uk-UA" dirty="0"/>
          </a:p>
        </p:txBody>
      </p:sp>
      <p:sp>
        <p:nvSpPr>
          <p:cNvPr id="3" name="Объект 2">
            <a:extLst>
              <a:ext uri="{FF2B5EF4-FFF2-40B4-BE49-F238E27FC236}">
                <a16:creationId xmlns:a16="http://schemas.microsoft.com/office/drawing/2014/main" id="{24446762-2EF9-4613-B05C-B0200E6D1CF6}"/>
              </a:ext>
            </a:extLst>
          </p:cNvPr>
          <p:cNvSpPr>
            <a:spLocks noGrp="1"/>
          </p:cNvSpPr>
          <p:nvPr>
            <p:ph idx="1"/>
          </p:nvPr>
        </p:nvSpPr>
        <p:spPr/>
        <p:txBody>
          <a:bodyPr>
            <a:normAutofit fontScale="92500" lnSpcReduction="10000"/>
          </a:bodyPr>
          <a:lstStyle/>
          <a:p>
            <a:r>
              <a:rPr lang="uk-UA" i="1" dirty="0" err="1">
                <a:solidFill>
                  <a:srgbClr val="FF0000"/>
                </a:solidFill>
              </a:rPr>
              <a:t>М’ясопептонний</a:t>
            </a:r>
            <a:r>
              <a:rPr lang="uk-UA" i="1" dirty="0">
                <a:solidFill>
                  <a:srgbClr val="FF0000"/>
                </a:solidFill>
              </a:rPr>
              <a:t> бульйон (МПБ</a:t>
            </a:r>
            <a:r>
              <a:rPr lang="uk-UA" i="1" dirty="0"/>
              <a:t>). </a:t>
            </a:r>
            <a:r>
              <a:rPr lang="uk-UA" dirty="0"/>
              <a:t>Для виготовлення МПБ беруть 0,5 кг нежирного м’яса (без кісточок і </a:t>
            </a:r>
            <a:r>
              <a:rPr lang="uk-UA" dirty="0" err="1"/>
              <a:t>сухожиль</a:t>
            </a:r>
            <a:r>
              <a:rPr lang="uk-UA" dirty="0"/>
              <a:t>), перекручують його через м’ясорубку, кладуть в емальований посуд, заливають 1 л холодної води і доводять до кипіння. Варять на слабкому вогні 1 год. Згорнуті білки відфільтровують через полотно, а вдруге – через паперовий фільтр. Фільтрат виливають у літровий циліндр і додають до 1 л дистильованої або добре прокип’яченої води. Якщо м’ясну воду готують про запас, то її стерилізують в автоклаві 30 хв при 1 </a:t>
            </a:r>
            <a:r>
              <a:rPr lang="uk-UA" dirty="0" err="1"/>
              <a:t>атм</a:t>
            </a:r>
            <a:r>
              <a:rPr lang="uk-UA" dirty="0"/>
              <a:t>. </a:t>
            </a:r>
          </a:p>
          <a:p>
            <a:r>
              <a:rPr lang="uk-UA" dirty="0"/>
              <a:t>На 1 л м’ясної води додають 5 г чистої кухонної солі, 10 г сухого пептону і кип’ятять 15–20 хв. Потім встановлюють </a:t>
            </a:r>
            <a:r>
              <a:rPr lang="en-US" dirty="0"/>
              <a:t>pH </a:t>
            </a:r>
            <a:r>
              <a:rPr lang="uk-UA" dirty="0"/>
              <a:t>виготовленого бульйону, якщо необхідно – підлуговують його 10 % розчином соди до </a:t>
            </a:r>
            <a:r>
              <a:rPr lang="en-US" dirty="0"/>
              <a:t>pH 7,2–7,4. </a:t>
            </a:r>
            <a:r>
              <a:rPr lang="uk-UA" dirty="0"/>
              <a:t>Якщо МПБ каламутний, його освітлюють білком сирого курячого яйця. </a:t>
            </a:r>
          </a:p>
        </p:txBody>
      </p:sp>
    </p:spTree>
    <p:extLst>
      <p:ext uri="{BB962C8B-B14F-4D97-AF65-F5344CB8AC3E}">
        <p14:creationId xmlns:p14="http://schemas.microsoft.com/office/powerpoint/2010/main" val="10472270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12636CD-D27F-43AD-A25E-693F729496AC}"/>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E8222783-CB56-4447-B67C-9C254D803636}"/>
              </a:ext>
            </a:extLst>
          </p:cNvPr>
          <p:cNvSpPr>
            <a:spLocks noGrp="1"/>
          </p:cNvSpPr>
          <p:nvPr>
            <p:ph idx="1"/>
          </p:nvPr>
        </p:nvSpPr>
        <p:spPr/>
        <p:txBody>
          <a:bodyPr/>
          <a:lstStyle/>
          <a:p>
            <a:r>
              <a:rPr lang="uk-UA"/>
              <a:t>МПБ можна приготувати з м’ясних бульйонних кубиків. Для цього в 1 л холодної води розчиняють 5 (20 г) кубиків і одразу вилучають жир, що спливає, додають 10 г 1 %-ного пептону і варять 10 хв. Потім бульйон фільтрують, додають до 1 л води, визначають </a:t>
            </a:r>
            <a:r>
              <a:rPr lang="en-US"/>
              <a:t>pH, </a:t>
            </a:r>
            <a:r>
              <a:rPr lang="uk-UA"/>
              <a:t>розливають у пробірки чи колби і стерилізують. </a:t>
            </a:r>
          </a:p>
          <a:p>
            <a:r>
              <a:rPr lang="uk-UA" i="1"/>
              <a:t>МПБ з селітрою </a:t>
            </a:r>
            <a:r>
              <a:rPr lang="uk-UA"/>
              <a:t>готують, додаючи 2 г хімічно чистої селітри (К</a:t>
            </a:r>
            <a:r>
              <a:rPr lang="en-US"/>
              <a:t>NO3) </a:t>
            </a:r>
            <a:r>
              <a:rPr lang="uk-UA"/>
              <a:t>на 1 л МПБ. Після розчинення селітри суміш розливають у пробірки і стерилізують. </a:t>
            </a:r>
          </a:p>
        </p:txBody>
      </p:sp>
    </p:spTree>
    <p:extLst>
      <p:ext uri="{BB962C8B-B14F-4D97-AF65-F5344CB8AC3E}">
        <p14:creationId xmlns:p14="http://schemas.microsoft.com/office/powerpoint/2010/main" val="42184835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02FB952-11AF-4070-8ED2-0FBAEF3F75E6}"/>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2949281A-AF97-45B6-BA62-0EEEF2817548}"/>
              </a:ext>
            </a:extLst>
          </p:cNvPr>
          <p:cNvSpPr>
            <a:spLocks noGrp="1"/>
          </p:cNvSpPr>
          <p:nvPr>
            <p:ph idx="1"/>
          </p:nvPr>
        </p:nvSpPr>
        <p:spPr/>
        <p:txBody>
          <a:bodyPr/>
          <a:lstStyle/>
          <a:p>
            <a:r>
              <a:rPr lang="uk-UA" i="1"/>
              <a:t>М’ясопептонний агар (МПА). </a:t>
            </a:r>
            <a:r>
              <a:rPr lang="uk-UA"/>
              <a:t>На 1 л МПБ беруть 15–20 г агар-агару і кип’ятять суміш, весь час перемішуючи до розчинення агару. Щоб освітлити, беруть сирий білок одного курячого яйця і освітлюють, як МПБ. </a:t>
            </a:r>
          </a:p>
          <a:p>
            <a:r>
              <a:rPr lang="ru-RU"/>
              <a:t>Сухий поживний агар готують таким чином: у дистильованій воді розмішують 50 г сухого агару, кип’ятять до повного його розчинення, не допускаючи пригорання. Потім фільтрують, розливають у пробірки чи колби і стерилізують 20 хв за тиску 1 атм. </a:t>
            </a:r>
            <a:endParaRPr lang="uk-UA"/>
          </a:p>
        </p:txBody>
      </p:sp>
    </p:spTree>
    <p:extLst>
      <p:ext uri="{BB962C8B-B14F-4D97-AF65-F5344CB8AC3E}">
        <p14:creationId xmlns:p14="http://schemas.microsoft.com/office/powerpoint/2010/main" val="16974034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B22B1C3-00E5-4526-A3EF-808FAB193E35}"/>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1457653E-39D4-4822-AF3F-1408E417939B}"/>
              </a:ext>
            </a:extLst>
          </p:cNvPr>
          <p:cNvSpPr>
            <a:spLocks noGrp="1"/>
          </p:cNvSpPr>
          <p:nvPr>
            <p:ph idx="1"/>
          </p:nvPr>
        </p:nvSpPr>
        <p:spPr/>
        <p:txBody>
          <a:bodyPr/>
          <a:lstStyle/>
          <a:p>
            <a:r>
              <a:rPr lang="uk-UA" i="1" dirty="0"/>
              <a:t>Зелений агар</a:t>
            </a:r>
            <a:r>
              <a:rPr lang="uk-UA" dirty="0"/>
              <a:t>. До 1 л профільтрованого гарячого МПА додають 1 мл фарби </a:t>
            </a:r>
            <a:r>
              <a:rPr lang="uk-UA" dirty="0" err="1"/>
              <a:t>малахітгрюн</a:t>
            </a:r>
            <a:r>
              <a:rPr lang="uk-UA" dirty="0"/>
              <a:t>, після чого суміш ретельно розмішують, розливають у колби і стерилізують так само, як і МПА. Крім фарби </a:t>
            </a:r>
            <a:r>
              <a:rPr lang="uk-UA" dirty="0" err="1"/>
              <a:t>малахітгрюн</a:t>
            </a:r>
            <a:r>
              <a:rPr lang="uk-UA" dirty="0"/>
              <a:t>, до агару можна додати </a:t>
            </a:r>
            <a:r>
              <a:rPr lang="uk-UA" dirty="0" err="1"/>
              <a:t>генціанвіолет</a:t>
            </a:r>
            <a:r>
              <a:rPr lang="uk-UA" dirty="0"/>
              <a:t> або </a:t>
            </a:r>
            <a:r>
              <a:rPr lang="uk-UA" dirty="0" err="1"/>
              <a:t>кристалвіолет</a:t>
            </a:r>
            <a:r>
              <a:rPr lang="uk-UA" dirty="0"/>
              <a:t> у тій самій пропорції. </a:t>
            </a:r>
          </a:p>
        </p:txBody>
      </p:sp>
    </p:spTree>
    <p:extLst>
      <p:ext uri="{BB962C8B-B14F-4D97-AF65-F5344CB8AC3E}">
        <p14:creationId xmlns:p14="http://schemas.microsoft.com/office/powerpoint/2010/main" val="17924318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21E0094-2EB3-4805-AF3D-23E947BBAE0C}"/>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F7B39349-6D7C-4FEE-B164-CD3FB5D2BB3B}"/>
              </a:ext>
            </a:extLst>
          </p:cNvPr>
          <p:cNvSpPr>
            <a:spLocks noGrp="1"/>
          </p:cNvSpPr>
          <p:nvPr>
            <p:ph idx="1"/>
          </p:nvPr>
        </p:nvSpPr>
        <p:spPr/>
        <p:txBody>
          <a:bodyPr/>
          <a:lstStyle/>
          <a:p>
            <a:r>
              <a:rPr lang="uk-UA" i="1"/>
              <a:t>МПА з крохмалем</a:t>
            </a:r>
            <a:r>
              <a:rPr lang="uk-UA"/>
              <a:t>. На 1 л розплавленого гарячого МПА додають 5 г розчиненого крохмаля, попередньо розмішаного в невеликій кількості холодної води, і вливають в агар, поступово перемішуючи. Після цього крохмальний агар розливають у пробірки чи колби і стерилізують протягом 30 хв за тиску 1 атм. Фільтрувати агар після додавання крохмаля непотрібно. </a:t>
            </a:r>
          </a:p>
          <a:p>
            <a:r>
              <a:rPr lang="ru-RU" i="1"/>
              <a:t>Пептонно-дріжджовий агар</a:t>
            </a:r>
            <a:r>
              <a:rPr lang="ru-RU"/>
              <a:t>. На 1 л води додають 5 г дріжджів, 5 г пептону, 5 г агару, доводять концентрацію pH до 7,2. </a:t>
            </a:r>
            <a:endParaRPr lang="uk-UA"/>
          </a:p>
        </p:txBody>
      </p:sp>
    </p:spTree>
    <p:extLst>
      <p:ext uri="{BB962C8B-B14F-4D97-AF65-F5344CB8AC3E}">
        <p14:creationId xmlns:p14="http://schemas.microsoft.com/office/powerpoint/2010/main" val="20639810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41DC133-767B-42A9-AE12-D9932978B3FA}"/>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F38667E5-6ADD-43D1-B262-C53E7E27AF8C}"/>
              </a:ext>
            </a:extLst>
          </p:cNvPr>
          <p:cNvSpPr>
            <a:spLocks noGrp="1"/>
          </p:cNvSpPr>
          <p:nvPr>
            <p:ph idx="1"/>
          </p:nvPr>
        </p:nvSpPr>
        <p:spPr/>
        <p:txBody>
          <a:bodyPr>
            <a:normAutofit fontScale="85000" lnSpcReduction="10000"/>
          </a:bodyPr>
          <a:lstStyle/>
          <a:p>
            <a:r>
              <a:rPr lang="uk-UA" i="1" dirty="0"/>
              <a:t>Дріжджовий </a:t>
            </a:r>
            <a:r>
              <a:rPr lang="uk-UA" i="1" dirty="0" err="1"/>
              <a:t>автолізат</a:t>
            </a:r>
            <a:r>
              <a:rPr lang="uk-UA" dirty="0"/>
              <a:t>. 40 г свіжих хлібопекарських дріжджів розмішують у 100 мл стерильної дистильованої води і настоюють 20 хв за температури 48 °С у термостаті. Потім розливають у стерильні колби чи пляшечки, додаючи в кожну з них для дезінфекції толуол з розрахунку 5–7 мл на 0,5 л (до появи різкого запаху). Колби </a:t>
            </a:r>
            <a:r>
              <a:rPr lang="ru-RU" dirty="0" err="1"/>
              <a:t>закривають</a:t>
            </a:r>
            <a:r>
              <a:rPr lang="ru-RU" dirty="0"/>
              <a:t> тампоном і </a:t>
            </a:r>
            <a:r>
              <a:rPr lang="ru-RU" dirty="0" err="1"/>
              <a:t>ставлять</a:t>
            </a:r>
            <a:r>
              <a:rPr lang="ru-RU" dirty="0"/>
              <a:t> в термостат на 3 год за 48 °С, </a:t>
            </a:r>
            <a:r>
              <a:rPr lang="ru-RU" dirty="0" err="1"/>
              <a:t>помішуючи</a:t>
            </a:r>
            <a:r>
              <a:rPr lang="ru-RU" dirty="0"/>
              <a:t> </a:t>
            </a:r>
            <a:r>
              <a:rPr lang="ru-RU" dirty="0" err="1"/>
              <a:t>протягом</a:t>
            </a:r>
            <a:r>
              <a:rPr lang="ru-RU" dirty="0"/>
              <a:t> </a:t>
            </a:r>
            <a:r>
              <a:rPr lang="ru-RU" dirty="0" err="1"/>
              <a:t>цього</a:t>
            </a:r>
            <a:r>
              <a:rPr lang="ru-RU" dirty="0"/>
              <a:t> часу два–три рази. Через 3 год </a:t>
            </a:r>
            <a:r>
              <a:rPr lang="ru-RU" dirty="0" err="1"/>
              <a:t>тампони</a:t>
            </a:r>
            <a:r>
              <a:rPr lang="ru-RU" dirty="0"/>
              <a:t> </a:t>
            </a:r>
            <a:r>
              <a:rPr lang="ru-RU" dirty="0" err="1"/>
              <a:t>замінюють</a:t>
            </a:r>
            <a:r>
              <a:rPr lang="ru-RU" dirty="0"/>
              <a:t> </a:t>
            </a:r>
            <a:r>
              <a:rPr lang="ru-RU" dirty="0" err="1"/>
              <a:t>стерильним</a:t>
            </a:r>
            <a:r>
              <a:rPr lang="ru-RU" dirty="0"/>
              <a:t> </a:t>
            </a:r>
            <a:r>
              <a:rPr lang="ru-RU" dirty="0" err="1"/>
              <a:t>ватним</a:t>
            </a:r>
            <a:r>
              <a:rPr lang="ru-RU" dirty="0"/>
              <a:t> </a:t>
            </a:r>
            <a:r>
              <a:rPr lang="ru-RU" dirty="0" err="1"/>
              <a:t>корком</a:t>
            </a:r>
            <a:r>
              <a:rPr lang="ru-RU" dirty="0"/>
              <a:t> і </a:t>
            </a:r>
            <a:r>
              <a:rPr lang="ru-RU" dirty="0" err="1"/>
              <a:t>колби</a:t>
            </a:r>
            <a:r>
              <a:rPr lang="ru-RU" dirty="0"/>
              <a:t> </a:t>
            </a:r>
            <a:r>
              <a:rPr lang="ru-RU" dirty="0" err="1"/>
              <a:t>знову</a:t>
            </a:r>
            <a:r>
              <a:rPr lang="ru-RU" dirty="0"/>
              <a:t> </a:t>
            </a:r>
            <a:r>
              <a:rPr lang="ru-RU" dirty="0" err="1"/>
              <a:t>ставлять</a:t>
            </a:r>
            <a:r>
              <a:rPr lang="ru-RU" dirty="0"/>
              <a:t> в термостат на 36–48 год за </a:t>
            </a:r>
            <a:r>
              <a:rPr lang="ru-RU" dirty="0" err="1"/>
              <a:t>температури</a:t>
            </a:r>
            <a:r>
              <a:rPr lang="ru-RU" dirty="0"/>
              <a:t> 48 °С. </a:t>
            </a:r>
            <a:r>
              <a:rPr lang="ru-RU" dirty="0" err="1"/>
              <a:t>Колби</a:t>
            </a:r>
            <a:r>
              <a:rPr lang="ru-RU" dirty="0"/>
              <a:t> </a:t>
            </a:r>
            <a:r>
              <a:rPr lang="ru-RU" dirty="0" err="1"/>
              <a:t>сколочують</a:t>
            </a:r>
            <a:r>
              <a:rPr lang="ru-RU" dirty="0"/>
              <a:t> два–три рази на день, </a:t>
            </a:r>
            <a:r>
              <a:rPr lang="ru-RU" dirty="0" err="1"/>
              <a:t>мікроскопують</a:t>
            </a:r>
            <a:r>
              <a:rPr lang="ru-RU" dirty="0"/>
              <a:t> на чистоту і </a:t>
            </a:r>
            <a:r>
              <a:rPr lang="ru-RU" dirty="0" err="1"/>
              <a:t>контролюють</a:t>
            </a:r>
            <a:r>
              <a:rPr lang="ru-RU" dirty="0"/>
              <a:t> </a:t>
            </a:r>
            <a:r>
              <a:rPr lang="ru-RU" dirty="0" err="1"/>
              <a:t>забарвлення</a:t>
            </a:r>
            <a:r>
              <a:rPr lang="ru-RU" dirty="0"/>
              <a:t>. У </a:t>
            </a:r>
            <a:r>
              <a:rPr lang="ru-RU" dirty="0" err="1"/>
              <a:t>разі</a:t>
            </a:r>
            <a:r>
              <a:rPr lang="ru-RU" dirty="0"/>
              <a:t> </a:t>
            </a:r>
            <a:r>
              <a:rPr lang="ru-RU" dirty="0" err="1"/>
              <a:t>зміни</a:t>
            </a:r>
            <a:r>
              <a:rPr lang="ru-RU" dirty="0"/>
              <a:t> </a:t>
            </a:r>
            <a:r>
              <a:rPr lang="ru-RU" dirty="0" err="1"/>
              <a:t>кольору</a:t>
            </a:r>
            <a:r>
              <a:rPr lang="ru-RU" dirty="0"/>
              <a:t> на </a:t>
            </a:r>
            <a:r>
              <a:rPr lang="ru-RU" dirty="0" err="1"/>
              <a:t>брудно-сірий</a:t>
            </a:r>
            <a:r>
              <a:rPr lang="ru-RU" dirty="0"/>
              <a:t>, </a:t>
            </a:r>
            <a:r>
              <a:rPr lang="ru-RU" dirty="0" err="1"/>
              <a:t>розчин</a:t>
            </a:r>
            <a:r>
              <a:rPr lang="ru-RU" dirty="0"/>
              <a:t> </a:t>
            </a:r>
            <a:r>
              <a:rPr lang="ru-RU" dirty="0" err="1"/>
              <a:t>викидають</a:t>
            </a:r>
            <a:r>
              <a:rPr lang="ru-RU" dirty="0"/>
              <a:t>. </a:t>
            </a:r>
            <a:r>
              <a:rPr lang="ru-RU" dirty="0" err="1"/>
              <a:t>Якщо</a:t>
            </a:r>
            <a:r>
              <a:rPr lang="ru-RU" dirty="0"/>
              <a:t> </a:t>
            </a:r>
            <a:r>
              <a:rPr lang="ru-RU" dirty="0" err="1"/>
              <a:t>колір</a:t>
            </a:r>
            <a:r>
              <a:rPr lang="ru-RU" dirty="0"/>
              <a:t> </a:t>
            </a:r>
            <a:r>
              <a:rPr lang="ru-RU" dirty="0" err="1"/>
              <a:t>лишився</a:t>
            </a:r>
            <a:r>
              <a:rPr lang="ru-RU" dirty="0"/>
              <a:t> без </a:t>
            </a:r>
            <a:r>
              <a:rPr lang="ru-RU" dirty="0" err="1"/>
              <a:t>змін</a:t>
            </a:r>
            <a:r>
              <a:rPr lang="ru-RU" dirty="0"/>
              <a:t>, </a:t>
            </a:r>
            <a:r>
              <a:rPr lang="ru-RU" dirty="0" err="1"/>
              <a:t>колби</a:t>
            </a:r>
            <a:r>
              <a:rPr lang="ru-RU" dirty="0"/>
              <a:t> </a:t>
            </a:r>
            <a:r>
              <a:rPr lang="ru-RU" dirty="0" err="1"/>
              <a:t>обережно</a:t>
            </a:r>
            <a:r>
              <a:rPr lang="ru-RU" dirty="0"/>
              <a:t> </a:t>
            </a:r>
            <a:r>
              <a:rPr lang="ru-RU" dirty="0" err="1"/>
              <a:t>збовтують</a:t>
            </a:r>
            <a:r>
              <a:rPr lang="ru-RU" dirty="0"/>
              <a:t>, </a:t>
            </a:r>
            <a:r>
              <a:rPr lang="ru-RU" dirty="0" err="1"/>
              <a:t>перемішуючи</a:t>
            </a:r>
            <a:r>
              <a:rPr lang="ru-RU" dirty="0"/>
              <a:t> </a:t>
            </a:r>
            <a:r>
              <a:rPr lang="ru-RU" dirty="0" err="1"/>
              <a:t>рідину</a:t>
            </a:r>
            <a:r>
              <a:rPr lang="ru-RU" dirty="0"/>
              <a:t> з </a:t>
            </a:r>
            <a:r>
              <a:rPr lang="ru-RU" dirty="0" err="1"/>
              <a:t>осадом</a:t>
            </a:r>
            <a:r>
              <a:rPr lang="ru-RU" dirty="0"/>
              <a:t>, і </a:t>
            </a:r>
            <a:r>
              <a:rPr lang="ru-RU" dirty="0" err="1"/>
              <a:t>кип’ятять</a:t>
            </a:r>
            <a:r>
              <a:rPr lang="ru-RU" dirty="0"/>
              <a:t> 20 </a:t>
            </a:r>
            <a:r>
              <a:rPr lang="ru-RU" dirty="0" err="1"/>
              <a:t>хв</a:t>
            </a:r>
            <a:r>
              <a:rPr lang="ru-RU" dirty="0"/>
              <a:t>. </a:t>
            </a:r>
            <a:r>
              <a:rPr lang="ru-RU" dirty="0" err="1"/>
              <a:t>Рідину</a:t>
            </a:r>
            <a:r>
              <a:rPr lang="ru-RU" dirty="0"/>
              <a:t> </a:t>
            </a:r>
            <a:r>
              <a:rPr lang="ru-RU" dirty="0" err="1"/>
              <a:t>відстоюють</a:t>
            </a:r>
            <a:r>
              <a:rPr lang="ru-RU" dirty="0"/>
              <a:t>, </a:t>
            </a:r>
            <a:r>
              <a:rPr lang="ru-RU" dirty="0" err="1"/>
              <a:t>фільтрують</a:t>
            </a:r>
            <a:r>
              <a:rPr lang="ru-RU" dirty="0"/>
              <a:t>, </a:t>
            </a:r>
            <a:r>
              <a:rPr lang="ru-RU" dirty="0" err="1"/>
              <a:t>розливають</a:t>
            </a:r>
            <a:r>
              <a:rPr lang="ru-RU" dirty="0"/>
              <a:t> у </a:t>
            </a:r>
            <a:r>
              <a:rPr lang="ru-RU" dirty="0" err="1"/>
              <a:t>колби</a:t>
            </a:r>
            <a:r>
              <a:rPr lang="ru-RU" dirty="0"/>
              <a:t> </a:t>
            </a:r>
            <a:r>
              <a:rPr lang="ru-RU" dirty="0" err="1"/>
              <a:t>чи</a:t>
            </a:r>
            <a:r>
              <a:rPr lang="ru-RU" dirty="0"/>
              <a:t> </a:t>
            </a:r>
            <a:r>
              <a:rPr lang="ru-RU" dirty="0" err="1"/>
              <a:t>пробірки</a:t>
            </a:r>
            <a:r>
              <a:rPr lang="ru-RU" dirty="0"/>
              <a:t> і </a:t>
            </a:r>
            <a:r>
              <a:rPr lang="ru-RU" dirty="0" err="1"/>
              <a:t>стерилізують</a:t>
            </a:r>
            <a:r>
              <a:rPr lang="ru-RU" dirty="0"/>
              <a:t> 20 </a:t>
            </a:r>
            <a:r>
              <a:rPr lang="ru-RU" dirty="0" err="1"/>
              <a:t>хв</a:t>
            </a:r>
            <a:r>
              <a:rPr lang="ru-RU" dirty="0"/>
              <a:t> за 1,5 атм. </a:t>
            </a:r>
            <a:r>
              <a:rPr lang="ru-RU" dirty="0" err="1"/>
              <a:t>Отриманий</a:t>
            </a:r>
            <a:r>
              <a:rPr lang="ru-RU" dirty="0"/>
              <a:t> </a:t>
            </a:r>
            <a:r>
              <a:rPr lang="ru-RU" dirty="0" err="1"/>
              <a:t>дріжджовий</a:t>
            </a:r>
            <a:r>
              <a:rPr lang="ru-RU" dirty="0"/>
              <a:t> </a:t>
            </a:r>
            <a:r>
              <a:rPr lang="ru-RU" dirty="0" err="1"/>
              <a:t>автолізат</a:t>
            </a:r>
            <a:r>
              <a:rPr lang="ru-RU" dirty="0"/>
              <a:t> </a:t>
            </a:r>
            <a:r>
              <a:rPr lang="ru-RU" dirty="0" err="1"/>
              <a:t>додають</a:t>
            </a:r>
            <a:r>
              <a:rPr lang="ru-RU" dirty="0"/>
              <a:t> з </a:t>
            </a:r>
            <a:r>
              <a:rPr lang="ru-RU" dirty="0" err="1"/>
              <a:t>розрахунку</a:t>
            </a:r>
            <a:r>
              <a:rPr lang="ru-RU" dirty="0"/>
              <a:t> 10 мл на 1 л агару. </a:t>
            </a:r>
            <a:endParaRPr lang="uk-UA" dirty="0"/>
          </a:p>
        </p:txBody>
      </p:sp>
    </p:spTree>
    <p:extLst>
      <p:ext uri="{BB962C8B-B14F-4D97-AF65-F5344CB8AC3E}">
        <p14:creationId xmlns:p14="http://schemas.microsoft.com/office/powerpoint/2010/main" val="7627159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25F0998-00CF-406D-B324-897E0A407C6F}"/>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433697FC-9D35-4428-AAB4-77BFC9DADB7A}"/>
              </a:ext>
            </a:extLst>
          </p:cNvPr>
          <p:cNvSpPr>
            <a:spLocks noGrp="1"/>
          </p:cNvSpPr>
          <p:nvPr>
            <p:ph idx="1"/>
          </p:nvPr>
        </p:nvSpPr>
        <p:spPr/>
        <p:txBody>
          <a:bodyPr/>
          <a:lstStyle/>
          <a:p>
            <a:r>
              <a:rPr lang="uk-UA" i="1" dirty="0"/>
              <a:t>Дріжджова вода</a:t>
            </a:r>
            <a:r>
              <a:rPr lang="uk-UA" dirty="0"/>
              <a:t>. 200 г пресованих дріжджів заливають 1 л холодної води і настоюють за температури 10–15 °С протягом двох діб. Потім фільтрують через паперовий фільтр, розливають по 10 мл у пробірки і стерилізують 10 хв за 1 </a:t>
            </a:r>
            <a:r>
              <a:rPr lang="uk-UA" dirty="0" err="1"/>
              <a:t>атм</a:t>
            </a:r>
            <a:r>
              <a:rPr lang="uk-UA" dirty="0"/>
              <a:t>. Дріжджову воду додають з розрахунку 10 мл на 1 л середовища. </a:t>
            </a:r>
          </a:p>
        </p:txBody>
      </p:sp>
    </p:spTree>
    <p:extLst>
      <p:ext uri="{BB962C8B-B14F-4D97-AF65-F5344CB8AC3E}">
        <p14:creationId xmlns:p14="http://schemas.microsoft.com/office/powerpoint/2010/main" val="3257761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EEF98E9-8A3E-4613-9F7B-C61BE45E5667}"/>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174C61BA-C210-4698-82ED-843A8217DC4F}"/>
              </a:ext>
            </a:extLst>
          </p:cNvPr>
          <p:cNvSpPr>
            <a:spLocks noGrp="1"/>
          </p:cNvSpPr>
          <p:nvPr>
            <p:ph idx="1"/>
          </p:nvPr>
        </p:nvSpPr>
        <p:spPr/>
        <p:txBody>
          <a:bodyPr>
            <a:normAutofit fontScale="92500" lnSpcReduction="10000"/>
          </a:bodyPr>
          <a:lstStyle/>
          <a:p>
            <a:r>
              <a:rPr lang="uk-UA" i="1"/>
              <a:t>М’ясопептонний желатин (МПЖ)</a:t>
            </a:r>
            <a:r>
              <a:rPr lang="uk-UA"/>
              <a:t>. 1 л МПБ з м’яса чи бульйонних кубиків з </a:t>
            </a:r>
            <a:r>
              <a:rPr lang="en-US"/>
              <a:t>pH 7,5 </a:t>
            </a:r>
            <a:r>
              <a:rPr lang="uk-UA"/>
              <a:t>кип’ятять; у нього опускають 100–150 г (10–15 %) дрібно нарізаного желатину, знімають з вогню, перемішують до повного розчинення і знову доводять </a:t>
            </a:r>
            <a:r>
              <a:rPr lang="en-US"/>
              <a:t>pH </a:t>
            </a:r>
            <a:r>
              <a:rPr lang="uk-UA"/>
              <a:t>до 7,5. Після цього в охолоджену до 40–50 °С рідину додають збитий білок і нагрівають в апараті Коха 30 хв, щоб білок, що зсівся, опустився на дно. Далі гарячий желатин фільтрують через лійку для гарячого фільтрування, розливають у стерильні пробірки і стерилізують за тиску 0,5 атм 10–15 хв. Після стерилізації пробірки знову охолоджують уже у вертикальному положенні, щоб верхня частина стовпчика під час застигання залишилась абсолютно рівною. У зимову пору для виготовлення МПЖ необхідно 100–110 г желатину на 1 л бульйону. </a:t>
            </a:r>
          </a:p>
        </p:txBody>
      </p:sp>
    </p:spTree>
    <p:extLst>
      <p:ext uri="{BB962C8B-B14F-4D97-AF65-F5344CB8AC3E}">
        <p14:creationId xmlns:p14="http://schemas.microsoft.com/office/powerpoint/2010/main" val="39288816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7D23474-54D0-48BE-98A4-E139E7FD834D}"/>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DC3BC4F-23D7-4122-8ED3-6C5E4A74CAF2}"/>
              </a:ext>
            </a:extLst>
          </p:cNvPr>
          <p:cNvSpPr>
            <a:spLocks noGrp="1"/>
          </p:cNvSpPr>
          <p:nvPr>
            <p:ph idx="1"/>
          </p:nvPr>
        </p:nvSpPr>
        <p:spPr/>
        <p:txBody>
          <a:bodyPr/>
          <a:lstStyle/>
          <a:p>
            <a:r>
              <a:rPr lang="uk-UA" i="1" dirty="0"/>
              <a:t>Молоко</a:t>
            </a:r>
            <a:r>
              <a:rPr lang="uk-UA" dirty="0"/>
              <a:t>. Враховуючи, що жир перешкоджає доступу повітря і спостереженням за зміною середовища, користуються відстояним молоком. Свіже або кип’ячене відстоюють у холодильнику, відділяють від вершків, фільтрують через товстий шар вати, розливають у стерильні пробірки і стерилізують 10 хв за 0,5 </a:t>
            </a:r>
            <a:r>
              <a:rPr lang="uk-UA" dirty="0" err="1"/>
              <a:t>атм</a:t>
            </a:r>
            <a:r>
              <a:rPr lang="uk-UA" dirty="0"/>
              <a:t>. </a:t>
            </a:r>
          </a:p>
        </p:txBody>
      </p:sp>
    </p:spTree>
    <p:extLst>
      <p:ext uri="{BB962C8B-B14F-4D97-AF65-F5344CB8AC3E}">
        <p14:creationId xmlns:p14="http://schemas.microsoft.com/office/powerpoint/2010/main" val="2685215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ED4D073-A354-4126-9413-A4D191B808F7}"/>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504E087E-ADF4-4387-A6A4-2F95AF3424D3}"/>
              </a:ext>
            </a:extLst>
          </p:cNvPr>
          <p:cNvSpPr>
            <a:spLocks noGrp="1"/>
          </p:cNvSpPr>
          <p:nvPr>
            <p:ph idx="1"/>
          </p:nvPr>
        </p:nvSpPr>
        <p:spPr/>
        <p:txBody>
          <a:bodyPr/>
          <a:lstStyle/>
          <a:p>
            <a:pPr marL="0" indent="0">
              <a:buNone/>
            </a:pPr>
            <a:r>
              <a:rPr lang="uk-UA" dirty="0"/>
              <a:t>Карантинному огляду підлягають усі рослинні матеріали та деякі продукти тваринного походження, що їх імпортують, експортують чи вони проходять транзитом через територію України та у разі здійснення внутрішніх перевезень з карантинних зон. </a:t>
            </a:r>
          </a:p>
        </p:txBody>
      </p:sp>
    </p:spTree>
    <p:extLst>
      <p:ext uri="{BB962C8B-B14F-4D97-AF65-F5344CB8AC3E}">
        <p14:creationId xmlns:p14="http://schemas.microsoft.com/office/powerpoint/2010/main" val="18126304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10DDD4A-9D96-4F4A-8278-C841CAB1535B}"/>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4695B15E-0CD1-4F25-99EC-CAA6F58695D8}"/>
              </a:ext>
            </a:extLst>
          </p:cNvPr>
          <p:cNvSpPr>
            <a:spLocks noGrp="1"/>
          </p:cNvSpPr>
          <p:nvPr>
            <p:ph idx="1"/>
          </p:nvPr>
        </p:nvSpPr>
        <p:spPr/>
        <p:txBody>
          <a:bodyPr/>
          <a:lstStyle/>
          <a:p>
            <a:r>
              <a:rPr lang="ru-RU" i="1" dirty="0"/>
              <a:t>Молоко з лакмусом</a:t>
            </a:r>
            <a:r>
              <a:rPr lang="ru-RU" dirty="0"/>
              <a:t>. До 0,5 л </a:t>
            </a:r>
            <a:r>
              <a:rPr lang="ru-RU" dirty="0" err="1"/>
              <a:t>знежиреного</a:t>
            </a:r>
            <a:r>
              <a:rPr lang="ru-RU" dirty="0"/>
              <a:t> молока </a:t>
            </a:r>
            <a:r>
              <a:rPr lang="ru-RU" dirty="0" err="1"/>
              <a:t>додають</a:t>
            </a:r>
            <a:r>
              <a:rPr lang="ru-RU" dirty="0"/>
              <a:t> 25 мл </a:t>
            </a:r>
            <a:r>
              <a:rPr lang="uk-UA" dirty="0"/>
              <a:t>лакмусової настоянки. Колір молока після цього має бути слабо-фіолетовим. Молоко розливають у стерильні пробірки і стерилізують за 0,5 </a:t>
            </a:r>
            <a:r>
              <a:rPr lang="uk-UA" dirty="0" err="1"/>
              <a:t>атм</a:t>
            </a:r>
            <a:r>
              <a:rPr lang="uk-UA" dirty="0"/>
              <a:t> 10–15 хв. Іноді вийняте з автоклава середовище внаслідок редукції лакмусу змінює забарвлення на жовте і лише через кілька годин набуває характерного для нього слабо-фіолетового кольору. </a:t>
            </a:r>
          </a:p>
        </p:txBody>
      </p:sp>
    </p:spTree>
    <p:extLst>
      <p:ext uri="{BB962C8B-B14F-4D97-AF65-F5344CB8AC3E}">
        <p14:creationId xmlns:p14="http://schemas.microsoft.com/office/powerpoint/2010/main" val="21457124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A61F38C-B843-4828-858D-510AF27C4C62}"/>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58EE9E1D-F377-41E6-81E1-1F02DF3337C3}"/>
              </a:ext>
            </a:extLst>
          </p:cNvPr>
          <p:cNvSpPr>
            <a:spLocks noGrp="1"/>
          </p:cNvSpPr>
          <p:nvPr>
            <p:ph idx="1"/>
          </p:nvPr>
        </p:nvSpPr>
        <p:spPr/>
        <p:txBody>
          <a:bodyPr>
            <a:normAutofit lnSpcReduction="10000"/>
          </a:bodyPr>
          <a:lstStyle/>
          <a:p>
            <a:r>
              <a:rPr lang="uk-UA" i="1" dirty="0"/>
              <a:t>Картопля</a:t>
            </a:r>
            <a:r>
              <a:rPr lang="uk-UA" dirty="0"/>
              <a:t>. Відбирають здорові великі бульби, ретельно відмивають, очищають від шкірки, </a:t>
            </a:r>
            <a:r>
              <a:rPr lang="uk-UA" dirty="0" err="1"/>
              <a:t>вічок</a:t>
            </a:r>
            <a:r>
              <a:rPr lang="uk-UA" dirty="0"/>
              <a:t>, зіпсованих місць і знову миють. </a:t>
            </a:r>
          </a:p>
          <a:p>
            <a:r>
              <a:rPr lang="uk-UA" dirty="0"/>
              <a:t>Свердлом для корків відповідно до ширини пробірок із бульб вирізують циліндри, які потім розрізують по діагоналі навпіл і опускають у пробірку основою донизу. На дно пробірки попередньо вкладають трішки вати, щоб вода, яка утворилася під час стерилізації, не змочувала картоплю. Стерилізують в автоклаві за 1 </a:t>
            </a:r>
            <a:r>
              <a:rPr lang="uk-UA" dirty="0" err="1"/>
              <a:t>атм</a:t>
            </a:r>
            <a:r>
              <a:rPr lang="uk-UA" dirty="0"/>
              <a:t> 20 хв. У разі тривалого культивування, щоб картопляні скибочки не підсихали, навпаки, вату – сильно зволожують водою. </a:t>
            </a:r>
          </a:p>
        </p:txBody>
      </p:sp>
    </p:spTree>
    <p:extLst>
      <p:ext uri="{BB962C8B-B14F-4D97-AF65-F5344CB8AC3E}">
        <p14:creationId xmlns:p14="http://schemas.microsoft.com/office/powerpoint/2010/main" val="31799698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27E9595-5B3B-4167-97E3-A7C08F413A52}"/>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962C6C6C-D775-43E3-9C55-79169F3C2D33}"/>
              </a:ext>
            </a:extLst>
          </p:cNvPr>
          <p:cNvSpPr>
            <a:spLocks noGrp="1"/>
          </p:cNvSpPr>
          <p:nvPr>
            <p:ph idx="1"/>
          </p:nvPr>
        </p:nvSpPr>
        <p:spPr/>
        <p:txBody>
          <a:bodyPr>
            <a:normAutofit lnSpcReduction="10000"/>
          </a:bodyPr>
          <a:lstStyle/>
          <a:p>
            <a:r>
              <a:rPr lang="uk-UA" i="1" dirty="0"/>
              <a:t>Картопляний агар</a:t>
            </a:r>
            <a:r>
              <a:rPr lang="uk-UA" dirty="0"/>
              <a:t>. На 1 л холодної води беруть 200 г очищеної і нарізаної картоплі і кип’ятять на слабкому вогні 20 хв. Не допускають, щоб картопля розварилася. Відвар фільтрують через вату, гарячою водою доводять уміст до 1 л. У відвар додають 20 г агар-агару, кип’ятять на вогні до розчинення агару, дають відстоятися 20 хв і фільтрують через складчастий паперовий фільтр. Встановлюють </a:t>
            </a:r>
            <a:r>
              <a:rPr lang="uk-UA" dirty="0" err="1"/>
              <a:t>рН</a:t>
            </a:r>
            <a:r>
              <a:rPr lang="uk-UA" dirty="0"/>
              <a:t>, розливають по колбах чи пробірках і стерилізують в автоклаві за 1 </a:t>
            </a:r>
            <a:r>
              <a:rPr lang="uk-UA" dirty="0" err="1"/>
              <a:t>атм</a:t>
            </a:r>
            <a:r>
              <a:rPr lang="uk-UA" dirty="0"/>
              <a:t> 30 хв. </a:t>
            </a:r>
          </a:p>
          <a:p>
            <a:r>
              <a:rPr lang="uk-UA" i="1" dirty="0"/>
              <a:t>Картопляний агар з глюкозою</a:t>
            </a:r>
            <a:r>
              <a:rPr lang="uk-UA" dirty="0"/>
              <a:t>. На 1 л картопляного агару додають після фільтрування 20 г глюкози, розливають у колби чи пробірки і стерилізують за 1 </a:t>
            </a:r>
            <a:r>
              <a:rPr lang="uk-UA" dirty="0" err="1"/>
              <a:t>атм</a:t>
            </a:r>
            <a:r>
              <a:rPr lang="uk-UA" dirty="0"/>
              <a:t> 10 хв. </a:t>
            </a:r>
          </a:p>
        </p:txBody>
      </p:sp>
    </p:spTree>
    <p:extLst>
      <p:ext uri="{BB962C8B-B14F-4D97-AF65-F5344CB8AC3E}">
        <p14:creationId xmlns:p14="http://schemas.microsoft.com/office/powerpoint/2010/main" val="24971414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336525D-7295-47C4-A6A0-FDFDB688491D}"/>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79423AD-8229-4327-B848-7AE978CE330C}"/>
              </a:ext>
            </a:extLst>
          </p:cNvPr>
          <p:cNvSpPr>
            <a:spLocks noGrp="1"/>
          </p:cNvSpPr>
          <p:nvPr>
            <p:ph idx="1"/>
          </p:nvPr>
        </p:nvSpPr>
        <p:spPr/>
        <p:txBody>
          <a:bodyPr/>
          <a:lstStyle/>
          <a:p>
            <a:r>
              <a:rPr lang="uk-UA" i="1" dirty="0"/>
              <a:t>Картопляний агар з </a:t>
            </a:r>
            <a:r>
              <a:rPr lang="en-US" i="1" dirty="0"/>
              <a:t>NaCl</a:t>
            </a:r>
            <a:r>
              <a:rPr lang="en-US" dirty="0"/>
              <a:t>. </a:t>
            </a:r>
            <a:r>
              <a:rPr lang="uk-UA" dirty="0"/>
              <a:t>На 1 л холодної води беруть 500 г очищеної картоплі, 20 г агар-агару і 5 г чистої солі. Картоплю ріжуть великими скибками, заливають водою і варять на слабкому вогні 40 хв. Каструлю знімають з вогню, відвар фільтрують і доливають до 1 л гарячою водою. У відвар додають 20 г агар-агару, кип’ятять його до повного розчинення і додають 5 г чистої солі. Відвар відстоюють, фільтрують і встановлюють </a:t>
            </a:r>
            <a:r>
              <a:rPr lang="uk-UA" dirty="0" err="1"/>
              <a:t>рН</a:t>
            </a:r>
            <a:r>
              <a:rPr lang="uk-UA" dirty="0"/>
              <a:t> 7,0. Розливають у колби чи пробірки і стерилізують в автоклаві за 1,5 </a:t>
            </a:r>
            <a:r>
              <a:rPr lang="uk-UA" dirty="0" err="1"/>
              <a:t>атм</a:t>
            </a:r>
            <a:r>
              <a:rPr lang="uk-UA" dirty="0"/>
              <a:t> 20 хв. </a:t>
            </a:r>
          </a:p>
        </p:txBody>
      </p:sp>
    </p:spTree>
    <p:extLst>
      <p:ext uri="{BB962C8B-B14F-4D97-AF65-F5344CB8AC3E}">
        <p14:creationId xmlns:p14="http://schemas.microsoft.com/office/powerpoint/2010/main" val="26477810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388E97A-51F5-449E-8E7B-4595CBC2B1A3}"/>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AE5FFF08-F4CE-4816-AB75-A6D35E1C5978}"/>
              </a:ext>
            </a:extLst>
          </p:cNvPr>
          <p:cNvSpPr>
            <a:spLocks noGrp="1"/>
          </p:cNvSpPr>
          <p:nvPr>
            <p:ph idx="1"/>
          </p:nvPr>
        </p:nvSpPr>
        <p:spPr/>
        <p:txBody>
          <a:bodyPr>
            <a:normAutofit lnSpcReduction="10000"/>
          </a:bodyPr>
          <a:lstStyle/>
          <a:p>
            <a:r>
              <a:rPr lang="uk-UA" i="1" dirty="0"/>
              <a:t>Середовище </a:t>
            </a:r>
            <a:r>
              <a:rPr lang="uk-UA" i="1" dirty="0" err="1"/>
              <a:t>Гіса</a:t>
            </a:r>
            <a:r>
              <a:rPr lang="uk-UA" i="1" dirty="0"/>
              <a:t> для визначення бродіння вуглеводів</a:t>
            </a:r>
            <a:r>
              <a:rPr lang="uk-UA" dirty="0"/>
              <a:t>. Готують середовище </a:t>
            </a:r>
            <a:r>
              <a:rPr lang="uk-UA" dirty="0" err="1"/>
              <a:t>Гіса</a:t>
            </a:r>
            <a:r>
              <a:rPr lang="uk-UA" dirty="0"/>
              <a:t> на </a:t>
            </a:r>
            <a:r>
              <a:rPr lang="uk-UA" dirty="0" err="1"/>
              <a:t>пептонній</a:t>
            </a:r>
            <a:r>
              <a:rPr lang="uk-UA" dirty="0"/>
              <a:t> воді. На 1 л дистильованої води додають 10 г сухого пептону і 5 г кухонної солі. Доводять </a:t>
            </a:r>
            <a:r>
              <a:rPr lang="uk-UA" dirty="0" err="1"/>
              <a:t>рН</a:t>
            </a:r>
            <a:r>
              <a:rPr lang="uk-UA" dirty="0"/>
              <a:t> до 7,4–7,6, додають 10 г 1 %-ного відповідного вуглеводу і 1,0–1,25 % лакмусової настоянки до отримання слабо-синього кольору. Лакмусову настоянку можна замінити 1,6 % розчином індикатора </a:t>
            </a:r>
            <a:r>
              <a:rPr lang="uk-UA" dirty="0" err="1"/>
              <a:t>бромкрезолпурпуру</a:t>
            </a:r>
            <a:r>
              <a:rPr lang="uk-UA" dirty="0"/>
              <a:t>, що </a:t>
            </a:r>
            <a:r>
              <a:rPr lang="ru-RU" dirty="0" err="1"/>
              <a:t>забарвлює</a:t>
            </a:r>
            <a:r>
              <a:rPr lang="ru-RU" dirty="0"/>
              <a:t> в слабо-</a:t>
            </a:r>
            <a:r>
              <a:rPr lang="ru-RU" dirty="0" err="1"/>
              <a:t>синій</a:t>
            </a:r>
            <a:r>
              <a:rPr lang="ru-RU" dirty="0"/>
              <a:t> </a:t>
            </a:r>
            <a:r>
              <a:rPr lang="ru-RU" dirty="0" err="1"/>
              <a:t>колір</a:t>
            </a:r>
            <a:r>
              <a:rPr lang="ru-RU" dirty="0"/>
              <a:t> (</a:t>
            </a:r>
            <a:r>
              <a:rPr lang="ru-RU" dirty="0" err="1"/>
              <a:t>зміна</a:t>
            </a:r>
            <a:r>
              <a:rPr lang="ru-RU" dirty="0"/>
              <a:t> </a:t>
            </a:r>
            <a:r>
              <a:rPr lang="ru-RU" dirty="0" err="1"/>
              <a:t>кольору</a:t>
            </a:r>
            <a:r>
              <a:rPr lang="ru-RU" dirty="0"/>
              <a:t> </a:t>
            </a:r>
            <a:r>
              <a:rPr lang="ru-RU" dirty="0" err="1"/>
              <a:t>від</a:t>
            </a:r>
            <a:r>
              <a:rPr lang="ru-RU" dirty="0"/>
              <a:t> </a:t>
            </a:r>
            <a:r>
              <a:rPr lang="ru-RU" dirty="0" err="1"/>
              <a:t>індикатора</a:t>
            </a:r>
            <a:r>
              <a:rPr lang="ru-RU" dirty="0"/>
              <a:t> </a:t>
            </a:r>
            <a:r>
              <a:rPr lang="ru-RU" dirty="0" err="1"/>
              <a:t>відбувається</a:t>
            </a:r>
            <a:r>
              <a:rPr lang="ru-RU" dirty="0"/>
              <a:t> в межах рН 5,3–6,8 </a:t>
            </a:r>
            <a:r>
              <a:rPr lang="ru-RU" dirty="0" err="1"/>
              <a:t>від</a:t>
            </a:r>
            <a:r>
              <a:rPr lang="ru-RU" dirty="0"/>
              <a:t> </a:t>
            </a:r>
            <a:r>
              <a:rPr lang="ru-RU" dirty="0" err="1"/>
              <a:t>жовтого</a:t>
            </a:r>
            <a:r>
              <a:rPr lang="ru-RU" dirty="0"/>
              <a:t> до пурпурно-</a:t>
            </a:r>
            <a:r>
              <a:rPr lang="ru-RU" dirty="0" err="1"/>
              <a:t>фіолетового</a:t>
            </a:r>
            <a:r>
              <a:rPr lang="ru-RU" dirty="0"/>
              <a:t>), 0,1 г </a:t>
            </a:r>
            <a:r>
              <a:rPr lang="ru-RU" dirty="0" err="1"/>
              <a:t>індикатора</a:t>
            </a:r>
            <a:r>
              <a:rPr lang="ru-RU" dirty="0"/>
              <a:t> </a:t>
            </a:r>
            <a:r>
              <a:rPr lang="ru-RU" dirty="0" err="1"/>
              <a:t>розчинюють</a:t>
            </a:r>
            <a:r>
              <a:rPr lang="ru-RU" dirty="0"/>
              <a:t> у 20 мл теплого спирту і </a:t>
            </a:r>
            <a:r>
              <a:rPr lang="ru-RU" dirty="0" err="1"/>
              <a:t>доливають</a:t>
            </a:r>
            <a:r>
              <a:rPr lang="ru-RU" dirty="0"/>
              <a:t> води до 100 мл. </a:t>
            </a:r>
          </a:p>
          <a:p>
            <a:r>
              <a:rPr lang="ru-RU" dirty="0" err="1"/>
              <a:t>Лакмусову</a:t>
            </a:r>
            <a:r>
              <a:rPr lang="ru-RU" dirty="0"/>
              <a:t> </a:t>
            </a:r>
            <a:r>
              <a:rPr lang="ru-RU" dirty="0" err="1"/>
              <a:t>настоянку</a:t>
            </a:r>
            <a:r>
              <a:rPr lang="ru-RU" dirty="0"/>
              <a:t> й </a:t>
            </a:r>
            <a:r>
              <a:rPr lang="ru-RU" dirty="0" err="1"/>
              <a:t>індикатор</a:t>
            </a:r>
            <a:r>
              <a:rPr lang="ru-RU" dirty="0"/>
              <a:t> </a:t>
            </a:r>
            <a:r>
              <a:rPr lang="ru-RU" dirty="0" err="1"/>
              <a:t>бромкрезолпурпур</a:t>
            </a:r>
            <a:r>
              <a:rPr lang="ru-RU" dirty="0"/>
              <a:t> </a:t>
            </a:r>
            <a:r>
              <a:rPr lang="ru-RU" dirty="0" err="1"/>
              <a:t>можна</a:t>
            </a:r>
            <a:r>
              <a:rPr lang="ru-RU" dirty="0"/>
              <a:t> за-</a:t>
            </a:r>
            <a:r>
              <a:rPr lang="ru-RU" dirty="0" err="1"/>
              <a:t>мінити</a:t>
            </a:r>
            <a:r>
              <a:rPr lang="ru-RU" dirty="0"/>
              <a:t> </a:t>
            </a:r>
            <a:r>
              <a:rPr lang="ru-RU" dirty="0" err="1"/>
              <a:t>індикатором</a:t>
            </a:r>
            <a:r>
              <a:rPr lang="ru-RU" dirty="0"/>
              <a:t> </a:t>
            </a:r>
            <a:r>
              <a:rPr lang="ru-RU" dirty="0" err="1"/>
              <a:t>Андреда</a:t>
            </a:r>
            <a:r>
              <a:rPr lang="ru-RU" dirty="0"/>
              <a:t> в </a:t>
            </a:r>
            <a:r>
              <a:rPr lang="ru-RU" dirty="0" err="1"/>
              <a:t>кількості</a:t>
            </a:r>
            <a:r>
              <a:rPr lang="ru-RU" dirty="0"/>
              <a:t> 10 мл на 1 л води. </a:t>
            </a:r>
            <a:endParaRPr lang="uk-UA" dirty="0"/>
          </a:p>
        </p:txBody>
      </p:sp>
    </p:spTree>
    <p:extLst>
      <p:ext uri="{BB962C8B-B14F-4D97-AF65-F5344CB8AC3E}">
        <p14:creationId xmlns:p14="http://schemas.microsoft.com/office/powerpoint/2010/main" val="2331658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A2DB013-B78F-47E7-A0E1-3150E7194BDA}"/>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BFFEACC5-9927-4F56-921D-ADEFE3A38F4D}"/>
              </a:ext>
            </a:extLst>
          </p:cNvPr>
          <p:cNvSpPr>
            <a:spLocks noGrp="1"/>
          </p:cNvSpPr>
          <p:nvPr>
            <p:ph idx="1"/>
          </p:nvPr>
        </p:nvSpPr>
        <p:spPr/>
        <p:txBody>
          <a:bodyPr>
            <a:normAutofit fontScale="92500" lnSpcReduction="20000"/>
          </a:bodyPr>
          <a:lstStyle/>
          <a:p>
            <a:r>
              <a:rPr lang="uk-UA" dirty="0"/>
              <a:t>Виготовлені середовища розливають у стерильні пробірки з бродильними трубочками (поплавками) для обліку газоутворення і стерилізують за 0,5 </a:t>
            </a:r>
            <a:r>
              <a:rPr lang="uk-UA" dirty="0" err="1"/>
              <a:t>атм</a:t>
            </a:r>
            <a:r>
              <a:rPr lang="uk-UA" dirty="0"/>
              <a:t> 10 хв. Після стерилізації пробірки з середовищами ставлять у термостат на три доби, після чого кожну оглядають і відбирають ті, в яких змінився колір або середовище помутніло. </a:t>
            </a:r>
          </a:p>
          <a:p>
            <a:r>
              <a:rPr lang="ru-RU" dirty="0" err="1"/>
              <a:t>Під</a:t>
            </a:r>
            <a:r>
              <a:rPr lang="ru-RU" dirty="0"/>
              <a:t> час </a:t>
            </a:r>
            <a:r>
              <a:rPr lang="ru-RU" dirty="0" err="1"/>
              <a:t>розливання</a:t>
            </a:r>
            <a:r>
              <a:rPr lang="ru-RU" dirty="0"/>
              <a:t> </a:t>
            </a:r>
            <a:r>
              <a:rPr lang="ru-RU" dirty="0" err="1"/>
              <a:t>цукрів</a:t>
            </a:r>
            <a:r>
              <a:rPr lang="ru-RU" dirty="0"/>
              <a:t> у </a:t>
            </a:r>
            <a:r>
              <a:rPr lang="ru-RU" dirty="0" err="1"/>
              <a:t>пробірки</a:t>
            </a:r>
            <a:r>
              <a:rPr lang="ru-RU" dirty="0"/>
              <a:t> з поплавками </a:t>
            </a:r>
            <a:r>
              <a:rPr lang="ru-RU" dirty="0" err="1"/>
              <a:t>останні</a:t>
            </a:r>
            <a:r>
              <a:rPr lang="ru-RU" dirty="0"/>
              <a:t> </a:t>
            </a:r>
            <a:r>
              <a:rPr lang="ru-RU" dirty="0" err="1"/>
              <a:t>спливають</a:t>
            </a:r>
            <a:r>
              <a:rPr lang="ru-RU" dirty="0"/>
              <a:t>, а </a:t>
            </a:r>
            <a:r>
              <a:rPr lang="ru-RU" dirty="0" err="1"/>
              <a:t>після</a:t>
            </a:r>
            <a:r>
              <a:rPr lang="ru-RU" dirty="0"/>
              <a:t> </a:t>
            </a:r>
            <a:r>
              <a:rPr lang="ru-RU" dirty="0" err="1"/>
              <a:t>стерилізації</a:t>
            </a:r>
            <a:r>
              <a:rPr lang="ru-RU" dirty="0"/>
              <a:t> – </a:t>
            </a:r>
            <a:r>
              <a:rPr lang="ru-RU" dirty="0" err="1"/>
              <a:t>заповнюються</a:t>
            </a:r>
            <a:r>
              <a:rPr lang="ru-RU" dirty="0"/>
              <a:t> </a:t>
            </a:r>
            <a:r>
              <a:rPr lang="ru-RU" dirty="0" err="1"/>
              <a:t>середовищем</a:t>
            </a:r>
            <a:r>
              <a:rPr lang="ru-RU" dirty="0"/>
              <a:t>. </a:t>
            </a:r>
            <a:r>
              <a:rPr lang="ru-RU" dirty="0" err="1"/>
              <a:t>Пробірки</a:t>
            </a:r>
            <a:r>
              <a:rPr lang="ru-RU" dirty="0"/>
              <a:t> з </a:t>
            </a:r>
            <a:r>
              <a:rPr lang="ru-RU" dirty="0" err="1"/>
              <a:t>пухирцями</a:t>
            </a:r>
            <a:r>
              <a:rPr lang="ru-RU" dirty="0"/>
              <a:t> </a:t>
            </a:r>
            <a:r>
              <a:rPr lang="ru-RU" dirty="0" err="1"/>
              <a:t>повітря</a:t>
            </a:r>
            <a:r>
              <a:rPr lang="ru-RU" dirty="0"/>
              <a:t> в поплавку </a:t>
            </a:r>
            <a:r>
              <a:rPr lang="ru-RU" dirty="0" err="1"/>
              <a:t>слід</a:t>
            </a:r>
            <a:r>
              <a:rPr lang="ru-RU" dirty="0"/>
              <a:t> </a:t>
            </a:r>
            <a:r>
              <a:rPr lang="ru-RU" dirty="0" err="1"/>
              <a:t>вибраковувати</a:t>
            </a:r>
            <a:r>
              <a:rPr lang="ru-RU" dirty="0"/>
              <a:t>. </a:t>
            </a:r>
          </a:p>
          <a:p>
            <a:r>
              <a:rPr lang="uk-UA" dirty="0"/>
              <a:t>За відсутності поплавків можна працювати з твердим середовищем. У цьому разі до виготовленої лептонної води з відповідним індикатором додають 0,5 % агар-агару. Після цього середовище нагрівають, фільтрують, розливають у пробірки (без поплавків) і стерилізують. </a:t>
            </a:r>
          </a:p>
        </p:txBody>
      </p:sp>
    </p:spTree>
    <p:extLst>
      <p:ext uri="{BB962C8B-B14F-4D97-AF65-F5344CB8AC3E}">
        <p14:creationId xmlns:p14="http://schemas.microsoft.com/office/powerpoint/2010/main" val="7090118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EBB562A-FF69-4309-AD8D-E1C01B436FDE}"/>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05959AAF-7FAF-41E3-8672-371E9E410F9D}"/>
              </a:ext>
            </a:extLst>
          </p:cNvPr>
          <p:cNvSpPr>
            <a:spLocks noGrp="1"/>
          </p:cNvSpPr>
          <p:nvPr>
            <p:ph idx="1"/>
          </p:nvPr>
        </p:nvSpPr>
        <p:spPr/>
        <p:txBody>
          <a:bodyPr/>
          <a:lstStyle/>
          <a:p>
            <a:r>
              <a:rPr lang="uk-UA" i="1" dirty="0"/>
              <a:t>Сухий препарат з індикатором ВР і відповідним вуглеводом (глюкоза, лактоза, сахароза та ін.) для напіврідкого кольорового ряду. </a:t>
            </a:r>
            <a:r>
              <a:rPr lang="uk-UA" dirty="0"/>
              <a:t>В 1 л дистильованої води розводять 20 г сухого препарату, ретельно розмішують, нагрівають до повного його розчинення, не допускаючи пригорання, якщо необхідно – фільтрують, розливають у пробірки і стерилізують 20 хв за тиску 1 </a:t>
            </a:r>
            <a:r>
              <a:rPr lang="uk-UA" dirty="0" err="1"/>
              <a:t>атм</a:t>
            </a:r>
            <a:r>
              <a:rPr lang="uk-UA" dirty="0"/>
              <a:t>. </a:t>
            </a:r>
          </a:p>
        </p:txBody>
      </p:sp>
    </p:spTree>
    <p:extLst>
      <p:ext uri="{BB962C8B-B14F-4D97-AF65-F5344CB8AC3E}">
        <p14:creationId xmlns:p14="http://schemas.microsoft.com/office/powerpoint/2010/main" val="8342077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5EDD67C-7009-4C13-A47A-163D1F1BC592}"/>
              </a:ext>
            </a:extLst>
          </p:cNvPr>
          <p:cNvSpPr>
            <a:spLocks noGrp="1"/>
          </p:cNvSpPr>
          <p:nvPr>
            <p:ph type="title"/>
          </p:nvPr>
        </p:nvSpPr>
        <p:spPr/>
        <p:txBody>
          <a:bodyPr/>
          <a:lstStyle/>
          <a:p>
            <a:r>
              <a:rPr lang="ru-RU" b="1" dirty="0" err="1"/>
              <a:t>Безбілкові</a:t>
            </a:r>
            <a:r>
              <a:rPr lang="ru-RU" b="1" dirty="0"/>
              <a:t> </a:t>
            </a:r>
            <a:r>
              <a:rPr lang="ru-RU" b="1" dirty="0" err="1"/>
              <a:t>або</a:t>
            </a:r>
            <a:r>
              <a:rPr lang="ru-RU" b="1" dirty="0"/>
              <a:t> </a:t>
            </a:r>
            <a:r>
              <a:rPr lang="ru-RU" b="1" dirty="0" err="1"/>
              <a:t>синтетичні</a:t>
            </a:r>
            <a:r>
              <a:rPr lang="ru-RU" b="1" dirty="0"/>
              <a:t> </a:t>
            </a:r>
            <a:r>
              <a:rPr lang="ru-RU" b="1" dirty="0" err="1"/>
              <a:t>поживні</a:t>
            </a:r>
            <a:r>
              <a:rPr lang="ru-RU" b="1" dirty="0"/>
              <a:t> </a:t>
            </a:r>
            <a:r>
              <a:rPr lang="ru-RU" b="1" dirty="0" err="1"/>
              <a:t>середовища</a:t>
            </a:r>
            <a:r>
              <a:rPr lang="ru-RU" b="1" dirty="0"/>
              <a:t> </a:t>
            </a:r>
            <a:endParaRPr lang="uk-UA" dirty="0"/>
          </a:p>
        </p:txBody>
      </p:sp>
      <p:sp>
        <p:nvSpPr>
          <p:cNvPr id="3" name="Объект 2">
            <a:extLst>
              <a:ext uri="{FF2B5EF4-FFF2-40B4-BE49-F238E27FC236}">
                <a16:creationId xmlns:a16="http://schemas.microsoft.com/office/drawing/2014/main" id="{D56B3C58-E198-466F-8904-8F35B61A5E9F}"/>
              </a:ext>
            </a:extLst>
          </p:cNvPr>
          <p:cNvSpPr>
            <a:spLocks noGrp="1"/>
          </p:cNvSpPr>
          <p:nvPr>
            <p:ph idx="1"/>
          </p:nvPr>
        </p:nvSpPr>
        <p:spPr/>
        <p:txBody>
          <a:bodyPr/>
          <a:lstStyle/>
          <a:p>
            <a:r>
              <a:rPr lang="uk-UA" dirty="0"/>
              <a:t>Синтетичні середовища містять мінеральні солі, мінеральний азот у вигляді селітри, солей амонію, амінокислот та їх солей. Як джерела енергії у них додають вуглеводи. </a:t>
            </a:r>
          </a:p>
          <a:p>
            <a:r>
              <a:rPr lang="ru-RU" dirty="0"/>
              <a:t>Для </a:t>
            </a:r>
            <a:r>
              <a:rPr lang="ru-RU" dirty="0" err="1"/>
              <a:t>визначення</a:t>
            </a:r>
            <a:r>
              <a:rPr lang="ru-RU" dirty="0"/>
              <a:t> та </a:t>
            </a:r>
            <a:r>
              <a:rPr lang="ru-RU" dirty="0" err="1"/>
              <a:t>вивчення</a:t>
            </a:r>
            <a:r>
              <a:rPr lang="ru-RU" dirty="0"/>
              <a:t> </a:t>
            </a:r>
            <a:r>
              <a:rPr lang="ru-RU" dirty="0" err="1"/>
              <a:t>нових</a:t>
            </a:r>
            <a:r>
              <a:rPr lang="ru-RU" dirty="0"/>
              <a:t> </a:t>
            </a:r>
            <a:r>
              <a:rPr lang="ru-RU" dirty="0" err="1"/>
              <a:t>видів</a:t>
            </a:r>
            <a:r>
              <a:rPr lang="ru-RU" dirty="0"/>
              <a:t> </a:t>
            </a:r>
            <a:r>
              <a:rPr lang="ru-RU" dirty="0" err="1"/>
              <a:t>фітопатогенних</a:t>
            </a:r>
            <a:r>
              <a:rPr lang="ru-RU" dirty="0"/>
              <a:t> </a:t>
            </a:r>
            <a:r>
              <a:rPr lang="ru-RU" dirty="0" err="1"/>
              <a:t>бактерій</a:t>
            </a:r>
            <a:r>
              <a:rPr lang="ru-RU" dirty="0"/>
              <a:t> </a:t>
            </a:r>
            <a:r>
              <a:rPr lang="ru-RU" dirty="0" err="1"/>
              <a:t>перевірка</a:t>
            </a:r>
            <a:r>
              <a:rPr lang="ru-RU" dirty="0"/>
              <a:t> </a:t>
            </a:r>
            <a:r>
              <a:rPr lang="ru-RU" dirty="0" err="1"/>
              <a:t>їх</a:t>
            </a:r>
            <a:r>
              <a:rPr lang="ru-RU" dirty="0"/>
              <a:t> росту на </a:t>
            </a:r>
            <a:r>
              <a:rPr lang="ru-RU" dirty="0" err="1"/>
              <a:t>трьох</a:t>
            </a:r>
            <a:r>
              <a:rPr lang="ru-RU" dirty="0"/>
              <a:t> </a:t>
            </a:r>
            <a:r>
              <a:rPr lang="ru-RU" dirty="0" err="1"/>
              <a:t>синтетичних</a:t>
            </a:r>
            <a:r>
              <a:rPr lang="ru-RU" dirty="0"/>
              <a:t> </a:t>
            </a:r>
            <a:r>
              <a:rPr lang="ru-RU" dirty="0" err="1"/>
              <a:t>середовищах</a:t>
            </a:r>
            <a:r>
              <a:rPr lang="ru-RU" dirty="0"/>
              <a:t> </a:t>
            </a:r>
            <a:r>
              <a:rPr lang="ru-RU" dirty="0" err="1"/>
              <a:t>обов’язкова</a:t>
            </a:r>
            <a:r>
              <a:rPr lang="ru-RU" dirty="0"/>
              <a:t>. </a:t>
            </a:r>
          </a:p>
          <a:p>
            <a:r>
              <a:rPr lang="ru-RU" i="1" dirty="0" err="1"/>
              <a:t>Середовище</a:t>
            </a:r>
            <a:r>
              <a:rPr lang="ru-RU" i="1" dirty="0"/>
              <a:t> Копа</a:t>
            </a:r>
            <a:r>
              <a:rPr lang="ru-RU" dirty="0"/>
              <a:t>: 100 мл </a:t>
            </a:r>
            <a:r>
              <a:rPr lang="ru-RU" dirty="0" err="1"/>
              <a:t>дистильованої</a:t>
            </a:r>
            <a:r>
              <a:rPr lang="ru-RU" dirty="0"/>
              <a:t> води, 10 г виннокислого </a:t>
            </a:r>
            <a:r>
              <a:rPr lang="ru-RU" dirty="0" err="1"/>
              <a:t>амонію</a:t>
            </a:r>
            <a:r>
              <a:rPr lang="ru-RU" dirty="0"/>
              <a:t>, 5 г фосфорнокислого </a:t>
            </a:r>
            <a:r>
              <a:rPr lang="ru-RU" dirty="0" err="1"/>
              <a:t>калію</a:t>
            </a:r>
            <a:r>
              <a:rPr lang="ru-RU" dirty="0"/>
              <a:t> (одноосновна </a:t>
            </a:r>
            <a:r>
              <a:rPr lang="ru-RU" dirty="0" err="1"/>
              <a:t>сіль</a:t>
            </a:r>
            <a:r>
              <a:rPr lang="ru-RU" dirty="0"/>
              <a:t> КН2НО4), 0,5 г фосфорнокислого </a:t>
            </a:r>
            <a:r>
              <a:rPr lang="ru-RU" dirty="0" err="1"/>
              <a:t>кальцію</a:t>
            </a:r>
            <a:r>
              <a:rPr lang="ru-RU" dirty="0"/>
              <a:t> (</a:t>
            </a:r>
            <a:r>
              <a:rPr lang="ru-RU" dirty="0" err="1"/>
              <a:t>триосновна</a:t>
            </a:r>
            <a:r>
              <a:rPr lang="ru-RU" dirty="0"/>
              <a:t> </a:t>
            </a:r>
            <a:r>
              <a:rPr lang="ru-RU" dirty="0" err="1"/>
              <a:t>сіль</a:t>
            </a:r>
            <a:r>
              <a:rPr lang="ru-RU" dirty="0"/>
              <a:t> Са3(РО4)2), 5 г </a:t>
            </a:r>
            <a:r>
              <a:rPr lang="ru-RU" dirty="0" err="1"/>
              <a:t>сірчанокислого</a:t>
            </a:r>
            <a:r>
              <a:rPr lang="ru-RU" dirty="0"/>
              <a:t> </a:t>
            </a:r>
            <a:r>
              <a:rPr lang="ru-RU" dirty="0" err="1"/>
              <a:t>магнію</a:t>
            </a:r>
            <a:r>
              <a:rPr lang="ru-RU" dirty="0"/>
              <a:t>. </a:t>
            </a:r>
            <a:endParaRPr lang="uk-UA" dirty="0"/>
          </a:p>
        </p:txBody>
      </p:sp>
    </p:spTree>
    <p:extLst>
      <p:ext uri="{BB962C8B-B14F-4D97-AF65-F5344CB8AC3E}">
        <p14:creationId xmlns:p14="http://schemas.microsoft.com/office/powerpoint/2010/main" val="30139685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E4A5F2A-00A5-4906-B8EC-C8119F7E94A8}"/>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E95A9C66-CEDD-4055-A01B-9E91295633CB}"/>
              </a:ext>
            </a:extLst>
          </p:cNvPr>
          <p:cNvSpPr>
            <a:spLocks noGrp="1"/>
          </p:cNvSpPr>
          <p:nvPr>
            <p:ph idx="1"/>
          </p:nvPr>
        </p:nvSpPr>
        <p:spPr/>
        <p:txBody>
          <a:bodyPr/>
          <a:lstStyle/>
          <a:p>
            <a:r>
              <a:rPr lang="ru-RU" i="1" dirty="0" err="1"/>
              <a:t>Середовище</a:t>
            </a:r>
            <a:r>
              <a:rPr lang="ru-RU" i="1" dirty="0"/>
              <a:t> </a:t>
            </a:r>
            <a:r>
              <a:rPr lang="ru-RU" i="1" dirty="0" err="1"/>
              <a:t>Ушинського</a:t>
            </a:r>
            <a:r>
              <a:rPr lang="ru-RU" dirty="0"/>
              <a:t>: 1000 мл </a:t>
            </a:r>
            <a:r>
              <a:rPr lang="ru-RU" dirty="0" err="1"/>
              <a:t>дистильованої</a:t>
            </a:r>
            <a:r>
              <a:rPr lang="ru-RU" dirty="0"/>
              <a:t> води, 30–40 г </a:t>
            </a:r>
            <a:r>
              <a:rPr lang="ru-RU" dirty="0" err="1"/>
              <a:t>гліцерину</a:t>
            </a:r>
            <a:r>
              <a:rPr lang="ru-RU" dirty="0"/>
              <a:t>, 5–7 г </a:t>
            </a:r>
            <a:r>
              <a:rPr lang="ru-RU" dirty="0" err="1"/>
              <a:t>кухонної</a:t>
            </a:r>
            <a:r>
              <a:rPr lang="ru-RU" dirty="0"/>
              <a:t> </a:t>
            </a:r>
            <a:r>
              <a:rPr lang="ru-RU" dirty="0" err="1"/>
              <a:t>солі</a:t>
            </a:r>
            <a:r>
              <a:rPr lang="ru-RU" dirty="0"/>
              <a:t> (</a:t>
            </a:r>
            <a:r>
              <a:rPr lang="ru-RU" dirty="0" err="1"/>
              <a:t>хімічно</a:t>
            </a:r>
            <a:r>
              <a:rPr lang="ru-RU" dirty="0"/>
              <a:t> </a:t>
            </a:r>
            <a:r>
              <a:rPr lang="ru-RU" dirty="0" err="1"/>
              <a:t>чистої</a:t>
            </a:r>
            <a:r>
              <a:rPr lang="ru-RU" dirty="0"/>
              <a:t>); 2,2–2,5 г фосфорнокислого </a:t>
            </a:r>
            <a:r>
              <a:rPr lang="ru-RU" dirty="0" err="1"/>
              <a:t>калію</a:t>
            </a:r>
            <a:r>
              <a:rPr lang="ru-RU" dirty="0"/>
              <a:t> (</a:t>
            </a:r>
            <a:r>
              <a:rPr lang="ru-RU" dirty="0" err="1"/>
              <a:t>двоосновна</a:t>
            </a:r>
            <a:r>
              <a:rPr lang="ru-RU" dirty="0"/>
              <a:t> </a:t>
            </a:r>
            <a:r>
              <a:rPr lang="ru-RU" dirty="0" err="1"/>
              <a:t>сіль</a:t>
            </a:r>
            <a:r>
              <a:rPr lang="ru-RU" dirty="0"/>
              <a:t> К2НРО4), 6–7 г молочнокислого </a:t>
            </a:r>
            <a:r>
              <a:rPr lang="ru-RU" dirty="0" err="1"/>
              <a:t>амонію</a:t>
            </a:r>
            <a:r>
              <a:rPr lang="ru-RU" dirty="0"/>
              <a:t>; 3,4 г </a:t>
            </a:r>
            <a:r>
              <a:rPr lang="ru-RU" dirty="0" err="1"/>
              <a:t>аспарагиновокислого</a:t>
            </a:r>
            <a:r>
              <a:rPr lang="ru-RU" dirty="0"/>
              <a:t> </a:t>
            </a:r>
            <a:r>
              <a:rPr lang="ru-RU" dirty="0" err="1"/>
              <a:t>натрію</a:t>
            </a:r>
            <a:r>
              <a:rPr lang="ru-RU" dirty="0"/>
              <a:t>; 0,1 г хлористого </a:t>
            </a:r>
            <a:r>
              <a:rPr lang="ru-RU" dirty="0" err="1"/>
              <a:t>кальцію</a:t>
            </a:r>
            <a:r>
              <a:rPr lang="ru-RU" dirty="0"/>
              <a:t>; 0,2–0,4 г </a:t>
            </a:r>
            <a:r>
              <a:rPr lang="ru-RU" dirty="0" err="1"/>
              <a:t>сірчанокислого</a:t>
            </a:r>
            <a:r>
              <a:rPr lang="ru-RU" dirty="0"/>
              <a:t> </a:t>
            </a:r>
            <a:r>
              <a:rPr lang="ru-RU" dirty="0" err="1"/>
              <a:t>магнію</a:t>
            </a:r>
            <a:r>
              <a:rPr lang="ru-RU" dirty="0"/>
              <a:t>. </a:t>
            </a:r>
          </a:p>
          <a:p>
            <a:r>
              <a:rPr lang="ru-RU" i="1" dirty="0" err="1"/>
              <a:t>Середовище</a:t>
            </a:r>
            <a:r>
              <a:rPr lang="ru-RU" i="1" dirty="0"/>
              <a:t> </a:t>
            </a:r>
            <a:r>
              <a:rPr lang="ru-RU" i="1" dirty="0" err="1"/>
              <a:t>Фермі</a:t>
            </a:r>
            <a:r>
              <a:rPr lang="ru-RU" dirty="0"/>
              <a:t>: 1000 мл </a:t>
            </a:r>
            <a:r>
              <a:rPr lang="ru-RU" dirty="0" err="1"/>
              <a:t>дистильованої</a:t>
            </a:r>
            <a:r>
              <a:rPr lang="ru-RU" dirty="0"/>
              <a:t> води, 5 г виннокислого </a:t>
            </a:r>
            <a:r>
              <a:rPr lang="ru-RU" dirty="0" err="1"/>
              <a:t>амонію</a:t>
            </a:r>
            <a:r>
              <a:rPr lang="ru-RU" dirty="0"/>
              <a:t>, 5 г фосфорнокислого </a:t>
            </a:r>
            <a:r>
              <a:rPr lang="ru-RU" dirty="0" err="1"/>
              <a:t>калію</a:t>
            </a:r>
            <a:r>
              <a:rPr lang="ru-RU" dirty="0"/>
              <a:t>, 5 г </a:t>
            </a:r>
            <a:r>
              <a:rPr lang="ru-RU" dirty="0" err="1"/>
              <a:t>сірчанокислого</a:t>
            </a:r>
            <a:r>
              <a:rPr lang="ru-RU" dirty="0"/>
              <a:t> </a:t>
            </a:r>
            <a:r>
              <a:rPr lang="ru-RU" dirty="0" err="1"/>
              <a:t>магнію</a:t>
            </a:r>
            <a:r>
              <a:rPr lang="ru-RU" dirty="0"/>
              <a:t>, 0,2–0,4 г фосфорнокислого </a:t>
            </a:r>
            <a:r>
              <a:rPr lang="ru-RU" dirty="0" err="1"/>
              <a:t>кальцію</a:t>
            </a:r>
            <a:r>
              <a:rPr lang="ru-RU" dirty="0"/>
              <a:t> [Са3(Р04)2]. </a:t>
            </a:r>
            <a:endParaRPr lang="uk-UA" dirty="0"/>
          </a:p>
        </p:txBody>
      </p:sp>
    </p:spTree>
    <p:extLst>
      <p:ext uri="{BB962C8B-B14F-4D97-AF65-F5344CB8AC3E}">
        <p14:creationId xmlns:p14="http://schemas.microsoft.com/office/powerpoint/2010/main" val="40631211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7A14F49-BAC2-4179-88F3-250D7175F76D}"/>
              </a:ext>
            </a:extLst>
          </p:cNvPr>
          <p:cNvSpPr>
            <a:spLocks noGrp="1"/>
          </p:cNvSpPr>
          <p:nvPr>
            <p:ph type="title"/>
          </p:nvPr>
        </p:nvSpPr>
        <p:spPr/>
        <p:txBody>
          <a:bodyPr/>
          <a:lstStyle/>
          <a:p>
            <a:r>
              <a:rPr lang="ru-RU" b="1" dirty="0" err="1"/>
              <a:t>Реактиви</a:t>
            </a:r>
            <a:r>
              <a:rPr lang="ru-RU" b="1" dirty="0"/>
              <a:t>, </a:t>
            </a:r>
            <a:r>
              <a:rPr lang="ru-RU" b="1" dirty="0" err="1"/>
              <a:t>фарби</a:t>
            </a:r>
            <a:r>
              <a:rPr lang="ru-RU" b="1" dirty="0"/>
              <a:t> та </a:t>
            </a:r>
            <a:r>
              <a:rPr lang="ru-RU" b="1" dirty="0" err="1"/>
              <a:t>індикатори</a:t>
            </a:r>
            <a:r>
              <a:rPr lang="ru-RU" b="1" dirty="0"/>
              <a:t> для </a:t>
            </a:r>
            <a:r>
              <a:rPr lang="ru-RU" b="1" dirty="0" err="1"/>
              <a:t>визначення</a:t>
            </a:r>
            <a:r>
              <a:rPr lang="ru-RU" b="1" dirty="0"/>
              <a:t> </a:t>
            </a:r>
            <a:r>
              <a:rPr lang="ru-RU" b="1" dirty="0" err="1"/>
              <a:t>бактерій</a:t>
            </a:r>
            <a:r>
              <a:rPr lang="ru-RU" b="1" dirty="0"/>
              <a:t>. </a:t>
            </a:r>
            <a:endParaRPr lang="uk-UA" dirty="0"/>
          </a:p>
        </p:txBody>
      </p:sp>
      <p:sp>
        <p:nvSpPr>
          <p:cNvPr id="3" name="Объект 2">
            <a:extLst>
              <a:ext uri="{FF2B5EF4-FFF2-40B4-BE49-F238E27FC236}">
                <a16:creationId xmlns:a16="http://schemas.microsoft.com/office/drawing/2014/main" id="{727FAE74-37CE-4696-A53A-3F582AA2977D}"/>
              </a:ext>
            </a:extLst>
          </p:cNvPr>
          <p:cNvSpPr>
            <a:spLocks noGrp="1"/>
          </p:cNvSpPr>
          <p:nvPr>
            <p:ph idx="1"/>
          </p:nvPr>
        </p:nvSpPr>
        <p:spPr/>
        <p:txBody>
          <a:bodyPr>
            <a:normAutofit fontScale="77500" lnSpcReduction="20000"/>
          </a:bodyPr>
          <a:lstStyle/>
          <a:p>
            <a:r>
              <a:rPr lang="ru-RU" i="1" dirty="0"/>
              <a:t>Реактив </a:t>
            </a:r>
            <a:r>
              <a:rPr lang="ru-RU" i="1" dirty="0" err="1"/>
              <a:t>Грісса</a:t>
            </a:r>
            <a:r>
              <a:rPr lang="ru-RU" i="1" dirty="0"/>
              <a:t> </a:t>
            </a:r>
            <a:r>
              <a:rPr lang="ru-RU" dirty="0" err="1"/>
              <a:t>використовують</a:t>
            </a:r>
            <a:r>
              <a:rPr lang="ru-RU" dirty="0"/>
              <a:t> для </a:t>
            </a:r>
            <a:r>
              <a:rPr lang="ru-RU" dirty="0" err="1"/>
              <a:t>визначення</a:t>
            </a:r>
            <a:r>
              <a:rPr lang="ru-RU" dirty="0"/>
              <a:t> </a:t>
            </a:r>
            <a:r>
              <a:rPr lang="ru-RU" dirty="0" err="1"/>
              <a:t>редукції</a:t>
            </a:r>
            <a:r>
              <a:rPr lang="ru-RU" dirty="0"/>
              <a:t> </a:t>
            </a:r>
            <a:r>
              <a:rPr lang="ru-RU" dirty="0" err="1"/>
              <a:t>нітратів</a:t>
            </a:r>
            <a:r>
              <a:rPr lang="ru-RU" dirty="0"/>
              <a:t> </a:t>
            </a:r>
            <a:r>
              <a:rPr lang="ru-RU" dirty="0" err="1"/>
              <a:t>бактеріями</a:t>
            </a:r>
            <a:r>
              <a:rPr lang="ru-RU" dirty="0"/>
              <a:t>; </a:t>
            </a:r>
            <a:r>
              <a:rPr lang="ru-RU" dirty="0" err="1"/>
              <a:t>він</a:t>
            </a:r>
            <a:r>
              <a:rPr lang="ru-RU" dirty="0"/>
              <a:t> </a:t>
            </a:r>
            <a:r>
              <a:rPr lang="ru-RU" dirty="0" err="1"/>
              <a:t>складається</a:t>
            </a:r>
            <a:r>
              <a:rPr lang="ru-RU" dirty="0"/>
              <a:t> </a:t>
            </a:r>
            <a:r>
              <a:rPr lang="ru-RU" dirty="0" err="1"/>
              <a:t>із</a:t>
            </a:r>
            <a:r>
              <a:rPr lang="ru-RU" dirty="0"/>
              <a:t> </a:t>
            </a:r>
            <a:r>
              <a:rPr lang="ru-RU" dirty="0" err="1"/>
              <a:t>двох</a:t>
            </a:r>
            <a:r>
              <a:rPr lang="ru-RU" dirty="0"/>
              <a:t> </a:t>
            </a:r>
            <a:r>
              <a:rPr lang="ru-RU" dirty="0" err="1"/>
              <a:t>розчинів</a:t>
            </a:r>
            <a:r>
              <a:rPr lang="ru-RU" dirty="0"/>
              <a:t>: </a:t>
            </a:r>
          </a:p>
          <a:p>
            <a:r>
              <a:rPr lang="uk-UA" dirty="0"/>
              <a:t>а) розчин </a:t>
            </a:r>
            <a:r>
              <a:rPr lang="uk-UA" dirty="0" err="1"/>
              <a:t>сульфанілової</a:t>
            </a:r>
            <a:r>
              <a:rPr lang="uk-UA" dirty="0"/>
              <a:t> кислоти: 5 г хімічно чистої </a:t>
            </a:r>
            <a:r>
              <a:rPr lang="uk-UA" dirty="0" err="1"/>
              <a:t>сульфанілової</a:t>
            </a:r>
            <a:r>
              <a:rPr lang="uk-UA" dirty="0"/>
              <a:t> кислоти розчиняють в 150 мл 29–30 % хімічно чистої оцтової кислоти; </a:t>
            </a:r>
          </a:p>
          <a:p>
            <a:r>
              <a:rPr lang="ru-RU" dirty="0"/>
              <a:t>б) </a:t>
            </a:r>
            <a:r>
              <a:rPr lang="ru-RU" dirty="0" err="1"/>
              <a:t>розчин</a:t>
            </a:r>
            <a:r>
              <a:rPr lang="ru-RU" dirty="0"/>
              <a:t> а-</a:t>
            </a:r>
            <a:r>
              <a:rPr lang="ru-RU" dirty="0" err="1"/>
              <a:t>нафтиламіну</a:t>
            </a:r>
            <a:r>
              <a:rPr lang="ru-RU" dirty="0"/>
              <a:t>: 0,2 г а-</a:t>
            </a:r>
            <a:r>
              <a:rPr lang="ru-RU" dirty="0" err="1"/>
              <a:t>нафтиламіну</a:t>
            </a:r>
            <a:r>
              <a:rPr lang="ru-RU" dirty="0"/>
              <a:t> </a:t>
            </a:r>
            <a:r>
              <a:rPr lang="ru-RU" dirty="0" err="1"/>
              <a:t>нагрівають</a:t>
            </a:r>
            <a:r>
              <a:rPr lang="ru-RU" dirty="0"/>
              <a:t> в 20 мл </a:t>
            </a:r>
            <a:r>
              <a:rPr lang="ru-RU" dirty="0" err="1"/>
              <a:t>дистильованої</a:t>
            </a:r>
            <a:r>
              <a:rPr lang="ru-RU" dirty="0"/>
              <a:t> води (не </a:t>
            </a:r>
            <a:r>
              <a:rPr lang="ru-RU" dirty="0" err="1"/>
              <a:t>доводять</a:t>
            </a:r>
            <a:r>
              <a:rPr lang="ru-RU" dirty="0"/>
              <a:t> до </a:t>
            </a:r>
            <a:r>
              <a:rPr lang="ru-RU" dirty="0" err="1"/>
              <a:t>кипіння</a:t>
            </a:r>
            <a:r>
              <a:rPr lang="ru-RU" dirty="0"/>
              <a:t>), </a:t>
            </a:r>
            <a:r>
              <a:rPr lang="ru-RU" dirty="0" err="1"/>
              <a:t>проціджують</a:t>
            </a:r>
            <a:r>
              <a:rPr lang="ru-RU" dirty="0"/>
              <a:t> через </a:t>
            </a:r>
            <a:r>
              <a:rPr lang="ru-RU" dirty="0" err="1"/>
              <a:t>бавовняний</a:t>
            </a:r>
            <a:r>
              <a:rPr lang="ru-RU" dirty="0"/>
              <a:t> </a:t>
            </a:r>
            <a:r>
              <a:rPr lang="ru-RU" dirty="0" err="1"/>
              <a:t>фільтр</a:t>
            </a:r>
            <a:r>
              <a:rPr lang="ru-RU" dirty="0"/>
              <a:t> у 150 мл 29–30 % </a:t>
            </a:r>
            <a:r>
              <a:rPr lang="ru-RU" dirty="0" err="1"/>
              <a:t>оцтової</a:t>
            </a:r>
            <a:r>
              <a:rPr lang="ru-RU" dirty="0"/>
              <a:t> </a:t>
            </a:r>
            <a:r>
              <a:rPr lang="ru-RU" dirty="0" err="1"/>
              <a:t>кислоти</a:t>
            </a:r>
            <a:r>
              <a:rPr lang="ru-RU" dirty="0"/>
              <a:t>. </a:t>
            </a:r>
          </a:p>
          <a:p>
            <a:r>
              <a:rPr lang="ru-RU" dirty="0"/>
              <a:t>Перед </a:t>
            </a:r>
            <a:r>
              <a:rPr lang="ru-RU" dirty="0" err="1"/>
              <a:t>безпосереднім</a:t>
            </a:r>
            <a:r>
              <a:rPr lang="ru-RU" dirty="0"/>
              <a:t> </a:t>
            </a:r>
            <a:r>
              <a:rPr lang="ru-RU" dirty="0" err="1"/>
              <a:t>використанням</a:t>
            </a:r>
            <a:r>
              <a:rPr lang="ru-RU" dirty="0"/>
              <a:t> </a:t>
            </a:r>
            <a:r>
              <a:rPr lang="ru-RU" dirty="0" err="1"/>
              <a:t>обидва</a:t>
            </a:r>
            <a:r>
              <a:rPr lang="ru-RU" dirty="0"/>
              <a:t> </a:t>
            </a:r>
            <a:r>
              <a:rPr lang="ru-RU" dirty="0" err="1"/>
              <a:t>розчини</a:t>
            </a:r>
            <a:r>
              <a:rPr lang="ru-RU" dirty="0"/>
              <a:t> </a:t>
            </a:r>
            <a:r>
              <a:rPr lang="ru-RU" dirty="0" err="1"/>
              <a:t>змішують</a:t>
            </a:r>
            <a:r>
              <a:rPr lang="ru-RU" dirty="0"/>
              <a:t> у невеликих </a:t>
            </a:r>
            <a:r>
              <a:rPr lang="ru-RU" dirty="0" err="1"/>
              <a:t>рівних</a:t>
            </a:r>
            <a:r>
              <a:rPr lang="ru-RU" dirty="0"/>
              <a:t> </a:t>
            </a:r>
            <a:r>
              <a:rPr lang="ru-RU" dirty="0" err="1"/>
              <a:t>пропорціях</a:t>
            </a:r>
            <a:r>
              <a:rPr lang="ru-RU" dirty="0"/>
              <a:t>. </a:t>
            </a:r>
            <a:r>
              <a:rPr lang="ru-RU" dirty="0" err="1"/>
              <a:t>Суміш</a:t>
            </a:r>
            <a:r>
              <a:rPr lang="ru-RU" dirty="0"/>
              <a:t> </a:t>
            </a:r>
            <a:r>
              <a:rPr lang="ru-RU" dirty="0" err="1"/>
              <a:t>розчинів</a:t>
            </a:r>
            <a:r>
              <a:rPr lang="ru-RU" dirty="0"/>
              <a:t> </a:t>
            </a:r>
            <a:r>
              <a:rPr lang="ru-RU" dirty="0" err="1"/>
              <a:t>має</a:t>
            </a:r>
            <a:r>
              <a:rPr lang="ru-RU" dirty="0"/>
              <a:t> бути </a:t>
            </a:r>
            <a:r>
              <a:rPr lang="ru-RU" dirty="0" err="1"/>
              <a:t>безбарвною</a:t>
            </a:r>
            <a:r>
              <a:rPr lang="ru-RU" dirty="0"/>
              <a:t>. </a:t>
            </a:r>
          </a:p>
          <a:p>
            <a:r>
              <a:rPr lang="uk-UA" dirty="0"/>
              <a:t>Усі виготовлені реактиви, особливо реактив </a:t>
            </a:r>
            <a:r>
              <a:rPr lang="uk-UA" dirty="0" err="1"/>
              <a:t>Грісса</a:t>
            </a:r>
            <a:r>
              <a:rPr lang="uk-UA" dirty="0"/>
              <a:t>, перевіряють. Для цього беруть слабкий розчин будь-якої солі азотистої кислоти, наливають одну–дві краплі у фарфорову чашку і потім доливають кілька крапель реактиву </a:t>
            </a:r>
            <a:r>
              <a:rPr lang="uk-UA" dirty="0" err="1"/>
              <a:t>Грісса</a:t>
            </a:r>
            <a:r>
              <a:rPr lang="uk-UA" dirty="0"/>
              <a:t>. Поява яскраво-рожевого чи червоного забарвлення свідчить про високу якість реактиву. </a:t>
            </a:r>
          </a:p>
          <a:p>
            <a:r>
              <a:rPr lang="ru-RU" dirty="0" err="1"/>
              <a:t>Розчини</a:t>
            </a:r>
            <a:r>
              <a:rPr lang="ru-RU" dirty="0"/>
              <a:t> </a:t>
            </a:r>
            <a:r>
              <a:rPr lang="ru-RU" dirty="0" err="1"/>
              <a:t>зберігають</a:t>
            </a:r>
            <a:r>
              <a:rPr lang="ru-RU" dirty="0"/>
              <a:t> у банках з темного </a:t>
            </a:r>
            <a:r>
              <a:rPr lang="ru-RU" dirty="0" err="1"/>
              <a:t>скла</a:t>
            </a:r>
            <a:r>
              <a:rPr lang="ru-RU" dirty="0"/>
              <a:t> </a:t>
            </a:r>
            <a:r>
              <a:rPr lang="ru-RU" dirty="0" err="1"/>
              <a:t>або</a:t>
            </a:r>
            <a:r>
              <a:rPr lang="ru-RU" dirty="0"/>
              <a:t> </a:t>
            </a:r>
            <a:r>
              <a:rPr lang="ru-RU" dirty="0" err="1"/>
              <a:t>звичайно</a:t>
            </a:r>
            <a:r>
              <a:rPr lang="ru-RU" dirty="0"/>
              <a:t> </a:t>
            </a:r>
            <a:r>
              <a:rPr lang="ru-RU" dirty="0" err="1"/>
              <a:t>обго-ртають</a:t>
            </a:r>
            <a:r>
              <a:rPr lang="ru-RU" dirty="0"/>
              <a:t> </a:t>
            </a:r>
            <a:r>
              <a:rPr lang="ru-RU" dirty="0" err="1"/>
              <a:t>чорним</a:t>
            </a:r>
            <a:r>
              <a:rPr lang="ru-RU" dirty="0"/>
              <a:t> </a:t>
            </a:r>
            <a:r>
              <a:rPr lang="ru-RU" dirty="0" err="1"/>
              <a:t>папером</a:t>
            </a:r>
            <a:r>
              <a:rPr lang="ru-RU" dirty="0"/>
              <a:t>. </a:t>
            </a:r>
            <a:endParaRPr lang="uk-UA" dirty="0"/>
          </a:p>
        </p:txBody>
      </p:sp>
    </p:spTree>
    <p:extLst>
      <p:ext uri="{BB962C8B-B14F-4D97-AF65-F5344CB8AC3E}">
        <p14:creationId xmlns:p14="http://schemas.microsoft.com/office/powerpoint/2010/main" val="887317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2782C6A-4F04-41FE-9756-16A6BDBF9103}"/>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7C23BCA9-B7A9-4E23-9F7E-C40F95C6B79F}"/>
              </a:ext>
            </a:extLst>
          </p:cNvPr>
          <p:cNvSpPr>
            <a:spLocks noGrp="1"/>
          </p:cNvSpPr>
          <p:nvPr>
            <p:ph idx="1"/>
          </p:nvPr>
        </p:nvSpPr>
        <p:spPr/>
        <p:txBody>
          <a:bodyPr>
            <a:normAutofit fontScale="92500" lnSpcReduction="20000"/>
          </a:bodyPr>
          <a:lstStyle/>
          <a:p>
            <a:pPr marL="0" indent="0">
              <a:buNone/>
            </a:pPr>
            <a:r>
              <a:rPr lang="uk-UA" i="1" dirty="0"/>
              <a:t>До </a:t>
            </a:r>
            <a:r>
              <a:rPr lang="uk-UA" i="1" dirty="0" err="1"/>
              <a:t>підкарантинних</a:t>
            </a:r>
            <a:r>
              <a:rPr lang="uk-UA" i="1" dirty="0"/>
              <a:t> матеріалів належать: </a:t>
            </a:r>
            <a:endParaRPr lang="uk-UA" dirty="0"/>
          </a:p>
          <a:p>
            <a:pPr marL="0" indent="0">
              <a:buNone/>
            </a:pPr>
            <a:r>
              <a:rPr lang="ru-RU" dirty="0"/>
              <a:t>– </a:t>
            </a:r>
            <a:r>
              <a:rPr lang="ru-RU" dirty="0" err="1"/>
              <a:t>насіння</a:t>
            </a:r>
            <a:r>
              <a:rPr lang="ru-RU" dirty="0"/>
              <a:t> </a:t>
            </a:r>
            <a:r>
              <a:rPr lang="ru-RU" dirty="0" err="1"/>
              <a:t>сільськогосподарських</a:t>
            </a:r>
            <a:r>
              <a:rPr lang="ru-RU" dirty="0"/>
              <a:t>, </a:t>
            </a:r>
            <a:r>
              <a:rPr lang="ru-RU" dirty="0" err="1"/>
              <a:t>лісових</a:t>
            </a:r>
            <a:r>
              <a:rPr lang="ru-RU" dirty="0"/>
              <a:t>, </a:t>
            </a:r>
            <a:r>
              <a:rPr lang="ru-RU" dirty="0" err="1"/>
              <a:t>декоративних</a:t>
            </a:r>
            <a:r>
              <a:rPr lang="ru-RU" dirty="0"/>
              <a:t>, </a:t>
            </a:r>
            <a:r>
              <a:rPr lang="ru-RU" dirty="0" err="1"/>
              <a:t>квіткових</a:t>
            </a:r>
            <a:r>
              <a:rPr lang="ru-RU" dirty="0"/>
              <a:t> і </a:t>
            </a:r>
            <a:r>
              <a:rPr lang="ru-RU" dirty="0" err="1"/>
              <a:t>дикорослих</a:t>
            </a:r>
            <a:r>
              <a:rPr lang="ru-RU" dirty="0"/>
              <a:t> культур; </a:t>
            </a:r>
          </a:p>
          <a:p>
            <a:pPr marL="0" indent="0">
              <a:buNone/>
            </a:pPr>
            <a:r>
              <a:rPr lang="uk-UA" dirty="0"/>
              <a:t>– рослини та їх частки (зріз живих квітів, листя, стебла сільськогосподарських культур, живці, кореневища, щепи тощо); </a:t>
            </a:r>
          </a:p>
          <a:p>
            <a:pPr marL="0" indent="0">
              <a:buNone/>
            </a:pPr>
            <a:r>
              <a:rPr lang="uk-UA" dirty="0"/>
              <a:t>– культури живих грибів, бактерій, вірусів, нематод, кліщів, які є збудниками і носіями </a:t>
            </a:r>
            <a:r>
              <a:rPr lang="uk-UA" dirty="0" err="1"/>
              <a:t>хвороб</a:t>
            </a:r>
            <a:r>
              <a:rPr lang="uk-UA" dirty="0"/>
              <a:t> рослин; </a:t>
            </a:r>
          </a:p>
          <a:p>
            <a:pPr marL="0" indent="0">
              <a:buNone/>
            </a:pPr>
            <a:r>
              <a:rPr lang="ru-RU" dirty="0"/>
              <a:t>– </a:t>
            </a:r>
            <a:r>
              <a:rPr lang="ru-RU" dirty="0" err="1"/>
              <a:t>колекції</a:t>
            </a:r>
            <a:r>
              <a:rPr lang="ru-RU" dirty="0"/>
              <a:t> </a:t>
            </a:r>
            <a:r>
              <a:rPr lang="ru-RU" dirty="0" err="1"/>
              <a:t>рослин</a:t>
            </a:r>
            <a:r>
              <a:rPr lang="ru-RU" dirty="0"/>
              <a:t>, </a:t>
            </a:r>
            <a:r>
              <a:rPr lang="ru-RU" dirty="0" err="1"/>
              <a:t>уражених</a:t>
            </a:r>
            <a:r>
              <a:rPr lang="ru-RU" dirty="0"/>
              <a:t> </a:t>
            </a:r>
            <a:r>
              <a:rPr lang="ru-RU" dirty="0" err="1"/>
              <a:t>збудниками</a:t>
            </a:r>
            <a:r>
              <a:rPr lang="ru-RU" dirty="0"/>
              <a:t> хвороб у сухому </a:t>
            </a:r>
            <a:r>
              <a:rPr lang="ru-RU" dirty="0" err="1"/>
              <a:t>стані</a:t>
            </a:r>
            <a:r>
              <a:rPr lang="ru-RU" dirty="0"/>
              <a:t>; </a:t>
            </a:r>
          </a:p>
          <a:p>
            <a:pPr marL="0" indent="0">
              <a:buNone/>
            </a:pPr>
            <a:r>
              <a:rPr lang="ru-RU" dirty="0"/>
              <a:t>– </a:t>
            </a:r>
            <a:r>
              <a:rPr lang="ru-RU" dirty="0" err="1"/>
              <a:t>рослинні</a:t>
            </a:r>
            <a:r>
              <a:rPr lang="ru-RU" dirty="0"/>
              <a:t> </a:t>
            </a:r>
            <a:r>
              <a:rPr lang="ru-RU" dirty="0" err="1"/>
              <a:t>вкладення</a:t>
            </a:r>
            <a:r>
              <a:rPr lang="ru-RU" dirty="0"/>
              <a:t> у </a:t>
            </a:r>
            <a:r>
              <a:rPr lang="ru-RU" dirty="0" err="1"/>
              <a:t>поштові</a:t>
            </a:r>
            <a:r>
              <a:rPr lang="ru-RU" dirty="0"/>
              <a:t> </a:t>
            </a:r>
            <a:r>
              <a:rPr lang="ru-RU" dirty="0" err="1"/>
              <a:t>відправлення</a:t>
            </a:r>
            <a:r>
              <a:rPr lang="ru-RU" dirty="0"/>
              <a:t>, багаж </a:t>
            </a:r>
            <a:r>
              <a:rPr lang="ru-RU" dirty="0" err="1"/>
              <a:t>пасажирів</a:t>
            </a:r>
            <a:r>
              <a:rPr lang="ru-RU" dirty="0"/>
              <a:t>; </a:t>
            </a:r>
          </a:p>
          <a:p>
            <a:pPr marL="0" indent="0">
              <a:buNone/>
            </a:pPr>
            <a:r>
              <a:rPr lang="uk-UA" dirty="0"/>
              <a:t>– свіжі овочі, фрукти, ягоди, цитрусові, банани, бульби, цибулини, коренеплоди, баштанні культури тощо; </a:t>
            </a:r>
          </a:p>
          <a:p>
            <a:pPr marL="0" indent="0">
              <a:buNone/>
            </a:pPr>
            <a:r>
              <a:rPr lang="uk-UA" dirty="0"/>
              <a:t>– саджанці, розсада, горщикові культури. </a:t>
            </a:r>
          </a:p>
        </p:txBody>
      </p:sp>
    </p:spTree>
    <p:extLst>
      <p:ext uri="{BB962C8B-B14F-4D97-AF65-F5344CB8AC3E}">
        <p14:creationId xmlns:p14="http://schemas.microsoft.com/office/powerpoint/2010/main" val="2809443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32A125F-4E4E-4B26-8666-C7726B65E4A0}"/>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849D00C0-E037-466A-9FAB-889073FE0828}"/>
              </a:ext>
            </a:extLst>
          </p:cNvPr>
          <p:cNvSpPr>
            <a:spLocks noGrp="1"/>
          </p:cNvSpPr>
          <p:nvPr>
            <p:ph idx="1"/>
          </p:nvPr>
        </p:nvSpPr>
        <p:spPr/>
        <p:txBody>
          <a:bodyPr/>
          <a:lstStyle/>
          <a:p>
            <a:r>
              <a:rPr lang="ru-RU" i="1" dirty="0"/>
              <a:t>Фуксин</a:t>
            </a:r>
            <a:r>
              <a:rPr lang="ru-RU" dirty="0"/>
              <a:t>: </a:t>
            </a:r>
            <a:r>
              <a:rPr lang="ru-RU" dirty="0" err="1"/>
              <a:t>насичений</a:t>
            </a:r>
            <a:r>
              <a:rPr lang="ru-RU" dirty="0"/>
              <a:t> </a:t>
            </a:r>
            <a:r>
              <a:rPr lang="ru-RU" dirty="0" err="1"/>
              <a:t>спиртовий</a:t>
            </a:r>
            <a:r>
              <a:rPr lang="ru-RU" dirty="0"/>
              <a:t> </a:t>
            </a:r>
            <a:r>
              <a:rPr lang="ru-RU" dirty="0" err="1"/>
              <a:t>розчин</a:t>
            </a:r>
            <a:r>
              <a:rPr lang="ru-RU" dirty="0"/>
              <a:t> </a:t>
            </a:r>
            <a:r>
              <a:rPr lang="ru-RU" dirty="0" err="1"/>
              <a:t>готують</a:t>
            </a:r>
            <a:r>
              <a:rPr lang="ru-RU" dirty="0"/>
              <a:t>, </a:t>
            </a:r>
            <a:r>
              <a:rPr lang="ru-RU" dirty="0" err="1"/>
              <a:t>розчинивши</a:t>
            </a:r>
            <a:r>
              <a:rPr lang="ru-RU" dirty="0"/>
              <a:t> 30 г </a:t>
            </a:r>
            <a:r>
              <a:rPr lang="ru-RU" dirty="0" err="1"/>
              <a:t>сухої</a:t>
            </a:r>
            <a:r>
              <a:rPr lang="ru-RU" dirty="0"/>
              <a:t> </a:t>
            </a:r>
            <a:r>
              <a:rPr lang="ru-RU" dirty="0" err="1"/>
              <a:t>фарби</a:t>
            </a:r>
            <a:r>
              <a:rPr lang="ru-RU" dirty="0"/>
              <a:t> в 200 мл 96 % спирту. Для </a:t>
            </a:r>
            <a:r>
              <a:rPr lang="ru-RU" dirty="0" err="1"/>
              <a:t>фарбування</a:t>
            </a:r>
            <a:r>
              <a:rPr lang="ru-RU" dirty="0"/>
              <a:t> </a:t>
            </a:r>
            <a:r>
              <a:rPr lang="ru-RU" dirty="0" err="1"/>
              <a:t>беруть</a:t>
            </a:r>
            <a:r>
              <a:rPr lang="ru-RU" dirty="0"/>
              <a:t> 10–20 мл </a:t>
            </a:r>
            <a:r>
              <a:rPr lang="ru-RU" dirty="0" err="1"/>
              <a:t>профільтрованого</a:t>
            </a:r>
            <a:r>
              <a:rPr lang="ru-RU" dirty="0"/>
              <a:t> </a:t>
            </a:r>
            <a:r>
              <a:rPr lang="ru-RU" dirty="0" err="1"/>
              <a:t>насиченого</a:t>
            </a:r>
            <a:r>
              <a:rPr lang="ru-RU" dirty="0"/>
              <a:t> спиртового </a:t>
            </a:r>
            <a:r>
              <a:rPr lang="ru-RU" dirty="0" err="1"/>
              <a:t>розчину</a:t>
            </a:r>
            <a:r>
              <a:rPr lang="ru-RU" dirty="0"/>
              <a:t>, </a:t>
            </a:r>
            <a:r>
              <a:rPr lang="ru-RU" dirty="0" err="1"/>
              <a:t>розбавленого</a:t>
            </a:r>
            <a:r>
              <a:rPr lang="ru-RU" dirty="0"/>
              <a:t> 100 мл </a:t>
            </a:r>
            <a:r>
              <a:rPr lang="ru-RU" dirty="0" err="1"/>
              <a:t>дистильованої</a:t>
            </a:r>
            <a:r>
              <a:rPr lang="ru-RU" dirty="0"/>
              <a:t> води. </a:t>
            </a:r>
          </a:p>
          <a:p>
            <a:r>
              <a:rPr lang="uk-UA" i="1" dirty="0"/>
              <a:t>Фуксин </a:t>
            </a:r>
            <a:r>
              <a:rPr lang="uk-UA" i="1" dirty="0" err="1"/>
              <a:t>Ціля</a:t>
            </a:r>
            <a:r>
              <a:rPr lang="uk-UA" dirty="0"/>
              <a:t>. 1 г основного фуксину і 5 г кристалічної карболової кислоти (або 5 мл 5 % карболової кислоти) ретельно розтирають у ступці з кількома краплями гліцерину, додаючи поступово 10 мл 96 % спирту. До отриманої маси, помішуючи, додають до 100 мл дистильованої води. Через добу розчин фільтрують. Зберігають його в банці з притертим корком. Фарба стійка. </a:t>
            </a:r>
          </a:p>
        </p:txBody>
      </p:sp>
    </p:spTree>
    <p:extLst>
      <p:ext uri="{BB962C8B-B14F-4D97-AF65-F5344CB8AC3E}">
        <p14:creationId xmlns:p14="http://schemas.microsoft.com/office/powerpoint/2010/main" val="30683596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2F0288F-37BD-4012-A2FB-8FC441A9BE78}"/>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73B5D063-9072-479B-9B81-C46DB0F8A043}"/>
              </a:ext>
            </a:extLst>
          </p:cNvPr>
          <p:cNvSpPr>
            <a:spLocks noGrp="1"/>
          </p:cNvSpPr>
          <p:nvPr>
            <p:ph idx="1"/>
          </p:nvPr>
        </p:nvSpPr>
        <p:spPr/>
        <p:txBody>
          <a:bodyPr/>
          <a:lstStyle/>
          <a:p>
            <a:r>
              <a:rPr lang="ru-RU" i="1" dirty="0" err="1"/>
              <a:t>Метиленова</a:t>
            </a:r>
            <a:r>
              <a:rPr lang="ru-RU" i="1" dirty="0"/>
              <a:t> синь</a:t>
            </a:r>
            <a:r>
              <a:rPr lang="ru-RU" dirty="0"/>
              <a:t>. 20 г </a:t>
            </a:r>
            <a:r>
              <a:rPr lang="ru-RU" dirty="0" err="1"/>
              <a:t>метиленової</a:t>
            </a:r>
            <a:r>
              <a:rPr lang="ru-RU" dirty="0"/>
              <a:t> </a:t>
            </a:r>
            <a:r>
              <a:rPr lang="ru-RU" dirty="0" err="1"/>
              <a:t>сині</a:t>
            </a:r>
            <a:r>
              <a:rPr lang="ru-RU" dirty="0"/>
              <a:t> </a:t>
            </a:r>
            <a:r>
              <a:rPr lang="ru-RU" dirty="0" err="1"/>
              <a:t>розчиняють</a:t>
            </a:r>
            <a:r>
              <a:rPr lang="ru-RU" dirty="0"/>
              <a:t> в 300 мл 96 % спирту. </a:t>
            </a:r>
          </a:p>
          <a:p>
            <a:r>
              <a:rPr lang="ru-RU" dirty="0"/>
              <a:t>Для </a:t>
            </a:r>
            <a:r>
              <a:rPr lang="ru-RU" dirty="0" err="1"/>
              <a:t>фарбування</a:t>
            </a:r>
            <a:r>
              <a:rPr lang="ru-RU" dirty="0"/>
              <a:t> </a:t>
            </a:r>
            <a:r>
              <a:rPr lang="ru-RU" dirty="0" err="1"/>
              <a:t>бактерій</a:t>
            </a:r>
            <a:r>
              <a:rPr lang="ru-RU" dirty="0"/>
              <a:t> </a:t>
            </a:r>
            <a:r>
              <a:rPr lang="ru-RU" dirty="0" err="1"/>
              <a:t>застосовують</a:t>
            </a:r>
            <a:r>
              <a:rPr lang="ru-RU" dirty="0"/>
              <a:t> спиртово-</a:t>
            </a:r>
            <a:r>
              <a:rPr lang="ru-RU" dirty="0" err="1"/>
              <a:t>водні</a:t>
            </a:r>
            <a:r>
              <a:rPr lang="ru-RU" dirty="0"/>
              <a:t> </a:t>
            </a:r>
            <a:r>
              <a:rPr lang="ru-RU" dirty="0" err="1"/>
              <a:t>розчини</a:t>
            </a:r>
            <a:r>
              <a:rPr lang="ru-RU" dirty="0"/>
              <a:t> </a:t>
            </a:r>
            <a:r>
              <a:rPr lang="ru-RU" dirty="0" err="1"/>
              <a:t>різної</a:t>
            </a:r>
            <a:r>
              <a:rPr lang="ru-RU" dirty="0"/>
              <a:t> </a:t>
            </a:r>
            <a:r>
              <a:rPr lang="ru-RU" dirty="0" err="1"/>
              <a:t>міцності</a:t>
            </a:r>
            <a:r>
              <a:rPr lang="ru-RU" dirty="0"/>
              <a:t>: на 1 мл </a:t>
            </a:r>
            <a:r>
              <a:rPr lang="ru-RU" dirty="0" err="1"/>
              <a:t>профільтрованого</a:t>
            </a:r>
            <a:r>
              <a:rPr lang="ru-RU" dirty="0"/>
              <a:t> </a:t>
            </a:r>
            <a:r>
              <a:rPr lang="ru-RU" dirty="0" err="1"/>
              <a:t>насиченого</a:t>
            </a:r>
            <a:r>
              <a:rPr lang="ru-RU" dirty="0"/>
              <a:t> спиртового </a:t>
            </a:r>
            <a:r>
              <a:rPr lang="ru-RU" dirty="0" err="1"/>
              <a:t>розчину</a:t>
            </a:r>
            <a:r>
              <a:rPr lang="ru-RU" dirty="0"/>
              <a:t> </a:t>
            </a:r>
            <a:r>
              <a:rPr lang="ru-RU" dirty="0" err="1"/>
              <a:t>фарби</a:t>
            </a:r>
            <a:r>
              <a:rPr lang="ru-RU" dirty="0"/>
              <a:t> </a:t>
            </a:r>
            <a:r>
              <a:rPr lang="ru-RU" dirty="0" err="1"/>
              <a:t>беруть</a:t>
            </a:r>
            <a:r>
              <a:rPr lang="ru-RU" dirty="0"/>
              <a:t> </a:t>
            </a:r>
            <a:r>
              <a:rPr lang="ru-RU" dirty="0" err="1"/>
              <a:t>від</a:t>
            </a:r>
            <a:r>
              <a:rPr lang="ru-RU" dirty="0"/>
              <a:t> 10 до 40 мл води. </a:t>
            </a:r>
            <a:endParaRPr lang="uk-UA" dirty="0"/>
          </a:p>
        </p:txBody>
      </p:sp>
    </p:spTree>
    <p:extLst>
      <p:ext uri="{BB962C8B-B14F-4D97-AF65-F5344CB8AC3E}">
        <p14:creationId xmlns:p14="http://schemas.microsoft.com/office/powerpoint/2010/main" val="24469634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21677E-90F7-4CEC-875F-A0EBF626C9A6}"/>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C76A1CA3-A0BF-49F5-B64F-FDD36DBA80CF}"/>
              </a:ext>
            </a:extLst>
          </p:cNvPr>
          <p:cNvSpPr>
            <a:spLocks noGrp="1"/>
          </p:cNvSpPr>
          <p:nvPr>
            <p:ph idx="1"/>
          </p:nvPr>
        </p:nvSpPr>
        <p:spPr/>
        <p:txBody>
          <a:bodyPr>
            <a:normAutofit lnSpcReduction="10000"/>
          </a:bodyPr>
          <a:lstStyle/>
          <a:p>
            <a:r>
              <a:rPr lang="ru-RU" i="1" dirty="0" err="1"/>
              <a:t>Лугова</a:t>
            </a:r>
            <a:r>
              <a:rPr lang="ru-RU" i="1" dirty="0"/>
              <a:t> синь </a:t>
            </a:r>
            <a:r>
              <a:rPr lang="ru-RU" i="1" dirty="0" err="1"/>
              <a:t>Леффлера</a:t>
            </a:r>
            <a:r>
              <a:rPr lang="ru-RU" dirty="0"/>
              <a:t>. До 100 мл води </a:t>
            </a:r>
            <a:r>
              <a:rPr lang="ru-RU" dirty="0" err="1"/>
              <a:t>додають</a:t>
            </a:r>
            <a:r>
              <a:rPr lang="ru-RU" dirty="0"/>
              <a:t> 30 мл </a:t>
            </a:r>
            <a:r>
              <a:rPr lang="ru-RU" dirty="0" err="1"/>
              <a:t>профільтрованого</a:t>
            </a:r>
            <a:r>
              <a:rPr lang="ru-RU" dirty="0"/>
              <a:t> </a:t>
            </a:r>
            <a:r>
              <a:rPr lang="ru-RU" dirty="0" err="1"/>
              <a:t>насиченого</a:t>
            </a:r>
            <a:r>
              <a:rPr lang="ru-RU" dirty="0"/>
              <a:t> спиртового </a:t>
            </a:r>
            <a:r>
              <a:rPr lang="ru-RU" dirty="0" err="1"/>
              <a:t>розчину</a:t>
            </a:r>
            <a:r>
              <a:rPr lang="ru-RU" dirty="0"/>
              <a:t> </a:t>
            </a:r>
            <a:r>
              <a:rPr lang="ru-RU" dirty="0" err="1"/>
              <a:t>метиленової</a:t>
            </a:r>
            <a:r>
              <a:rPr lang="ru-RU" dirty="0"/>
              <a:t> </a:t>
            </a:r>
            <a:r>
              <a:rPr lang="ru-RU" dirty="0" err="1"/>
              <a:t>сині</a:t>
            </a:r>
            <a:r>
              <a:rPr lang="ru-RU" dirty="0"/>
              <a:t> і 1 мл 1 % </a:t>
            </a:r>
            <a:r>
              <a:rPr lang="ru-RU" dirty="0" err="1"/>
              <a:t>розчину</a:t>
            </a:r>
            <a:r>
              <a:rPr lang="ru-RU" dirty="0"/>
              <a:t> </a:t>
            </a:r>
            <a:r>
              <a:rPr lang="ru-RU" dirty="0" err="1"/>
              <a:t>їдкого</a:t>
            </a:r>
            <a:r>
              <a:rPr lang="ru-RU" dirty="0"/>
              <a:t> </a:t>
            </a:r>
            <a:r>
              <a:rPr lang="ru-RU" dirty="0" err="1"/>
              <a:t>калію</a:t>
            </a:r>
            <a:r>
              <a:rPr lang="ru-RU" dirty="0"/>
              <a:t>. Чим </a:t>
            </a:r>
            <a:r>
              <a:rPr lang="ru-RU" dirty="0" err="1"/>
              <a:t>довше</a:t>
            </a:r>
            <a:r>
              <a:rPr lang="ru-RU" dirty="0"/>
              <a:t> </a:t>
            </a:r>
            <a:r>
              <a:rPr lang="ru-RU" dirty="0" err="1"/>
              <a:t>стоїть</a:t>
            </a:r>
            <a:r>
              <a:rPr lang="ru-RU" dirty="0"/>
              <a:t> </a:t>
            </a:r>
            <a:r>
              <a:rPr lang="ru-RU" dirty="0" err="1"/>
              <a:t>розчин</a:t>
            </a:r>
            <a:r>
              <a:rPr lang="ru-RU" dirty="0"/>
              <a:t>, </a:t>
            </a:r>
            <a:r>
              <a:rPr lang="ru-RU" dirty="0" err="1"/>
              <a:t>тим</a:t>
            </a:r>
            <a:r>
              <a:rPr lang="ru-RU" dirty="0"/>
              <a:t> </a:t>
            </a:r>
            <a:r>
              <a:rPr lang="ru-RU" dirty="0" err="1"/>
              <a:t>якісніша</a:t>
            </a:r>
            <a:r>
              <a:rPr lang="ru-RU" dirty="0"/>
              <a:t> </a:t>
            </a:r>
            <a:r>
              <a:rPr lang="ru-RU" dirty="0" err="1"/>
              <a:t>фарба</a:t>
            </a:r>
            <a:r>
              <a:rPr lang="ru-RU" dirty="0"/>
              <a:t>. </a:t>
            </a:r>
          </a:p>
          <a:p>
            <a:r>
              <a:rPr lang="uk-UA" i="1" dirty="0" err="1"/>
              <a:t>Малахітгрюн</a:t>
            </a:r>
            <a:r>
              <a:rPr lang="uk-UA" dirty="0"/>
              <a:t>. 1,02 г фарби розтирають у ступці і розчиняють в 100 мл 96 % спирту. Розчин залишають на добу, потім фільтрують; зберігають у банці з притертим корком. </a:t>
            </a:r>
          </a:p>
          <a:p>
            <a:r>
              <a:rPr lang="uk-UA" i="1" dirty="0"/>
              <a:t>Індикатор </a:t>
            </a:r>
            <a:r>
              <a:rPr lang="uk-UA" i="1" dirty="0" err="1"/>
              <a:t>Андреда</a:t>
            </a:r>
            <a:r>
              <a:rPr lang="uk-UA" dirty="0"/>
              <a:t>. 1 г кислого фуксину розчиняють в 400 мл дистильованої води з додаванням 64 мл нормального розчину їдкого натрію. Розчин відстоюють протягом 2 год і потім фільтрують. </a:t>
            </a:r>
          </a:p>
        </p:txBody>
      </p:sp>
    </p:spTree>
    <p:extLst>
      <p:ext uri="{BB962C8B-B14F-4D97-AF65-F5344CB8AC3E}">
        <p14:creationId xmlns:p14="http://schemas.microsoft.com/office/powerpoint/2010/main" val="358166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E2AACC6-0E1A-4F40-966B-A7604751A4E2}"/>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0BAD53B-F800-42A3-92F6-748D69055903}"/>
              </a:ext>
            </a:extLst>
          </p:cNvPr>
          <p:cNvSpPr>
            <a:spLocks noGrp="1"/>
          </p:cNvSpPr>
          <p:nvPr>
            <p:ph idx="1"/>
          </p:nvPr>
        </p:nvSpPr>
        <p:spPr/>
        <p:txBody>
          <a:bodyPr>
            <a:normAutofit lnSpcReduction="10000"/>
          </a:bodyPr>
          <a:lstStyle/>
          <a:p>
            <a:r>
              <a:rPr lang="ru-RU" i="1" dirty="0" err="1"/>
              <a:t>Бромкрезолпурпур</a:t>
            </a:r>
            <a:r>
              <a:rPr lang="ru-RU" dirty="0"/>
              <a:t>. 0,1 г </a:t>
            </a:r>
            <a:r>
              <a:rPr lang="ru-RU" dirty="0" err="1"/>
              <a:t>фарби</a:t>
            </a:r>
            <a:r>
              <a:rPr lang="ru-RU" dirty="0"/>
              <a:t> </a:t>
            </a:r>
            <a:r>
              <a:rPr lang="ru-RU" dirty="0" err="1"/>
              <a:t>розчиняють</a:t>
            </a:r>
            <a:r>
              <a:rPr lang="ru-RU" dirty="0"/>
              <a:t> в 20 мл теплого 96 % спирту і </a:t>
            </a:r>
            <a:r>
              <a:rPr lang="ru-RU" dirty="0" err="1"/>
              <a:t>розбавляють</a:t>
            </a:r>
            <a:r>
              <a:rPr lang="ru-RU" dirty="0"/>
              <a:t> водою до 100 мл. </a:t>
            </a:r>
          </a:p>
          <a:p>
            <a:r>
              <a:rPr lang="ru-RU" i="1" dirty="0" err="1"/>
              <a:t>Бромтимолбляу</a:t>
            </a:r>
            <a:r>
              <a:rPr lang="ru-RU" dirty="0"/>
              <a:t>. 40 г </a:t>
            </a:r>
            <a:r>
              <a:rPr lang="ru-RU" dirty="0" err="1"/>
              <a:t>фарби</a:t>
            </a:r>
            <a:r>
              <a:rPr lang="ru-RU" dirty="0"/>
              <a:t> </a:t>
            </a:r>
            <a:r>
              <a:rPr lang="ru-RU" dirty="0" err="1"/>
              <a:t>розчиняють</a:t>
            </a:r>
            <a:r>
              <a:rPr lang="ru-RU" dirty="0"/>
              <a:t> в 100 мл 96 % спирту. </a:t>
            </a:r>
          </a:p>
          <a:p>
            <a:r>
              <a:rPr lang="uk-UA" i="1" dirty="0"/>
              <a:t>Індикаторний папір на сірководень</a:t>
            </a:r>
            <a:r>
              <a:rPr lang="uk-UA" dirty="0"/>
              <a:t>. Фільтрувальний папір змочують насиченим (10 : 100) розчином оцтовокислого свинцю, висушують на повітрі і розрізають на смуги. Зберігають у закритій банці. </a:t>
            </a:r>
          </a:p>
          <a:p>
            <a:r>
              <a:rPr lang="uk-UA" i="1" dirty="0"/>
              <a:t>Індикаторний папір на індол</a:t>
            </a:r>
            <a:r>
              <a:rPr lang="uk-UA" dirty="0"/>
              <a:t>. Фільтрувальний папір, нарізаний смугами, змочують насиченим розчином щавлевої кислоти (до 100 мл холодної води додають 10 г кислоти до випадання осаду) і висушують. Зберігають у закритій банці. </a:t>
            </a:r>
          </a:p>
        </p:txBody>
      </p:sp>
    </p:spTree>
    <p:extLst>
      <p:ext uri="{BB962C8B-B14F-4D97-AF65-F5344CB8AC3E}">
        <p14:creationId xmlns:p14="http://schemas.microsoft.com/office/powerpoint/2010/main" val="27508903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F780630-0816-4467-95E7-CE9C55317B44}"/>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2569446A-E6D2-41CF-86CF-868E785F1CD1}"/>
              </a:ext>
            </a:extLst>
          </p:cNvPr>
          <p:cNvSpPr>
            <a:spLocks noGrp="1"/>
          </p:cNvSpPr>
          <p:nvPr>
            <p:ph idx="1"/>
          </p:nvPr>
        </p:nvSpPr>
        <p:spPr/>
        <p:txBody>
          <a:bodyPr>
            <a:normAutofit fontScale="92500" lnSpcReduction="20000"/>
          </a:bodyPr>
          <a:lstStyle/>
          <a:p>
            <a:r>
              <a:rPr lang="ru-RU" i="1" dirty="0"/>
              <a:t>Лакмус</a:t>
            </a:r>
            <a:r>
              <a:rPr lang="ru-RU" dirty="0"/>
              <a:t>. </a:t>
            </a:r>
            <a:r>
              <a:rPr lang="ru-RU" dirty="0" err="1"/>
              <a:t>Існує</a:t>
            </a:r>
            <a:r>
              <a:rPr lang="ru-RU" dirty="0"/>
              <a:t> два </a:t>
            </a:r>
            <a:r>
              <a:rPr lang="ru-RU" dirty="0" err="1"/>
              <a:t>методи</a:t>
            </a:r>
            <a:r>
              <a:rPr lang="ru-RU" dirty="0"/>
              <a:t> </a:t>
            </a:r>
            <a:r>
              <a:rPr lang="ru-RU" dirty="0" err="1"/>
              <a:t>приготування</a:t>
            </a:r>
            <a:r>
              <a:rPr lang="ru-RU" dirty="0"/>
              <a:t> лакмусу. </a:t>
            </a:r>
          </a:p>
          <a:p>
            <a:r>
              <a:rPr lang="uk-UA" dirty="0"/>
              <a:t>– 10 г сухого лакмусу розтирають у ступці, висипають у колбу, заливають десятикратною кількістю 96 % спирту, щільно закривають корком, струшують, ретельно перемішуючи вміст, і ставлять у термостат за 37 °С на три доби (спирт щодоби замінюють). На третю добу спирт зливають, осад висушують у термостаті, знову розтирають, заливають десятикратною кількістю дистильованої води і після триденного настоювання за кімнатної температури фільтрують через паперовий фільтр. Настій розливають і стерилізують 10 хв за 0,5 </a:t>
            </a:r>
            <a:r>
              <a:rPr lang="uk-UA" dirty="0" err="1"/>
              <a:t>атм</a:t>
            </a:r>
            <a:r>
              <a:rPr lang="uk-UA" dirty="0"/>
              <a:t>; </a:t>
            </a:r>
          </a:p>
          <a:p>
            <a:r>
              <a:rPr lang="ru-RU" dirty="0"/>
              <a:t>– 10 г сухого лакмусу </a:t>
            </a:r>
            <a:r>
              <a:rPr lang="ru-RU" dirty="0" err="1"/>
              <a:t>заливають</a:t>
            </a:r>
            <a:r>
              <a:rPr lang="ru-RU" dirty="0"/>
              <a:t> 100 мл </a:t>
            </a:r>
            <a:r>
              <a:rPr lang="ru-RU" dirty="0" err="1"/>
              <a:t>холодної</a:t>
            </a:r>
            <a:r>
              <a:rPr lang="ru-RU" dirty="0"/>
              <a:t> води, </a:t>
            </a:r>
            <a:r>
              <a:rPr lang="ru-RU" dirty="0" err="1"/>
              <a:t>залишають</a:t>
            </a:r>
            <a:r>
              <a:rPr lang="ru-RU" dirty="0"/>
              <a:t> на </a:t>
            </a:r>
            <a:r>
              <a:rPr lang="ru-RU" dirty="0" err="1"/>
              <a:t>півдня</a:t>
            </a:r>
            <a:r>
              <a:rPr lang="ru-RU" dirty="0"/>
              <a:t>, </a:t>
            </a:r>
            <a:r>
              <a:rPr lang="ru-RU" dirty="0" err="1"/>
              <a:t>щоб</a:t>
            </a:r>
            <a:r>
              <a:rPr lang="ru-RU" dirty="0"/>
              <a:t> </a:t>
            </a:r>
            <a:r>
              <a:rPr lang="ru-RU" dirty="0" err="1"/>
              <a:t>розійшовся</a:t>
            </a:r>
            <a:r>
              <a:rPr lang="ru-RU" dirty="0"/>
              <a:t> лакмус, а </a:t>
            </a:r>
            <a:r>
              <a:rPr lang="ru-RU" dirty="0" err="1"/>
              <a:t>потім</a:t>
            </a:r>
            <a:r>
              <a:rPr lang="ru-RU" dirty="0"/>
              <a:t> </a:t>
            </a:r>
            <a:r>
              <a:rPr lang="ru-RU" dirty="0" err="1"/>
              <a:t>ставлять</a:t>
            </a:r>
            <a:r>
              <a:rPr lang="ru-RU" dirty="0"/>
              <a:t> у термостат на 1–2 </a:t>
            </a:r>
            <a:r>
              <a:rPr lang="ru-RU" dirty="0" err="1"/>
              <a:t>доби</a:t>
            </a:r>
            <a:r>
              <a:rPr lang="ru-RU" dirty="0"/>
              <a:t>. </a:t>
            </a:r>
            <a:r>
              <a:rPr lang="ru-RU" dirty="0" err="1"/>
              <a:t>Після</a:t>
            </a:r>
            <a:r>
              <a:rPr lang="ru-RU" dirty="0"/>
              <a:t> </a:t>
            </a:r>
            <a:r>
              <a:rPr lang="ru-RU" dirty="0" err="1"/>
              <a:t>цього</a:t>
            </a:r>
            <a:r>
              <a:rPr lang="ru-RU" dirty="0"/>
              <a:t> </a:t>
            </a:r>
            <a:r>
              <a:rPr lang="ru-RU" dirty="0" err="1"/>
              <a:t>водну</a:t>
            </a:r>
            <a:r>
              <a:rPr lang="ru-RU" dirty="0"/>
              <a:t> </a:t>
            </a:r>
            <a:r>
              <a:rPr lang="ru-RU" dirty="0" err="1"/>
              <a:t>витяжку</a:t>
            </a:r>
            <a:r>
              <a:rPr lang="ru-RU" dirty="0"/>
              <a:t> </a:t>
            </a:r>
            <a:r>
              <a:rPr lang="ru-RU" dirty="0" err="1"/>
              <a:t>зливають</a:t>
            </a:r>
            <a:r>
              <a:rPr lang="ru-RU" dirty="0"/>
              <a:t>, </a:t>
            </a:r>
            <a:r>
              <a:rPr lang="ru-RU" dirty="0" err="1"/>
              <a:t>розливають</a:t>
            </a:r>
            <a:r>
              <a:rPr lang="ru-RU" dirty="0"/>
              <a:t> у </a:t>
            </a:r>
            <a:r>
              <a:rPr lang="ru-RU" dirty="0" err="1"/>
              <a:t>пробірки</a:t>
            </a:r>
            <a:r>
              <a:rPr lang="ru-RU" dirty="0"/>
              <a:t> і </a:t>
            </a:r>
            <a:r>
              <a:rPr lang="ru-RU" dirty="0" err="1"/>
              <a:t>стерилізують</a:t>
            </a:r>
            <a:r>
              <a:rPr lang="ru-RU" dirty="0"/>
              <a:t> 20 </a:t>
            </a:r>
            <a:r>
              <a:rPr lang="ru-RU" dirty="0" err="1"/>
              <a:t>хв</a:t>
            </a:r>
            <a:r>
              <a:rPr lang="ru-RU" dirty="0"/>
              <a:t> за 0,5 атм. </a:t>
            </a:r>
            <a:endParaRPr lang="uk-UA" dirty="0"/>
          </a:p>
        </p:txBody>
      </p:sp>
    </p:spTree>
    <p:extLst>
      <p:ext uri="{BB962C8B-B14F-4D97-AF65-F5344CB8AC3E}">
        <p14:creationId xmlns:p14="http://schemas.microsoft.com/office/powerpoint/2010/main" val="11414521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0C5D747-7111-4014-B3E0-EF6AF44AC1FE}"/>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175FD96-205B-4A9F-97E2-42A7033C5F14}"/>
              </a:ext>
            </a:extLst>
          </p:cNvPr>
          <p:cNvSpPr>
            <a:spLocks noGrp="1"/>
          </p:cNvSpPr>
          <p:nvPr>
            <p:ph idx="1"/>
          </p:nvPr>
        </p:nvSpPr>
        <p:spPr/>
        <p:txBody>
          <a:bodyPr/>
          <a:lstStyle/>
          <a:p>
            <a:r>
              <a:rPr lang="ru-RU" i="1" dirty="0" err="1"/>
              <a:t>Лакмоїд</a:t>
            </a:r>
            <a:r>
              <a:rPr lang="ru-RU" dirty="0"/>
              <a:t>. У 150 мл спирту-</a:t>
            </a:r>
            <a:r>
              <a:rPr lang="ru-RU" dirty="0" err="1"/>
              <a:t>ректифікату</a:t>
            </a:r>
            <a:r>
              <a:rPr lang="ru-RU" dirty="0"/>
              <a:t> </a:t>
            </a:r>
            <a:r>
              <a:rPr lang="ru-RU" dirty="0" err="1"/>
              <a:t>додають</a:t>
            </a:r>
            <a:r>
              <a:rPr lang="ru-RU" dirty="0"/>
              <a:t> 10 г </a:t>
            </a:r>
            <a:r>
              <a:rPr lang="ru-RU" dirty="0" err="1"/>
              <a:t>лакмоїду</a:t>
            </a:r>
            <a:r>
              <a:rPr lang="ru-RU" dirty="0"/>
              <a:t>, </a:t>
            </a:r>
            <a:r>
              <a:rPr lang="ru-RU" dirty="0" err="1"/>
              <a:t>обережно</a:t>
            </a:r>
            <a:r>
              <a:rPr lang="ru-RU" dirty="0"/>
              <a:t> </a:t>
            </a:r>
            <a:r>
              <a:rPr lang="ru-RU" dirty="0" err="1"/>
              <a:t>перемішують</a:t>
            </a:r>
            <a:r>
              <a:rPr lang="ru-RU" dirty="0"/>
              <a:t> на </a:t>
            </a:r>
            <a:r>
              <a:rPr lang="ru-RU" dirty="0" err="1"/>
              <a:t>водяній</a:t>
            </a:r>
            <a:r>
              <a:rPr lang="ru-RU" dirty="0"/>
              <a:t> </a:t>
            </a:r>
            <a:r>
              <a:rPr lang="ru-RU" dirty="0" err="1"/>
              <a:t>бані</a:t>
            </a:r>
            <a:r>
              <a:rPr lang="ru-RU" dirty="0"/>
              <a:t> і </a:t>
            </a:r>
            <a:r>
              <a:rPr lang="ru-RU" dirty="0" err="1"/>
              <a:t>фільтрують</a:t>
            </a:r>
            <a:r>
              <a:rPr lang="ru-RU" dirty="0"/>
              <a:t> через </a:t>
            </a:r>
            <a:r>
              <a:rPr lang="ru-RU" dirty="0" err="1"/>
              <a:t>паперовий</a:t>
            </a:r>
            <a:r>
              <a:rPr lang="ru-RU" dirty="0"/>
              <a:t> </a:t>
            </a:r>
            <a:r>
              <a:rPr lang="ru-RU" dirty="0" err="1"/>
              <a:t>фільтр</a:t>
            </a:r>
            <a:r>
              <a:rPr lang="ru-RU" dirty="0"/>
              <a:t>. </a:t>
            </a:r>
            <a:endParaRPr lang="uk-UA" dirty="0"/>
          </a:p>
        </p:txBody>
      </p:sp>
    </p:spTree>
    <p:extLst>
      <p:ext uri="{BB962C8B-B14F-4D97-AF65-F5344CB8AC3E}">
        <p14:creationId xmlns:p14="http://schemas.microsoft.com/office/powerpoint/2010/main" val="32134658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4235E63-308B-40C6-82A8-352F15E74BF8}"/>
              </a:ext>
            </a:extLst>
          </p:cNvPr>
          <p:cNvSpPr>
            <a:spLocks noGrp="1"/>
          </p:cNvSpPr>
          <p:nvPr>
            <p:ph type="title"/>
          </p:nvPr>
        </p:nvSpPr>
        <p:spPr/>
        <p:txBody>
          <a:bodyPr/>
          <a:lstStyle/>
          <a:p>
            <a:r>
              <a:rPr lang="ru-RU" b="1" dirty="0" err="1"/>
              <a:t>Реактиви</a:t>
            </a:r>
            <a:r>
              <a:rPr lang="ru-RU" b="1" dirty="0"/>
              <a:t> для </a:t>
            </a:r>
            <a:r>
              <a:rPr lang="ru-RU" b="1" dirty="0" err="1"/>
              <a:t>фарбування</a:t>
            </a:r>
            <a:r>
              <a:rPr lang="ru-RU" b="1" dirty="0"/>
              <a:t> за </a:t>
            </a:r>
            <a:r>
              <a:rPr lang="ru-RU" b="1" dirty="0" err="1"/>
              <a:t>Грамом</a:t>
            </a:r>
            <a:r>
              <a:rPr lang="ru-RU" dirty="0"/>
              <a:t>. </a:t>
            </a:r>
            <a:endParaRPr lang="uk-UA" dirty="0"/>
          </a:p>
        </p:txBody>
      </p:sp>
      <p:sp>
        <p:nvSpPr>
          <p:cNvPr id="3" name="Объект 2">
            <a:extLst>
              <a:ext uri="{FF2B5EF4-FFF2-40B4-BE49-F238E27FC236}">
                <a16:creationId xmlns:a16="http://schemas.microsoft.com/office/drawing/2014/main" id="{FE71559B-16A5-45F3-B493-D0B5A99A4BA8}"/>
              </a:ext>
            </a:extLst>
          </p:cNvPr>
          <p:cNvSpPr>
            <a:spLocks noGrp="1"/>
          </p:cNvSpPr>
          <p:nvPr>
            <p:ph idx="1"/>
          </p:nvPr>
        </p:nvSpPr>
        <p:spPr/>
        <p:txBody>
          <a:bodyPr>
            <a:normAutofit lnSpcReduction="10000"/>
          </a:bodyPr>
          <a:lstStyle/>
          <a:p>
            <a:r>
              <a:rPr lang="uk-UA" i="1" dirty="0"/>
              <a:t>Розчин </a:t>
            </a:r>
            <a:r>
              <a:rPr lang="uk-UA" i="1" dirty="0" err="1"/>
              <a:t>генціан</a:t>
            </a:r>
            <a:r>
              <a:rPr lang="uk-UA" i="1" dirty="0"/>
              <a:t> або </a:t>
            </a:r>
            <a:r>
              <a:rPr lang="uk-UA" i="1" dirty="0" err="1"/>
              <a:t>кристалвіолету</a:t>
            </a:r>
            <a:r>
              <a:rPr lang="uk-UA" dirty="0"/>
              <a:t>. 1 г </a:t>
            </a:r>
            <a:r>
              <a:rPr lang="uk-UA" dirty="0" err="1"/>
              <a:t>генціану</a:t>
            </a:r>
            <a:r>
              <a:rPr lang="uk-UA" dirty="0"/>
              <a:t> або кристал-</a:t>
            </a:r>
            <a:r>
              <a:rPr lang="uk-UA" dirty="0" err="1"/>
              <a:t>віолету</a:t>
            </a:r>
            <a:r>
              <a:rPr lang="uk-UA" dirty="0"/>
              <a:t> розчиняють в 100 мл спирту-ректифікату, додаючи 5 мл гліцерину, перемішують і ставлять у термостат. Через добу фільтрують. Для отримання чистіших препаратів використовують папірці, зафарбовані </a:t>
            </a:r>
            <a:r>
              <a:rPr lang="uk-UA" dirty="0" err="1"/>
              <a:t>генціанвіолетом</a:t>
            </a:r>
            <a:r>
              <a:rPr lang="uk-UA" dirty="0"/>
              <a:t>. Фільтрувальний папір нарізують смужками рівними довжині предметних скелець, змочують у розчині </a:t>
            </a:r>
            <a:r>
              <a:rPr lang="uk-UA" dirty="0" err="1"/>
              <a:t>генціанвіолету</a:t>
            </a:r>
            <a:r>
              <a:rPr lang="uk-UA" dirty="0"/>
              <a:t>, висушують і нарізують смужками, вужчими за ширину предметних скелець. </a:t>
            </a:r>
          </a:p>
          <a:p>
            <a:r>
              <a:rPr lang="uk-UA" i="1" dirty="0"/>
              <a:t>Розчин </a:t>
            </a:r>
            <a:r>
              <a:rPr lang="uk-UA" i="1" dirty="0" err="1"/>
              <a:t>Люголя</a:t>
            </a:r>
            <a:r>
              <a:rPr lang="uk-UA" dirty="0"/>
              <a:t>. 2 г йодистого калію розчиняють у невеликій кількості (10–15 мл) дистильованої води (до повного розчинення), потім додають 1 г йоду, розчиняють і доливають до 300 мл дистильованою водою. Зберігають у темному місці. </a:t>
            </a:r>
          </a:p>
        </p:txBody>
      </p:sp>
    </p:spTree>
    <p:extLst>
      <p:ext uri="{BB962C8B-B14F-4D97-AF65-F5344CB8AC3E}">
        <p14:creationId xmlns:p14="http://schemas.microsoft.com/office/powerpoint/2010/main" val="34924848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D0FC956-CF87-46A7-B398-A8EE4BF45680}"/>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C08355EF-9E3D-4B4E-9D04-729B961491B2}"/>
              </a:ext>
            </a:extLst>
          </p:cNvPr>
          <p:cNvSpPr>
            <a:spLocks noGrp="1"/>
          </p:cNvSpPr>
          <p:nvPr>
            <p:ph idx="1"/>
          </p:nvPr>
        </p:nvSpPr>
        <p:spPr/>
        <p:txBody>
          <a:bodyPr/>
          <a:lstStyle/>
          <a:p>
            <a:r>
              <a:rPr lang="ru-RU" i="1"/>
              <a:t>Спирт за Саватеєвим</a:t>
            </a:r>
            <a:r>
              <a:rPr lang="ru-RU"/>
              <a:t>: до 50 мл спирту додають 1 мл 5 % йодної настоянки на спирті. </a:t>
            </a:r>
          </a:p>
          <a:p>
            <a:r>
              <a:rPr lang="uk-UA" i="1"/>
              <a:t>Фуксин Пфейфера</a:t>
            </a:r>
            <a:r>
              <a:rPr lang="uk-UA"/>
              <a:t>: готують з фуксину Ціля. Беруть 1 частину фуксину Ціля і додають 9 частин дистильованої води. Фарба при зберіганні нестійка, тому її готують перед фарбуванням мазка. </a:t>
            </a:r>
          </a:p>
        </p:txBody>
      </p:sp>
    </p:spTree>
    <p:extLst>
      <p:ext uri="{BB962C8B-B14F-4D97-AF65-F5344CB8AC3E}">
        <p14:creationId xmlns:p14="http://schemas.microsoft.com/office/powerpoint/2010/main" val="13139747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844F226-F189-4473-81DB-60C626EEA4A4}"/>
              </a:ext>
            </a:extLst>
          </p:cNvPr>
          <p:cNvSpPr>
            <a:spLocks noGrp="1"/>
          </p:cNvSpPr>
          <p:nvPr>
            <p:ph type="title"/>
          </p:nvPr>
        </p:nvSpPr>
        <p:spPr/>
        <p:txBody>
          <a:bodyPr/>
          <a:lstStyle/>
          <a:p>
            <a:r>
              <a:rPr lang="ru-RU" b="1" dirty="0" err="1"/>
              <a:t>Методи</a:t>
            </a:r>
            <a:r>
              <a:rPr lang="ru-RU" b="1" dirty="0"/>
              <a:t> </a:t>
            </a:r>
            <a:r>
              <a:rPr lang="ru-RU" b="1" dirty="0" err="1"/>
              <a:t>виділення</a:t>
            </a:r>
            <a:r>
              <a:rPr lang="ru-RU" b="1" dirty="0"/>
              <a:t> </a:t>
            </a:r>
            <a:r>
              <a:rPr lang="ru-RU" b="1" dirty="0" err="1"/>
              <a:t>фітопатогенних</a:t>
            </a:r>
            <a:r>
              <a:rPr lang="ru-RU" b="1" dirty="0"/>
              <a:t> </a:t>
            </a:r>
            <a:r>
              <a:rPr lang="ru-RU" b="1" dirty="0" err="1"/>
              <a:t>бактерій</a:t>
            </a:r>
            <a:r>
              <a:rPr lang="ru-RU" b="1" dirty="0"/>
              <a:t> з </a:t>
            </a:r>
            <a:r>
              <a:rPr lang="ru-RU" b="1" dirty="0" err="1"/>
              <a:t>рослинного</a:t>
            </a:r>
            <a:r>
              <a:rPr lang="ru-RU" b="1" dirty="0"/>
              <a:t> </a:t>
            </a:r>
            <a:r>
              <a:rPr lang="ru-RU" b="1" dirty="0" err="1"/>
              <a:t>матеріалу</a:t>
            </a:r>
            <a:r>
              <a:rPr lang="ru-RU" b="1" dirty="0"/>
              <a:t>. </a:t>
            </a:r>
            <a:endParaRPr lang="uk-UA" dirty="0"/>
          </a:p>
        </p:txBody>
      </p:sp>
      <p:sp>
        <p:nvSpPr>
          <p:cNvPr id="3" name="Объект 2">
            <a:extLst>
              <a:ext uri="{FF2B5EF4-FFF2-40B4-BE49-F238E27FC236}">
                <a16:creationId xmlns:a16="http://schemas.microsoft.com/office/drawing/2014/main" id="{F8A09E13-667E-4195-83AA-5CD56E2AAEB3}"/>
              </a:ext>
            </a:extLst>
          </p:cNvPr>
          <p:cNvSpPr>
            <a:spLocks noGrp="1"/>
          </p:cNvSpPr>
          <p:nvPr>
            <p:ph idx="1"/>
          </p:nvPr>
        </p:nvSpPr>
        <p:spPr/>
        <p:txBody>
          <a:bodyPr>
            <a:normAutofit lnSpcReduction="10000"/>
          </a:bodyPr>
          <a:lstStyle/>
          <a:p>
            <a:r>
              <a:rPr lang="ru-RU" dirty="0" err="1"/>
              <a:t>Бактеріологічний</a:t>
            </a:r>
            <a:r>
              <a:rPr lang="ru-RU" dirty="0"/>
              <a:t> </a:t>
            </a:r>
            <a:r>
              <a:rPr lang="ru-RU" dirty="0" err="1"/>
              <a:t>аналіз</a:t>
            </a:r>
            <a:r>
              <a:rPr lang="ru-RU" dirty="0"/>
              <a:t> </a:t>
            </a:r>
            <a:r>
              <a:rPr lang="ru-RU" dirty="0" err="1"/>
              <a:t>слід</a:t>
            </a:r>
            <a:r>
              <a:rPr lang="ru-RU" dirty="0"/>
              <a:t> </a:t>
            </a:r>
            <a:r>
              <a:rPr lang="ru-RU" dirty="0" err="1"/>
              <a:t>проводити</a:t>
            </a:r>
            <a:r>
              <a:rPr lang="ru-RU" dirty="0"/>
              <a:t> у чистому </a:t>
            </a:r>
            <a:r>
              <a:rPr lang="ru-RU" dirty="0" err="1"/>
              <a:t>приміщенні</a:t>
            </a:r>
            <a:r>
              <a:rPr lang="ru-RU" dirty="0"/>
              <a:t>, де </a:t>
            </a:r>
            <a:r>
              <a:rPr lang="ru-RU" dirty="0" err="1"/>
              <a:t>немає</a:t>
            </a:r>
            <a:r>
              <a:rPr lang="ru-RU" dirty="0"/>
              <a:t> руху </a:t>
            </a:r>
            <a:r>
              <a:rPr lang="ru-RU" dirty="0" err="1"/>
              <a:t>повітря</a:t>
            </a:r>
            <a:r>
              <a:rPr lang="ru-RU" dirty="0"/>
              <a:t> (</a:t>
            </a:r>
            <a:r>
              <a:rPr lang="ru-RU" dirty="0" err="1"/>
              <a:t>сторонні</a:t>
            </a:r>
            <a:r>
              <a:rPr lang="ru-RU" dirty="0"/>
              <a:t> не </a:t>
            </a:r>
            <a:r>
              <a:rPr lang="ru-RU" dirty="0" err="1"/>
              <a:t>ходять</a:t>
            </a:r>
            <a:r>
              <a:rPr lang="ru-RU" dirty="0"/>
              <a:t>, </a:t>
            </a:r>
            <a:r>
              <a:rPr lang="ru-RU" dirty="0" err="1"/>
              <a:t>двері</a:t>
            </a:r>
            <a:r>
              <a:rPr lang="ru-RU" dirty="0"/>
              <a:t> та </a:t>
            </a:r>
            <a:r>
              <a:rPr lang="ru-RU" dirty="0" err="1"/>
              <a:t>вікна</a:t>
            </a:r>
            <a:r>
              <a:rPr lang="ru-RU" dirty="0"/>
              <a:t> </a:t>
            </a:r>
            <a:r>
              <a:rPr lang="ru-RU" dirty="0" err="1"/>
              <a:t>зачинені</a:t>
            </a:r>
            <a:r>
              <a:rPr lang="ru-RU" dirty="0"/>
              <a:t>). </a:t>
            </a:r>
          </a:p>
          <a:p>
            <a:r>
              <a:rPr lang="uk-UA" dirty="0"/>
              <a:t>Робочий стіл накривають склом і звільняють від усіх предметів. Протирають чистою зволоженою ганчіркою, скло дезінфікують спиртом. </a:t>
            </a:r>
          </a:p>
          <a:p>
            <a:r>
              <a:rPr lang="uk-UA" dirty="0"/>
              <a:t>На столі розставляють у певному порядку необхідний посуд, інструменти та оптику: банку зі спиртом, банку з предметними та покривними скельцями, спиртівку, препарувальні голки, шпателі </a:t>
            </a:r>
            <a:r>
              <a:rPr lang="uk-UA" dirty="0" err="1"/>
              <a:t>Дригальського</a:t>
            </a:r>
            <a:r>
              <a:rPr lang="uk-UA" dirty="0"/>
              <a:t>, піпетки, ступку, пробірки зі стерильною водою, загорнуті в папір стерильні чашки Петрі, чашки з поживним агаровим середовищем. </a:t>
            </a:r>
          </a:p>
        </p:txBody>
      </p:sp>
    </p:spTree>
    <p:extLst>
      <p:ext uri="{BB962C8B-B14F-4D97-AF65-F5344CB8AC3E}">
        <p14:creationId xmlns:p14="http://schemas.microsoft.com/office/powerpoint/2010/main" val="9330390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076E30E-D7BA-453C-A6A1-C4EEFFDDA5BC}"/>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C87F9905-A4BE-4E4D-B417-FF86147ACF80}"/>
              </a:ext>
            </a:extLst>
          </p:cNvPr>
          <p:cNvSpPr>
            <a:spLocks noGrp="1"/>
          </p:cNvSpPr>
          <p:nvPr>
            <p:ph idx="1"/>
          </p:nvPr>
        </p:nvSpPr>
        <p:spPr/>
        <p:txBody>
          <a:bodyPr>
            <a:normAutofit lnSpcReduction="10000"/>
          </a:bodyPr>
          <a:lstStyle/>
          <a:p>
            <a:r>
              <a:rPr lang="uk-UA"/>
              <a:t>Біля полум’я спиртівки знімають папір з чашок Петрі і розкладають на столі. Агар, необхідній для роботи, розплавляють на водяній бані в колбі і охолоджують до 50–60 °С. Біля полум’я спиртівки виймають ватний корок з колби і прожарюють шийку. Великим та вказівним пальцями лівої руки припіднімають кришку чашки Петрі настільки, щоб у щілину могла пройти шийка колби, виливають у неї агар, вкриваючи дно, і закривають чашку. Таким чином заповнюють три чашки. </a:t>
            </a:r>
          </a:p>
          <a:p>
            <a:r>
              <a:rPr lang="uk-UA"/>
              <a:t>Для посіву готують дві чашки з МПА і одну із зеленим агаром, що затримує ріст спороутворюючої та грампозитивної мікрофлори. Чашку із зеленим агаром слід помітити, бо за розвитку у ній мікроорганізмів зелений колір середовища іноді зникає. </a:t>
            </a:r>
          </a:p>
        </p:txBody>
      </p:sp>
    </p:spTree>
    <p:extLst>
      <p:ext uri="{BB962C8B-B14F-4D97-AF65-F5344CB8AC3E}">
        <p14:creationId xmlns:p14="http://schemas.microsoft.com/office/powerpoint/2010/main" val="2882725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D06A0C1-EE74-47D8-8F03-AAA6BE18C36A}"/>
              </a:ext>
            </a:extLst>
          </p:cNvPr>
          <p:cNvSpPr>
            <a:spLocks noGrp="1"/>
          </p:cNvSpPr>
          <p:nvPr>
            <p:ph type="title"/>
          </p:nvPr>
        </p:nvSpPr>
        <p:spPr/>
        <p:txBody>
          <a:bodyPr/>
          <a:lstStyle/>
          <a:p>
            <a:r>
              <a:rPr lang="uk-UA" b="1" dirty="0"/>
              <a:t>Прилади, обладнання та </a:t>
            </a:r>
            <a:r>
              <a:rPr lang="uk-UA" b="1" dirty="0" err="1"/>
              <a:t>метеріали</a:t>
            </a:r>
            <a:r>
              <a:rPr lang="uk-UA" b="1" dirty="0"/>
              <a:t> </a:t>
            </a:r>
            <a:endParaRPr lang="uk-UA" dirty="0"/>
          </a:p>
        </p:txBody>
      </p:sp>
      <p:sp>
        <p:nvSpPr>
          <p:cNvPr id="3" name="Объект 2">
            <a:extLst>
              <a:ext uri="{FF2B5EF4-FFF2-40B4-BE49-F238E27FC236}">
                <a16:creationId xmlns:a16="http://schemas.microsoft.com/office/drawing/2014/main" id="{AC55F3AD-DA74-4AC7-9F15-86B6BBD60F53}"/>
              </a:ext>
            </a:extLst>
          </p:cNvPr>
          <p:cNvSpPr>
            <a:spLocks noGrp="1"/>
          </p:cNvSpPr>
          <p:nvPr>
            <p:ph idx="1"/>
          </p:nvPr>
        </p:nvSpPr>
        <p:spPr/>
        <p:txBody>
          <a:bodyPr>
            <a:normAutofit fontScale="92500" lnSpcReduction="10000"/>
          </a:bodyPr>
          <a:lstStyle/>
          <a:p>
            <a:pPr marL="0" indent="0">
              <a:buNone/>
            </a:pPr>
            <a:r>
              <a:rPr lang="uk-UA" dirty="0"/>
              <a:t>Мікроскоп з імерсійною системою; оптичні стандарти мутності, мікрометри окулярні; лупи; люмінесцентно-мікроскопічна апаратура; стерилізатор паровий; апарат Коха; баня водяна з термометром; </a:t>
            </a:r>
            <a:r>
              <a:rPr lang="uk-UA" dirty="0" err="1"/>
              <a:t>аквадистилятор</a:t>
            </a:r>
            <a:r>
              <a:rPr lang="uk-UA" dirty="0"/>
              <a:t>; сушильна шафа; термостат; холодильник; центрифуга; ваги технічні; штативи для пробірок; індикатор універсальний; годинник пісочний; </a:t>
            </a:r>
            <a:r>
              <a:rPr lang="uk-UA" dirty="0" err="1"/>
              <a:t>ростильні</a:t>
            </a:r>
            <a:r>
              <a:rPr lang="uk-UA" dirty="0"/>
              <a:t> фаянсові; вегетаційні посудини; вегетаційний будиночок для штучного зараження рослин; посуд для варіння поживних середовищ; скельця предметні; скельця покривні; спиртівка; пробірки хімічні, </a:t>
            </a:r>
            <a:r>
              <a:rPr lang="uk-UA" dirty="0" err="1"/>
              <a:t>центрифужні</a:t>
            </a:r>
            <a:r>
              <a:rPr lang="uk-UA" dirty="0"/>
              <a:t>, для преципітації і аглютинації; піпетки </a:t>
            </a:r>
            <a:r>
              <a:rPr lang="uk-UA" dirty="0" err="1"/>
              <a:t>поградуйовані</a:t>
            </a:r>
            <a:r>
              <a:rPr lang="uk-UA" dirty="0"/>
              <a:t>, пастерівські і </a:t>
            </a:r>
            <a:r>
              <a:rPr lang="uk-UA" dirty="0" err="1"/>
              <a:t>моровські</a:t>
            </a:r>
            <a:r>
              <a:rPr lang="uk-UA" dirty="0"/>
              <a:t>; скляні палички; шпателі </a:t>
            </a:r>
            <a:r>
              <a:rPr lang="uk-UA" dirty="0" err="1"/>
              <a:t>Дригальського</a:t>
            </a:r>
            <a:r>
              <a:rPr lang="uk-UA" dirty="0"/>
              <a:t>; колби </a:t>
            </a:r>
            <a:r>
              <a:rPr lang="uk-UA" dirty="0" err="1"/>
              <a:t>Ерленмейєра</a:t>
            </a:r>
            <a:r>
              <a:rPr lang="uk-UA" dirty="0"/>
              <a:t> (різної ємності); стакани хімічні (різної ємності); циліндри мірні; лійки скляні; порцелянові ступки; тиглі; порцелянові </a:t>
            </a:r>
          </a:p>
        </p:txBody>
      </p:sp>
    </p:spTree>
    <p:extLst>
      <p:ext uri="{BB962C8B-B14F-4D97-AF65-F5344CB8AC3E}">
        <p14:creationId xmlns:p14="http://schemas.microsoft.com/office/powerpoint/2010/main" val="32290257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9864D1-CEFE-4F06-BC35-E909723BA6BC}"/>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AD8CC8E1-E82E-4236-84BF-9875BFB22366}"/>
              </a:ext>
            </a:extLst>
          </p:cNvPr>
          <p:cNvSpPr>
            <a:spLocks noGrp="1"/>
          </p:cNvSpPr>
          <p:nvPr>
            <p:ph idx="1"/>
          </p:nvPr>
        </p:nvSpPr>
        <p:spPr/>
        <p:txBody>
          <a:bodyPr/>
          <a:lstStyle/>
          <a:p>
            <a:r>
              <a:rPr lang="ru-RU" dirty="0" err="1"/>
              <a:t>Обережно</a:t>
            </a:r>
            <a:r>
              <a:rPr lang="ru-RU" dirty="0"/>
              <a:t> </a:t>
            </a:r>
            <a:r>
              <a:rPr lang="ru-RU" dirty="0" err="1"/>
              <a:t>погойдуючи</a:t>
            </a:r>
            <a:r>
              <a:rPr lang="ru-RU" dirty="0"/>
              <a:t> та </a:t>
            </a:r>
            <a:r>
              <a:rPr lang="ru-RU" dirty="0" err="1"/>
              <a:t>нахиляючи</a:t>
            </a:r>
            <a:r>
              <a:rPr lang="ru-RU" dirty="0"/>
              <a:t> </a:t>
            </a:r>
            <a:r>
              <a:rPr lang="ru-RU" dirty="0" err="1"/>
              <a:t>поживне</a:t>
            </a:r>
            <a:r>
              <a:rPr lang="ru-RU" dirty="0"/>
              <a:t> </a:t>
            </a:r>
            <a:r>
              <a:rPr lang="ru-RU" dirty="0" err="1"/>
              <a:t>середовище</a:t>
            </a:r>
            <a:r>
              <a:rPr lang="ru-RU" dirty="0"/>
              <a:t>, </a:t>
            </a:r>
            <a:r>
              <a:rPr lang="ru-RU" dirty="0" err="1"/>
              <a:t>рівномірно</a:t>
            </a:r>
            <a:r>
              <a:rPr lang="ru-RU" dirty="0"/>
              <a:t> </a:t>
            </a:r>
            <a:r>
              <a:rPr lang="ru-RU" dirty="0" err="1"/>
              <a:t>розподіляють</a:t>
            </a:r>
            <a:r>
              <a:rPr lang="ru-RU" dirty="0"/>
              <a:t> </a:t>
            </a:r>
            <a:r>
              <a:rPr lang="ru-RU" dirty="0" err="1"/>
              <a:t>його</a:t>
            </a:r>
            <a:r>
              <a:rPr lang="ru-RU" dirty="0"/>
              <a:t> на </a:t>
            </a:r>
            <a:r>
              <a:rPr lang="ru-RU" dirty="0" err="1"/>
              <a:t>дні</a:t>
            </a:r>
            <a:r>
              <a:rPr lang="ru-RU" dirty="0"/>
              <a:t> чашки. Агару </a:t>
            </a:r>
            <a:r>
              <a:rPr lang="ru-RU" dirty="0" err="1"/>
              <a:t>дають</a:t>
            </a:r>
            <a:r>
              <a:rPr lang="ru-RU" dirty="0"/>
              <a:t> </a:t>
            </a:r>
            <a:r>
              <a:rPr lang="ru-RU" dirty="0" err="1"/>
              <a:t>застигнути</a:t>
            </a:r>
            <a:r>
              <a:rPr lang="ru-RU" dirty="0"/>
              <a:t> в горизонтальному </a:t>
            </a:r>
            <a:r>
              <a:rPr lang="ru-RU" dirty="0" err="1"/>
              <a:t>положенні</a:t>
            </a:r>
            <a:r>
              <a:rPr lang="ru-RU" dirty="0"/>
              <a:t>. </a:t>
            </a:r>
            <a:r>
              <a:rPr lang="ru-RU" dirty="0" err="1"/>
              <a:t>Потім</a:t>
            </a:r>
            <a:r>
              <a:rPr lang="ru-RU" dirty="0"/>
              <a:t> на чашках </a:t>
            </a:r>
            <a:r>
              <a:rPr lang="ru-RU" dirty="0" err="1"/>
              <a:t>пишуть</a:t>
            </a:r>
            <a:r>
              <a:rPr lang="ru-RU" dirty="0"/>
              <a:t> номер </a:t>
            </a:r>
            <a:r>
              <a:rPr lang="ru-RU" dirty="0" err="1"/>
              <a:t>бактеріологічної</a:t>
            </a:r>
            <a:r>
              <a:rPr lang="ru-RU" dirty="0"/>
              <a:t> </a:t>
            </a:r>
            <a:r>
              <a:rPr lang="ru-RU" dirty="0" err="1"/>
              <a:t>експертизи</a:t>
            </a:r>
            <a:r>
              <a:rPr lang="ru-RU" dirty="0"/>
              <a:t> і дату </a:t>
            </a:r>
            <a:r>
              <a:rPr lang="ru-RU" dirty="0" err="1"/>
              <a:t>висівання</a:t>
            </a:r>
            <a:r>
              <a:rPr lang="ru-RU" dirty="0"/>
              <a:t>, </a:t>
            </a:r>
            <a:r>
              <a:rPr lang="ru-RU" dirty="0" err="1"/>
              <a:t>перевертають</a:t>
            </a:r>
            <a:r>
              <a:rPr lang="ru-RU" dirty="0"/>
              <a:t> </a:t>
            </a:r>
            <a:r>
              <a:rPr lang="ru-RU" dirty="0" err="1"/>
              <a:t>їх</a:t>
            </a:r>
            <a:r>
              <a:rPr lang="ru-RU" dirty="0"/>
              <a:t> догори дном, </a:t>
            </a:r>
            <a:r>
              <a:rPr lang="ru-RU" dirty="0" err="1"/>
              <a:t>складають</a:t>
            </a:r>
            <a:r>
              <a:rPr lang="ru-RU" dirty="0"/>
              <a:t> по три і </a:t>
            </a:r>
            <a:r>
              <a:rPr lang="ru-RU" dirty="0" err="1"/>
              <a:t>відкладають</a:t>
            </a:r>
            <a:r>
              <a:rPr lang="ru-RU" dirty="0"/>
              <a:t> до початку </a:t>
            </a:r>
            <a:r>
              <a:rPr lang="ru-RU" dirty="0" err="1"/>
              <a:t>посіву</a:t>
            </a:r>
            <a:r>
              <a:rPr lang="ru-RU" dirty="0"/>
              <a:t>. </a:t>
            </a:r>
            <a:endParaRPr lang="uk-UA" dirty="0"/>
          </a:p>
        </p:txBody>
      </p:sp>
    </p:spTree>
    <p:extLst>
      <p:ext uri="{BB962C8B-B14F-4D97-AF65-F5344CB8AC3E}">
        <p14:creationId xmlns:p14="http://schemas.microsoft.com/office/powerpoint/2010/main" val="13023163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A8A1650-9EC8-4BE7-AC67-B1EFC134E79A}"/>
              </a:ext>
            </a:extLst>
          </p:cNvPr>
          <p:cNvSpPr>
            <a:spLocks noGrp="1"/>
          </p:cNvSpPr>
          <p:nvPr>
            <p:ph type="title"/>
          </p:nvPr>
        </p:nvSpPr>
        <p:spPr/>
        <p:txBody>
          <a:bodyPr/>
          <a:lstStyle/>
          <a:p>
            <a:r>
              <a:rPr lang="ru-RU" b="1" dirty="0" err="1"/>
              <a:t>Підготовка</a:t>
            </a:r>
            <a:r>
              <a:rPr lang="ru-RU" b="1" dirty="0"/>
              <a:t> </a:t>
            </a:r>
            <a:r>
              <a:rPr lang="ru-RU" b="1" dirty="0" err="1"/>
              <a:t>ураженого</a:t>
            </a:r>
            <a:r>
              <a:rPr lang="ru-RU" b="1" dirty="0"/>
              <a:t> </a:t>
            </a:r>
            <a:r>
              <a:rPr lang="ru-RU" b="1" dirty="0" err="1"/>
              <a:t>матеріалу</a:t>
            </a:r>
            <a:r>
              <a:rPr lang="ru-RU" b="1" dirty="0"/>
              <a:t> до </a:t>
            </a:r>
            <a:r>
              <a:rPr lang="ru-RU" b="1" dirty="0" err="1"/>
              <a:t>аналізу</a:t>
            </a:r>
            <a:r>
              <a:rPr lang="ru-RU" b="1" dirty="0"/>
              <a:t> </a:t>
            </a:r>
            <a:endParaRPr lang="uk-UA" dirty="0"/>
          </a:p>
        </p:txBody>
      </p:sp>
      <p:sp>
        <p:nvSpPr>
          <p:cNvPr id="3" name="Объект 2">
            <a:extLst>
              <a:ext uri="{FF2B5EF4-FFF2-40B4-BE49-F238E27FC236}">
                <a16:creationId xmlns:a16="http://schemas.microsoft.com/office/drawing/2014/main" id="{64EB4B27-A31B-40F4-B844-4BCBE123D18D}"/>
              </a:ext>
            </a:extLst>
          </p:cNvPr>
          <p:cNvSpPr>
            <a:spLocks noGrp="1"/>
          </p:cNvSpPr>
          <p:nvPr>
            <p:ph idx="1"/>
          </p:nvPr>
        </p:nvSpPr>
        <p:spPr/>
        <p:txBody>
          <a:bodyPr>
            <a:normAutofit fontScale="92500" lnSpcReduction="10000"/>
          </a:bodyPr>
          <a:lstStyle/>
          <a:p>
            <a:r>
              <a:rPr lang="uk-UA" dirty="0"/>
              <a:t>На бактеріологічний аналіз відбирають частини рослин (насіння, плоди, бульби, цибулини та ін.), з найтиповішими зовнішніми ознаками ураження, за якими і встановлюють природу бактеріальної хвороби. При зовнішньому огляді іноді використовують лупу. </a:t>
            </a:r>
          </a:p>
          <a:p>
            <a:r>
              <a:rPr lang="uk-UA" dirty="0"/>
              <a:t>Фітопатогенні бактерії можна виділити з будь-якої частини рослини, на якій є ті чи інші ознаки хвороби. Матеріал має бути свіжим, оскільки із сухого матеріалу багато видів бактерій важко виділити, або взагалі неможливо. Для ідентифікації збудника хвороби листки і стебла трав’янистих рослин перед виділенням не дезінфікують. Лише щільні, здерев’янілі частини (стебла, корені, сухі плоди), а також пухлини можна дезінфікувати з поверхні, попередньо ретельно відмивши від ґрунту під проточною водою. </a:t>
            </a:r>
          </a:p>
        </p:txBody>
      </p:sp>
    </p:spTree>
    <p:extLst>
      <p:ext uri="{BB962C8B-B14F-4D97-AF65-F5344CB8AC3E}">
        <p14:creationId xmlns:p14="http://schemas.microsoft.com/office/powerpoint/2010/main" val="14473751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EDDD331-74FD-4461-B4B7-46E234731132}"/>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9449D740-EEFC-4D6A-B161-8BB2DF5478B5}"/>
              </a:ext>
            </a:extLst>
          </p:cNvPr>
          <p:cNvSpPr>
            <a:spLocks noGrp="1"/>
          </p:cNvSpPr>
          <p:nvPr>
            <p:ph idx="1"/>
          </p:nvPr>
        </p:nvSpPr>
        <p:spPr/>
        <p:txBody>
          <a:bodyPr>
            <a:normAutofit fontScale="85000" lnSpcReduction="10000"/>
          </a:bodyPr>
          <a:lstStyle/>
          <a:p>
            <a:r>
              <a:rPr lang="uk-UA"/>
              <a:t>Частини листків, узяті для аналізу, ретельно промивають під проточною водою, а потім – у кількох пробірках зі стерильною водою. Рослинну тканину з однієї пробірки в іншу переносять у полум’ї спиртівки, підтягуючи її платиновою петлею до краю пробірки і беручи стерильним пінцетом. </a:t>
            </a:r>
          </a:p>
          <a:p>
            <a:r>
              <a:rPr lang="uk-UA"/>
              <a:t>Шматочки внутрішніх тканин, узяті від добре відмитих плодів, стебел, коренеплодів або коріння, після зняття стерильним скальпелем покривної тканини не відмивають. </a:t>
            </a:r>
          </a:p>
          <a:p>
            <a:r>
              <a:rPr lang="uk-UA"/>
              <a:t>Здерев’янілі тканини стебел, корені, а також кору і насіння дезінфікують, занурюючи в спирт, і швидко прожарюють у полум’ї спиртівки. </a:t>
            </a:r>
          </a:p>
          <a:p>
            <a:r>
              <a:rPr lang="ru-RU"/>
              <a:t>Якщо необхідно виявити зовнішню інфекцію насіння, то його не дезінфікують, а відмивають спочатку протягом 5 хв під проточною водою, а потім – у стерильній воді. </a:t>
            </a:r>
            <a:endParaRPr lang="uk-UA"/>
          </a:p>
        </p:txBody>
      </p:sp>
    </p:spTree>
    <p:extLst>
      <p:ext uri="{BB962C8B-B14F-4D97-AF65-F5344CB8AC3E}">
        <p14:creationId xmlns:p14="http://schemas.microsoft.com/office/powerpoint/2010/main" val="129960234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EEB9425-1DBA-4042-B04D-1DE680709A7F}"/>
              </a:ext>
            </a:extLst>
          </p:cNvPr>
          <p:cNvSpPr>
            <a:spLocks noGrp="1"/>
          </p:cNvSpPr>
          <p:nvPr>
            <p:ph type="title"/>
          </p:nvPr>
        </p:nvSpPr>
        <p:spPr/>
        <p:txBody>
          <a:bodyPr/>
          <a:lstStyle/>
          <a:p>
            <a:r>
              <a:rPr lang="ru-RU" b="1" dirty="0" err="1"/>
              <a:t>Виділення</a:t>
            </a:r>
            <a:r>
              <a:rPr lang="ru-RU" b="1" dirty="0"/>
              <a:t> </a:t>
            </a:r>
            <a:r>
              <a:rPr lang="ru-RU" b="1" dirty="0" err="1"/>
              <a:t>бактерій</a:t>
            </a:r>
            <a:r>
              <a:rPr lang="ru-RU" b="1" dirty="0"/>
              <a:t> з </a:t>
            </a:r>
            <a:r>
              <a:rPr lang="ru-RU" b="1" dirty="0" err="1"/>
              <a:t>уражених</a:t>
            </a:r>
            <a:r>
              <a:rPr lang="ru-RU" b="1" dirty="0"/>
              <a:t> </a:t>
            </a:r>
            <a:r>
              <a:rPr lang="ru-RU" b="1" dirty="0" err="1"/>
              <a:t>частин</a:t>
            </a:r>
            <a:r>
              <a:rPr lang="ru-RU" b="1" dirty="0"/>
              <a:t> </a:t>
            </a:r>
            <a:r>
              <a:rPr lang="ru-RU" b="1" dirty="0" err="1"/>
              <a:t>рослин</a:t>
            </a:r>
            <a:endParaRPr lang="uk-UA" dirty="0"/>
          </a:p>
        </p:txBody>
      </p:sp>
      <p:sp>
        <p:nvSpPr>
          <p:cNvPr id="3" name="Объект 2">
            <a:extLst>
              <a:ext uri="{FF2B5EF4-FFF2-40B4-BE49-F238E27FC236}">
                <a16:creationId xmlns:a16="http://schemas.microsoft.com/office/drawing/2014/main" id="{BC47D1D7-A572-42A2-9BB7-480FADA862AA}"/>
              </a:ext>
            </a:extLst>
          </p:cNvPr>
          <p:cNvSpPr>
            <a:spLocks noGrp="1"/>
          </p:cNvSpPr>
          <p:nvPr>
            <p:ph idx="1"/>
          </p:nvPr>
        </p:nvSpPr>
        <p:spPr/>
        <p:txBody>
          <a:bodyPr>
            <a:normAutofit fontScale="92500" lnSpcReduction="20000"/>
          </a:bodyPr>
          <a:lstStyle/>
          <a:p>
            <a:r>
              <a:rPr lang="ru-RU" dirty="0"/>
              <a:t>З </a:t>
            </a:r>
            <a:r>
              <a:rPr lang="ru-RU" dirty="0" err="1"/>
              <a:t>експериментального</a:t>
            </a:r>
            <a:r>
              <a:rPr lang="ru-RU" dirty="0"/>
              <a:t> </a:t>
            </a:r>
            <a:r>
              <a:rPr lang="ru-RU" dirty="0" err="1"/>
              <a:t>зразка</a:t>
            </a:r>
            <a:r>
              <a:rPr lang="ru-RU" dirty="0"/>
              <a:t> </a:t>
            </a:r>
            <a:r>
              <a:rPr lang="ru-RU" dirty="0" err="1"/>
              <a:t>відбирають</a:t>
            </a:r>
            <a:r>
              <a:rPr lang="ru-RU" dirty="0"/>
              <a:t> </a:t>
            </a:r>
            <a:r>
              <a:rPr lang="ru-RU" dirty="0" err="1"/>
              <a:t>частини</a:t>
            </a:r>
            <a:r>
              <a:rPr lang="ru-RU" dirty="0"/>
              <a:t> </a:t>
            </a:r>
            <a:r>
              <a:rPr lang="ru-RU" dirty="0" err="1"/>
              <a:t>рослин</a:t>
            </a:r>
            <a:r>
              <a:rPr lang="ru-RU" dirty="0"/>
              <a:t> </a:t>
            </a:r>
            <a:r>
              <a:rPr lang="ru-RU" dirty="0" err="1"/>
              <a:t>із</a:t>
            </a:r>
            <a:r>
              <a:rPr lang="ru-RU" dirty="0"/>
              <a:t> </a:t>
            </a:r>
            <a:r>
              <a:rPr lang="ru-RU" dirty="0" err="1"/>
              <a:t>найсвіжішими</a:t>
            </a:r>
            <a:r>
              <a:rPr lang="ru-RU" dirty="0"/>
              <a:t> </a:t>
            </a:r>
            <a:r>
              <a:rPr lang="ru-RU" dirty="0" err="1"/>
              <a:t>характерними</a:t>
            </a:r>
            <a:r>
              <a:rPr lang="ru-RU" dirty="0"/>
              <a:t> </a:t>
            </a:r>
            <a:r>
              <a:rPr lang="ru-RU" dirty="0" err="1"/>
              <a:t>зовнішніми</a:t>
            </a:r>
            <a:r>
              <a:rPr lang="ru-RU" dirty="0"/>
              <a:t> </a:t>
            </a:r>
            <a:r>
              <a:rPr lang="ru-RU" dirty="0" err="1"/>
              <a:t>ознаками</a:t>
            </a:r>
            <a:r>
              <a:rPr lang="ru-RU" dirty="0"/>
              <a:t> </a:t>
            </a:r>
            <a:r>
              <a:rPr lang="ru-RU" dirty="0" err="1"/>
              <a:t>ураження</a:t>
            </a:r>
            <a:r>
              <a:rPr lang="ru-RU" dirty="0"/>
              <a:t>. Не </a:t>
            </a:r>
            <a:r>
              <a:rPr lang="ru-RU" dirty="0" err="1"/>
              <a:t>можна</a:t>
            </a:r>
            <a:r>
              <a:rPr lang="ru-RU" dirty="0"/>
              <a:t> </a:t>
            </a:r>
            <a:r>
              <a:rPr lang="ru-RU" dirty="0" err="1"/>
              <a:t>аналізувати</a:t>
            </a:r>
            <a:r>
              <a:rPr lang="ru-RU" dirty="0"/>
              <a:t> </a:t>
            </a:r>
            <a:r>
              <a:rPr lang="ru-RU" dirty="0" err="1"/>
              <a:t>гнилий</a:t>
            </a:r>
            <a:r>
              <a:rPr lang="ru-RU" dirty="0"/>
              <a:t> </a:t>
            </a:r>
            <a:r>
              <a:rPr lang="ru-RU" dirty="0" err="1"/>
              <a:t>матеріал</a:t>
            </a:r>
            <a:r>
              <a:rPr lang="ru-RU" dirty="0"/>
              <a:t>, </a:t>
            </a:r>
            <a:r>
              <a:rPr lang="ru-RU" dirty="0" err="1"/>
              <a:t>або</a:t>
            </a:r>
            <a:r>
              <a:rPr lang="ru-RU" dirty="0"/>
              <a:t> </a:t>
            </a:r>
            <a:r>
              <a:rPr lang="ru-RU" dirty="0" err="1"/>
              <a:t>брати</a:t>
            </a:r>
            <a:r>
              <a:rPr lang="ru-RU" dirty="0"/>
              <a:t> на </a:t>
            </a:r>
            <a:r>
              <a:rPr lang="ru-RU" dirty="0" err="1"/>
              <a:t>аналіз</a:t>
            </a:r>
            <a:r>
              <a:rPr lang="ru-RU" dirty="0"/>
              <a:t> </a:t>
            </a:r>
            <a:r>
              <a:rPr lang="ru-RU" dirty="0" err="1"/>
              <a:t>частини</a:t>
            </a:r>
            <a:r>
              <a:rPr lang="ru-RU" dirty="0"/>
              <a:t> </a:t>
            </a:r>
            <a:r>
              <a:rPr lang="ru-RU" dirty="0" err="1"/>
              <a:t>середини</a:t>
            </a:r>
            <a:r>
              <a:rPr lang="ru-RU" dirty="0"/>
              <a:t> </a:t>
            </a:r>
            <a:r>
              <a:rPr lang="ru-RU" dirty="0" err="1"/>
              <a:t>гнилої</a:t>
            </a:r>
            <a:r>
              <a:rPr lang="ru-RU" dirty="0"/>
              <a:t> </a:t>
            </a:r>
            <a:r>
              <a:rPr lang="ru-RU" dirty="0" err="1"/>
              <a:t>тканини</a:t>
            </a:r>
            <a:r>
              <a:rPr lang="ru-RU" dirty="0"/>
              <a:t>, </a:t>
            </a:r>
            <a:r>
              <a:rPr lang="ru-RU" dirty="0" err="1"/>
              <a:t>бо</a:t>
            </a:r>
            <a:r>
              <a:rPr lang="ru-RU" dirty="0"/>
              <a:t> </a:t>
            </a:r>
            <a:r>
              <a:rPr lang="ru-RU" dirty="0" err="1"/>
              <a:t>отримані</a:t>
            </a:r>
            <a:r>
              <a:rPr lang="ru-RU" dirty="0"/>
              <a:t> </a:t>
            </a:r>
            <a:r>
              <a:rPr lang="ru-RU" dirty="0" err="1"/>
              <a:t>результати</a:t>
            </a:r>
            <a:r>
              <a:rPr lang="ru-RU" dirty="0"/>
              <a:t> </a:t>
            </a:r>
            <a:r>
              <a:rPr lang="ru-RU" dirty="0" err="1"/>
              <a:t>будуть</a:t>
            </a:r>
            <a:r>
              <a:rPr lang="ru-RU" dirty="0"/>
              <a:t> </a:t>
            </a:r>
            <a:r>
              <a:rPr lang="ru-RU" dirty="0" err="1"/>
              <a:t>спотворені</a:t>
            </a:r>
            <a:r>
              <a:rPr lang="ru-RU" dirty="0"/>
              <a:t> </a:t>
            </a:r>
            <a:r>
              <a:rPr lang="ru-RU" dirty="0" err="1"/>
              <a:t>внаслідок</a:t>
            </a:r>
            <a:r>
              <a:rPr lang="ru-RU" dirty="0"/>
              <a:t> </a:t>
            </a:r>
            <a:r>
              <a:rPr lang="ru-RU" dirty="0" err="1"/>
              <a:t>інтенсивного</a:t>
            </a:r>
            <a:r>
              <a:rPr lang="ru-RU" dirty="0"/>
              <a:t> </a:t>
            </a:r>
            <a:r>
              <a:rPr lang="ru-RU" dirty="0" err="1"/>
              <a:t>розвитку</a:t>
            </a:r>
            <a:r>
              <a:rPr lang="ru-RU" dirty="0"/>
              <a:t> </a:t>
            </a:r>
            <a:r>
              <a:rPr lang="ru-RU" dirty="0" err="1"/>
              <a:t>сапрофітної</a:t>
            </a:r>
            <a:r>
              <a:rPr lang="ru-RU" dirty="0"/>
              <a:t> </a:t>
            </a:r>
            <a:r>
              <a:rPr lang="ru-RU" dirty="0" err="1"/>
              <a:t>мікрофлори</a:t>
            </a:r>
            <a:r>
              <a:rPr lang="ru-RU" dirty="0"/>
              <a:t>. </a:t>
            </a:r>
          </a:p>
          <a:p>
            <a:r>
              <a:rPr lang="ru-RU" dirty="0"/>
              <a:t>Для </a:t>
            </a:r>
            <a:r>
              <a:rPr lang="ru-RU" dirty="0" err="1"/>
              <a:t>виділення</a:t>
            </a:r>
            <a:r>
              <a:rPr lang="ru-RU" dirty="0"/>
              <a:t> </a:t>
            </a:r>
            <a:r>
              <a:rPr lang="ru-RU" dirty="0" err="1"/>
              <a:t>бактерій</a:t>
            </a:r>
            <a:r>
              <a:rPr lang="ru-RU" dirty="0"/>
              <a:t> </a:t>
            </a:r>
            <a:r>
              <a:rPr lang="ru-RU" dirty="0" err="1"/>
              <a:t>шматочки</a:t>
            </a:r>
            <a:r>
              <a:rPr lang="ru-RU" dirty="0"/>
              <a:t> </a:t>
            </a:r>
            <a:r>
              <a:rPr lang="ru-RU" dirty="0" err="1"/>
              <a:t>ураженої</a:t>
            </a:r>
            <a:r>
              <a:rPr lang="ru-RU" dirty="0"/>
              <a:t> </a:t>
            </a:r>
            <a:r>
              <a:rPr lang="ru-RU" dirty="0" err="1"/>
              <a:t>тканини</a:t>
            </a:r>
            <a:r>
              <a:rPr lang="ru-RU" dirty="0"/>
              <a:t> </a:t>
            </a:r>
            <a:r>
              <a:rPr lang="ru-RU" dirty="0" err="1"/>
              <a:t>слід</a:t>
            </a:r>
            <a:r>
              <a:rPr lang="ru-RU" dirty="0"/>
              <a:t> </a:t>
            </a:r>
            <a:r>
              <a:rPr lang="ru-RU" dirty="0" err="1"/>
              <a:t>брати</a:t>
            </a:r>
            <a:r>
              <a:rPr lang="ru-RU" dirty="0"/>
              <a:t> </a:t>
            </a:r>
            <a:r>
              <a:rPr lang="ru-RU" dirty="0" err="1"/>
              <a:t>тільки</a:t>
            </a:r>
            <a:r>
              <a:rPr lang="ru-RU" dirty="0"/>
              <a:t> на </a:t>
            </a:r>
            <a:r>
              <a:rPr lang="ru-RU" dirty="0" err="1"/>
              <a:t>межі</a:t>
            </a:r>
            <a:r>
              <a:rPr lang="ru-RU" dirty="0"/>
              <a:t> </a:t>
            </a:r>
            <a:r>
              <a:rPr lang="ru-RU" dirty="0" err="1"/>
              <a:t>зі</a:t>
            </a:r>
            <a:r>
              <a:rPr lang="ru-RU" dirty="0"/>
              <a:t> здоровою. </a:t>
            </a:r>
          </a:p>
          <a:p>
            <a:r>
              <a:rPr lang="uk-UA" dirty="0"/>
              <a:t>У рослин з ознаками мокрої бактеріальної гнилі з ділянки ура-</a:t>
            </a:r>
            <a:r>
              <a:rPr lang="uk-UA" dirty="0" err="1"/>
              <a:t>ження</a:t>
            </a:r>
            <a:r>
              <a:rPr lang="uk-UA" dirty="0"/>
              <a:t> попередньо знімають зовнішню тканину. Заздалегідь </a:t>
            </a:r>
            <a:r>
              <a:rPr lang="uk-UA" dirty="0" err="1"/>
              <a:t>проде-зінфікованим</a:t>
            </a:r>
            <a:r>
              <a:rPr lang="uk-UA" dirty="0"/>
              <a:t> у полум’ї спиртівки й охолодженим скальпелем чи ножицями вирізують у місці найсвіжішого ураження невеликі ділянки ураженої тканини і розтирають їх у стерильній ступці з невеликою кількістю стерильної води до отримання однорідної маси. </a:t>
            </a:r>
          </a:p>
        </p:txBody>
      </p:sp>
    </p:spTree>
    <p:extLst>
      <p:ext uri="{BB962C8B-B14F-4D97-AF65-F5344CB8AC3E}">
        <p14:creationId xmlns:p14="http://schemas.microsoft.com/office/powerpoint/2010/main" val="49448901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BC6DB98-D953-4F02-B736-874D798E0092}"/>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9FC3E503-3179-4C24-A675-1D9C4BA8EDB0}"/>
              </a:ext>
            </a:extLst>
          </p:cNvPr>
          <p:cNvSpPr>
            <a:spLocks noGrp="1"/>
          </p:cNvSpPr>
          <p:nvPr>
            <p:ph idx="1"/>
          </p:nvPr>
        </p:nvSpPr>
        <p:spPr/>
        <p:txBody>
          <a:bodyPr>
            <a:normAutofit lnSpcReduction="10000"/>
          </a:bodyPr>
          <a:lstStyle/>
          <a:p>
            <a:r>
              <a:rPr lang="ru-RU" dirty="0" err="1"/>
              <a:t>Прожареною</a:t>
            </a:r>
            <a:r>
              <a:rPr lang="ru-RU" dirty="0"/>
              <a:t> над </a:t>
            </a:r>
            <a:r>
              <a:rPr lang="ru-RU" dirty="0" err="1"/>
              <a:t>полум’ям</a:t>
            </a:r>
            <a:r>
              <a:rPr lang="ru-RU" dirty="0"/>
              <a:t> </a:t>
            </a:r>
            <a:r>
              <a:rPr lang="ru-RU" dirty="0" err="1"/>
              <a:t>спиртівки</a:t>
            </a:r>
            <a:r>
              <a:rPr lang="ru-RU" dirty="0"/>
              <a:t> платиновою петлею крап-</a:t>
            </a:r>
            <a:r>
              <a:rPr lang="ru-RU" dirty="0" err="1"/>
              <a:t>лю</a:t>
            </a:r>
            <a:r>
              <a:rPr lang="ru-RU" dirty="0"/>
              <a:t> </a:t>
            </a:r>
            <a:r>
              <a:rPr lang="ru-RU" dirty="0" err="1"/>
              <a:t>отриманої</a:t>
            </a:r>
            <a:r>
              <a:rPr lang="ru-RU" dirty="0"/>
              <a:t> </a:t>
            </a:r>
            <a:r>
              <a:rPr lang="ru-RU" dirty="0" err="1"/>
              <a:t>маси</a:t>
            </a:r>
            <a:r>
              <a:rPr lang="ru-RU" dirty="0"/>
              <a:t> </a:t>
            </a:r>
            <a:r>
              <a:rPr lang="ru-RU" dirty="0" err="1"/>
              <a:t>наносять</a:t>
            </a:r>
            <a:r>
              <a:rPr lang="ru-RU" dirty="0"/>
              <a:t> на </a:t>
            </a:r>
            <a:r>
              <a:rPr lang="ru-RU" dirty="0" err="1"/>
              <a:t>поверхню</a:t>
            </a:r>
            <a:r>
              <a:rPr lang="ru-RU" dirty="0"/>
              <a:t> </a:t>
            </a:r>
            <a:r>
              <a:rPr lang="ru-RU" dirty="0" err="1"/>
              <a:t>застиглого</a:t>
            </a:r>
            <a:r>
              <a:rPr lang="ru-RU" dirty="0"/>
              <a:t> </a:t>
            </a:r>
            <a:r>
              <a:rPr lang="ru-RU" dirty="0" err="1"/>
              <a:t>поживного</a:t>
            </a:r>
            <a:r>
              <a:rPr lang="ru-RU" dirty="0"/>
              <a:t> агару в </a:t>
            </a:r>
            <a:r>
              <a:rPr lang="ru-RU" dirty="0" err="1"/>
              <a:t>чашці</a:t>
            </a:r>
            <a:r>
              <a:rPr lang="ru-RU" dirty="0"/>
              <a:t> </a:t>
            </a:r>
            <a:r>
              <a:rPr lang="ru-RU" dirty="0" err="1"/>
              <a:t>Петрі</a:t>
            </a:r>
            <a:r>
              <a:rPr lang="ru-RU" dirty="0"/>
              <a:t>. </a:t>
            </a:r>
            <a:r>
              <a:rPr lang="ru-RU" dirty="0" err="1"/>
              <a:t>Потім</a:t>
            </a:r>
            <a:r>
              <a:rPr lang="ru-RU" dirty="0"/>
              <a:t> </a:t>
            </a:r>
            <a:r>
              <a:rPr lang="ru-RU" dirty="0" err="1"/>
              <a:t>стерильним</a:t>
            </a:r>
            <a:r>
              <a:rPr lang="ru-RU" dirty="0"/>
              <a:t> шпателем </a:t>
            </a:r>
            <a:r>
              <a:rPr lang="ru-RU" dirty="0" err="1"/>
              <a:t>Дригальського</a:t>
            </a:r>
            <a:r>
              <a:rPr lang="ru-RU" dirty="0"/>
              <a:t> </a:t>
            </a:r>
            <a:r>
              <a:rPr lang="ru-RU" dirty="0" err="1"/>
              <a:t>рівномірно</a:t>
            </a:r>
            <a:r>
              <a:rPr lang="ru-RU" dirty="0"/>
              <a:t> </a:t>
            </a:r>
            <a:r>
              <a:rPr lang="ru-RU" dirty="0" err="1"/>
              <a:t>розмазують</a:t>
            </a:r>
            <a:r>
              <a:rPr lang="ru-RU" dirty="0"/>
              <a:t> перенесений </a:t>
            </a:r>
            <a:r>
              <a:rPr lang="ru-RU" dirty="0" err="1"/>
              <a:t>матеріал</a:t>
            </a:r>
            <a:r>
              <a:rPr lang="ru-RU" dirty="0"/>
              <a:t> на </a:t>
            </a:r>
            <a:r>
              <a:rPr lang="ru-RU" dirty="0" err="1"/>
              <a:t>поверхню</a:t>
            </a:r>
            <a:r>
              <a:rPr lang="ru-RU" dirty="0"/>
              <a:t> агару і </a:t>
            </a:r>
            <a:r>
              <a:rPr lang="ru-RU" dirty="0" err="1"/>
              <a:t>цим</a:t>
            </a:r>
            <a:r>
              <a:rPr lang="ru-RU" dirty="0"/>
              <a:t> самим шпателем </a:t>
            </a:r>
            <a:r>
              <a:rPr lang="ru-RU" dirty="0" err="1"/>
              <a:t>проводять</a:t>
            </a:r>
            <a:r>
              <a:rPr lang="ru-RU" dirty="0"/>
              <a:t> по </a:t>
            </a:r>
            <a:r>
              <a:rPr lang="ru-RU" dirty="0" err="1"/>
              <a:t>поверхні</a:t>
            </a:r>
            <a:r>
              <a:rPr lang="ru-RU" dirty="0"/>
              <a:t> </a:t>
            </a:r>
            <a:r>
              <a:rPr lang="ru-RU" dirty="0" err="1"/>
              <a:t>другої</a:t>
            </a:r>
            <a:r>
              <a:rPr lang="ru-RU" dirty="0"/>
              <a:t> і </a:t>
            </a:r>
            <a:r>
              <a:rPr lang="ru-RU" dirty="0" err="1"/>
              <a:t>третьої</a:t>
            </a:r>
            <a:r>
              <a:rPr lang="ru-RU" dirty="0"/>
              <a:t> </a:t>
            </a:r>
            <a:r>
              <a:rPr lang="ru-RU" dirty="0" err="1"/>
              <a:t>чашок</a:t>
            </a:r>
            <a:r>
              <a:rPr lang="ru-RU" dirty="0"/>
              <a:t>. </a:t>
            </a:r>
            <a:r>
              <a:rPr lang="ru-RU" dirty="0" err="1"/>
              <a:t>Закриті</a:t>
            </a:r>
            <a:r>
              <a:rPr lang="ru-RU" dirty="0"/>
              <a:t> чашки </a:t>
            </a:r>
            <a:r>
              <a:rPr lang="ru-RU" dirty="0" err="1"/>
              <a:t>перевертають</a:t>
            </a:r>
            <a:r>
              <a:rPr lang="ru-RU" dirty="0"/>
              <a:t> догори дном і </a:t>
            </a:r>
            <a:r>
              <a:rPr lang="ru-RU" dirty="0" err="1"/>
              <a:t>ставлять</a:t>
            </a:r>
            <a:r>
              <a:rPr lang="ru-RU" dirty="0"/>
              <a:t> у термостат за </a:t>
            </a:r>
            <a:r>
              <a:rPr lang="ru-RU" dirty="0" err="1"/>
              <a:t>температури</a:t>
            </a:r>
            <a:r>
              <a:rPr lang="ru-RU" dirty="0"/>
              <a:t> 26–28 °С. </a:t>
            </a:r>
            <a:r>
              <a:rPr lang="ru-RU" dirty="0" err="1"/>
              <a:t>Використані</a:t>
            </a:r>
            <a:r>
              <a:rPr lang="ru-RU" dirty="0"/>
              <a:t> ступки, </a:t>
            </a:r>
            <a:r>
              <a:rPr lang="ru-RU" dirty="0" err="1"/>
              <a:t>товкачики</a:t>
            </a:r>
            <a:r>
              <a:rPr lang="ru-RU" dirty="0"/>
              <a:t> і </a:t>
            </a:r>
            <a:r>
              <a:rPr lang="ru-RU" dirty="0" err="1"/>
              <a:t>шпателі</a:t>
            </a:r>
            <a:r>
              <a:rPr lang="ru-RU" dirty="0"/>
              <a:t> </a:t>
            </a:r>
            <a:r>
              <a:rPr lang="ru-RU" dirty="0" err="1"/>
              <a:t>дезінфікують</a:t>
            </a:r>
            <a:r>
              <a:rPr lang="ru-RU" dirty="0"/>
              <a:t> </a:t>
            </a:r>
            <a:r>
              <a:rPr lang="ru-RU" dirty="0" err="1"/>
              <a:t>кип’ятінням</a:t>
            </a:r>
            <a:r>
              <a:rPr lang="ru-RU" dirty="0"/>
              <a:t>. </a:t>
            </a:r>
          </a:p>
          <a:p>
            <a:r>
              <a:rPr lang="uk-UA" dirty="0"/>
              <a:t>При видаленні з ураженої тканини грампозитивних бактерій, наприклад, </a:t>
            </a:r>
            <a:r>
              <a:rPr lang="en-US" i="1" dirty="0"/>
              <a:t>Corynebacterium </a:t>
            </a:r>
            <a:r>
              <a:rPr lang="en-US" i="1" dirty="0" err="1"/>
              <a:t>betae</a:t>
            </a:r>
            <a:r>
              <a:rPr lang="en-US" i="1" dirty="0"/>
              <a:t>, Corynebacterium </a:t>
            </a:r>
            <a:r>
              <a:rPr lang="en-US" i="1" dirty="0" err="1"/>
              <a:t>tritici</a:t>
            </a:r>
            <a:r>
              <a:rPr lang="en-US" dirty="0"/>
              <a:t>, </a:t>
            </a:r>
            <a:r>
              <a:rPr lang="uk-UA" dirty="0"/>
              <a:t>не рекомендується використовувати зелений агар, бо </a:t>
            </a:r>
            <a:r>
              <a:rPr lang="uk-UA" dirty="0" err="1"/>
              <a:t>малахітгрюн</a:t>
            </a:r>
            <a:r>
              <a:rPr lang="uk-UA" dirty="0"/>
              <a:t> затримує їх ріст. </a:t>
            </a:r>
          </a:p>
        </p:txBody>
      </p:sp>
    </p:spTree>
    <p:extLst>
      <p:ext uri="{BB962C8B-B14F-4D97-AF65-F5344CB8AC3E}">
        <p14:creationId xmlns:p14="http://schemas.microsoft.com/office/powerpoint/2010/main" val="1437995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5288E56-E765-4ECE-BF01-7188921802E5}"/>
              </a:ext>
            </a:extLst>
          </p:cNvPr>
          <p:cNvSpPr>
            <a:spLocks noGrp="1"/>
          </p:cNvSpPr>
          <p:nvPr>
            <p:ph type="title"/>
          </p:nvPr>
        </p:nvSpPr>
        <p:spPr/>
        <p:txBody>
          <a:bodyPr/>
          <a:lstStyle/>
          <a:p>
            <a:r>
              <a:rPr lang="uk-UA" b="1" dirty="0"/>
              <a:t>Бактеріологічний посів </a:t>
            </a:r>
            <a:endParaRPr lang="uk-UA" dirty="0"/>
          </a:p>
        </p:txBody>
      </p:sp>
      <p:sp>
        <p:nvSpPr>
          <p:cNvPr id="3" name="Объект 2">
            <a:extLst>
              <a:ext uri="{FF2B5EF4-FFF2-40B4-BE49-F238E27FC236}">
                <a16:creationId xmlns:a16="http://schemas.microsoft.com/office/drawing/2014/main" id="{ABF19654-3D0F-4BBA-9E13-B4D65B48265C}"/>
              </a:ext>
            </a:extLst>
          </p:cNvPr>
          <p:cNvSpPr>
            <a:spLocks noGrp="1"/>
          </p:cNvSpPr>
          <p:nvPr>
            <p:ph idx="1"/>
          </p:nvPr>
        </p:nvSpPr>
        <p:spPr/>
        <p:txBody>
          <a:bodyPr>
            <a:normAutofit fontScale="92500" lnSpcReduction="20000"/>
          </a:bodyPr>
          <a:lstStyle/>
          <a:p>
            <a:r>
              <a:rPr lang="ru-RU" dirty="0" err="1"/>
              <a:t>Виділення</a:t>
            </a:r>
            <a:r>
              <a:rPr lang="ru-RU" dirty="0"/>
              <a:t> </a:t>
            </a:r>
            <a:r>
              <a:rPr lang="ru-RU" dirty="0" err="1"/>
              <a:t>збудників</a:t>
            </a:r>
            <a:r>
              <a:rPr lang="ru-RU" dirty="0"/>
              <a:t> </a:t>
            </a:r>
            <a:r>
              <a:rPr lang="ru-RU" dirty="0" err="1"/>
              <a:t>бактеріозів</a:t>
            </a:r>
            <a:r>
              <a:rPr lang="ru-RU" dirty="0"/>
              <a:t> </a:t>
            </a:r>
            <a:r>
              <a:rPr lang="ru-RU" dirty="0" err="1"/>
              <a:t>проводять</a:t>
            </a:r>
            <a:r>
              <a:rPr lang="ru-RU" dirty="0"/>
              <a:t> </a:t>
            </a:r>
            <a:r>
              <a:rPr lang="ru-RU" dirty="0" err="1"/>
              <a:t>із</a:t>
            </a:r>
            <a:r>
              <a:rPr lang="ru-RU" dirty="0"/>
              <a:t> </a:t>
            </a:r>
            <a:r>
              <a:rPr lang="ru-RU" dirty="0" err="1"/>
              <a:t>зараженого</a:t>
            </a:r>
            <a:r>
              <a:rPr lang="ru-RU" dirty="0"/>
              <a:t> </a:t>
            </a:r>
            <a:r>
              <a:rPr lang="ru-RU" dirty="0" err="1"/>
              <a:t>бактеріозом</a:t>
            </a:r>
            <a:r>
              <a:rPr lang="ru-RU" dirty="0"/>
              <a:t> органа </a:t>
            </a:r>
            <a:r>
              <a:rPr lang="ru-RU" dirty="0" err="1"/>
              <a:t>рослини</a:t>
            </a:r>
            <a:r>
              <a:rPr lang="ru-RU" dirty="0"/>
              <a:t>. На </a:t>
            </a:r>
            <a:r>
              <a:rPr lang="ru-RU" dirty="0" err="1"/>
              <a:t>поживні</a:t>
            </a:r>
            <a:r>
              <a:rPr lang="ru-RU" dirty="0"/>
              <a:t> </a:t>
            </a:r>
            <a:r>
              <a:rPr lang="ru-RU" dirty="0" err="1"/>
              <a:t>середовища</a:t>
            </a:r>
            <a:r>
              <a:rPr lang="ru-RU" dirty="0"/>
              <a:t> </a:t>
            </a:r>
            <a:r>
              <a:rPr lang="ru-RU" dirty="0" err="1"/>
              <a:t>збудників</a:t>
            </a:r>
            <a:r>
              <a:rPr lang="ru-RU" dirty="0"/>
              <a:t> </a:t>
            </a:r>
            <a:r>
              <a:rPr lang="ru-RU" dirty="0" err="1"/>
              <a:t>бактеріозів</a:t>
            </a:r>
            <a:r>
              <a:rPr lang="ru-RU" dirty="0"/>
              <a:t> з </a:t>
            </a:r>
            <a:r>
              <a:rPr lang="ru-RU" dirty="0" err="1"/>
              <a:t>хворих</a:t>
            </a:r>
            <a:r>
              <a:rPr lang="ru-RU" dirty="0"/>
              <a:t> </a:t>
            </a:r>
            <a:r>
              <a:rPr lang="ru-RU" dirty="0" err="1"/>
              <a:t>рослин</a:t>
            </a:r>
            <a:r>
              <a:rPr lang="ru-RU" dirty="0"/>
              <a:t> </a:t>
            </a:r>
            <a:r>
              <a:rPr lang="ru-RU" dirty="0" err="1"/>
              <a:t>висівають</a:t>
            </a:r>
            <a:r>
              <a:rPr lang="ru-RU" dirty="0"/>
              <a:t> </a:t>
            </a:r>
            <a:r>
              <a:rPr lang="ru-RU" dirty="0" err="1"/>
              <a:t>різними</a:t>
            </a:r>
            <a:r>
              <a:rPr lang="ru-RU" dirty="0"/>
              <a:t> способами: </a:t>
            </a:r>
          </a:p>
          <a:p>
            <a:r>
              <a:rPr lang="ru-RU" dirty="0"/>
              <a:t>а) </a:t>
            </a:r>
            <a:r>
              <a:rPr lang="ru-RU" dirty="0" err="1"/>
              <a:t>висівання</a:t>
            </a:r>
            <a:r>
              <a:rPr lang="ru-RU" dirty="0"/>
              <a:t> </a:t>
            </a:r>
            <a:r>
              <a:rPr lang="ru-RU" dirty="0" err="1"/>
              <a:t>розтертою</a:t>
            </a:r>
            <a:r>
              <a:rPr lang="ru-RU" dirty="0"/>
              <a:t> кашицею в </a:t>
            </a:r>
            <a:r>
              <a:rPr lang="ru-RU" dirty="0" err="1"/>
              <a:t>рідке</a:t>
            </a:r>
            <a:r>
              <a:rPr lang="ru-RU" dirty="0"/>
              <a:t> </a:t>
            </a:r>
            <a:r>
              <a:rPr lang="ru-RU" dirty="0" err="1"/>
              <a:t>поживне</a:t>
            </a:r>
            <a:r>
              <a:rPr lang="ru-RU" dirty="0"/>
              <a:t> </a:t>
            </a:r>
            <a:r>
              <a:rPr lang="ru-RU" dirty="0" err="1"/>
              <a:t>середовище</a:t>
            </a:r>
            <a:r>
              <a:rPr lang="ru-RU" dirty="0"/>
              <a:t> для </a:t>
            </a:r>
            <a:r>
              <a:rPr lang="ru-RU" dirty="0" err="1"/>
              <a:t>накопичення</a:t>
            </a:r>
            <a:r>
              <a:rPr lang="ru-RU" dirty="0"/>
              <a:t> в </a:t>
            </a:r>
            <a:r>
              <a:rPr lang="ru-RU" dirty="0" err="1"/>
              <a:t>ній</a:t>
            </a:r>
            <a:r>
              <a:rPr lang="ru-RU" dirty="0"/>
              <a:t> </a:t>
            </a:r>
            <a:r>
              <a:rPr lang="ru-RU" dirty="0" err="1"/>
              <a:t>збудника</a:t>
            </a:r>
            <a:r>
              <a:rPr lang="ru-RU" dirty="0"/>
              <a:t>; </a:t>
            </a:r>
          </a:p>
          <a:p>
            <a:r>
              <a:rPr lang="ru-RU" dirty="0"/>
              <a:t>б) </a:t>
            </a:r>
            <a:r>
              <a:rPr lang="ru-RU" dirty="0" err="1"/>
              <a:t>розкладання</a:t>
            </a:r>
            <a:r>
              <a:rPr lang="ru-RU" dirty="0"/>
              <a:t> </a:t>
            </a:r>
            <a:r>
              <a:rPr lang="ru-RU" dirty="0" err="1"/>
              <a:t>заражених</a:t>
            </a:r>
            <a:r>
              <a:rPr lang="ru-RU" dirty="0"/>
              <a:t> </a:t>
            </a:r>
            <a:r>
              <a:rPr lang="ru-RU" dirty="0" err="1"/>
              <a:t>шматочків</a:t>
            </a:r>
            <a:r>
              <a:rPr lang="ru-RU" dirty="0"/>
              <a:t> тканин на </a:t>
            </a:r>
            <a:r>
              <a:rPr lang="ru-RU" dirty="0" err="1"/>
              <a:t>поверхню</a:t>
            </a:r>
            <a:r>
              <a:rPr lang="ru-RU" dirty="0"/>
              <a:t> </a:t>
            </a:r>
            <a:r>
              <a:rPr lang="ru-RU" dirty="0" err="1"/>
              <a:t>поживного</a:t>
            </a:r>
            <a:r>
              <a:rPr lang="ru-RU" dirty="0"/>
              <a:t> агару (метод </a:t>
            </a:r>
            <a:r>
              <a:rPr lang="ru-RU" dirty="0" err="1"/>
              <a:t>обростання</a:t>
            </a:r>
            <a:r>
              <a:rPr lang="ru-RU" dirty="0"/>
              <a:t>) в </a:t>
            </a:r>
            <a:r>
              <a:rPr lang="ru-RU" dirty="0" err="1"/>
              <a:t>чашці</a:t>
            </a:r>
            <a:r>
              <a:rPr lang="ru-RU" dirty="0"/>
              <a:t> </a:t>
            </a:r>
            <a:r>
              <a:rPr lang="ru-RU" dirty="0" err="1"/>
              <a:t>Петрі</a:t>
            </a:r>
            <a:r>
              <a:rPr lang="ru-RU" dirty="0"/>
              <a:t>; </a:t>
            </a:r>
          </a:p>
          <a:p>
            <a:r>
              <a:rPr lang="ru-RU" dirty="0"/>
              <a:t>в) </a:t>
            </a:r>
            <a:r>
              <a:rPr lang="ru-RU" dirty="0" err="1"/>
              <a:t>висівання</a:t>
            </a:r>
            <a:r>
              <a:rPr lang="ru-RU" dirty="0"/>
              <a:t> </a:t>
            </a:r>
            <a:r>
              <a:rPr lang="ru-RU" dirty="0" err="1"/>
              <a:t>розтертою</a:t>
            </a:r>
            <a:r>
              <a:rPr lang="ru-RU" dirty="0"/>
              <a:t> кашицею на </a:t>
            </a:r>
            <a:r>
              <a:rPr lang="ru-RU" dirty="0" err="1"/>
              <a:t>поверхні</a:t>
            </a:r>
            <a:r>
              <a:rPr lang="ru-RU" dirty="0"/>
              <a:t> </a:t>
            </a:r>
            <a:r>
              <a:rPr lang="ru-RU" dirty="0" err="1"/>
              <a:t>поживного</a:t>
            </a:r>
            <a:r>
              <a:rPr lang="ru-RU" dirty="0"/>
              <a:t> агару; </a:t>
            </a:r>
          </a:p>
          <a:p>
            <a:r>
              <a:rPr lang="ru-RU" dirty="0"/>
              <a:t>г) </a:t>
            </a:r>
            <a:r>
              <a:rPr lang="ru-RU" dirty="0" err="1"/>
              <a:t>висівання</a:t>
            </a:r>
            <a:r>
              <a:rPr lang="ru-RU" dirty="0"/>
              <a:t> </a:t>
            </a:r>
            <a:r>
              <a:rPr lang="ru-RU" dirty="0" err="1"/>
              <a:t>зразків</a:t>
            </a:r>
            <a:r>
              <a:rPr lang="ru-RU" dirty="0"/>
              <a:t>, </a:t>
            </a:r>
            <a:r>
              <a:rPr lang="ru-RU" dirty="0" err="1"/>
              <a:t>взятих</a:t>
            </a:r>
            <a:r>
              <a:rPr lang="ru-RU" dirty="0"/>
              <a:t> </a:t>
            </a:r>
            <a:r>
              <a:rPr lang="ru-RU" dirty="0" err="1"/>
              <a:t>із</a:t>
            </a:r>
            <a:r>
              <a:rPr lang="ru-RU" dirty="0"/>
              <a:t> </a:t>
            </a:r>
            <a:r>
              <a:rPr lang="ru-RU" dirty="0" err="1"/>
              <a:t>зів’ялих</a:t>
            </a:r>
            <a:r>
              <a:rPr lang="ru-RU" dirty="0"/>
              <a:t> і </a:t>
            </a:r>
            <a:r>
              <a:rPr lang="ru-RU" dirty="0" err="1"/>
              <a:t>розрізаних</a:t>
            </a:r>
            <a:r>
              <a:rPr lang="ru-RU" dirty="0"/>
              <a:t> </a:t>
            </a:r>
            <a:r>
              <a:rPr lang="ru-RU" dirty="0" err="1"/>
              <a:t>судин</a:t>
            </a:r>
            <a:r>
              <a:rPr lang="ru-RU" dirty="0"/>
              <a:t> </a:t>
            </a:r>
            <a:r>
              <a:rPr lang="ru-RU" dirty="0" err="1"/>
              <a:t>рослин</a:t>
            </a:r>
            <a:r>
              <a:rPr lang="ru-RU" dirty="0"/>
              <a:t>, </a:t>
            </a:r>
            <a:r>
              <a:rPr lang="ru-RU" dirty="0" err="1"/>
              <a:t>проведенням</a:t>
            </a:r>
            <a:r>
              <a:rPr lang="ru-RU" dirty="0"/>
              <a:t> ними по </a:t>
            </a:r>
            <a:r>
              <a:rPr lang="ru-RU" dirty="0" err="1"/>
              <a:t>поверхні</a:t>
            </a:r>
            <a:r>
              <a:rPr lang="ru-RU" dirty="0"/>
              <a:t> </a:t>
            </a:r>
            <a:r>
              <a:rPr lang="ru-RU" dirty="0" err="1"/>
              <a:t>поживних</a:t>
            </a:r>
            <a:r>
              <a:rPr lang="ru-RU" dirty="0"/>
              <a:t> </a:t>
            </a:r>
            <a:r>
              <a:rPr lang="ru-RU" dirty="0" err="1"/>
              <a:t>середовищ</a:t>
            </a:r>
            <a:r>
              <a:rPr lang="ru-RU" dirty="0"/>
              <a:t>; </a:t>
            </a:r>
          </a:p>
          <a:p>
            <a:r>
              <a:rPr lang="ru-RU" dirty="0"/>
              <a:t>д) </a:t>
            </a:r>
            <a:r>
              <a:rPr lang="ru-RU" dirty="0" err="1"/>
              <a:t>посів</a:t>
            </a:r>
            <a:r>
              <a:rPr lang="ru-RU" dirty="0"/>
              <a:t> на </a:t>
            </a:r>
            <a:r>
              <a:rPr lang="ru-RU" dirty="0" err="1"/>
              <a:t>поживний</a:t>
            </a:r>
            <a:r>
              <a:rPr lang="ru-RU" dirty="0"/>
              <a:t> агар соку </a:t>
            </a:r>
            <a:r>
              <a:rPr lang="ru-RU" dirty="0" err="1"/>
              <a:t>зараженої</a:t>
            </a:r>
            <a:r>
              <a:rPr lang="ru-RU" dirty="0"/>
              <a:t> </a:t>
            </a:r>
            <a:r>
              <a:rPr lang="ru-RU" dirty="0" err="1"/>
              <a:t>рослини</a:t>
            </a:r>
            <a:r>
              <a:rPr lang="ru-RU" dirty="0"/>
              <a:t>, взятого шприцом </a:t>
            </a:r>
            <a:r>
              <a:rPr lang="ru-RU" dirty="0" err="1"/>
              <a:t>або</a:t>
            </a:r>
            <a:r>
              <a:rPr lang="ru-RU" dirty="0"/>
              <a:t> </a:t>
            </a:r>
            <a:r>
              <a:rPr lang="ru-RU" dirty="0" err="1"/>
              <a:t>вичавленого</a:t>
            </a:r>
            <a:r>
              <a:rPr lang="ru-RU" dirty="0"/>
              <a:t> </a:t>
            </a:r>
            <a:r>
              <a:rPr lang="ru-RU" dirty="0" err="1"/>
              <a:t>із</a:t>
            </a:r>
            <a:r>
              <a:rPr lang="ru-RU" dirty="0"/>
              <a:t> </a:t>
            </a:r>
            <a:r>
              <a:rPr lang="ru-RU" dirty="0" err="1"/>
              <a:t>соковитих</a:t>
            </a:r>
            <a:r>
              <a:rPr lang="ru-RU" dirty="0"/>
              <a:t> </a:t>
            </a:r>
            <a:r>
              <a:rPr lang="ru-RU" dirty="0" err="1"/>
              <a:t>частин</a:t>
            </a:r>
            <a:r>
              <a:rPr lang="ru-RU" dirty="0"/>
              <a:t> </a:t>
            </a:r>
            <a:r>
              <a:rPr lang="ru-RU" dirty="0" err="1"/>
              <a:t>рослин</a:t>
            </a:r>
            <a:r>
              <a:rPr lang="ru-RU" dirty="0"/>
              <a:t> (</a:t>
            </a:r>
            <a:r>
              <a:rPr lang="ru-RU" dirty="0" err="1"/>
              <a:t>цибулини</a:t>
            </a:r>
            <a:r>
              <a:rPr lang="ru-RU" dirty="0"/>
              <a:t>, </a:t>
            </a:r>
            <a:r>
              <a:rPr lang="ru-RU" dirty="0" err="1"/>
              <a:t>бульби</a:t>
            </a:r>
            <a:r>
              <a:rPr lang="ru-RU" dirty="0"/>
              <a:t>, плоду </a:t>
            </a:r>
            <a:r>
              <a:rPr lang="ru-RU" dirty="0" err="1"/>
              <a:t>тощо</a:t>
            </a:r>
            <a:r>
              <a:rPr lang="ru-RU" dirty="0"/>
              <a:t>). </a:t>
            </a:r>
            <a:endParaRPr lang="uk-UA" dirty="0"/>
          </a:p>
        </p:txBody>
      </p:sp>
    </p:spTree>
    <p:extLst>
      <p:ext uri="{BB962C8B-B14F-4D97-AF65-F5344CB8AC3E}">
        <p14:creationId xmlns:p14="http://schemas.microsoft.com/office/powerpoint/2010/main" val="250630240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F523C01-D853-47F2-B2F2-C6D82AD40978}"/>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A3763CC7-CA4E-482C-84DA-5E373C7E2D78}"/>
              </a:ext>
            </a:extLst>
          </p:cNvPr>
          <p:cNvSpPr>
            <a:spLocks noGrp="1"/>
          </p:cNvSpPr>
          <p:nvPr>
            <p:ph idx="1"/>
          </p:nvPr>
        </p:nvSpPr>
        <p:spPr/>
        <p:txBody>
          <a:bodyPr/>
          <a:lstStyle/>
          <a:p>
            <a:r>
              <a:rPr lang="uk-UA" dirty="0"/>
              <a:t>Насіння із зовнішніми ознаками ураження – з бурими або коричневими плямами, щупле, зморшкувате – дезінфікують, </a:t>
            </a:r>
            <a:r>
              <a:rPr lang="uk-UA" dirty="0" err="1"/>
              <a:t>переносять</a:t>
            </a:r>
            <a:r>
              <a:rPr lang="uk-UA" dirty="0"/>
              <a:t> у стерильну ступку з невеликою кількістю стерильної води, ретельно розтирають товкачиком і роблять посів. </a:t>
            </a:r>
          </a:p>
          <a:p>
            <a:r>
              <a:rPr lang="uk-UA" dirty="0"/>
              <a:t>Із заражених частин рослин (гілок, стебел тощо) завчасно </a:t>
            </a:r>
            <a:r>
              <a:rPr lang="uk-UA" dirty="0" err="1"/>
              <a:t>профламбованим</a:t>
            </a:r>
            <a:r>
              <a:rPr lang="uk-UA" dirty="0"/>
              <a:t> і остудженим скальпелем або ножицями вирізають невеликі частинки тканини, розтирають товкачиком у стерильній ступці з невеликою кількістю стерильної води до одержання гомогенної маси. </a:t>
            </a:r>
          </a:p>
        </p:txBody>
      </p:sp>
    </p:spTree>
    <p:extLst>
      <p:ext uri="{BB962C8B-B14F-4D97-AF65-F5344CB8AC3E}">
        <p14:creationId xmlns:p14="http://schemas.microsoft.com/office/powerpoint/2010/main" val="40209260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A7CB1D5-5EF7-45B4-A215-7CFC4789987B}"/>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9A50EFC9-916A-4704-9B18-48D9EDA5C0F5}"/>
              </a:ext>
            </a:extLst>
          </p:cNvPr>
          <p:cNvSpPr>
            <a:spLocks noGrp="1"/>
          </p:cNvSpPr>
          <p:nvPr>
            <p:ph idx="1"/>
          </p:nvPr>
        </p:nvSpPr>
        <p:spPr/>
        <p:txBody>
          <a:bodyPr>
            <a:normAutofit fontScale="92500" lnSpcReduction="10000"/>
          </a:bodyPr>
          <a:lstStyle/>
          <a:p>
            <a:r>
              <a:rPr lang="ru-RU"/>
              <a:t>Попередньо прожареною бактеріологічною петлею або тим самим товкачиком невелику частину одержаної емульсії переносять на поверхню застиглого в чашці Петрі поживного середовища. Стерильним шпателем Дригальського рівномірним штрихом розмазують зиґзаґоподібними рухами від одного краю чашки до іншого перенесений матеріал по всій поверхні; цим самим шпателем проводять по поверхні другої і третьої чашки. Так отримують розведення початкового матеріалу. </a:t>
            </a:r>
          </a:p>
          <a:p>
            <a:r>
              <a:rPr lang="uk-UA"/>
              <a:t>Плями із листків або частин стебла з підозрою на бактеріальне зараження вирізають гострим дезінфікованим скальпелем або ножем, захоплюючи здорову тканину. Відібрані частини розтирають у ступці. Гомогенат наносять штрихами на агар у чашки Петрі </a:t>
            </a:r>
          </a:p>
        </p:txBody>
      </p:sp>
    </p:spTree>
    <p:extLst>
      <p:ext uri="{BB962C8B-B14F-4D97-AF65-F5344CB8AC3E}">
        <p14:creationId xmlns:p14="http://schemas.microsoft.com/office/powerpoint/2010/main" val="38978240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D56320-CFDE-4F2D-93EE-273FB27D4445}"/>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80FB053B-3999-4EEB-BF68-95793DAB499D}"/>
              </a:ext>
            </a:extLst>
          </p:cNvPr>
          <p:cNvSpPr>
            <a:spLocks noGrp="1"/>
          </p:cNvSpPr>
          <p:nvPr>
            <p:ph idx="1"/>
          </p:nvPr>
        </p:nvSpPr>
        <p:spPr/>
        <p:txBody>
          <a:bodyPr>
            <a:normAutofit fontScale="92500" lnSpcReduction="10000"/>
          </a:bodyPr>
          <a:lstStyle/>
          <a:p>
            <a:r>
              <a:rPr lang="ru-RU" dirty="0" err="1"/>
              <a:t>Щоб</a:t>
            </a:r>
            <a:r>
              <a:rPr lang="ru-RU" dirty="0"/>
              <a:t> </a:t>
            </a:r>
            <a:r>
              <a:rPr lang="ru-RU" dirty="0" err="1"/>
              <a:t>видалити</a:t>
            </a:r>
            <a:r>
              <a:rPr lang="ru-RU" dirty="0"/>
              <a:t> </a:t>
            </a:r>
            <a:r>
              <a:rPr lang="ru-RU" dirty="0" err="1"/>
              <a:t>бактерії</a:t>
            </a:r>
            <a:r>
              <a:rPr lang="ru-RU" dirty="0"/>
              <a:t> </a:t>
            </a:r>
            <a:r>
              <a:rPr lang="ru-RU" dirty="0" err="1"/>
              <a:t>із</a:t>
            </a:r>
            <a:r>
              <a:rPr lang="ru-RU" dirty="0"/>
              <a:t> </a:t>
            </a:r>
            <a:r>
              <a:rPr lang="ru-RU" dirty="0" err="1"/>
              <a:t>м’ясистих</a:t>
            </a:r>
            <a:r>
              <a:rPr lang="ru-RU" dirty="0"/>
              <a:t> </a:t>
            </a:r>
            <a:r>
              <a:rPr lang="ru-RU" dirty="0" err="1"/>
              <a:t>стебел</a:t>
            </a:r>
            <a:r>
              <a:rPr lang="ru-RU" dirty="0"/>
              <a:t> </a:t>
            </a:r>
            <a:r>
              <a:rPr lang="ru-RU" dirty="0" err="1"/>
              <a:t>бульб</a:t>
            </a:r>
            <a:r>
              <a:rPr lang="ru-RU" dirty="0"/>
              <a:t>, </a:t>
            </a:r>
            <a:r>
              <a:rPr lang="ru-RU" dirty="0" err="1"/>
              <a:t>застосовують</a:t>
            </a:r>
            <a:r>
              <a:rPr lang="ru-RU" dirty="0"/>
              <a:t> </a:t>
            </a:r>
            <a:r>
              <a:rPr lang="ru-RU" dirty="0" err="1"/>
              <a:t>спосіб</a:t>
            </a:r>
            <a:r>
              <a:rPr lang="ru-RU" dirty="0"/>
              <a:t> </a:t>
            </a:r>
            <a:r>
              <a:rPr lang="ru-RU" dirty="0" err="1"/>
              <a:t>вичавлювання</a:t>
            </a:r>
            <a:r>
              <a:rPr lang="ru-RU" dirty="0"/>
              <a:t> </a:t>
            </a:r>
            <a:r>
              <a:rPr lang="ru-RU" dirty="0" err="1"/>
              <a:t>із</a:t>
            </a:r>
            <a:r>
              <a:rPr lang="ru-RU" dirty="0"/>
              <a:t> них соку, </a:t>
            </a:r>
            <a:r>
              <a:rPr lang="ru-RU" dirty="0" err="1"/>
              <a:t>який</a:t>
            </a:r>
            <a:r>
              <a:rPr lang="ru-RU" dirty="0"/>
              <a:t> </a:t>
            </a:r>
            <a:r>
              <a:rPr lang="ru-RU" dirty="0" err="1"/>
              <a:t>висівають</a:t>
            </a:r>
            <a:r>
              <a:rPr lang="ru-RU" dirty="0"/>
              <a:t> на </a:t>
            </a:r>
            <a:r>
              <a:rPr lang="ru-RU" dirty="0" err="1"/>
              <a:t>поживне</a:t>
            </a:r>
            <a:r>
              <a:rPr lang="ru-RU" dirty="0"/>
              <a:t> </a:t>
            </a:r>
            <a:r>
              <a:rPr lang="ru-RU" dirty="0" err="1"/>
              <a:t>середовище</a:t>
            </a:r>
            <a:r>
              <a:rPr lang="ru-RU" dirty="0"/>
              <a:t> штрихом. </a:t>
            </a:r>
          </a:p>
          <a:p>
            <a:r>
              <a:rPr lang="uk-UA" dirty="0"/>
              <a:t>Виділення бактеріозів з пухлин проводять пересадженням маленьких м’яких їх шматочків у тканини трав’янистих тест-рослин. Для цього маленькі </a:t>
            </a:r>
            <a:r>
              <a:rPr lang="en-US" dirty="0"/>
              <a:t>V-</a:t>
            </a:r>
            <a:r>
              <a:rPr lang="uk-UA" dirty="0"/>
              <a:t>подібно вирізані шматочки обережно пересаджують у подовжній надріз у стеблі тест-рослини так, щоб трансплантат був повністю закритий його тканиною. Рослини поміщають на два–три тижні у вологу камеру. Через два–три тижні на місці надрізу замість калюсу розвивається пухлина. Маленький шматочок відрізають ствольним скальпелем, ретельно промивають проточною водою і розтирають у ступці з невеликою кількістю води. Отриманий </a:t>
            </a:r>
            <a:r>
              <a:rPr lang="uk-UA" dirty="0" err="1"/>
              <a:t>гомогенат</a:t>
            </a:r>
            <a:r>
              <a:rPr lang="uk-UA" dirty="0"/>
              <a:t> висівають штрихом на поживний агар у чашки Петрі. </a:t>
            </a:r>
          </a:p>
        </p:txBody>
      </p:sp>
    </p:spTree>
    <p:extLst>
      <p:ext uri="{BB962C8B-B14F-4D97-AF65-F5344CB8AC3E}">
        <p14:creationId xmlns:p14="http://schemas.microsoft.com/office/powerpoint/2010/main" val="39221316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94B02A4-670B-4540-90B6-6E7E18B50923}"/>
              </a:ext>
            </a:extLst>
          </p:cNvPr>
          <p:cNvSpPr>
            <a:spLocks noGrp="1"/>
          </p:cNvSpPr>
          <p:nvPr>
            <p:ph type="title"/>
          </p:nvPr>
        </p:nvSpPr>
        <p:spPr/>
        <p:txBody>
          <a:bodyPr/>
          <a:lstStyle/>
          <a:p>
            <a:r>
              <a:rPr lang="uk-UA" b="1"/>
              <a:t>Виділення чистих культур бактерій </a:t>
            </a:r>
            <a:endParaRPr lang="uk-UA"/>
          </a:p>
        </p:txBody>
      </p:sp>
      <p:sp>
        <p:nvSpPr>
          <p:cNvPr id="3" name="Объект 2">
            <a:extLst>
              <a:ext uri="{FF2B5EF4-FFF2-40B4-BE49-F238E27FC236}">
                <a16:creationId xmlns:a16="http://schemas.microsoft.com/office/drawing/2014/main" id="{8F33208C-03A0-47F0-8FCE-6C17400C0BF5}"/>
              </a:ext>
            </a:extLst>
          </p:cNvPr>
          <p:cNvSpPr>
            <a:spLocks noGrp="1"/>
          </p:cNvSpPr>
          <p:nvPr>
            <p:ph idx="1"/>
          </p:nvPr>
        </p:nvSpPr>
        <p:spPr>
          <a:xfrm>
            <a:off x="599049" y="1690688"/>
            <a:ext cx="10515600" cy="4802187"/>
          </a:xfrm>
        </p:spPr>
        <p:txBody>
          <a:bodyPr>
            <a:normAutofit/>
          </a:bodyPr>
          <a:lstStyle/>
          <a:p>
            <a:r>
              <a:rPr lang="uk-UA" dirty="0">
                <a:solidFill>
                  <a:srgbClr val="000000"/>
                </a:solidFill>
                <a:latin typeface="Times New Roman" panose="02020603050405020304" pitchFamily="18" charset="0"/>
              </a:rPr>
              <a:t>Через кілька днів (два–чотири дні після посіву) чашки Петрі виймають із термостата, оглядають їх спочатку неозброєним оком, а потім, не відкриваючи чашки, досліджують форму, колір, край колоній під лупою і під мікроскопом. </a:t>
            </a:r>
          </a:p>
          <a:p>
            <a:r>
              <a:rPr lang="uk-UA" dirty="0">
                <a:solidFill>
                  <a:srgbClr val="000000"/>
                </a:solidFill>
                <a:latin typeface="Times New Roman" panose="02020603050405020304" pitchFamily="18" charset="0"/>
              </a:rPr>
              <a:t>Для цього чашку Петрі становлять на столик мікроскопа дном догори і розглядають колони з об’єктивом малого збільшення. Окремі, ізольовані одна від одної колони, які підлягають вивченню, обводять восковим олівцем (по </a:t>
            </a:r>
            <a:r>
              <a:rPr lang="uk-UA" dirty="0" err="1">
                <a:solidFill>
                  <a:srgbClr val="000000"/>
                </a:solidFill>
                <a:latin typeface="Times New Roman" panose="02020603050405020304" pitchFamily="18" charset="0"/>
              </a:rPr>
              <a:t>дну</a:t>
            </a:r>
            <a:r>
              <a:rPr lang="uk-UA" dirty="0">
                <a:solidFill>
                  <a:srgbClr val="000000"/>
                </a:solidFill>
                <a:latin typeface="Times New Roman" panose="02020603050405020304" pitchFamily="18" charset="0"/>
              </a:rPr>
              <a:t> чашки). Надписують цифри навколо </a:t>
            </a:r>
            <a:r>
              <a:rPr lang="uk-UA" dirty="0" err="1">
                <a:solidFill>
                  <a:srgbClr val="000000"/>
                </a:solidFill>
                <a:latin typeface="Times New Roman" panose="02020603050405020304" pitchFamily="18" charset="0"/>
              </a:rPr>
              <a:t>обве-деної</a:t>
            </a:r>
            <a:r>
              <a:rPr lang="uk-UA" dirty="0">
                <a:solidFill>
                  <a:srgbClr val="000000"/>
                </a:solidFill>
                <a:latin typeface="Times New Roman" panose="02020603050405020304" pitchFamily="18" charset="0"/>
              </a:rPr>
              <a:t> зони і відповідні цифри на пробірках зі скошеним агаром, після чого приступають до виділення культур</a:t>
            </a:r>
            <a:endParaRPr lang="uk-UA" dirty="0"/>
          </a:p>
        </p:txBody>
      </p:sp>
    </p:spTree>
    <p:extLst>
      <p:ext uri="{BB962C8B-B14F-4D97-AF65-F5344CB8AC3E}">
        <p14:creationId xmlns:p14="http://schemas.microsoft.com/office/powerpoint/2010/main" val="2713912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76A40C3B-06E9-401C-922C-BCB5BDF351D9}"/>
              </a:ext>
            </a:extLst>
          </p:cNvPr>
          <p:cNvSpPr>
            <a:spLocks noGrp="1"/>
          </p:cNvSpPr>
          <p:nvPr>
            <p:ph idx="1"/>
          </p:nvPr>
        </p:nvSpPr>
        <p:spPr>
          <a:xfrm>
            <a:off x="416169" y="334448"/>
            <a:ext cx="11231880" cy="6361773"/>
          </a:xfrm>
        </p:spPr>
        <p:txBody>
          <a:bodyPr>
            <a:normAutofit fontScale="92500" lnSpcReduction="20000"/>
          </a:bodyPr>
          <a:lstStyle/>
          <a:p>
            <a:pPr marL="0" indent="0">
              <a:buNone/>
            </a:pPr>
            <a:r>
              <a:rPr lang="uk-UA" dirty="0"/>
              <a:t>ложки для реактивів; камери </a:t>
            </a:r>
            <a:r>
              <a:rPr lang="uk-UA" dirty="0" err="1"/>
              <a:t>Горяєва</a:t>
            </a:r>
            <a:r>
              <a:rPr lang="uk-UA" dirty="0"/>
              <a:t>; бактеріологічні петлі для пересівання; скальпель медичний; ножиці; пінцети; голки препарувальні; піпетки; шприц; йоржики; спирт етиловий ректифікат; формалін; сулема; імерсійне масло; гліцерин (хімічно чистий); агар; желатин; крохмаль картопляний (хімічно чистий); натрію хлорид (хімічно чистий); селітра — К</a:t>
            </a:r>
            <a:r>
              <a:rPr lang="en-US" dirty="0"/>
              <a:t>N</a:t>
            </a:r>
            <a:r>
              <a:rPr lang="uk-UA" dirty="0"/>
              <a:t>О3 (хімічно чиста); сода питна; сода кальцинована; лакмус; лакмусовий папір; </a:t>
            </a:r>
            <a:r>
              <a:rPr lang="uk-UA" dirty="0" err="1"/>
              <a:t>нафтиламін</a:t>
            </a:r>
            <a:r>
              <a:rPr lang="uk-UA" dirty="0"/>
              <a:t> (альфа); </a:t>
            </a:r>
            <a:r>
              <a:rPr lang="uk-UA" dirty="0" err="1"/>
              <a:t>генціан</a:t>
            </a:r>
            <a:r>
              <a:rPr lang="uk-UA" dirty="0"/>
              <a:t> або </a:t>
            </a:r>
            <a:r>
              <a:rPr lang="uk-UA" dirty="0" err="1"/>
              <a:t>кристалвіолет</a:t>
            </a:r>
            <a:r>
              <a:rPr lang="uk-UA" dirty="0"/>
              <a:t>; </a:t>
            </a:r>
            <a:r>
              <a:rPr lang="uk-UA" dirty="0" err="1"/>
              <a:t>малахітгрюн</a:t>
            </a:r>
            <a:r>
              <a:rPr lang="uk-UA" dirty="0"/>
              <a:t>; метиленова синька; </a:t>
            </a:r>
            <a:r>
              <a:rPr lang="uk-UA" dirty="0" err="1"/>
              <a:t>бромтимолблау</a:t>
            </a:r>
            <a:r>
              <a:rPr lang="uk-UA" dirty="0"/>
              <a:t>; </a:t>
            </a:r>
            <a:r>
              <a:rPr lang="uk-UA" dirty="0" err="1"/>
              <a:t>бромтимолпурпур</a:t>
            </a:r>
            <a:r>
              <a:rPr lang="uk-UA" dirty="0"/>
              <a:t>; </a:t>
            </a:r>
            <a:r>
              <a:rPr lang="uk-UA" dirty="0" err="1"/>
              <a:t>еротризин</a:t>
            </a:r>
            <a:r>
              <a:rPr lang="uk-UA" dirty="0"/>
              <a:t>; пептон ферментативний; фуксин основний і кислий; йод кристалічний; калій йодистий; калій їдкий; натрій їдкий; магній сірчанокислий; амоній сірчанокислий; амоній виннокислий; амоній молочнокислий; сірчанокисле залізо; калій марганцевокислий (технічний); калій двохромовокислий (</a:t>
            </a:r>
            <a:r>
              <a:rPr lang="uk-UA" dirty="0" err="1"/>
              <a:t>хромпік</a:t>
            </a:r>
            <a:r>
              <a:rPr lang="uk-UA" dirty="0"/>
              <a:t>); калій фосфорнокислий (одноосновна сіль КН2Р04); калій фосфорнокислий (двохосновна сіль К2НР04); кальцій фосфорнокислий (трьохосновна сіль </a:t>
            </a:r>
            <a:r>
              <a:rPr lang="uk-UA" dirty="0" err="1"/>
              <a:t>Са</a:t>
            </a:r>
            <a:r>
              <a:rPr lang="uk-UA" dirty="0"/>
              <a:t>(Р04)2); кальцій хлористий; натрій </a:t>
            </a:r>
            <a:r>
              <a:rPr lang="uk-UA" dirty="0" err="1"/>
              <a:t>аспарагіновокислий</a:t>
            </a:r>
            <a:r>
              <a:rPr lang="uk-UA" dirty="0"/>
              <a:t>; свинець оцтовокислий; ефір петролейний; малахітовий зелений; сироватка аглютинувальна; глобулін; водню пероксид; </a:t>
            </a:r>
            <a:r>
              <a:rPr lang="uk-UA" dirty="0" err="1"/>
              <a:t>ізотиоціант</a:t>
            </a:r>
            <a:r>
              <a:rPr lang="uk-UA" dirty="0"/>
              <a:t> флуоресцеїну; акридин оранжевий; </a:t>
            </a:r>
            <a:r>
              <a:rPr lang="uk-UA" dirty="0" err="1"/>
              <a:t>флюорохроми</a:t>
            </a:r>
            <a:r>
              <a:rPr lang="uk-UA" dirty="0"/>
              <a:t>; кислоти: карболова; сірчана; соляна; </a:t>
            </a:r>
            <a:r>
              <a:rPr lang="uk-UA" dirty="0" err="1"/>
              <a:t>сульфанілова</a:t>
            </a:r>
            <a:r>
              <a:rPr lang="uk-UA" dirty="0"/>
              <a:t>; щавлева; оцтова (льодяна і концентрована); азотна; д-глюкоза; лактоза; сахароза; мальтоза; спирт-</a:t>
            </a:r>
            <a:r>
              <a:rPr lang="uk-UA" dirty="0" err="1"/>
              <a:t>маніт</a:t>
            </a:r>
            <a:r>
              <a:rPr lang="uk-UA" dirty="0"/>
              <a:t>; вата; марля; фільтрувальний папір; папір для загортання; м’ясо (без кісток і сухожилля); молоко; дріжджі хлібопекарські пресовані; картопля свіжа; мийні засоби; воскові олівці; </a:t>
            </a:r>
            <a:r>
              <a:rPr lang="uk-UA" dirty="0" err="1"/>
              <a:t>рН</a:t>
            </a:r>
            <a:r>
              <a:rPr lang="uk-UA" dirty="0"/>
              <a:t>-метр; бокс; бактерицидний випромінювач. </a:t>
            </a:r>
          </a:p>
        </p:txBody>
      </p:sp>
    </p:spTree>
    <p:extLst>
      <p:ext uri="{BB962C8B-B14F-4D97-AF65-F5344CB8AC3E}">
        <p14:creationId xmlns:p14="http://schemas.microsoft.com/office/powerpoint/2010/main" val="266602006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3640402-A0BD-4608-A7D5-34907FEF153A}"/>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25BF7243-1B49-427D-B1FB-B7EDEBF39FC9}"/>
              </a:ext>
            </a:extLst>
          </p:cNvPr>
          <p:cNvSpPr>
            <a:spLocks noGrp="1"/>
          </p:cNvSpPr>
          <p:nvPr>
            <p:ph idx="1"/>
          </p:nvPr>
        </p:nvSpPr>
        <p:spPr/>
        <p:txBody>
          <a:bodyPr>
            <a:normAutofit fontScale="92500"/>
          </a:bodyPr>
          <a:lstStyle/>
          <a:p>
            <a:r>
              <a:rPr lang="uk-UA" dirty="0"/>
              <a:t>Після цього чашку Петрі перевертають вниз дном, знімають кришку чашки, знаходять під мікроскопом відмічену для виділення колонію і поміщають її в центр поля зору. Для того, щоб колонії виділити більш контрастніше і більш чіткіше, регулюють режим освітлення. </a:t>
            </a:r>
          </a:p>
          <a:p>
            <a:r>
              <a:rPr lang="uk-UA" dirty="0"/>
              <a:t>Після цього в ліву руку беруть пробірку з косим агаром (з відповідним написом), а в праву руку – бактеріологічну голку, яку попередньо обпалюють у полум’ї. Підводять під </a:t>
            </a:r>
            <a:r>
              <a:rPr lang="uk-UA" dirty="0" err="1"/>
              <a:t>обєктив</a:t>
            </a:r>
            <a:r>
              <a:rPr lang="uk-UA" dirty="0"/>
              <a:t> голку не торкаючись до об’єктива або до чашки Петрі, переводять погляд в окуляр, а в цей час голкою (у правій руці) роблять слабкі коливальні рухи між об’єктивом і поверхнею чашки, знаходять під мікроскопом кінець голки і поступово опускають його на відмічену колонію. </a:t>
            </a:r>
          </a:p>
        </p:txBody>
      </p:sp>
    </p:spTree>
    <p:extLst>
      <p:ext uri="{BB962C8B-B14F-4D97-AF65-F5344CB8AC3E}">
        <p14:creationId xmlns:p14="http://schemas.microsoft.com/office/powerpoint/2010/main" val="106496619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84228E8-61A3-4C54-88F1-C8B6E19B4D7D}"/>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6F308666-3BD4-4CED-8B23-561609CE4D07}"/>
              </a:ext>
            </a:extLst>
          </p:cNvPr>
          <p:cNvSpPr>
            <a:spLocks noGrp="1"/>
          </p:cNvSpPr>
          <p:nvPr>
            <p:ph idx="1"/>
          </p:nvPr>
        </p:nvSpPr>
        <p:spPr/>
        <p:txBody>
          <a:bodyPr>
            <a:normAutofit/>
          </a:bodyPr>
          <a:lstStyle/>
          <a:p>
            <a:r>
              <a:rPr lang="uk-UA" dirty="0"/>
              <a:t>Торкаються голкою до колонії і обережно, але швидко виймають її. Відкривають пробірку з середовищем, затискуючи ватну пробку мізинцем правої руки, обпалюють край пробірки, вводять голку в пробірку і розмазують виділену культуру по поверхні поживного середовища. Усі маніпуляції необхідно робити швидко, але не торкаючись при цьому голкою сторонніх предметів. </a:t>
            </a:r>
          </a:p>
          <a:p>
            <a:r>
              <a:rPr lang="uk-UA" dirty="0"/>
              <a:t>Закривають пробірку після обпалювання ватної пробки і краю пробірки, потім обпалюють голку. </a:t>
            </a:r>
          </a:p>
        </p:txBody>
      </p:sp>
    </p:spTree>
    <p:extLst>
      <p:ext uri="{BB962C8B-B14F-4D97-AF65-F5344CB8AC3E}">
        <p14:creationId xmlns:p14="http://schemas.microsoft.com/office/powerpoint/2010/main" val="284342516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7AF00AB-D156-4427-97A3-7BEE56517327}"/>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3EC02CF2-323C-4DC0-A9B2-AB0094688DDD}"/>
              </a:ext>
            </a:extLst>
          </p:cNvPr>
          <p:cNvSpPr>
            <a:spLocks noGrp="1"/>
          </p:cNvSpPr>
          <p:nvPr>
            <p:ph idx="1"/>
          </p:nvPr>
        </p:nvSpPr>
        <p:spPr/>
        <p:txBody>
          <a:bodyPr>
            <a:normAutofit lnSpcReduction="10000"/>
          </a:bodyPr>
          <a:lstStyle/>
          <a:p>
            <a:r>
              <a:rPr lang="ru-RU" dirty="0" err="1"/>
              <a:t>Пробірки</a:t>
            </a:r>
            <a:r>
              <a:rPr lang="ru-RU" dirty="0"/>
              <a:t> з </a:t>
            </a:r>
            <a:r>
              <a:rPr lang="ru-RU" dirty="0" err="1"/>
              <a:t>виділеними</a:t>
            </a:r>
            <a:r>
              <a:rPr lang="ru-RU" dirty="0"/>
              <a:t> </a:t>
            </a:r>
            <a:r>
              <a:rPr lang="ru-RU" dirty="0" err="1"/>
              <a:t>штамами</a:t>
            </a:r>
            <a:r>
              <a:rPr lang="ru-RU" dirty="0"/>
              <a:t> </a:t>
            </a:r>
            <a:r>
              <a:rPr lang="ru-RU" dirty="0" err="1"/>
              <a:t>бактерій</a:t>
            </a:r>
            <a:r>
              <a:rPr lang="ru-RU" dirty="0"/>
              <a:t> </a:t>
            </a:r>
            <a:r>
              <a:rPr lang="ru-RU" dirty="0" err="1"/>
              <a:t>поміщають</a:t>
            </a:r>
            <a:r>
              <a:rPr lang="ru-RU" dirty="0"/>
              <a:t> у термостат, а </a:t>
            </a:r>
            <a:r>
              <a:rPr lang="ru-RU" dirty="0" err="1"/>
              <a:t>після</a:t>
            </a:r>
            <a:r>
              <a:rPr lang="ru-RU" dirty="0"/>
              <a:t> </a:t>
            </a:r>
            <a:r>
              <a:rPr lang="ru-RU" dirty="0" err="1"/>
              <a:t>їх</a:t>
            </a:r>
            <a:r>
              <a:rPr lang="ru-RU" dirty="0"/>
              <a:t> </a:t>
            </a:r>
            <a:r>
              <a:rPr lang="ru-RU" dirty="0" err="1"/>
              <a:t>розвитку</a:t>
            </a:r>
            <a:r>
              <a:rPr lang="ru-RU" dirty="0"/>
              <a:t> </a:t>
            </a:r>
            <a:r>
              <a:rPr lang="ru-RU" dirty="0" err="1"/>
              <a:t>проводять</a:t>
            </a:r>
            <a:r>
              <a:rPr lang="ru-RU" dirty="0"/>
              <a:t> </a:t>
            </a:r>
            <a:r>
              <a:rPr lang="ru-RU" dirty="0" err="1"/>
              <a:t>вивчення</a:t>
            </a:r>
            <a:r>
              <a:rPr lang="ru-RU" dirty="0"/>
              <a:t> </a:t>
            </a:r>
            <a:r>
              <a:rPr lang="ru-RU" dirty="0" err="1"/>
              <a:t>їх</a:t>
            </a:r>
            <a:r>
              <a:rPr lang="ru-RU" dirty="0"/>
              <a:t> </a:t>
            </a:r>
            <a:r>
              <a:rPr lang="ru-RU" dirty="0" err="1"/>
              <a:t>культуральних</a:t>
            </a:r>
            <a:r>
              <a:rPr lang="ru-RU" dirty="0"/>
              <a:t> та </a:t>
            </a:r>
            <a:r>
              <a:rPr lang="ru-RU" dirty="0" err="1"/>
              <a:t>біохімічних</a:t>
            </a:r>
            <a:r>
              <a:rPr lang="ru-RU" dirty="0"/>
              <a:t> </a:t>
            </a:r>
            <a:r>
              <a:rPr lang="ru-RU" dirty="0" err="1"/>
              <a:t>властивостей</a:t>
            </a:r>
            <a:r>
              <a:rPr lang="ru-RU" dirty="0"/>
              <a:t> на </a:t>
            </a:r>
            <a:r>
              <a:rPr lang="ru-RU" dirty="0" err="1"/>
              <a:t>середовищах</a:t>
            </a:r>
            <a:r>
              <a:rPr lang="ru-RU" dirty="0"/>
              <a:t>, </a:t>
            </a:r>
            <a:r>
              <a:rPr lang="ru-RU" dirty="0" err="1"/>
              <a:t>які</a:t>
            </a:r>
            <a:r>
              <a:rPr lang="ru-RU" dirty="0"/>
              <a:t> в </a:t>
            </a:r>
            <a:r>
              <a:rPr lang="ru-RU" dirty="0" err="1"/>
              <a:t>лабораторії</a:t>
            </a:r>
            <a:r>
              <a:rPr lang="ru-RU" dirty="0"/>
              <a:t> одержали </a:t>
            </a:r>
            <a:r>
              <a:rPr lang="uk-UA" dirty="0"/>
              <a:t>назву «середовища строкатого ряду», з різними вуглеводами та спиртами (глюкозою, сахарозою, лактозою, мальтозою, </a:t>
            </a:r>
            <a:r>
              <a:rPr lang="uk-UA" dirty="0" err="1"/>
              <a:t>манітом</a:t>
            </a:r>
            <a:r>
              <a:rPr lang="uk-UA" dirty="0"/>
              <a:t> тощо) на </a:t>
            </a:r>
            <a:r>
              <a:rPr lang="uk-UA" dirty="0" err="1"/>
              <a:t>м’ясопептонному</a:t>
            </a:r>
            <a:r>
              <a:rPr lang="uk-UA" dirty="0"/>
              <a:t> бульйоні, бульйоні з селітрою, на молоці, лакмусовому молоці, желатині (стовпчиком), на агарі з крохмалем. </a:t>
            </a:r>
          </a:p>
          <a:p>
            <a:r>
              <a:rPr lang="ru-RU" dirty="0" err="1"/>
              <a:t>Досліджувану</a:t>
            </a:r>
            <a:r>
              <a:rPr lang="ru-RU" dirty="0"/>
              <a:t> культуру </a:t>
            </a:r>
            <a:r>
              <a:rPr lang="ru-RU" dirty="0" err="1"/>
              <a:t>пересівають</a:t>
            </a:r>
            <a:r>
              <a:rPr lang="ru-RU" dirty="0"/>
              <a:t> на </a:t>
            </a:r>
            <a:r>
              <a:rPr lang="ru-RU" dirty="0" err="1"/>
              <a:t>всі</a:t>
            </a:r>
            <a:r>
              <a:rPr lang="ru-RU" dirty="0"/>
              <a:t> </a:t>
            </a:r>
            <a:r>
              <a:rPr lang="ru-RU" dirty="0" err="1"/>
              <a:t>вказані</a:t>
            </a:r>
            <a:r>
              <a:rPr lang="ru-RU" dirty="0"/>
              <a:t> </a:t>
            </a:r>
            <a:r>
              <a:rPr lang="ru-RU" dirty="0" err="1"/>
              <a:t>вище</a:t>
            </a:r>
            <a:r>
              <a:rPr lang="ru-RU" dirty="0"/>
              <a:t> </a:t>
            </a:r>
            <a:r>
              <a:rPr lang="ru-RU" dirty="0" err="1"/>
              <a:t>середовища</a:t>
            </a:r>
            <a:r>
              <a:rPr lang="ru-RU" dirty="0"/>
              <a:t> і в </a:t>
            </a:r>
            <a:r>
              <a:rPr lang="ru-RU" dirty="0" err="1"/>
              <a:t>подальшому</a:t>
            </a:r>
            <a:r>
              <a:rPr lang="ru-RU" dirty="0"/>
              <a:t> </a:t>
            </a:r>
            <a:r>
              <a:rPr lang="ru-RU" dirty="0" err="1"/>
              <a:t>проводять</a:t>
            </a:r>
            <a:r>
              <a:rPr lang="ru-RU" dirty="0"/>
              <a:t> </a:t>
            </a:r>
            <a:r>
              <a:rPr lang="ru-RU" dirty="0" err="1"/>
              <a:t>ідентифікацію</a:t>
            </a:r>
            <a:r>
              <a:rPr lang="ru-RU" dirty="0"/>
              <a:t> </a:t>
            </a:r>
            <a:r>
              <a:rPr lang="ru-RU" dirty="0" err="1"/>
              <a:t>збудника</a:t>
            </a:r>
            <a:r>
              <a:rPr lang="ru-RU" dirty="0"/>
              <a:t> </a:t>
            </a:r>
            <a:r>
              <a:rPr lang="ru-RU" dirty="0" err="1"/>
              <a:t>хвороби</a:t>
            </a:r>
            <a:r>
              <a:rPr lang="ru-RU" dirty="0"/>
              <a:t>. </a:t>
            </a:r>
            <a:endParaRPr lang="uk-UA" dirty="0"/>
          </a:p>
        </p:txBody>
      </p:sp>
    </p:spTree>
    <p:extLst>
      <p:ext uri="{BB962C8B-B14F-4D97-AF65-F5344CB8AC3E}">
        <p14:creationId xmlns:p14="http://schemas.microsoft.com/office/powerpoint/2010/main" val="283566062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E45453F-9B7D-492B-BE28-386F30A30CAC}"/>
              </a:ext>
            </a:extLst>
          </p:cNvPr>
          <p:cNvSpPr>
            <a:spLocks noGrp="1"/>
          </p:cNvSpPr>
          <p:nvPr>
            <p:ph type="title"/>
          </p:nvPr>
        </p:nvSpPr>
        <p:spPr/>
        <p:txBody>
          <a:bodyPr/>
          <a:lstStyle/>
          <a:p>
            <a:r>
              <a:rPr lang="uk-UA" b="1" dirty="0"/>
              <a:t>Огляд бактеріологічних посівів </a:t>
            </a:r>
            <a:endParaRPr lang="uk-UA" dirty="0"/>
          </a:p>
        </p:txBody>
      </p:sp>
      <p:sp>
        <p:nvSpPr>
          <p:cNvPr id="3" name="Объект 2">
            <a:extLst>
              <a:ext uri="{FF2B5EF4-FFF2-40B4-BE49-F238E27FC236}">
                <a16:creationId xmlns:a16="http://schemas.microsoft.com/office/drawing/2014/main" id="{DBCA3E52-2A40-41BD-A71B-90C338CF2FB7}"/>
              </a:ext>
            </a:extLst>
          </p:cNvPr>
          <p:cNvSpPr>
            <a:spLocks noGrp="1"/>
          </p:cNvSpPr>
          <p:nvPr>
            <p:ph idx="1"/>
          </p:nvPr>
        </p:nvSpPr>
        <p:spPr/>
        <p:txBody>
          <a:bodyPr>
            <a:normAutofit lnSpcReduction="10000"/>
          </a:bodyPr>
          <a:lstStyle/>
          <a:p>
            <a:r>
              <a:rPr lang="uk-UA" dirty="0"/>
              <a:t>Чашки Петрі в термостаті оглядають щоденно. Ріст бактеріальних колоній роду </a:t>
            </a:r>
            <a:r>
              <a:rPr lang="en-US" i="1" dirty="0"/>
              <a:t>Erwinia </a:t>
            </a:r>
            <a:r>
              <a:rPr lang="uk-UA" dirty="0"/>
              <a:t>спостерігається через 24 год, </a:t>
            </a:r>
            <a:r>
              <a:rPr lang="en-US" i="1" dirty="0"/>
              <a:t>Pseudomonas </a:t>
            </a:r>
            <a:r>
              <a:rPr lang="en-US" dirty="0"/>
              <a:t>– </a:t>
            </a:r>
            <a:r>
              <a:rPr lang="uk-UA" dirty="0"/>
              <a:t>від 24 год до 48 год, </a:t>
            </a:r>
            <a:r>
              <a:rPr lang="en-US" i="1" dirty="0"/>
              <a:t>Xanthomonas </a:t>
            </a:r>
            <a:r>
              <a:rPr lang="en-US" dirty="0"/>
              <a:t>– </a:t>
            </a:r>
            <a:r>
              <a:rPr lang="uk-UA" dirty="0"/>
              <a:t>від 48 год до 72 год до семи діб, </a:t>
            </a:r>
            <a:r>
              <a:rPr lang="en-US" i="1" dirty="0"/>
              <a:t>Corynebacterium </a:t>
            </a:r>
            <a:r>
              <a:rPr lang="en-US" dirty="0"/>
              <a:t>— </a:t>
            </a:r>
            <a:r>
              <a:rPr lang="uk-UA" dirty="0"/>
              <a:t>від 72 год до семи діб. </a:t>
            </a:r>
          </a:p>
          <a:p>
            <a:r>
              <a:rPr lang="ru-RU" dirty="0"/>
              <a:t>Як правило, </a:t>
            </a:r>
            <a:r>
              <a:rPr lang="ru-RU" dirty="0" err="1"/>
              <a:t>виділяють</a:t>
            </a:r>
            <a:r>
              <a:rPr lang="ru-RU" dirty="0"/>
              <a:t> </a:t>
            </a:r>
            <a:r>
              <a:rPr lang="ru-RU" dirty="0" err="1"/>
              <a:t>чотири</a:t>
            </a:r>
            <a:r>
              <a:rPr lang="ru-RU" dirty="0"/>
              <a:t>–</a:t>
            </a:r>
            <a:r>
              <a:rPr lang="ru-RU" dirty="0" err="1"/>
              <a:t>шість</a:t>
            </a:r>
            <a:r>
              <a:rPr lang="ru-RU" dirty="0"/>
              <a:t> </a:t>
            </a:r>
            <a:r>
              <a:rPr lang="ru-RU" dirty="0" err="1"/>
              <a:t>колоній</a:t>
            </a:r>
            <a:r>
              <a:rPr lang="ru-RU" dirty="0"/>
              <a:t>, за </a:t>
            </a:r>
            <a:r>
              <a:rPr lang="ru-RU" dirty="0" err="1"/>
              <a:t>кольором</a:t>
            </a:r>
            <a:r>
              <a:rPr lang="ru-RU" dirty="0"/>
              <a:t> і характером росту </a:t>
            </a:r>
            <a:r>
              <a:rPr lang="ru-RU" dirty="0" err="1"/>
              <a:t>відповідних</a:t>
            </a:r>
            <a:r>
              <a:rPr lang="ru-RU" dirty="0"/>
              <a:t> </a:t>
            </a:r>
            <a:r>
              <a:rPr lang="ru-RU" dirty="0" err="1"/>
              <a:t>опису</a:t>
            </a:r>
            <a:r>
              <a:rPr lang="ru-RU" dirty="0"/>
              <a:t> для </a:t>
            </a:r>
            <a:r>
              <a:rPr lang="ru-RU" dirty="0" err="1"/>
              <a:t>цього</a:t>
            </a:r>
            <a:r>
              <a:rPr lang="ru-RU" dirty="0"/>
              <a:t> </a:t>
            </a:r>
            <a:r>
              <a:rPr lang="ru-RU" dirty="0" err="1"/>
              <a:t>збудника</a:t>
            </a:r>
            <a:r>
              <a:rPr lang="ru-RU" dirty="0"/>
              <a:t>. </a:t>
            </a:r>
          </a:p>
          <a:p>
            <a:r>
              <a:rPr lang="uk-UA" dirty="0"/>
              <a:t>Ріст колоній на косому агарі щоденно переглядають і перевіряють чистоту культури. Спочатку колонії на косому агарі оглядають </a:t>
            </a:r>
            <a:r>
              <a:rPr lang="uk-UA" dirty="0" err="1"/>
              <a:t>макроскопічно</a:t>
            </a:r>
            <a:r>
              <a:rPr lang="uk-UA" dirty="0"/>
              <a:t>, потім під мікроскопом за малого збільшення та готують з них препарати для </a:t>
            </a:r>
            <a:r>
              <a:rPr lang="uk-UA" dirty="0" err="1"/>
              <a:t>мікроскопіювання</a:t>
            </a:r>
            <a:r>
              <a:rPr lang="uk-UA" dirty="0"/>
              <a:t> зі значним збільшенням (×450). </a:t>
            </a:r>
          </a:p>
        </p:txBody>
      </p:sp>
    </p:spTree>
    <p:extLst>
      <p:ext uri="{BB962C8B-B14F-4D97-AF65-F5344CB8AC3E}">
        <p14:creationId xmlns:p14="http://schemas.microsoft.com/office/powerpoint/2010/main" val="179141617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5DFD87E-5971-4745-A83E-D3381390EA74}"/>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A4F94FF1-40DE-4D92-99D4-69666A988A19}"/>
              </a:ext>
            </a:extLst>
          </p:cNvPr>
          <p:cNvSpPr>
            <a:spLocks noGrp="1"/>
          </p:cNvSpPr>
          <p:nvPr>
            <p:ph idx="1"/>
          </p:nvPr>
        </p:nvSpPr>
        <p:spPr/>
        <p:txBody>
          <a:bodyPr/>
          <a:lstStyle/>
          <a:p>
            <a:r>
              <a:rPr lang="ru-RU" dirty="0" err="1"/>
              <a:t>Результати</a:t>
            </a:r>
            <a:r>
              <a:rPr lang="ru-RU" dirty="0"/>
              <a:t> кожного </a:t>
            </a:r>
            <a:r>
              <a:rPr lang="ru-RU" dirty="0" err="1"/>
              <a:t>огляду</a:t>
            </a:r>
            <a:r>
              <a:rPr lang="ru-RU" dirty="0"/>
              <a:t> </a:t>
            </a:r>
            <a:r>
              <a:rPr lang="ru-RU" dirty="0" err="1"/>
              <a:t>записують</a:t>
            </a:r>
            <a:r>
              <a:rPr lang="ru-RU" dirty="0"/>
              <a:t> у журнал </a:t>
            </a:r>
            <a:r>
              <a:rPr lang="ru-RU" dirty="0" err="1"/>
              <a:t>експертизи</a:t>
            </a:r>
            <a:r>
              <a:rPr lang="ru-RU" dirty="0"/>
              <a:t>. </a:t>
            </a:r>
            <a:r>
              <a:rPr lang="ru-RU" dirty="0" err="1"/>
              <a:t>Після</a:t>
            </a:r>
            <a:r>
              <a:rPr lang="ru-RU" dirty="0"/>
              <a:t> того, як </a:t>
            </a:r>
            <a:r>
              <a:rPr lang="ru-RU" dirty="0" err="1"/>
              <a:t>усі</a:t>
            </a:r>
            <a:r>
              <a:rPr lang="ru-RU" dirty="0"/>
              <a:t> </a:t>
            </a:r>
            <a:r>
              <a:rPr lang="ru-RU" dirty="0" err="1"/>
              <a:t>реакції</a:t>
            </a:r>
            <a:r>
              <a:rPr lang="ru-RU" dirty="0"/>
              <a:t> </a:t>
            </a:r>
            <a:r>
              <a:rPr lang="ru-RU" dirty="0" err="1"/>
              <a:t>закінчені</a:t>
            </a:r>
            <a:r>
              <a:rPr lang="ru-RU" dirty="0"/>
              <a:t>, </a:t>
            </a:r>
            <a:r>
              <a:rPr lang="ru-RU" dirty="0" err="1"/>
              <a:t>приступають</a:t>
            </a:r>
            <a:r>
              <a:rPr lang="ru-RU" dirty="0"/>
              <a:t> до </a:t>
            </a:r>
            <a:r>
              <a:rPr lang="ru-RU" dirty="0" err="1"/>
              <a:t>ідентифікації</a:t>
            </a:r>
            <a:r>
              <a:rPr lang="ru-RU" dirty="0"/>
              <a:t> </a:t>
            </a:r>
            <a:r>
              <a:rPr lang="ru-RU" dirty="0" err="1"/>
              <a:t>збудника</a:t>
            </a:r>
            <a:r>
              <a:rPr lang="ru-RU" dirty="0"/>
              <a:t> </a:t>
            </a:r>
            <a:r>
              <a:rPr lang="ru-RU" dirty="0" err="1"/>
              <a:t>хвороби</a:t>
            </a:r>
            <a:r>
              <a:rPr lang="ru-RU" dirty="0"/>
              <a:t>. </a:t>
            </a:r>
          </a:p>
          <a:p>
            <a:r>
              <a:rPr lang="uk-UA" dirty="0"/>
              <a:t>Під час ідентифікації виділених бактерій інколи треба враховувати, що різні штами того самого виду бактерій мають відхили в біохімічних властивостях від описаних різними авторами. Такі відхили спостерігаються відносно цукрів, желатину, молока, </a:t>
            </a:r>
            <a:r>
              <a:rPr lang="uk-UA" dirty="0" err="1"/>
              <a:t>діастатичної</a:t>
            </a:r>
            <a:r>
              <a:rPr lang="uk-UA" dirty="0"/>
              <a:t> активності. </a:t>
            </a:r>
          </a:p>
        </p:txBody>
      </p:sp>
    </p:spTree>
    <p:extLst>
      <p:ext uri="{BB962C8B-B14F-4D97-AF65-F5344CB8AC3E}">
        <p14:creationId xmlns:p14="http://schemas.microsoft.com/office/powerpoint/2010/main" val="123181671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4A65D3B-6EFF-4C4E-9428-4239BEE89CBC}"/>
              </a:ext>
            </a:extLst>
          </p:cNvPr>
          <p:cNvSpPr>
            <a:spLocks noGrp="1"/>
          </p:cNvSpPr>
          <p:nvPr>
            <p:ph type="title"/>
          </p:nvPr>
        </p:nvSpPr>
        <p:spPr/>
        <p:txBody>
          <a:bodyPr/>
          <a:lstStyle/>
          <a:p>
            <a:r>
              <a:rPr lang="uk-UA" b="1" dirty="0"/>
              <a:t>Способи бактеріологічної експертизи </a:t>
            </a:r>
            <a:endParaRPr lang="uk-UA" dirty="0"/>
          </a:p>
        </p:txBody>
      </p:sp>
      <p:sp>
        <p:nvSpPr>
          <p:cNvPr id="3" name="Объект 2">
            <a:extLst>
              <a:ext uri="{FF2B5EF4-FFF2-40B4-BE49-F238E27FC236}">
                <a16:creationId xmlns:a16="http://schemas.microsoft.com/office/drawing/2014/main" id="{71D184FA-FB83-4D24-A150-D4D656560E80}"/>
              </a:ext>
            </a:extLst>
          </p:cNvPr>
          <p:cNvSpPr>
            <a:spLocks noGrp="1"/>
          </p:cNvSpPr>
          <p:nvPr>
            <p:ph idx="1"/>
          </p:nvPr>
        </p:nvSpPr>
        <p:spPr/>
        <p:txBody>
          <a:bodyPr/>
          <a:lstStyle/>
          <a:p>
            <a:r>
              <a:rPr lang="uk-UA" dirty="0"/>
              <a:t>Бактеріологічна експертиза визначає ураженість </a:t>
            </a:r>
            <a:r>
              <a:rPr lang="uk-UA" dirty="0" err="1"/>
              <a:t>підкарантинного</a:t>
            </a:r>
            <a:r>
              <a:rPr lang="uk-UA" dirty="0"/>
              <a:t> рослинного матеріалу фітопатогенними бактеріями і може бути проведена такими способами: анатомічним, макроскопічним, біологічним, серологічним і люмінесцентним. </a:t>
            </a:r>
          </a:p>
        </p:txBody>
      </p:sp>
    </p:spTree>
    <p:extLst>
      <p:ext uri="{BB962C8B-B14F-4D97-AF65-F5344CB8AC3E}">
        <p14:creationId xmlns:p14="http://schemas.microsoft.com/office/powerpoint/2010/main" val="310375913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FC46129-2334-4AE4-B5D6-A334D8AB5AF5}"/>
              </a:ext>
            </a:extLst>
          </p:cNvPr>
          <p:cNvSpPr>
            <a:spLocks noGrp="1"/>
          </p:cNvSpPr>
          <p:nvPr>
            <p:ph type="title"/>
          </p:nvPr>
        </p:nvSpPr>
        <p:spPr/>
        <p:txBody>
          <a:bodyPr/>
          <a:lstStyle/>
          <a:p>
            <a:r>
              <a:rPr lang="uk-UA" b="1" dirty="0"/>
              <a:t>Анатомічний метод </a:t>
            </a:r>
            <a:endParaRPr lang="uk-UA" dirty="0"/>
          </a:p>
        </p:txBody>
      </p:sp>
      <p:sp>
        <p:nvSpPr>
          <p:cNvPr id="3" name="Объект 2">
            <a:extLst>
              <a:ext uri="{FF2B5EF4-FFF2-40B4-BE49-F238E27FC236}">
                <a16:creationId xmlns:a16="http://schemas.microsoft.com/office/drawing/2014/main" id="{1C72F2F5-4C58-4D76-8302-2C8B2A3BD7E3}"/>
              </a:ext>
            </a:extLst>
          </p:cNvPr>
          <p:cNvSpPr>
            <a:spLocks noGrp="1"/>
          </p:cNvSpPr>
          <p:nvPr>
            <p:ph idx="1"/>
          </p:nvPr>
        </p:nvSpPr>
        <p:spPr/>
        <p:txBody>
          <a:bodyPr>
            <a:normAutofit fontScale="92500" lnSpcReduction="20000"/>
          </a:bodyPr>
          <a:lstStyle/>
          <a:p>
            <a:r>
              <a:rPr lang="uk-UA" dirty="0"/>
              <a:t>застосовують для виявлення внутрішньої ураженості шляхом мікроскопування незабарвлених і забарвлених зрізів внутрішніх тканин. </a:t>
            </a:r>
          </a:p>
          <a:p>
            <a:r>
              <a:rPr lang="ru-RU" dirty="0" err="1"/>
              <a:t>Діагностику</a:t>
            </a:r>
            <a:r>
              <a:rPr lang="ru-RU" dirty="0"/>
              <a:t> </a:t>
            </a:r>
            <a:r>
              <a:rPr lang="ru-RU" dirty="0" err="1"/>
              <a:t>збудників</a:t>
            </a:r>
            <a:r>
              <a:rPr lang="ru-RU" dirty="0"/>
              <a:t> </a:t>
            </a:r>
            <a:r>
              <a:rPr lang="ru-RU" dirty="0" err="1"/>
              <a:t>бактеріозів</a:t>
            </a:r>
            <a:r>
              <a:rPr lang="ru-RU" dirty="0"/>
              <a:t> </a:t>
            </a:r>
            <a:r>
              <a:rPr lang="ru-RU" dirty="0" err="1"/>
              <a:t>проводять</a:t>
            </a:r>
            <a:r>
              <a:rPr lang="ru-RU" dirty="0"/>
              <a:t> методом </a:t>
            </a:r>
            <a:r>
              <a:rPr lang="ru-RU" dirty="0" err="1"/>
              <a:t>зафарбованих</a:t>
            </a:r>
            <a:r>
              <a:rPr lang="ru-RU" dirty="0"/>
              <a:t> </a:t>
            </a:r>
            <a:r>
              <a:rPr lang="ru-RU" dirty="0" err="1"/>
              <a:t>зрізів</a:t>
            </a:r>
            <a:r>
              <a:rPr lang="ru-RU" dirty="0"/>
              <a:t> тканин </a:t>
            </a:r>
            <a:r>
              <a:rPr lang="ru-RU" dirty="0" err="1"/>
              <a:t>хворих</a:t>
            </a:r>
            <a:r>
              <a:rPr lang="ru-RU" dirty="0"/>
              <a:t> </a:t>
            </a:r>
            <a:r>
              <a:rPr lang="ru-RU" dirty="0" err="1"/>
              <a:t>рослин</a:t>
            </a:r>
            <a:r>
              <a:rPr lang="ru-RU" dirty="0"/>
              <a:t> за </a:t>
            </a:r>
            <a:r>
              <a:rPr lang="ru-RU" dirty="0" err="1"/>
              <a:t>Грамом</a:t>
            </a:r>
            <a:r>
              <a:rPr lang="ru-RU" dirty="0"/>
              <a:t>. </a:t>
            </a:r>
          </a:p>
          <a:p>
            <a:r>
              <a:rPr lang="uk-UA" dirty="0"/>
              <a:t>Усі досліджувані стебла рослин розрізають на невеликі шматочки (від 5 до 7 см), ретельно оглядають поперечні зрізи, звертаючи особливу увагу на потемніння судинної системи. Шматочки з такими плямами в потемнілих місцях розрізають гострим скальпелем. </a:t>
            </a:r>
          </a:p>
          <a:p>
            <a:r>
              <a:rPr lang="uk-UA" dirty="0"/>
              <a:t>3 потемнілих ділянок бритвою або скальпелем роблять повздовжні тонкі зрізи і розкладають їх на предметні скельця з краплями води (якщо матеріал свіжий, додавання води не обов’язкове). З м'якуша плодів і з плодоніжки зрізи роблять у такий самий спосіб. </a:t>
            </a:r>
          </a:p>
        </p:txBody>
      </p:sp>
    </p:spTree>
    <p:extLst>
      <p:ext uri="{BB962C8B-B14F-4D97-AF65-F5344CB8AC3E}">
        <p14:creationId xmlns:p14="http://schemas.microsoft.com/office/powerpoint/2010/main" val="173240815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E583FF3-39CD-4C46-AA0A-371F50E14729}"/>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4A4E8642-670E-4B46-9616-3DDA23F49EA9}"/>
              </a:ext>
            </a:extLst>
          </p:cNvPr>
          <p:cNvSpPr>
            <a:spLocks noGrp="1"/>
          </p:cNvSpPr>
          <p:nvPr>
            <p:ph idx="1"/>
          </p:nvPr>
        </p:nvSpPr>
        <p:spPr/>
        <p:txBody>
          <a:bodyPr/>
          <a:lstStyle/>
          <a:p>
            <a:r>
              <a:rPr lang="ru-RU" dirty="0" err="1"/>
              <a:t>Препарати</a:t>
            </a:r>
            <a:r>
              <a:rPr lang="ru-RU" dirty="0"/>
              <a:t> </a:t>
            </a:r>
            <a:r>
              <a:rPr lang="ru-RU" dirty="0" err="1"/>
              <a:t>висушують</a:t>
            </a:r>
            <a:r>
              <a:rPr lang="ru-RU" dirty="0"/>
              <a:t> у </a:t>
            </a:r>
            <a:r>
              <a:rPr lang="ru-RU" dirty="0" err="1"/>
              <a:t>термостаті</a:t>
            </a:r>
            <a:r>
              <a:rPr lang="ru-RU" dirty="0"/>
              <a:t> </a:t>
            </a:r>
            <a:r>
              <a:rPr lang="ru-RU" dirty="0" err="1"/>
              <a:t>або</a:t>
            </a:r>
            <a:r>
              <a:rPr lang="ru-RU" dirty="0"/>
              <a:t> за </a:t>
            </a:r>
            <a:r>
              <a:rPr lang="ru-RU" dirty="0" err="1"/>
              <a:t>кімнатної</a:t>
            </a:r>
            <a:r>
              <a:rPr lang="ru-RU" dirty="0"/>
              <a:t> </a:t>
            </a:r>
            <a:r>
              <a:rPr lang="ru-RU" dirty="0" err="1"/>
              <a:t>температури</a:t>
            </a:r>
            <a:r>
              <a:rPr lang="ru-RU" dirty="0"/>
              <a:t>, </a:t>
            </a:r>
            <a:r>
              <a:rPr lang="ru-RU" dirty="0" err="1"/>
              <a:t>фіксують</a:t>
            </a:r>
            <a:r>
              <a:rPr lang="ru-RU" dirty="0"/>
              <a:t> </a:t>
            </a:r>
            <a:r>
              <a:rPr lang="ru-RU" dirty="0" err="1"/>
              <a:t>триразово</a:t>
            </a:r>
            <a:r>
              <a:rPr lang="ru-RU" dirty="0"/>
              <a:t> в </a:t>
            </a:r>
            <a:r>
              <a:rPr lang="ru-RU" dirty="0" err="1"/>
              <a:t>полум'ї</a:t>
            </a:r>
            <a:r>
              <a:rPr lang="ru-RU" dirty="0"/>
              <a:t> </a:t>
            </a:r>
            <a:r>
              <a:rPr lang="ru-RU" dirty="0" err="1"/>
              <a:t>горілки</a:t>
            </a:r>
            <a:r>
              <a:rPr lang="ru-RU" dirty="0"/>
              <a:t> </a:t>
            </a:r>
            <a:r>
              <a:rPr lang="ru-RU" dirty="0" err="1"/>
              <a:t>або</a:t>
            </a:r>
            <a:r>
              <a:rPr lang="ru-RU" dirty="0"/>
              <a:t> </a:t>
            </a:r>
            <a:r>
              <a:rPr lang="ru-RU" dirty="0" err="1"/>
              <a:t>спиртівки</a:t>
            </a:r>
            <a:r>
              <a:rPr lang="ru-RU" dirty="0"/>
              <a:t>, </a:t>
            </a:r>
            <a:r>
              <a:rPr lang="ru-RU" dirty="0" err="1"/>
              <a:t>після</a:t>
            </a:r>
            <a:r>
              <a:rPr lang="ru-RU" dirty="0"/>
              <a:t> </a:t>
            </a:r>
            <a:r>
              <a:rPr lang="ru-RU" dirty="0" err="1"/>
              <a:t>охолодження</a:t>
            </a:r>
            <a:r>
              <a:rPr lang="ru-RU" dirty="0"/>
              <a:t> </a:t>
            </a:r>
            <a:r>
              <a:rPr lang="ru-RU" dirty="0" err="1"/>
              <a:t>заливають</a:t>
            </a:r>
            <a:r>
              <a:rPr lang="ru-RU" dirty="0"/>
              <a:t> спиртом, </a:t>
            </a:r>
            <a:r>
              <a:rPr lang="ru-RU" dirty="0" err="1"/>
              <a:t>залишають</a:t>
            </a:r>
            <a:r>
              <a:rPr lang="ru-RU" dirty="0"/>
              <a:t> на </a:t>
            </a:r>
            <a:r>
              <a:rPr lang="ru-RU" dirty="0" err="1"/>
              <a:t>повітрі</a:t>
            </a:r>
            <a:r>
              <a:rPr lang="ru-RU" dirty="0"/>
              <a:t> до </a:t>
            </a:r>
            <a:r>
              <a:rPr lang="ru-RU" dirty="0" err="1"/>
              <a:t>повного</a:t>
            </a:r>
            <a:r>
              <a:rPr lang="ru-RU" dirty="0"/>
              <a:t> </a:t>
            </a:r>
            <a:r>
              <a:rPr lang="ru-RU" dirty="0" err="1"/>
              <a:t>випаровування</a:t>
            </a:r>
            <a:r>
              <a:rPr lang="ru-RU" dirty="0"/>
              <a:t> і </a:t>
            </a:r>
            <a:r>
              <a:rPr lang="ru-RU" dirty="0" err="1"/>
              <a:t>фарбують</a:t>
            </a:r>
            <a:r>
              <a:rPr lang="ru-RU" dirty="0"/>
              <a:t> за </a:t>
            </a:r>
            <a:r>
              <a:rPr lang="ru-RU" dirty="0" err="1"/>
              <a:t>Грамом</a:t>
            </a:r>
            <a:r>
              <a:rPr lang="ru-RU" dirty="0"/>
              <a:t>. </a:t>
            </a:r>
          </a:p>
          <a:p>
            <a:r>
              <a:rPr lang="ru-RU" dirty="0" err="1"/>
              <a:t>Зафарбовані</a:t>
            </a:r>
            <a:r>
              <a:rPr lang="ru-RU" dirty="0"/>
              <a:t> </a:t>
            </a:r>
            <a:r>
              <a:rPr lang="ru-RU" dirty="0" err="1"/>
              <a:t>препарати</a:t>
            </a:r>
            <a:r>
              <a:rPr lang="ru-RU" dirty="0"/>
              <a:t> </a:t>
            </a:r>
            <a:r>
              <a:rPr lang="ru-RU" dirty="0" err="1"/>
              <a:t>оглядають</a:t>
            </a:r>
            <a:r>
              <a:rPr lang="ru-RU" dirty="0"/>
              <a:t> </a:t>
            </a:r>
            <a:r>
              <a:rPr lang="ru-RU" dirty="0" err="1"/>
              <a:t>під</a:t>
            </a:r>
            <a:r>
              <a:rPr lang="ru-RU" dirty="0"/>
              <a:t> </a:t>
            </a:r>
            <a:r>
              <a:rPr lang="ru-RU" dirty="0" err="1"/>
              <a:t>мікроскопом</a:t>
            </a:r>
            <a:r>
              <a:rPr lang="ru-RU" dirty="0"/>
              <a:t> з </a:t>
            </a:r>
            <a:r>
              <a:rPr lang="ru-RU" dirty="0" err="1"/>
              <a:t>імерсійною</a:t>
            </a:r>
            <a:r>
              <a:rPr lang="ru-RU" dirty="0"/>
              <a:t> системою. У кожному </a:t>
            </a:r>
            <a:r>
              <a:rPr lang="ru-RU" dirty="0" err="1"/>
              <a:t>препараті</a:t>
            </a:r>
            <a:r>
              <a:rPr lang="ru-RU" dirty="0"/>
              <a:t> </a:t>
            </a:r>
            <a:r>
              <a:rPr lang="ru-RU" dirty="0" err="1"/>
              <a:t>оглядають</a:t>
            </a:r>
            <a:r>
              <a:rPr lang="ru-RU" dirty="0"/>
              <a:t> не </a:t>
            </a:r>
            <a:r>
              <a:rPr lang="ru-RU" dirty="0" err="1"/>
              <a:t>менше</a:t>
            </a:r>
            <a:r>
              <a:rPr lang="ru-RU" dirty="0"/>
              <a:t> </a:t>
            </a:r>
            <a:r>
              <a:rPr lang="ru-RU" dirty="0" err="1"/>
              <a:t>ніж</a:t>
            </a:r>
            <a:r>
              <a:rPr lang="ru-RU" dirty="0"/>
              <a:t> 20 </a:t>
            </a:r>
            <a:r>
              <a:rPr lang="ru-RU" dirty="0" err="1"/>
              <a:t>полів</a:t>
            </a:r>
            <a:r>
              <a:rPr lang="ru-RU" dirty="0"/>
              <a:t> </a:t>
            </a:r>
            <a:r>
              <a:rPr lang="ru-RU" dirty="0" err="1"/>
              <a:t>зору</a:t>
            </a:r>
            <a:r>
              <a:rPr lang="ru-RU" dirty="0"/>
              <a:t>. На добре </a:t>
            </a:r>
            <a:r>
              <a:rPr lang="ru-RU" dirty="0" err="1"/>
              <a:t>виготовлених</a:t>
            </a:r>
            <a:r>
              <a:rPr lang="ru-RU" dirty="0"/>
              <a:t> </a:t>
            </a:r>
            <a:r>
              <a:rPr lang="ru-RU" dirty="0" err="1"/>
              <a:t>зрізах</a:t>
            </a:r>
            <a:r>
              <a:rPr lang="ru-RU" dirty="0"/>
              <a:t> видно </a:t>
            </a:r>
            <a:r>
              <a:rPr lang="ru-RU" dirty="0" err="1"/>
              <a:t>бактерії</a:t>
            </a:r>
            <a:r>
              <a:rPr lang="ru-RU" dirty="0"/>
              <a:t>, </a:t>
            </a:r>
            <a:r>
              <a:rPr lang="ru-RU" dirty="0" err="1"/>
              <a:t>які</a:t>
            </a:r>
            <a:r>
              <a:rPr lang="ru-RU" dirty="0"/>
              <a:t> </a:t>
            </a:r>
            <a:r>
              <a:rPr lang="ru-RU" dirty="0" err="1"/>
              <a:t>містяться</a:t>
            </a:r>
            <a:r>
              <a:rPr lang="ru-RU" dirty="0"/>
              <a:t> в тканинах </a:t>
            </a:r>
            <a:r>
              <a:rPr lang="ru-RU" dirty="0" err="1"/>
              <a:t>рослин</a:t>
            </a:r>
            <a:r>
              <a:rPr lang="ru-RU" dirty="0"/>
              <a:t> і особливо в </a:t>
            </a:r>
            <a:r>
              <a:rPr lang="ru-RU" dirty="0" err="1"/>
              <a:t>судинах</a:t>
            </a:r>
            <a:r>
              <a:rPr lang="ru-RU" dirty="0"/>
              <a:t>. </a:t>
            </a:r>
          </a:p>
          <a:p>
            <a:r>
              <a:rPr lang="ru-RU" dirty="0"/>
              <a:t>За </a:t>
            </a:r>
            <a:r>
              <a:rPr lang="ru-RU" dirty="0" err="1"/>
              <a:t>явними</a:t>
            </a:r>
            <a:r>
              <a:rPr lang="ru-RU" dirty="0"/>
              <a:t> </a:t>
            </a:r>
            <a:r>
              <a:rPr lang="ru-RU" dirty="0" err="1"/>
              <a:t>ознаками</a:t>
            </a:r>
            <a:r>
              <a:rPr lang="ru-RU" dirty="0"/>
              <a:t> того </a:t>
            </a:r>
            <a:r>
              <a:rPr lang="ru-RU" dirty="0" err="1"/>
              <a:t>чи</a:t>
            </a:r>
            <a:r>
              <a:rPr lang="ru-RU" dirty="0"/>
              <a:t> </a:t>
            </a:r>
            <a:r>
              <a:rPr lang="ru-RU" dirty="0" err="1"/>
              <a:t>іншого</a:t>
            </a:r>
            <a:r>
              <a:rPr lang="ru-RU" dirty="0"/>
              <a:t> </a:t>
            </a:r>
            <a:r>
              <a:rPr lang="ru-RU" dirty="0" err="1"/>
              <a:t>збудника</a:t>
            </a:r>
            <a:r>
              <a:rPr lang="ru-RU" dirty="0"/>
              <a:t> </a:t>
            </a:r>
            <a:r>
              <a:rPr lang="ru-RU" dirty="0" err="1"/>
              <a:t>бактеріальної</a:t>
            </a:r>
            <a:r>
              <a:rPr lang="ru-RU" dirty="0"/>
              <a:t> </a:t>
            </a:r>
            <a:r>
              <a:rPr lang="ru-RU" dirty="0" err="1"/>
              <a:t>хвороби</a:t>
            </a:r>
            <a:r>
              <a:rPr lang="ru-RU" dirty="0"/>
              <a:t> </a:t>
            </a:r>
            <a:r>
              <a:rPr lang="ru-RU" dirty="0" err="1"/>
              <a:t>проводять</a:t>
            </a:r>
            <a:r>
              <a:rPr lang="ru-RU" dirty="0"/>
              <a:t> </a:t>
            </a:r>
            <a:r>
              <a:rPr lang="ru-RU" dirty="0" err="1"/>
              <a:t>їх</a:t>
            </a:r>
            <a:r>
              <a:rPr lang="ru-RU" dirty="0"/>
              <a:t> </a:t>
            </a:r>
            <a:r>
              <a:rPr lang="ru-RU" dirty="0" err="1"/>
              <a:t>ідентифікацію</a:t>
            </a:r>
            <a:r>
              <a:rPr lang="ru-RU" dirty="0"/>
              <a:t>. </a:t>
            </a:r>
            <a:endParaRPr lang="uk-UA" dirty="0"/>
          </a:p>
        </p:txBody>
      </p:sp>
    </p:spTree>
    <p:extLst>
      <p:ext uri="{BB962C8B-B14F-4D97-AF65-F5344CB8AC3E}">
        <p14:creationId xmlns:p14="http://schemas.microsoft.com/office/powerpoint/2010/main" val="15717659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01305F7-5334-46E4-AD22-2B4F1F5B2CFF}"/>
              </a:ext>
            </a:extLst>
          </p:cNvPr>
          <p:cNvSpPr>
            <a:spLocks noGrp="1"/>
          </p:cNvSpPr>
          <p:nvPr>
            <p:ph type="title"/>
          </p:nvPr>
        </p:nvSpPr>
        <p:spPr/>
        <p:txBody>
          <a:bodyPr/>
          <a:lstStyle/>
          <a:p>
            <a:r>
              <a:rPr lang="uk-UA" b="1" dirty="0"/>
              <a:t>Метод макроскопічного (зовнішнього) огляду </a:t>
            </a:r>
            <a:endParaRPr lang="uk-UA" dirty="0"/>
          </a:p>
        </p:txBody>
      </p:sp>
      <p:sp>
        <p:nvSpPr>
          <p:cNvPr id="3" name="Объект 2">
            <a:extLst>
              <a:ext uri="{FF2B5EF4-FFF2-40B4-BE49-F238E27FC236}">
                <a16:creationId xmlns:a16="http://schemas.microsoft.com/office/drawing/2014/main" id="{7F30EFD8-556B-4C0D-83CE-BF5EA0BA494C}"/>
              </a:ext>
            </a:extLst>
          </p:cNvPr>
          <p:cNvSpPr>
            <a:spLocks noGrp="1"/>
          </p:cNvSpPr>
          <p:nvPr>
            <p:ph idx="1"/>
          </p:nvPr>
        </p:nvSpPr>
        <p:spPr/>
        <p:txBody>
          <a:bodyPr>
            <a:normAutofit fontScale="92500" lnSpcReduction="10000"/>
          </a:bodyPr>
          <a:lstStyle/>
          <a:p>
            <a:r>
              <a:rPr lang="uk-UA" dirty="0"/>
              <a:t>Уражені частини рослин оглядають за допомогою лупи, відбираючи зі зразка пласкі, недорозвинені, з різними </a:t>
            </a:r>
            <a:r>
              <a:rPr lang="uk-UA" dirty="0" err="1"/>
              <a:t>плямистостями</a:t>
            </a:r>
            <a:r>
              <a:rPr lang="uk-UA" dirty="0"/>
              <a:t>, зміненим забарвленням насінини, і ті частини рослин, що підозрюються на захворювання, спричинені бактеріями. </a:t>
            </a:r>
          </a:p>
          <a:p>
            <a:r>
              <a:rPr lang="uk-UA" dirty="0"/>
              <a:t>Уражені частини рослин оглядають за допомогою лупи. Цей метод дає можливість відібрати зі зразка насіння щупле, недорозвинене, з різними </a:t>
            </a:r>
            <a:r>
              <a:rPr lang="uk-UA" dirty="0" err="1"/>
              <a:t>плямистостями</a:t>
            </a:r>
            <a:r>
              <a:rPr lang="uk-UA" dirty="0"/>
              <a:t> або зміною кольору, а також інші частини рослини з підозрою на ураження бактеріозом. У деяких випадках зовнішні прояви хвороби мають настільки характерний вигляд, що за цими симптомами можна зробити висновок про збудника хвороби. </a:t>
            </a:r>
          </a:p>
          <a:p>
            <a:r>
              <a:rPr lang="uk-UA" dirty="0"/>
              <a:t>У разі ураження насіння бактеріозом зовнішні ознаки іноді відсутні, тому можливість використання цього методу дуже обмежена. </a:t>
            </a:r>
          </a:p>
        </p:txBody>
      </p:sp>
    </p:spTree>
    <p:extLst>
      <p:ext uri="{BB962C8B-B14F-4D97-AF65-F5344CB8AC3E}">
        <p14:creationId xmlns:p14="http://schemas.microsoft.com/office/powerpoint/2010/main" val="56065457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F7AB6A-56AF-4EAA-B35B-A49D0331557B}"/>
              </a:ext>
            </a:extLst>
          </p:cNvPr>
          <p:cNvSpPr>
            <a:spLocks noGrp="1"/>
          </p:cNvSpPr>
          <p:nvPr>
            <p:ph type="title"/>
          </p:nvPr>
        </p:nvSpPr>
        <p:spPr/>
        <p:txBody>
          <a:bodyPr/>
          <a:lstStyle/>
          <a:p>
            <a:r>
              <a:rPr lang="uk-UA" b="1"/>
              <a:t>Біологічний метод </a:t>
            </a:r>
            <a:endParaRPr lang="uk-UA"/>
          </a:p>
        </p:txBody>
      </p:sp>
      <p:sp>
        <p:nvSpPr>
          <p:cNvPr id="3" name="Объект 2">
            <a:extLst>
              <a:ext uri="{FF2B5EF4-FFF2-40B4-BE49-F238E27FC236}">
                <a16:creationId xmlns:a16="http://schemas.microsoft.com/office/drawing/2014/main" id="{8FD6E777-73B6-4E13-BB01-DC95AC998818}"/>
              </a:ext>
            </a:extLst>
          </p:cNvPr>
          <p:cNvSpPr>
            <a:spLocks noGrp="1"/>
          </p:cNvSpPr>
          <p:nvPr>
            <p:ph idx="1"/>
          </p:nvPr>
        </p:nvSpPr>
        <p:spPr/>
        <p:txBody>
          <a:bodyPr>
            <a:normAutofit fontScale="85000" lnSpcReduction="10000"/>
          </a:bodyPr>
          <a:lstStyle/>
          <a:p>
            <a:r>
              <a:rPr lang="ru-RU" dirty="0" err="1"/>
              <a:t>застосовують</a:t>
            </a:r>
            <a:r>
              <a:rPr lang="ru-RU" dirty="0"/>
              <a:t> за потреби </a:t>
            </a:r>
            <a:r>
              <a:rPr lang="ru-RU" dirty="0" err="1"/>
              <a:t>виявлення</a:t>
            </a:r>
            <a:r>
              <a:rPr lang="ru-RU" dirty="0"/>
              <a:t> </a:t>
            </a:r>
            <a:r>
              <a:rPr lang="ru-RU" dirty="0" err="1"/>
              <a:t>внутрішньої</a:t>
            </a:r>
            <a:r>
              <a:rPr lang="ru-RU" dirty="0"/>
              <a:t> (</a:t>
            </a:r>
            <a:r>
              <a:rPr lang="ru-RU" dirty="0" err="1"/>
              <a:t>прихованої</a:t>
            </a:r>
            <a:r>
              <a:rPr lang="ru-RU" dirty="0"/>
              <a:t>) </a:t>
            </a:r>
            <a:r>
              <a:rPr lang="ru-RU" dirty="0" err="1"/>
              <a:t>ураженості</a:t>
            </a:r>
            <a:r>
              <a:rPr lang="ru-RU" dirty="0"/>
              <a:t> </a:t>
            </a:r>
            <a:r>
              <a:rPr lang="ru-RU" dirty="0" err="1"/>
              <a:t>насіння</a:t>
            </a:r>
            <a:r>
              <a:rPr lang="ru-RU" dirty="0"/>
              <a:t> </a:t>
            </a:r>
            <a:r>
              <a:rPr lang="ru-RU" dirty="0" err="1"/>
              <a:t>чи</a:t>
            </a:r>
            <a:r>
              <a:rPr lang="ru-RU" dirty="0"/>
              <a:t> </a:t>
            </a:r>
            <a:r>
              <a:rPr lang="ru-RU" dirty="0" err="1"/>
              <a:t>інших</a:t>
            </a:r>
            <a:r>
              <a:rPr lang="ru-RU" dirty="0"/>
              <a:t> </a:t>
            </a:r>
            <a:r>
              <a:rPr lang="ru-RU" dirty="0" err="1"/>
              <a:t>частин</a:t>
            </a:r>
            <a:r>
              <a:rPr lang="ru-RU" dirty="0"/>
              <a:t> </a:t>
            </a:r>
            <a:r>
              <a:rPr lang="ru-RU" dirty="0" err="1"/>
              <a:t>рослин</a:t>
            </a:r>
            <a:r>
              <a:rPr lang="ru-RU" dirty="0"/>
              <a:t> </a:t>
            </a:r>
            <a:r>
              <a:rPr lang="ru-RU" dirty="0" err="1"/>
              <a:t>бактеріозами</a:t>
            </a:r>
            <a:r>
              <a:rPr lang="ru-RU" dirty="0"/>
              <a:t>. </a:t>
            </a:r>
            <a:r>
              <a:rPr lang="ru-RU" dirty="0" err="1"/>
              <a:t>Насіння</a:t>
            </a:r>
            <a:r>
              <a:rPr lang="ru-RU" dirty="0"/>
              <a:t>, </a:t>
            </a:r>
            <a:r>
              <a:rPr lang="ru-RU" dirty="0" err="1"/>
              <a:t>відібране</a:t>
            </a:r>
            <a:r>
              <a:rPr lang="ru-RU" dirty="0"/>
              <a:t> для </a:t>
            </a:r>
            <a:r>
              <a:rPr lang="ru-RU" dirty="0" err="1"/>
              <a:t>аналізу</a:t>
            </a:r>
            <a:r>
              <a:rPr lang="ru-RU" dirty="0"/>
              <a:t>, </a:t>
            </a:r>
            <a:r>
              <a:rPr lang="ru-RU" dirty="0" err="1"/>
              <a:t>кладуть</a:t>
            </a:r>
            <a:r>
              <a:rPr lang="ru-RU" dirty="0"/>
              <a:t> у </a:t>
            </a:r>
            <a:r>
              <a:rPr lang="ru-RU" dirty="0" err="1"/>
              <a:t>вологу</a:t>
            </a:r>
            <a:r>
              <a:rPr lang="ru-RU" dirty="0"/>
              <a:t> камеру </a:t>
            </a:r>
            <a:r>
              <a:rPr lang="ru-RU" dirty="0" err="1"/>
              <a:t>або</a:t>
            </a:r>
            <a:r>
              <a:rPr lang="ru-RU" dirty="0"/>
              <a:t> </a:t>
            </a:r>
            <a:r>
              <a:rPr lang="ru-RU" dirty="0" err="1"/>
              <a:t>висівають</a:t>
            </a:r>
            <a:r>
              <a:rPr lang="ru-RU" dirty="0"/>
              <a:t> на </a:t>
            </a:r>
            <a:r>
              <a:rPr lang="ru-RU" dirty="0" err="1"/>
              <a:t>поживний</a:t>
            </a:r>
            <a:r>
              <a:rPr lang="ru-RU" dirty="0"/>
              <a:t> агар </a:t>
            </a:r>
            <a:r>
              <a:rPr lang="ru-RU" dirty="0" err="1"/>
              <a:t>чи</a:t>
            </a:r>
            <a:r>
              <a:rPr lang="ru-RU" dirty="0"/>
              <a:t> </a:t>
            </a:r>
            <a:r>
              <a:rPr lang="ru-RU" dirty="0" err="1"/>
              <a:t>стерильний</a:t>
            </a:r>
            <a:r>
              <a:rPr lang="ru-RU" dirty="0"/>
              <a:t> </a:t>
            </a:r>
            <a:r>
              <a:rPr lang="ru-RU" dirty="0" err="1"/>
              <a:t>пісок</a:t>
            </a:r>
            <a:r>
              <a:rPr lang="ru-RU" dirty="0"/>
              <a:t>. У такому </a:t>
            </a:r>
            <a:r>
              <a:rPr lang="ru-RU" dirty="0" err="1"/>
              <a:t>разі</a:t>
            </a:r>
            <a:r>
              <a:rPr lang="ru-RU" dirty="0"/>
              <a:t> </a:t>
            </a:r>
            <a:r>
              <a:rPr lang="ru-RU" dirty="0" err="1"/>
              <a:t>ураженість</a:t>
            </a:r>
            <a:r>
              <a:rPr lang="ru-RU" dirty="0"/>
              <a:t> </a:t>
            </a:r>
            <a:r>
              <a:rPr lang="ru-RU" dirty="0" err="1"/>
              <a:t>насіння</a:t>
            </a:r>
            <a:r>
              <a:rPr lang="ru-RU" dirty="0"/>
              <a:t> </a:t>
            </a:r>
            <a:r>
              <a:rPr lang="ru-RU" dirty="0" err="1"/>
              <a:t>встановлюють</a:t>
            </a:r>
            <a:r>
              <a:rPr lang="ru-RU" dirty="0"/>
              <a:t> за </a:t>
            </a:r>
            <a:r>
              <a:rPr lang="ru-RU" dirty="0" err="1"/>
              <a:t>проявом</a:t>
            </a:r>
            <a:r>
              <a:rPr lang="ru-RU" dirty="0"/>
              <a:t> </a:t>
            </a:r>
            <a:r>
              <a:rPr lang="ru-RU" dirty="0" err="1"/>
              <a:t>ознак</a:t>
            </a:r>
            <a:r>
              <a:rPr lang="ru-RU" dirty="0"/>
              <a:t> на сходах. </a:t>
            </a:r>
            <a:r>
              <a:rPr lang="ru-RU" dirty="0" err="1"/>
              <a:t>Насіння</a:t>
            </a:r>
            <a:r>
              <a:rPr lang="ru-RU" dirty="0"/>
              <a:t>, </a:t>
            </a:r>
            <a:r>
              <a:rPr lang="ru-RU" dirty="0" err="1"/>
              <a:t>відібране</a:t>
            </a:r>
            <a:r>
              <a:rPr lang="ru-RU" dirty="0"/>
              <a:t> і </a:t>
            </a:r>
            <a:r>
              <a:rPr lang="ru-RU" dirty="0" err="1"/>
              <a:t>підготовлене</a:t>
            </a:r>
            <a:r>
              <a:rPr lang="ru-RU" dirty="0"/>
              <a:t> для </a:t>
            </a:r>
            <a:r>
              <a:rPr lang="ru-RU" dirty="0" err="1"/>
              <a:t>аналізування</a:t>
            </a:r>
            <a:r>
              <a:rPr lang="ru-RU" dirty="0"/>
              <a:t>, </a:t>
            </a:r>
            <a:r>
              <a:rPr lang="ru-RU" dirty="0" err="1"/>
              <a:t>поміщають</a:t>
            </a:r>
            <a:r>
              <a:rPr lang="ru-RU" dirty="0"/>
              <a:t> у </a:t>
            </a:r>
            <a:r>
              <a:rPr lang="ru-RU" dirty="0" err="1"/>
              <a:t>вологу</a:t>
            </a:r>
            <a:r>
              <a:rPr lang="ru-RU" dirty="0"/>
              <a:t> камеру </a:t>
            </a:r>
            <a:r>
              <a:rPr lang="ru-RU" dirty="0" err="1"/>
              <a:t>або</a:t>
            </a:r>
            <a:r>
              <a:rPr lang="ru-RU" dirty="0"/>
              <a:t> </a:t>
            </a:r>
            <a:r>
              <a:rPr lang="ru-RU" dirty="0" err="1"/>
              <a:t>висівають</a:t>
            </a:r>
            <a:r>
              <a:rPr lang="ru-RU" dirty="0"/>
              <a:t> на </a:t>
            </a:r>
            <a:r>
              <a:rPr lang="ru-RU" dirty="0" err="1"/>
              <a:t>живильний</a:t>
            </a:r>
            <a:r>
              <a:rPr lang="ru-RU" dirty="0"/>
              <a:t> агар </a:t>
            </a:r>
            <a:r>
              <a:rPr lang="ru-RU" dirty="0" err="1"/>
              <a:t>чи</a:t>
            </a:r>
            <a:r>
              <a:rPr lang="ru-RU" dirty="0"/>
              <a:t> в </a:t>
            </a:r>
            <a:r>
              <a:rPr lang="ru-RU" dirty="0" err="1"/>
              <a:t>стерильний</a:t>
            </a:r>
            <a:r>
              <a:rPr lang="ru-RU" dirty="0"/>
              <a:t> </a:t>
            </a:r>
            <a:r>
              <a:rPr lang="ru-RU" dirty="0" err="1"/>
              <a:t>пісок</a:t>
            </a:r>
            <a:r>
              <a:rPr lang="ru-RU" dirty="0"/>
              <a:t>. </a:t>
            </a:r>
          </a:p>
          <a:p>
            <a:r>
              <a:rPr lang="uk-UA" dirty="0"/>
              <a:t>Добре промиті сухі чашки Петрі або фаянсові </a:t>
            </a:r>
            <a:r>
              <a:rPr lang="uk-UA" dirty="0" err="1"/>
              <a:t>ростильні</a:t>
            </a:r>
            <a:r>
              <a:rPr lang="uk-UA" dirty="0"/>
              <a:t> вистилають </a:t>
            </a:r>
            <a:r>
              <a:rPr lang="uk-UA" dirty="0" err="1"/>
              <a:t>ватою</a:t>
            </a:r>
            <a:r>
              <a:rPr lang="uk-UA" dirty="0"/>
              <a:t> товщиною 0,25 см і покривають марлею або фільтрувальним папером, стерилізують та зволожують підстилку стерильною водою. Чашки Петрі поміщають у термостат. Якщо через деякий час на насінні утворюється ексудат або насіння ослизнюється, то </a:t>
            </a:r>
            <a:r>
              <a:rPr lang="uk-UA" dirty="0" err="1"/>
              <a:t>асептично</a:t>
            </a:r>
            <a:r>
              <a:rPr lang="uk-UA" dirty="0"/>
              <a:t> петлею беруть краплю ексудату і </a:t>
            </a:r>
            <a:r>
              <a:rPr lang="uk-UA" dirty="0" err="1"/>
              <a:t>переносять</a:t>
            </a:r>
            <a:r>
              <a:rPr lang="uk-UA" dirty="0"/>
              <a:t> у пробірку з невеликою кількістю стерильної води. Пробірки струшують і роблять посів на три чашки Петрі (одна із зеленим агаром). </a:t>
            </a:r>
          </a:p>
        </p:txBody>
      </p:sp>
    </p:spTree>
    <p:extLst>
      <p:ext uri="{BB962C8B-B14F-4D97-AF65-F5344CB8AC3E}">
        <p14:creationId xmlns:p14="http://schemas.microsoft.com/office/powerpoint/2010/main" val="102851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A4717CE-C319-4FD8-84DD-F5DD23BAE0C5}"/>
              </a:ext>
            </a:extLst>
          </p:cNvPr>
          <p:cNvSpPr>
            <a:spLocks noGrp="1"/>
          </p:cNvSpPr>
          <p:nvPr>
            <p:ph type="title"/>
          </p:nvPr>
        </p:nvSpPr>
        <p:spPr/>
        <p:txBody>
          <a:bodyPr/>
          <a:lstStyle/>
          <a:p>
            <a:r>
              <a:rPr lang="uk-UA" b="1" dirty="0"/>
              <a:t>Підготовка робочого місця </a:t>
            </a:r>
            <a:endParaRPr lang="uk-UA" dirty="0"/>
          </a:p>
        </p:txBody>
      </p:sp>
      <p:sp>
        <p:nvSpPr>
          <p:cNvPr id="3" name="Объект 2">
            <a:extLst>
              <a:ext uri="{FF2B5EF4-FFF2-40B4-BE49-F238E27FC236}">
                <a16:creationId xmlns:a16="http://schemas.microsoft.com/office/drawing/2014/main" id="{FC857126-B588-4B0D-A322-FF3220B9CA5C}"/>
              </a:ext>
            </a:extLst>
          </p:cNvPr>
          <p:cNvSpPr>
            <a:spLocks noGrp="1"/>
          </p:cNvSpPr>
          <p:nvPr>
            <p:ph idx="1"/>
          </p:nvPr>
        </p:nvSpPr>
        <p:spPr/>
        <p:txBody>
          <a:bodyPr>
            <a:normAutofit fontScale="92500" lnSpcReduction="20000"/>
          </a:bodyPr>
          <a:lstStyle/>
          <a:p>
            <a:pPr marL="0" indent="0">
              <a:buNone/>
            </a:pPr>
            <a:r>
              <a:rPr lang="uk-UA" dirty="0"/>
              <a:t>Для досліджень виділяють світле лабораторне приміщення, стіни на висоту 170 см фарбують світлою масляною фарбою або покривають сучасним матеріалом, який можна продезінфікувати. Лабораторію обладнують лабораторними столами, шафами, поличками для зберігання апаратури, лабораторного посуду, барвників, реактивів, необхідних у роботі. Бактеріологічну експертизу проводять в умовах асептики. Робочий стіл накривають склом, дезінфікують етиловим спиртом. На робочому столі в певному порядку розміщують необхідний посуд, інструменти і оптику, предметні і покривні скельця, спиртівку, препарувальні голки, бактеріологічні петлі, скальпель, ножиці, пінцет, шпатель </a:t>
            </a:r>
            <a:r>
              <a:rPr lang="uk-UA" dirty="0" err="1"/>
              <a:t>Дригальського</a:t>
            </a:r>
            <a:r>
              <a:rPr lang="uk-UA" dirty="0"/>
              <a:t>, піпетки, ступку, пробірки зі стерильною водою, загорнуті в папір стерильні чашки Петрі, колби з поживним агаровим середовищем, склянку з водою для відходів вогневих тампонів, вату, марлю, фільтрувальний папір. </a:t>
            </a:r>
          </a:p>
        </p:txBody>
      </p:sp>
    </p:spTree>
    <p:extLst>
      <p:ext uri="{BB962C8B-B14F-4D97-AF65-F5344CB8AC3E}">
        <p14:creationId xmlns:p14="http://schemas.microsoft.com/office/powerpoint/2010/main" val="395485747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43DF1D-7810-4BA7-8D0D-9A8E03939304}"/>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887A861C-4088-4956-A637-0D88C199E14F}"/>
              </a:ext>
            </a:extLst>
          </p:cNvPr>
          <p:cNvSpPr>
            <a:spLocks noGrp="1"/>
          </p:cNvSpPr>
          <p:nvPr>
            <p:ph idx="1"/>
          </p:nvPr>
        </p:nvSpPr>
        <p:spPr/>
        <p:txBody>
          <a:bodyPr>
            <a:normAutofit fontScale="85000" lnSpcReduction="20000"/>
          </a:bodyPr>
          <a:lstStyle/>
          <a:p>
            <a:r>
              <a:rPr lang="ru-RU" dirty="0" err="1"/>
              <a:t>Уражені</a:t>
            </a:r>
            <a:r>
              <a:rPr lang="ru-RU" dirty="0"/>
              <a:t> </a:t>
            </a:r>
            <a:r>
              <a:rPr lang="ru-RU" dirty="0" err="1"/>
              <a:t>частини</a:t>
            </a:r>
            <a:r>
              <a:rPr lang="ru-RU" dirty="0"/>
              <a:t> </a:t>
            </a:r>
            <a:r>
              <a:rPr lang="ru-RU" dirty="0" err="1"/>
              <a:t>рослин</a:t>
            </a:r>
            <a:r>
              <a:rPr lang="ru-RU" dirty="0"/>
              <a:t> та </a:t>
            </a:r>
            <a:r>
              <a:rPr lang="ru-RU" dirty="0" err="1"/>
              <a:t>насіння</a:t>
            </a:r>
            <a:r>
              <a:rPr lang="ru-RU" dirty="0"/>
              <a:t> </a:t>
            </a:r>
            <a:r>
              <a:rPr lang="ru-RU" dirty="0" err="1"/>
              <a:t>розтирають</a:t>
            </a:r>
            <a:r>
              <a:rPr lang="ru-RU" dirty="0"/>
              <a:t> у </a:t>
            </a:r>
            <a:r>
              <a:rPr lang="ru-RU" dirty="0" err="1"/>
              <a:t>стерильній</a:t>
            </a:r>
            <a:r>
              <a:rPr lang="ru-RU" dirty="0"/>
              <a:t> </a:t>
            </a:r>
            <a:r>
              <a:rPr lang="ru-RU" dirty="0" err="1"/>
              <a:t>ступці</a:t>
            </a:r>
            <a:r>
              <a:rPr lang="ru-RU" dirty="0"/>
              <a:t> з невеликою </a:t>
            </a:r>
            <a:r>
              <a:rPr lang="ru-RU" dirty="0" err="1"/>
              <a:t>кількістю</a:t>
            </a:r>
            <a:r>
              <a:rPr lang="ru-RU" dirty="0"/>
              <a:t> </a:t>
            </a:r>
            <a:r>
              <a:rPr lang="ru-RU" dirty="0" err="1"/>
              <a:t>стерильної</a:t>
            </a:r>
            <a:r>
              <a:rPr lang="ru-RU" dirty="0"/>
              <a:t> води. </a:t>
            </a:r>
            <a:r>
              <a:rPr lang="ru-RU" dirty="0" err="1"/>
              <a:t>Одержану</a:t>
            </a:r>
            <a:r>
              <a:rPr lang="ru-RU" dirty="0"/>
              <a:t> </a:t>
            </a:r>
            <a:r>
              <a:rPr lang="ru-RU" dirty="0" err="1"/>
              <a:t>кашицю</a:t>
            </a:r>
            <a:r>
              <a:rPr lang="ru-RU" dirty="0"/>
              <a:t> </a:t>
            </a:r>
            <a:r>
              <a:rPr lang="ru-RU" dirty="0" err="1"/>
              <a:t>фламбованою</a:t>
            </a:r>
            <a:r>
              <a:rPr lang="ru-RU" dirty="0"/>
              <a:t> </a:t>
            </a:r>
            <a:r>
              <a:rPr lang="ru-RU" dirty="0" err="1"/>
              <a:t>бактеріологічною</a:t>
            </a:r>
            <a:r>
              <a:rPr lang="ru-RU" dirty="0"/>
              <a:t> петлею </a:t>
            </a:r>
            <a:r>
              <a:rPr lang="ru-RU" dirty="0" err="1"/>
              <a:t>переносять</a:t>
            </a:r>
            <a:r>
              <a:rPr lang="ru-RU" dirty="0"/>
              <a:t> на </a:t>
            </a:r>
            <a:r>
              <a:rPr lang="ru-RU" dirty="0" err="1"/>
              <a:t>тверде</a:t>
            </a:r>
            <a:r>
              <a:rPr lang="ru-RU" dirty="0"/>
              <a:t> </a:t>
            </a:r>
            <a:r>
              <a:rPr lang="ru-RU" dirty="0" err="1"/>
              <a:t>поживне</a:t>
            </a:r>
            <a:r>
              <a:rPr lang="ru-RU" dirty="0"/>
              <a:t> </a:t>
            </a:r>
            <a:r>
              <a:rPr lang="ru-RU" dirty="0" err="1"/>
              <a:t>середовище</a:t>
            </a:r>
            <a:r>
              <a:rPr lang="ru-RU" dirty="0"/>
              <a:t>. </a:t>
            </a:r>
            <a:r>
              <a:rPr lang="ru-RU" dirty="0" err="1"/>
              <a:t>Поміщають</a:t>
            </a:r>
            <a:r>
              <a:rPr lang="ru-RU" dirty="0"/>
              <a:t> у термостат, </a:t>
            </a:r>
            <a:r>
              <a:rPr lang="ru-RU" dirty="0" err="1"/>
              <a:t>витримують</a:t>
            </a:r>
            <a:r>
              <a:rPr lang="ru-RU" dirty="0"/>
              <a:t> за </a:t>
            </a:r>
            <a:r>
              <a:rPr lang="ru-RU" dirty="0" err="1"/>
              <a:t>температури</a:t>
            </a:r>
            <a:r>
              <a:rPr lang="ru-RU" dirty="0"/>
              <a:t> плюс 28–30 °С. </a:t>
            </a:r>
          </a:p>
          <a:p>
            <a:r>
              <a:rPr lang="ru-RU" dirty="0" err="1"/>
              <a:t>Після</a:t>
            </a:r>
            <a:r>
              <a:rPr lang="ru-RU" dirty="0"/>
              <a:t> </a:t>
            </a:r>
            <a:r>
              <a:rPr lang="ru-RU" dirty="0" err="1"/>
              <a:t>завершення</a:t>
            </a:r>
            <a:r>
              <a:rPr lang="ru-RU" dirty="0"/>
              <a:t> </a:t>
            </a:r>
            <a:r>
              <a:rPr lang="ru-RU" dirty="0" err="1"/>
              <a:t>встановленого</a:t>
            </a:r>
            <a:r>
              <a:rPr lang="ru-RU" dirty="0"/>
              <a:t> строку росту </a:t>
            </a:r>
            <a:r>
              <a:rPr lang="ru-RU" dirty="0" err="1"/>
              <a:t>колоній</a:t>
            </a:r>
            <a:r>
              <a:rPr lang="ru-RU" dirty="0"/>
              <a:t> </a:t>
            </a:r>
            <a:r>
              <a:rPr lang="ru-RU" dirty="0" err="1"/>
              <a:t>проводять</a:t>
            </a:r>
            <a:r>
              <a:rPr lang="ru-RU" dirty="0"/>
              <a:t> </a:t>
            </a:r>
            <a:r>
              <a:rPr lang="ru-RU" dirty="0" err="1"/>
              <a:t>ідентифікацію</a:t>
            </a:r>
            <a:r>
              <a:rPr lang="ru-RU" dirty="0"/>
              <a:t> </a:t>
            </a:r>
            <a:r>
              <a:rPr lang="ru-RU" dirty="0" err="1"/>
              <a:t>збудників</a:t>
            </a:r>
            <a:r>
              <a:rPr lang="ru-RU" dirty="0"/>
              <a:t> </a:t>
            </a:r>
            <a:r>
              <a:rPr lang="ru-RU" dirty="0" err="1"/>
              <a:t>бактеріальної</a:t>
            </a:r>
            <a:r>
              <a:rPr lang="ru-RU" dirty="0"/>
              <a:t> </a:t>
            </a:r>
            <a:r>
              <a:rPr lang="ru-RU" dirty="0" err="1"/>
              <a:t>хвороби</a:t>
            </a:r>
            <a:r>
              <a:rPr lang="ru-RU" dirty="0"/>
              <a:t>. </a:t>
            </a:r>
          </a:p>
          <a:p>
            <a:r>
              <a:rPr lang="uk-UA" dirty="0"/>
              <a:t>Визначання ураженості насіння за виявленням збудників бактеріозів на сходах проводять методом виявлення хвороби на сім’ядольних листках (насіння: бобових, капусти, огірків, бавовнику) у пробірках з піском. Пробірки висотою 20 см, діаметром 2–3 см засипають на 1/3 добре промитим і висушеним у сушильній шафі піском. Потім його зволожують водопровідною водою до повної вологоємності. Пробірки з піском закривають ватними пробками і стерилізують у паровому стерилізаторі за 2 </a:t>
            </a:r>
            <a:r>
              <a:rPr lang="uk-UA" dirty="0" err="1"/>
              <a:t>атм</a:t>
            </a:r>
            <a:r>
              <a:rPr lang="uk-UA" dirty="0"/>
              <a:t>, плюс 132 °С протягом 40 хв. </a:t>
            </a:r>
          </a:p>
        </p:txBody>
      </p:sp>
    </p:spTree>
    <p:extLst>
      <p:ext uri="{BB962C8B-B14F-4D97-AF65-F5344CB8AC3E}">
        <p14:creationId xmlns:p14="http://schemas.microsoft.com/office/powerpoint/2010/main" val="399118967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CCB9479-69AA-415D-9F8A-1983147C45EA}"/>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9BCEF07F-A6CA-4D3B-86C5-1E3811D39245}"/>
              </a:ext>
            </a:extLst>
          </p:cNvPr>
          <p:cNvSpPr>
            <a:spLocks noGrp="1"/>
          </p:cNvSpPr>
          <p:nvPr>
            <p:ph idx="1"/>
          </p:nvPr>
        </p:nvSpPr>
        <p:spPr/>
        <p:txBody>
          <a:bodyPr/>
          <a:lstStyle/>
          <a:p>
            <a:r>
              <a:rPr lang="ru-RU" dirty="0"/>
              <a:t>У </a:t>
            </a:r>
            <a:r>
              <a:rPr lang="ru-RU" dirty="0" err="1"/>
              <a:t>кожну</a:t>
            </a:r>
            <a:r>
              <a:rPr lang="ru-RU" dirty="0"/>
              <a:t> </a:t>
            </a:r>
            <a:r>
              <a:rPr lang="ru-RU" dirty="0" err="1"/>
              <a:t>пробірку</a:t>
            </a:r>
            <a:r>
              <a:rPr lang="ru-RU" dirty="0"/>
              <a:t> </a:t>
            </a:r>
            <a:r>
              <a:rPr lang="ru-RU" dirty="0" err="1"/>
              <a:t>після</a:t>
            </a:r>
            <a:r>
              <a:rPr lang="ru-RU" dirty="0"/>
              <a:t> </a:t>
            </a:r>
            <a:r>
              <a:rPr lang="ru-RU" dirty="0" err="1"/>
              <a:t>остудження</a:t>
            </a:r>
            <a:r>
              <a:rPr lang="ru-RU" dirty="0"/>
              <a:t> </a:t>
            </a:r>
            <a:r>
              <a:rPr lang="ru-RU" dirty="0" err="1"/>
              <a:t>довгим</a:t>
            </a:r>
            <a:r>
              <a:rPr lang="ru-RU" dirty="0"/>
              <a:t> </a:t>
            </a:r>
            <a:r>
              <a:rPr lang="ru-RU" dirty="0" err="1"/>
              <a:t>пінцетом</a:t>
            </a:r>
            <a:r>
              <a:rPr lang="ru-RU" dirty="0"/>
              <a:t> </a:t>
            </a:r>
            <a:r>
              <a:rPr lang="ru-RU" dirty="0" err="1"/>
              <a:t>поміщають</a:t>
            </a:r>
            <a:r>
              <a:rPr lang="ru-RU" dirty="0"/>
              <a:t> по </a:t>
            </a:r>
            <a:r>
              <a:rPr lang="ru-RU" dirty="0" err="1"/>
              <a:t>одній</a:t>
            </a:r>
            <a:r>
              <a:rPr lang="ru-RU" dirty="0"/>
              <a:t> </a:t>
            </a:r>
            <a:r>
              <a:rPr lang="ru-RU" dirty="0" err="1"/>
              <a:t>насінині</a:t>
            </a:r>
            <a:r>
              <a:rPr lang="ru-RU" dirty="0"/>
              <a:t> на </a:t>
            </a:r>
            <a:r>
              <a:rPr lang="ru-RU" dirty="0" err="1"/>
              <a:t>глибину</a:t>
            </a:r>
            <a:r>
              <a:rPr lang="ru-RU" dirty="0"/>
              <a:t> </a:t>
            </a:r>
            <a:r>
              <a:rPr lang="ru-RU" dirty="0" err="1"/>
              <a:t>від</a:t>
            </a:r>
            <a:r>
              <a:rPr lang="ru-RU" dirty="0"/>
              <a:t> 0,5 до 3,0 см (</a:t>
            </a:r>
            <a:r>
              <a:rPr lang="ru-RU" dirty="0" err="1"/>
              <a:t>залежно</a:t>
            </a:r>
            <a:r>
              <a:rPr lang="ru-RU" dirty="0"/>
              <a:t> </a:t>
            </a:r>
            <a:r>
              <a:rPr lang="ru-RU" dirty="0" err="1"/>
              <a:t>від</a:t>
            </a:r>
            <a:r>
              <a:rPr lang="ru-RU" dirty="0"/>
              <a:t> </a:t>
            </a:r>
            <a:r>
              <a:rPr lang="ru-RU" dirty="0" err="1"/>
              <a:t>величини</a:t>
            </a:r>
            <a:r>
              <a:rPr lang="ru-RU" dirty="0"/>
              <a:t>). </a:t>
            </a:r>
            <a:r>
              <a:rPr lang="ru-RU" dirty="0" err="1"/>
              <a:t>Пробірки</a:t>
            </a:r>
            <a:r>
              <a:rPr lang="ru-RU" dirty="0"/>
              <a:t> </a:t>
            </a:r>
            <a:r>
              <a:rPr lang="ru-RU" dirty="0" err="1"/>
              <a:t>закривають</a:t>
            </a:r>
            <a:r>
              <a:rPr lang="ru-RU" dirty="0"/>
              <a:t> </a:t>
            </a:r>
            <a:r>
              <a:rPr lang="ru-RU" dirty="0" err="1"/>
              <a:t>ватними</a:t>
            </a:r>
            <a:r>
              <a:rPr lang="ru-RU" dirty="0"/>
              <a:t> пробками і </a:t>
            </a:r>
            <a:r>
              <a:rPr lang="ru-RU" dirty="0" err="1"/>
              <a:t>витримують</a:t>
            </a:r>
            <a:r>
              <a:rPr lang="ru-RU" dirty="0"/>
              <a:t> за </a:t>
            </a:r>
            <a:r>
              <a:rPr lang="ru-RU" dirty="0" err="1"/>
              <a:t>температури</a:t>
            </a:r>
            <a:r>
              <a:rPr lang="ru-RU" dirty="0"/>
              <a:t> плюс 25–30 °С у </a:t>
            </a:r>
            <a:r>
              <a:rPr lang="ru-RU" dirty="0" err="1"/>
              <a:t>термостаті</a:t>
            </a:r>
            <a:r>
              <a:rPr lang="ru-RU" dirty="0"/>
              <a:t>. </a:t>
            </a:r>
          </a:p>
          <a:p>
            <a:r>
              <a:rPr lang="uk-UA" dirty="0"/>
              <a:t>Через три–п’ять днів з’являються проростки з характерними ознаками бактеріозу: різні кутасті маслянисті плями на сім’ядолях або чорні смуги, розташовані уздовж стебла (у разі судинних захворювань). Проводять ідентифікацію збудників </a:t>
            </a:r>
            <a:r>
              <a:rPr lang="uk-UA" dirty="0" err="1"/>
              <a:t>хвороб</a:t>
            </a:r>
            <a:r>
              <a:rPr lang="uk-UA" dirty="0"/>
              <a:t>. </a:t>
            </a:r>
          </a:p>
        </p:txBody>
      </p:sp>
    </p:spTree>
    <p:extLst>
      <p:ext uri="{BB962C8B-B14F-4D97-AF65-F5344CB8AC3E}">
        <p14:creationId xmlns:p14="http://schemas.microsoft.com/office/powerpoint/2010/main" val="126600550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0EC13B7-E887-48F8-AC7B-A2FE308A252D}"/>
              </a:ext>
            </a:extLst>
          </p:cNvPr>
          <p:cNvSpPr>
            <a:spLocks noGrp="1"/>
          </p:cNvSpPr>
          <p:nvPr>
            <p:ph type="title"/>
          </p:nvPr>
        </p:nvSpPr>
        <p:spPr/>
        <p:txBody>
          <a:bodyPr/>
          <a:lstStyle/>
          <a:p>
            <a:r>
              <a:rPr lang="ru-RU" b="1" dirty="0" err="1"/>
              <a:t>Закладання</a:t>
            </a:r>
            <a:r>
              <a:rPr lang="ru-RU" b="1" dirty="0"/>
              <a:t> </a:t>
            </a:r>
            <a:r>
              <a:rPr lang="ru-RU" b="1" dirty="0" err="1"/>
              <a:t>насіння</a:t>
            </a:r>
            <a:r>
              <a:rPr lang="ru-RU" b="1" dirty="0"/>
              <a:t> у </a:t>
            </a:r>
            <a:r>
              <a:rPr lang="ru-RU" b="1" dirty="0" err="1"/>
              <a:t>вологу</a:t>
            </a:r>
            <a:r>
              <a:rPr lang="ru-RU" b="1" dirty="0"/>
              <a:t> камеру </a:t>
            </a:r>
            <a:endParaRPr lang="uk-UA" dirty="0"/>
          </a:p>
        </p:txBody>
      </p:sp>
      <p:sp>
        <p:nvSpPr>
          <p:cNvPr id="3" name="Объект 2">
            <a:extLst>
              <a:ext uri="{FF2B5EF4-FFF2-40B4-BE49-F238E27FC236}">
                <a16:creationId xmlns:a16="http://schemas.microsoft.com/office/drawing/2014/main" id="{811BD7CD-E97D-4E1F-81CA-CF34007A1056}"/>
              </a:ext>
            </a:extLst>
          </p:cNvPr>
          <p:cNvSpPr>
            <a:spLocks noGrp="1"/>
          </p:cNvSpPr>
          <p:nvPr>
            <p:ph idx="1"/>
          </p:nvPr>
        </p:nvSpPr>
        <p:spPr/>
        <p:txBody>
          <a:bodyPr/>
          <a:lstStyle/>
          <a:p>
            <a:r>
              <a:rPr lang="uk-UA" dirty="0"/>
              <a:t>Відібране для аналізу насіння, попередньо відмите, закладають у стерильну вологу камеру. Через дві–три доби з </a:t>
            </a:r>
            <a:r>
              <a:rPr lang="uk-UA" dirty="0" err="1"/>
              <a:t>мутно</a:t>
            </a:r>
            <a:r>
              <a:rPr lang="uk-UA" dirty="0"/>
              <a:t>-білого чи жовтого бактеріального ексудату, що виступає на насінні, асептичною платиновою петлею беруть краплю і </a:t>
            </a:r>
            <a:r>
              <a:rPr lang="uk-UA" dirty="0" err="1"/>
              <a:t>переносять</a:t>
            </a:r>
            <a:r>
              <a:rPr lang="uk-UA" dirty="0"/>
              <a:t> у пробірку з малою кількістю стерильної </a:t>
            </a:r>
            <a:r>
              <a:rPr lang="ru-RU" dirty="0"/>
              <a:t>води. </a:t>
            </a:r>
            <a:r>
              <a:rPr lang="ru-RU" dirty="0" err="1"/>
              <a:t>Пробірку</a:t>
            </a:r>
            <a:r>
              <a:rPr lang="ru-RU" dirty="0"/>
              <a:t> </a:t>
            </a:r>
            <a:r>
              <a:rPr lang="ru-RU" dirty="0" err="1"/>
              <a:t>обережно</a:t>
            </a:r>
            <a:r>
              <a:rPr lang="ru-RU" dirty="0"/>
              <a:t> </a:t>
            </a:r>
            <a:r>
              <a:rPr lang="ru-RU" dirty="0" err="1"/>
              <a:t>струшують</a:t>
            </a:r>
            <a:r>
              <a:rPr lang="ru-RU" dirty="0"/>
              <a:t> і </a:t>
            </a:r>
            <a:r>
              <a:rPr lang="ru-RU" dirty="0" err="1"/>
              <a:t>висівають</a:t>
            </a:r>
            <a:r>
              <a:rPr lang="ru-RU" dirty="0"/>
              <a:t> </a:t>
            </a:r>
            <a:r>
              <a:rPr lang="ru-RU" dirty="0" err="1"/>
              <a:t>уміст</a:t>
            </a:r>
            <a:r>
              <a:rPr lang="ru-RU" dirty="0"/>
              <a:t> у три чашки з </a:t>
            </a:r>
            <a:r>
              <a:rPr lang="ru-RU" dirty="0" err="1"/>
              <a:t>поживним</a:t>
            </a:r>
            <a:r>
              <a:rPr lang="ru-RU" dirty="0"/>
              <a:t> </a:t>
            </a:r>
            <a:r>
              <a:rPr lang="ru-RU" dirty="0" err="1"/>
              <a:t>середовищем</a:t>
            </a:r>
            <a:r>
              <a:rPr lang="ru-RU" dirty="0"/>
              <a:t>, як </a:t>
            </a:r>
            <a:r>
              <a:rPr lang="ru-RU" dirty="0" err="1"/>
              <a:t>було</a:t>
            </a:r>
            <a:r>
              <a:rPr lang="ru-RU" dirty="0"/>
              <a:t> </a:t>
            </a:r>
            <a:r>
              <a:rPr lang="ru-RU" dirty="0" err="1"/>
              <a:t>зазначено</a:t>
            </a:r>
            <a:r>
              <a:rPr lang="ru-RU" dirty="0"/>
              <a:t> </a:t>
            </a:r>
            <a:r>
              <a:rPr lang="ru-RU" dirty="0" err="1"/>
              <a:t>вище</a:t>
            </a:r>
            <a:r>
              <a:rPr lang="ru-RU" dirty="0"/>
              <a:t>. Чашки </a:t>
            </a:r>
            <a:r>
              <a:rPr lang="ru-RU" dirty="0" err="1"/>
              <a:t>перевертають</a:t>
            </a:r>
            <a:r>
              <a:rPr lang="ru-RU" dirty="0"/>
              <a:t> і </a:t>
            </a:r>
            <a:r>
              <a:rPr lang="ru-RU" dirty="0" err="1"/>
              <a:t>ставлять</a:t>
            </a:r>
            <a:r>
              <a:rPr lang="ru-RU" dirty="0"/>
              <a:t> у термостат. </a:t>
            </a:r>
            <a:endParaRPr lang="uk-UA" dirty="0"/>
          </a:p>
        </p:txBody>
      </p:sp>
    </p:spTree>
    <p:extLst>
      <p:ext uri="{BB962C8B-B14F-4D97-AF65-F5344CB8AC3E}">
        <p14:creationId xmlns:p14="http://schemas.microsoft.com/office/powerpoint/2010/main" val="191162655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1EEA7D2-DE8D-4D1C-B7E4-6E3361AEC2A9}"/>
              </a:ext>
            </a:extLst>
          </p:cNvPr>
          <p:cNvSpPr>
            <a:spLocks noGrp="1"/>
          </p:cNvSpPr>
          <p:nvPr>
            <p:ph type="title"/>
          </p:nvPr>
        </p:nvSpPr>
        <p:spPr/>
        <p:txBody>
          <a:bodyPr/>
          <a:lstStyle/>
          <a:p>
            <a:r>
              <a:rPr lang="uk-UA" b="1" dirty="0"/>
              <a:t>Посів на поживний агар </a:t>
            </a:r>
            <a:endParaRPr lang="uk-UA" dirty="0"/>
          </a:p>
        </p:txBody>
      </p:sp>
      <p:sp>
        <p:nvSpPr>
          <p:cNvPr id="3" name="Объект 2">
            <a:extLst>
              <a:ext uri="{FF2B5EF4-FFF2-40B4-BE49-F238E27FC236}">
                <a16:creationId xmlns:a16="http://schemas.microsoft.com/office/drawing/2014/main" id="{60A330D9-88DB-4B2B-8F02-D2F20205E394}"/>
              </a:ext>
            </a:extLst>
          </p:cNvPr>
          <p:cNvSpPr>
            <a:spLocks noGrp="1"/>
          </p:cNvSpPr>
          <p:nvPr>
            <p:ph idx="1"/>
          </p:nvPr>
        </p:nvSpPr>
        <p:spPr/>
        <p:txBody>
          <a:bodyPr>
            <a:normAutofit lnSpcReduction="10000"/>
          </a:bodyPr>
          <a:lstStyle/>
          <a:p>
            <a:r>
              <a:rPr lang="ru-RU" dirty="0" err="1"/>
              <a:t>Хворе</a:t>
            </a:r>
            <a:r>
              <a:rPr lang="ru-RU" dirty="0"/>
              <a:t> </a:t>
            </a:r>
            <a:r>
              <a:rPr lang="ru-RU" dirty="0" err="1"/>
              <a:t>насіння</a:t>
            </a:r>
            <a:r>
              <a:rPr lang="ru-RU" dirty="0"/>
              <a:t> </a:t>
            </a:r>
            <a:r>
              <a:rPr lang="ru-RU" dirty="0" err="1"/>
              <a:t>або</a:t>
            </a:r>
            <a:r>
              <a:rPr lang="ru-RU" dirty="0"/>
              <a:t> </a:t>
            </a:r>
            <a:r>
              <a:rPr lang="ru-RU" dirty="0" err="1"/>
              <a:t>частини</a:t>
            </a:r>
            <a:r>
              <a:rPr lang="ru-RU" dirty="0"/>
              <a:t> </a:t>
            </a:r>
            <a:r>
              <a:rPr lang="ru-RU" dirty="0" err="1"/>
              <a:t>ураженої</a:t>
            </a:r>
            <a:r>
              <a:rPr lang="ru-RU" dirty="0"/>
              <a:t> </a:t>
            </a:r>
            <a:r>
              <a:rPr lang="ru-RU" dirty="0" err="1"/>
              <a:t>тканини</a:t>
            </a:r>
            <a:r>
              <a:rPr lang="ru-RU" dirty="0"/>
              <a:t> </a:t>
            </a:r>
            <a:r>
              <a:rPr lang="ru-RU" dirty="0" err="1"/>
              <a:t>відмивають</a:t>
            </a:r>
            <a:r>
              <a:rPr lang="ru-RU" dirty="0"/>
              <a:t> і </a:t>
            </a:r>
            <a:r>
              <a:rPr lang="ru-RU" dirty="0" err="1"/>
              <a:t>дезінфікують</a:t>
            </a:r>
            <a:r>
              <a:rPr lang="ru-RU" dirty="0"/>
              <a:t> способами, </a:t>
            </a:r>
            <a:r>
              <a:rPr lang="ru-RU" dirty="0" err="1"/>
              <a:t>описаними</a:t>
            </a:r>
            <a:r>
              <a:rPr lang="ru-RU" dirty="0"/>
              <a:t> </a:t>
            </a:r>
            <a:r>
              <a:rPr lang="ru-RU" dirty="0" err="1"/>
              <a:t>вище</a:t>
            </a:r>
            <a:r>
              <a:rPr lang="ru-RU" dirty="0"/>
              <a:t>. У </a:t>
            </a:r>
            <a:r>
              <a:rPr lang="ru-RU" dirty="0" err="1"/>
              <a:t>полум’ї</a:t>
            </a:r>
            <a:r>
              <a:rPr lang="ru-RU" dirty="0"/>
              <a:t> </a:t>
            </a:r>
            <a:r>
              <a:rPr lang="ru-RU" dirty="0" err="1"/>
              <a:t>спиртівки</a:t>
            </a:r>
            <a:r>
              <a:rPr lang="ru-RU" dirty="0"/>
              <a:t> стерильно </a:t>
            </a:r>
            <a:r>
              <a:rPr lang="ru-RU" dirty="0" err="1"/>
              <a:t>переносять</a:t>
            </a:r>
            <a:r>
              <a:rPr lang="ru-RU" dirty="0"/>
              <a:t> </a:t>
            </a:r>
            <a:r>
              <a:rPr lang="ru-RU" dirty="0" err="1"/>
              <a:t>його</a:t>
            </a:r>
            <a:r>
              <a:rPr lang="ru-RU" dirty="0"/>
              <a:t> в ступку з невеликою </a:t>
            </a:r>
            <a:r>
              <a:rPr lang="ru-RU" dirty="0" err="1"/>
              <a:t>кількістю</a:t>
            </a:r>
            <a:r>
              <a:rPr lang="ru-RU" dirty="0"/>
              <a:t> води і </a:t>
            </a:r>
            <a:r>
              <a:rPr lang="ru-RU" dirty="0" err="1"/>
              <a:t>обережно</a:t>
            </a:r>
            <a:r>
              <a:rPr lang="ru-RU" dirty="0"/>
              <a:t> </a:t>
            </a:r>
            <a:r>
              <a:rPr lang="ru-RU" dirty="0" err="1"/>
              <a:t>розтирають</a:t>
            </a:r>
            <a:r>
              <a:rPr lang="ru-RU" dirty="0"/>
              <a:t> </a:t>
            </a:r>
            <a:r>
              <a:rPr lang="ru-RU" dirty="0" err="1"/>
              <a:t>товкачиком</a:t>
            </a:r>
            <a:r>
              <a:rPr lang="ru-RU" dirty="0"/>
              <a:t> до </a:t>
            </a:r>
            <a:r>
              <a:rPr lang="ru-RU" dirty="0" err="1"/>
              <a:t>отримання</a:t>
            </a:r>
            <a:r>
              <a:rPr lang="ru-RU" dirty="0"/>
              <a:t> </a:t>
            </a:r>
            <a:r>
              <a:rPr lang="ru-RU" dirty="0" err="1"/>
              <a:t>однорідної</a:t>
            </a:r>
            <a:r>
              <a:rPr lang="ru-RU" dirty="0"/>
              <a:t> </a:t>
            </a:r>
            <a:r>
              <a:rPr lang="ru-RU" dirty="0" err="1"/>
              <a:t>маси</a:t>
            </a:r>
            <a:r>
              <a:rPr lang="ru-RU" dirty="0"/>
              <a:t>. </a:t>
            </a:r>
            <a:r>
              <a:rPr lang="ru-RU" dirty="0" err="1"/>
              <a:t>Потім</a:t>
            </a:r>
            <a:r>
              <a:rPr lang="ru-RU" dirty="0"/>
              <a:t> </a:t>
            </a:r>
            <a:r>
              <a:rPr lang="ru-RU" dirty="0" err="1"/>
              <a:t>фламбованою</a:t>
            </a:r>
            <a:r>
              <a:rPr lang="ru-RU" dirty="0"/>
              <a:t> платиновою петлею </a:t>
            </a:r>
            <a:r>
              <a:rPr lang="ru-RU" dirty="0" err="1"/>
              <a:t>переносять</a:t>
            </a:r>
            <a:r>
              <a:rPr lang="ru-RU" dirty="0"/>
              <a:t> </a:t>
            </a:r>
            <a:r>
              <a:rPr lang="ru-RU" dirty="0" err="1"/>
              <a:t>невелику</a:t>
            </a:r>
            <a:r>
              <a:rPr lang="ru-RU" dirty="0"/>
              <a:t> </a:t>
            </a:r>
            <a:r>
              <a:rPr lang="ru-RU" dirty="0" err="1"/>
              <a:t>кількість</a:t>
            </a:r>
            <a:r>
              <a:rPr lang="ru-RU" dirty="0"/>
              <a:t> </a:t>
            </a:r>
            <a:r>
              <a:rPr lang="ru-RU" dirty="0" err="1"/>
              <a:t>отриманої</a:t>
            </a:r>
            <a:r>
              <a:rPr lang="ru-RU" dirty="0"/>
              <a:t> </a:t>
            </a:r>
            <a:r>
              <a:rPr lang="ru-RU" dirty="0" err="1"/>
              <a:t>маси</a:t>
            </a:r>
            <a:r>
              <a:rPr lang="ru-RU" dirty="0"/>
              <a:t> на </a:t>
            </a:r>
            <a:r>
              <a:rPr lang="ru-RU" dirty="0" err="1"/>
              <a:t>поверхню</a:t>
            </a:r>
            <a:r>
              <a:rPr lang="ru-RU" dirty="0"/>
              <a:t> </a:t>
            </a:r>
            <a:r>
              <a:rPr lang="ru-RU" dirty="0" err="1"/>
              <a:t>застиглого</a:t>
            </a:r>
            <a:r>
              <a:rPr lang="ru-RU" dirty="0"/>
              <a:t> в чашках </a:t>
            </a:r>
            <a:r>
              <a:rPr lang="ru-RU" dirty="0" err="1"/>
              <a:t>Петрі</a:t>
            </a:r>
            <a:r>
              <a:rPr lang="ru-RU" dirty="0"/>
              <a:t> </a:t>
            </a:r>
            <a:r>
              <a:rPr lang="ru-RU" dirty="0" err="1"/>
              <a:t>поживного</a:t>
            </a:r>
            <a:r>
              <a:rPr lang="ru-RU" dirty="0"/>
              <a:t> </a:t>
            </a:r>
            <a:r>
              <a:rPr lang="ru-RU" dirty="0" err="1"/>
              <a:t>середовища</a:t>
            </a:r>
            <a:r>
              <a:rPr lang="ru-RU" dirty="0"/>
              <a:t>. </a:t>
            </a:r>
            <a:r>
              <a:rPr lang="ru-RU" dirty="0" err="1"/>
              <a:t>Після</a:t>
            </a:r>
            <a:r>
              <a:rPr lang="ru-RU" dirty="0"/>
              <a:t> </a:t>
            </a:r>
            <a:r>
              <a:rPr lang="ru-RU" dirty="0" err="1"/>
              <a:t>цього</a:t>
            </a:r>
            <a:r>
              <a:rPr lang="ru-RU" dirty="0"/>
              <a:t> </a:t>
            </a:r>
            <a:r>
              <a:rPr lang="ru-RU" dirty="0" err="1"/>
              <a:t>закриті</a:t>
            </a:r>
            <a:r>
              <a:rPr lang="ru-RU" dirty="0"/>
              <a:t> чашки пере-</a:t>
            </a:r>
            <a:r>
              <a:rPr lang="ru-RU" dirty="0" err="1"/>
              <a:t>вертають</a:t>
            </a:r>
            <a:r>
              <a:rPr lang="ru-RU" dirty="0"/>
              <a:t> догори дном і </a:t>
            </a:r>
            <a:r>
              <a:rPr lang="ru-RU" dirty="0" err="1"/>
              <a:t>ставлять</a:t>
            </a:r>
            <a:r>
              <a:rPr lang="ru-RU" dirty="0"/>
              <a:t> у термостат за </a:t>
            </a:r>
            <a:r>
              <a:rPr lang="ru-RU" dirty="0" err="1"/>
              <a:t>температури</a:t>
            </a:r>
            <a:r>
              <a:rPr lang="ru-RU" dirty="0"/>
              <a:t> 28–30 °С, а шпатель </a:t>
            </a:r>
            <a:r>
              <a:rPr lang="ru-RU" dirty="0" err="1"/>
              <a:t>опускають</a:t>
            </a:r>
            <a:r>
              <a:rPr lang="ru-RU" dirty="0"/>
              <a:t> у </a:t>
            </a:r>
            <a:r>
              <a:rPr lang="ru-RU" dirty="0" err="1"/>
              <a:t>дезінфікуючий</a:t>
            </a:r>
            <a:r>
              <a:rPr lang="ru-RU" dirty="0"/>
              <a:t> </a:t>
            </a:r>
            <a:r>
              <a:rPr lang="ru-RU" dirty="0" err="1"/>
              <a:t>розчин</a:t>
            </a:r>
            <a:r>
              <a:rPr lang="ru-RU" dirty="0"/>
              <a:t>. </a:t>
            </a:r>
          </a:p>
          <a:p>
            <a:r>
              <a:rPr lang="ru-RU" dirty="0" err="1"/>
              <a:t>Виділення</a:t>
            </a:r>
            <a:r>
              <a:rPr lang="ru-RU" dirty="0"/>
              <a:t> </a:t>
            </a:r>
            <a:r>
              <a:rPr lang="ru-RU" dirty="0" err="1"/>
              <a:t>збудника</a:t>
            </a:r>
            <a:r>
              <a:rPr lang="ru-RU" dirty="0"/>
              <a:t> </a:t>
            </a:r>
            <a:r>
              <a:rPr lang="ru-RU" dirty="0" err="1"/>
              <a:t>бактеріозів</a:t>
            </a:r>
            <a:r>
              <a:rPr lang="ru-RU" dirty="0"/>
              <a:t> з </a:t>
            </a:r>
            <a:r>
              <a:rPr lang="ru-RU" dirty="0" err="1"/>
              <a:t>насіння</a:t>
            </a:r>
            <a:r>
              <a:rPr lang="ru-RU" dirty="0"/>
              <a:t>, </a:t>
            </a:r>
            <a:r>
              <a:rPr lang="ru-RU" dirty="0" err="1"/>
              <a:t>вміщеного</a:t>
            </a:r>
            <a:r>
              <a:rPr lang="ru-RU" dirty="0"/>
              <a:t> у </a:t>
            </a:r>
            <a:r>
              <a:rPr lang="ru-RU" dirty="0" err="1"/>
              <a:t>вологу</a:t>
            </a:r>
            <a:r>
              <a:rPr lang="ru-RU" dirty="0"/>
              <a:t> камеру та з </a:t>
            </a:r>
            <a:r>
              <a:rPr lang="ru-RU" dirty="0" err="1"/>
              <a:t>розтертого</a:t>
            </a:r>
            <a:r>
              <a:rPr lang="ru-RU" dirty="0"/>
              <a:t>, з </a:t>
            </a:r>
            <a:r>
              <a:rPr lang="ru-RU" dirty="0" err="1"/>
              <a:t>якого</a:t>
            </a:r>
            <a:r>
              <a:rPr lang="ru-RU" dirty="0"/>
              <a:t> </a:t>
            </a:r>
            <a:r>
              <a:rPr lang="ru-RU" dirty="0" err="1"/>
              <a:t>зроблений</a:t>
            </a:r>
            <a:r>
              <a:rPr lang="ru-RU" dirty="0"/>
              <a:t> </a:t>
            </a:r>
            <a:r>
              <a:rPr lang="ru-RU" dirty="0" err="1"/>
              <a:t>посів</a:t>
            </a:r>
            <a:r>
              <a:rPr lang="ru-RU" dirty="0"/>
              <a:t> на </a:t>
            </a:r>
            <a:r>
              <a:rPr lang="ru-RU" dirty="0" err="1"/>
              <a:t>поживне</a:t>
            </a:r>
            <a:r>
              <a:rPr lang="ru-RU" dirty="0"/>
              <a:t> </a:t>
            </a:r>
            <a:r>
              <a:rPr lang="ru-RU" dirty="0" err="1"/>
              <a:t>середо-вище</a:t>
            </a:r>
            <a:r>
              <a:rPr lang="ru-RU" dirty="0"/>
              <a:t>, не </a:t>
            </a:r>
            <a:r>
              <a:rPr lang="ru-RU" dirty="0" err="1"/>
              <a:t>завжди</a:t>
            </a:r>
            <a:r>
              <a:rPr lang="ru-RU" dirty="0"/>
              <a:t> </a:t>
            </a:r>
            <a:r>
              <a:rPr lang="ru-RU" dirty="0" err="1"/>
              <a:t>дає</a:t>
            </a:r>
            <a:r>
              <a:rPr lang="ru-RU" dirty="0"/>
              <a:t> </a:t>
            </a:r>
            <a:r>
              <a:rPr lang="ru-RU" dirty="0" err="1"/>
              <a:t>позитивні</a:t>
            </a:r>
            <a:r>
              <a:rPr lang="ru-RU" dirty="0"/>
              <a:t> </a:t>
            </a:r>
            <a:r>
              <a:rPr lang="ru-RU" dirty="0" err="1"/>
              <a:t>результати</a:t>
            </a:r>
            <a:r>
              <a:rPr lang="ru-RU" dirty="0"/>
              <a:t>. </a:t>
            </a:r>
            <a:endParaRPr lang="uk-UA" dirty="0"/>
          </a:p>
        </p:txBody>
      </p:sp>
    </p:spTree>
    <p:extLst>
      <p:ext uri="{BB962C8B-B14F-4D97-AF65-F5344CB8AC3E}">
        <p14:creationId xmlns:p14="http://schemas.microsoft.com/office/powerpoint/2010/main" val="297046811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71AA480-E03B-4212-A780-4653ABE05297}"/>
              </a:ext>
            </a:extLst>
          </p:cNvPr>
          <p:cNvSpPr>
            <a:spLocks noGrp="1"/>
          </p:cNvSpPr>
          <p:nvPr>
            <p:ph type="title"/>
          </p:nvPr>
        </p:nvSpPr>
        <p:spPr/>
        <p:txBody>
          <a:bodyPr/>
          <a:lstStyle/>
          <a:p>
            <a:endParaRPr lang="uk-UA" dirty="0"/>
          </a:p>
        </p:txBody>
      </p:sp>
      <p:sp>
        <p:nvSpPr>
          <p:cNvPr id="3" name="Объект 2">
            <a:extLst>
              <a:ext uri="{FF2B5EF4-FFF2-40B4-BE49-F238E27FC236}">
                <a16:creationId xmlns:a16="http://schemas.microsoft.com/office/drawing/2014/main" id="{1E67B7ED-675A-4D74-AF9F-1C4DDA705AD6}"/>
              </a:ext>
            </a:extLst>
          </p:cNvPr>
          <p:cNvSpPr>
            <a:spLocks noGrp="1"/>
          </p:cNvSpPr>
          <p:nvPr>
            <p:ph idx="1"/>
          </p:nvPr>
        </p:nvSpPr>
        <p:spPr/>
        <p:txBody>
          <a:bodyPr/>
          <a:lstStyle/>
          <a:p>
            <a:r>
              <a:rPr lang="uk-UA" dirty="0"/>
              <a:t>У першому випадку це пояснюється тим, що на насінні бактерії інколи бувають у незначній кількості, а тому виділити їх неможливо. При висіванні на поживні середовища однаково сприятливі і для росту сапрофітної мікрофлори, що знаходиться у великій кількості на насінні, збудник захворювання пригнічується цією мікрофлорою, серед якої часто є бактерії-антагоністи. </a:t>
            </a:r>
          </a:p>
        </p:txBody>
      </p:sp>
    </p:spTree>
    <p:extLst>
      <p:ext uri="{BB962C8B-B14F-4D97-AF65-F5344CB8AC3E}">
        <p14:creationId xmlns:p14="http://schemas.microsoft.com/office/powerpoint/2010/main" val="143322710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98DE172-0281-45A8-B789-DA25959B2603}"/>
              </a:ext>
            </a:extLst>
          </p:cNvPr>
          <p:cNvSpPr>
            <a:spLocks noGrp="1"/>
          </p:cNvSpPr>
          <p:nvPr>
            <p:ph type="title"/>
          </p:nvPr>
        </p:nvSpPr>
        <p:spPr/>
        <p:txBody>
          <a:bodyPr/>
          <a:lstStyle/>
          <a:p>
            <a:r>
              <a:rPr lang="uk-UA" b="1" dirty="0"/>
              <a:t>Визначення ураженості насіння </a:t>
            </a:r>
            <a:endParaRPr lang="uk-UA" dirty="0"/>
          </a:p>
        </p:txBody>
      </p:sp>
      <p:sp>
        <p:nvSpPr>
          <p:cNvPr id="3" name="Объект 2">
            <a:extLst>
              <a:ext uri="{FF2B5EF4-FFF2-40B4-BE49-F238E27FC236}">
                <a16:creationId xmlns:a16="http://schemas.microsoft.com/office/drawing/2014/main" id="{EC9D6F25-C9EC-4EFD-B580-9D0A795CD802}"/>
              </a:ext>
            </a:extLst>
          </p:cNvPr>
          <p:cNvSpPr>
            <a:spLocks noGrp="1"/>
          </p:cNvSpPr>
          <p:nvPr>
            <p:ph idx="1"/>
          </p:nvPr>
        </p:nvSpPr>
        <p:spPr/>
        <p:txBody>
          <a:bodyPr>
            <a:normAutofit lnSpcReduction="10000"/>
          </a:bodyPr>
          <a:lstStyle/>
          <a:p>
            <a:r>
              <a:rPr lang="uk-UA" dirty="0"/>
              <a:t>встановлюють за проявом хвороби на сходах. Цей метод розроблено Д.Д. </a:t>
            </a:r>
            <a:r>
              <a:rPr lang="uk-UA" dirty="0" err="1"/>
              <a:t>Вердеревським</a:t>
            </a:r>
            <a:r>
              <a:rPr lang="uk-UA" dirty="0"/>
              <a:t> і К.А. </a:t>
            </a:r>
            <a:r>
              <a:rPr lang="uk-UA" dirty="0" err="1"/>
              <a:t>Ватолкіною</a:t>
            </a:r>
            <a:r>
              <a:rPr lang="uk-UA" dirty="0"/>
              <a:t> у 1939 р., М.В. </a:t>
            </a:r>
            <a:r>
              <a:rPr lang="uk-UA" dirty="0" err="1"/>
              <a:t>Горленко</a:t>
            </a:r>
            <a:r>
              <a:rPr lang="uk-UA" dirty="0"/>
              <a:t> та іншими у 1947 р. для аналізу насіння бобових, капусти, огірків, бавовнику і є найбільш точним. Його застосовують для ідентифікації бактеріальних захворювань, ознаки яких проявляються на сім’ядольних листках. </a:t>
            </a:r>
          </a:p>
          <a:p>
            <a:r>
              <a:rPr lang="uk-UA" dirty="0"/>
              <a:t>Насіння для виявлення ураженості пророщують у стерильному піску або ґрунті. Беруть пробірки заввишки 20 см, діаметром 2–3 см, засипають піском, попередньо добре промитим і просушеним у сушильній шафі. Пісок засипають на 1/3 пробірок і зволожують. Пробірки закривають ватними корками і стерилізують в автоклаві за 1 </a:t>
            </a:r>
            <a:r>
              <a:rPr lang="uk-UA" dirty="0" err="1"/>
              <a:t>атм</a:t>
            </a:r>
            <a:r>
              <a:rPr lang="uk-UA" dirty="0"/>
              <a:t> протягом 1,5 год. </a:t>
            </a:r>
          </a:p>
        </p:txBody>
      </p:sp>
    </p:spTree>
    <p:extLst>
      <p:ext uri="{BB962C8B-B14F-4D97-AF65-F5344CB8AC3E}">
        <p14:creationId xmlns:p14="http://schemas.microsoft.com/office/powerpoint/2010/main" val="339502650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6C45DF-32D5-4F21-A19E-364E0E78CFE2}"/>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0A03205-C775-4CBC-8D5E-821EFCFD0301}"/>
              </a:ext>
            </a:extLst>
          </p:cNvPr>
          <p:cNvSpPr>
            <a:spLocks noGrp="1"/>
          </p:cNvSpPr>
          <p:nvPr>
            <p:ph idx="1"/>
          </p:nvPr>
        </p:nvSpPr>
        <p:spPr/>
        <p:txBody>
          <a:bodyPr/>
          <a:lstStyle/>
          <a:p>
            <a:r>
              <a:rPr lang="ru-RU" dirty="0"/>
              <a:t>У </a:t>
            </a:r>
            <a:r>
              <a:rPr lang="ru-RU" dirty="0" err="1"/>
              <a:t>кожну</a:t>
            </a:r>
            <a:r>
              <a:rPr lang="ru-RU" dirty="0"/>
              <a:t> </a:t>
            </a:r>
            <a:r>
              <a:rPr lang="ru-RU" dirty="0" err="1"/>
              <a:t>пробірку</a:t>
            </a:r>
            <a:r>
              <a:rPr lang="ru-RU" dirty="0"/>
              <a:t> </a:t>
            </a:r>
            <a:r>
              <a:rPr lang="ru-RU" dirty="0" err="1"/>
              <a:t>довгим</a:t>
            </a:r>
            <a:r>
              <a:rPr lang="ru-RU" dirty="0"/>
              <a:t> </a:t>
            </a:r>
            <a:r>
              <a:rPr lang="ru-RU" dirty="0" err="1"/>
              <a:t>пінцетом</a:t>
            </a:r>
            <a:r>
              <a:rPr lang="ru-RU" dirty="0"/>
              <a:t> </a:t>
            </a:r>
            <a:r>
              <a:rPr lang="ru-RU" dirty="0" err="1"/>
              <a:t>закладають</a:t>
            </a:r>
            <a:r>
              <a:rPr lang="ru-RU" dirty="0"/>
              <a:t> одну зернину на </a:t>
            </a:r>
            <a:r>
              <a:rPr lang="ru-RU" dirty="0" err="1"/>
              <a:t>глибину</a:t>
            </a:r>
            <a:r>
              <a:rPr lang="ru-RU" dirty="0"/>
              <a:t> </a:t>
            </a:r>
            <a:r>
              <a:rPr lang="ru-RU" dirty="0" err="1"/>
              <a:t>від</a:t>
            </a:r>
            <a:r>
              <a:rPr lang="ru-RU" dirty="0"/>
              <a:t> 0,3 до 0,5 см (</a:t>
            </a:r>
            <a:r>
              <a:rPr lang="ru-RU" dirty="0" err="1"/>
              <a:t>залежно</a:t>
            </a:r>
            <a:r>
              <a:rPr lang="ru-RU" dirty="0"/>
              <a:t> </a:t>
            </a:r>
            <a:r>
              <a:rPr lang="ru-RU" dirty="0" err="1"/>
              <a:t>від</a:t>
            </a:r>
            <a:r>
              <a:rPr lang="ru-RU" dirty="0"/>
              <a:t> </a:t>
            </a:r>
            <a:r>
              <a:rPr lang="ru-RU" dirty="0" err="1"/>
              <a:t>розміру</a:t>
            </a:r>
            <a:r>
              <a:rPr lang="ru-RU" dirty="0"/>
              <a:t> </a:t>
            </a:r>
            <a:r>
              <a:rPr lang="ru-RU" dirty="0" err="1"/>
              <a:t>насіння</a:t>
            </a:r>
            <a:r>
              <a:rPr lang="ru-RU" dirty="0"/>
              <a:t>). </a:t>
            </a:r>
            <a:r>
              <a:rPr lang="ru-RU" dirty="0" err="1"/>
              <a:t>Пробірки</a:t>
            </a:r>
            <a:r>
              <a:rPr lang="ru-RU" dirty="0"/>
              <a:t> </a:t>
            </a:r>
            <a:r>
              <a:rPr lang="ru-RU" dirty="0" err="1"/>
              <a:t>закривають</a:t>
            </a:r>
            <a:r>
              <a:rPr lang="ru-RU" dirty="0"/>
              <a:t> </a:t>
            </a:r>
            <a:r>
              <a:rPr lang="ru-RU" dirty="0" err="1"/>
              <a:t>ватними</a:t>
            </a:r>
            <a:r>
              <a:rPr lang="ru-RU" dirty="0"/>
              <a:t> корками і </a:t>
            </a:r>
            <a:r>
              <a:rPr lang="ru-RU" dirty="0" err="1"/>
              <a:t>витримують</a:t>
            </a:r>
            <a:r>
              <a:rPr lang="ru-RU" dirty="0"/>
              <a:t> за </a:t>
            </a:r>
            <a:r>
              <a:rPr lang="ru-RU" dirty="0" err="1"/>
              <a:t>температури</a:t>
            </a:r>
            <a:r>
              <a:rPr lang="ru-RU" dirty="0"/>
              <a:t> 25–30 °С. Через </a:t>
            </a:r>
            <a:r>
              <a:rPr lang="ru-RU" dirty="0" err="1"/>
              <a:t>деякий</a:t>
            </a:r>
            <a:r>
              <a:rPr lang="ru-RU" dirty="0"/>
              <a:t> час на проростках </a:t>
            </a:r>
            <a:r>
              <a:rPr lang="ru-RU" dirty="0" err="1"/>
              <a:t>з’являються</a:t>
            </a:r>
            <a:r>
              <a:rPr lang="ru-RU" dirty="0"/>
              <a:t> </a:t>
            </a:r>
            <a:r>
              <a:rPr lang="ru-RU" dirty="0" err="1"/>
              <a:t>характерні</a:t>
            </a:r>
            <a:r>
              <a:rPr lang="ru-RU" dirty="0"/>
              <a:t> </a:t>
            </a:r>
            <a:r>
              <a:rPr lang="ru-RU" dirty="0" err="1"/>
              <a:t>ознаки</a:t>
            </a:r>
            <a:r>
              <a:rPr lang="ru-RU" dirty="0"/>
              <a:t> </a:t>
            </a:r>
            <a:r>
              <a:rPr lang="ru-RU" dirty="0" err="1"/>
              <a:t>бактеріозу</a:t>
            </a:r>
            <a:r>
              <a:rPr lang="ru-RU" dirty="0"/>
              <a:t>: </a:t>
            </a:r>
            <a:r>
              <a:rPr lang="ru-RU" dirty="0" err="1"/>
              <a:t>різноманітні</a:t>
            </a:r>
            <a:r>
              <a:rPr lang="ru-RU" dirty="0"/>
              <a:t> </a:t>
            </a:r>
            <a:r>
              <a:rPr lang="ru-RU" dirty="0" err="1"/>
              <a:t>маслянисті</a:t>
            </a:r>
            <a:r>
              <a:rPr lang="ru-RU" dirty="0"/>
              <a:t> </a:t>
            </a:r>
            <a:r>
              <a:rPr lang="ru-RU" dirty="0" err="1"/>
              <a:t>плями</a:t>
            </a:r>
            <a:r>
              <a:rPr lang="ru-RU" dirty="0"/>
              <a:t> на </a:t>
            </a:r>
            <a:r>
              <a:rPr lang="ru-RU" dirty="0" err="1"/>
              <a:t>сім’ядолях</a:t>
            </a:r>
            <a:r>
              <a:rPr lang="ru-RU" dirty="0"/>
              <a:t> </a:t>
            </a:r>
            <a:r>
              <a:rPr lang="ru-RU" dirty="0" err="1"/>
              <a:t>або</a:t>
            </a:r>
            <a:r>
              <a:rPr lang="ru-RU" dirty="0"/>
              <a:t> листках, </a:t>
            </a:r>
            <a:r>
              <a:rPr lang="ru-RU" dirty="0" err="1"/>
              <a:t>чорні</a:t>
            </a:r>
            <a:r>
              <a:rPr lang="ru-RU" dirty="0"/>
              <a:t> </a:t>
            </a:r>
            <a:r>
              <a:rPr lang="ru-RU" dirty="0" err="1"/>
              <a:t>смуги</a:t>
            </a:r>
            <a:r>
              <a:rPr lang="ru-RU" dirty="0"/>
              <a:t> </a:t>
            </a:r>
            <a:r>
              <a:rPr lang="ru-RU" dirty="0" err="1"/>
              <a:t>вздовж</a:t>
            </a:r>
            <a:r>
              <a:rPr lang="ru-RU" dirty="0"/>
              <a:t> </a:t>
            </a:r>
            <a:r>
              <a:rPr lang="ru-RU" dirty="0" err="1"/>
              <a:t>стебла</a:t>
            </a:r>
            <a:r>
              <a:rPr lang="ru-RU" dirty="0"/>
              <a:t> (за </a:t>
            </a:r>
            <a:r>
              <a:rPr lang="ru-RU" dirty="0" err="1"/>
              <a:t>наявності</a:t>
            </a:r>
            <a:r>
              <a:rPr lang="ru-RU" dirty="0"/>
              <a:t> </a:t>
            </a:r>
            <a:r>
              <a:rPr lang="ru-RU" dirty="0" err="1"/>
              <a:t>судинних</a:t>
            </a:r>
            <a:r>
              <a:rPr lang="ru-RU" dirty="0"/>
              <a:t> </a:t>
            </a:r>
            <a:r>
              <a:rPr lang="ru-RU" dirty="0" err="1"/>
              <a:t>захворювань</a:t>
            </a:r>
            <a:r>
              <a:rPr lang="ru-RU" dirty="0"/>
              <a:t>). </a:t>
            </a:r>
            <a:endParaRPr lang="uk-UA" dirty="0"/>
          </a:p>
        </p:txBody>
      </p:sp>
    </p:spTree>
    <p:extLst>
      <p:ext uri="{BB962C8B-B14F-4D97-AF65-F5344CB8AC3E}">
        <p14:creationId xmlns:p14="http://schemas.microsoft.com/office/powerpoint/2010/main" val="259978156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3E1C08F-FDF6-4245-808B-69FF743CB4A0}"/>
              </a:ext>
            </a:extLst>
          </p:cNvPr>
          <p:cNvSpPr>
            <a:spLocks noGrp="1"/>
          </p:cNvSpPr>
          <p:nvPr>
            <p:ph type="title"/>
          </p:nvPr>
        </p:nvSpPr>
        <p:spPr/>
        <p:txBody>
          <a:bodyPr/>
          <a:lstStyle/>
          <a:p>
            <a:r>
              <a:rPr lang="uk-UA" b="1" dirty="0"/>
              <a:t>Люмінесцентний метод </a:t>
            </a:r>
            <a:endParaRPr lang="uk-UA" dirty="0"/>
          </a:p>
        </p:txBody>
      </p:sp>
      <p:sp>
        <p:nvSpPr>
          <p:cNvPr id="3" name="Объект 2">
            <a:extLst>
              <a:ext uri="{FF2B5EF4-FFF2-40B4-BE49-F238E27FC236}">
                <a16:creationId xmlns:a16="http://schemas.microsoft.com/office/drawing/2014/main" id="{E65C97B2-432A-4CD2-9CE5-61A5C9954B48}"/>
              </a:ext>
            </a:extLst>
          </p:cNvPr>
          <p:cNvSpPr>
            <a:spLocks noGrp="1"/>
          </p:cNvSpPr>
          <p:nvPr>
            <p:ph idx="1"/>
          </p:nvPr>
        </p:nvSpPr>
        <p:spPr/>
        <p:txBody>
          <a:bodyPr/>
          <a:lstStyle/>
          <a:p>
            <a:r>
              <a:rPr lang="uk-UA" dirty="0"/>
              <a:t>полягає у тому, що здорові й уражені будь-яким збудником рослинні тканини однієї й тієї ж рослини по-різному відображуються в ультрафіолетових і синьо-фіолетових променях після обробки специфічними сироватками. У ряді випадків метод дає змогу швидко виявити збудника хвороби. </a:t>
            </a:r>
          </a:p>
          <a:p>
            <a:r>
              <a:rPr lang="uk-UA" dirty="0"/>
              <a:t>Насіння підготовлене для аналізу розсипають або розкладають в один ряд на фотографічному папері або оксамиті і </a:t>
            </a:r>
            <a:r>
              <a:rPr lang="uk-UA" dirty="0" err="1"/>
              <a:t>переносять</a:t>
            </a:r>
            <a:r>
              <a:rPr lang="uk-UA" dirty="0"/>
              <a:t> безпосередньо в поле ртутно-кварцової лампи. Відстань між лампою і насінням повинна бути попередньо відрегульованою – на 15–30 см. </a:t>
            </a:r>
          </a:p>
        </p:txBody>
      </p:sp>
    </p:spTree>
    <p:extLst>
      <p:ext uri="{BB962C8B-B14F-4D97-AF65-F5344CB8AC3E}">
        <p14:creationId xmlns:p14="http://schemas.microsoft.com/office/powerpoint/2010/main" val="425467031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6597D3F-7C3C-46CC-9E11-82DA44ED1E47}"/>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2039FCC1-6C41-4132-949C-DE36914789BF}"/>
              </a:ext>
            </a:extLst>
          </p:cNvPr>
          <p:cNvSpPr>
            <a:spLocks noGrp="1"/>
          </p:cNvSpPr>
          <p:nvPr>
            <p:ph idx="1"/>
          </p:nvPr>
        </p:nvSpPr>
        <p:spPr/>
        <p:txBody>
          <a:bodyPr>
            <a:normAutofit fontScale="92500" lnSpcReduction="10000"/>
          </a:bodyPr>
          <a:lstStyle/>
          <a:p>
            <a:r>
              <a:rPr lang="uk-UA" dirty="0"/>
              <a:t>Здорове насіння через кілька хвилин дає яскраву, рівну флуоресценцію. Заражене бактеріями чи іншими збудниками насіння флуоресценції не дає, воно залишається темним чи тьмяним. Відсутність флуоресценції характерна для насіння, ураженого патогенними бактеріями, грибами, а також за підвищеної вологості та наявності на ньому сапрофітної мікрофлори. </a:t>
            </a:r>
          </a:p>
          <a:p>
            <a:r>
              <a:rPr lang="uk-UA" dirty="0"/>
              <a:t>За світінням насіння роблять попередній висновок про наявність або відсутність збудника хвороби. Крім цього, флуоресценція може бути обумовлена і деякими іншими чинниками, такими як механічне пошкодження насіння, пошкодження комахами, </a:t>
            </a:r>
            <a:r>
              <a:rPr lang="uk-UA" dirty="0" err="1"/>
              <a:t>забрудненя</a:t>
            </a:r>
            <a:r>
              <a:rPr lang="uk-UA" dirty="0"/>
              <a:t> мікроорганізмами, які мають власну флуоресценцію. Для виявлення флуоресценції може бути використане не тільки ціле насіння, а і зроблені з нього зрізи. </a:t>
            </a:r>
          </a:p>
        </p:txBody>
      </p:sp>
    </p:spTree>
    <p:extLst>
      <p:ext uri="{BB962C8B-B14F-4D97-AF65-F5344CB8AC3E}">
        <p14:creationId xmlns:p14="http://schemas.microsoft.com/office/powerpoint/2010/main" val="328166570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A97476D-92CA-4D92-B9D9-75B7099DE527}"/>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004AB3BC-456B-4BB2-9F23-75DD88418D16}"/>
              </a:ext>
            </a:extLst>
          </p:cNvPr>
          <p:cNvSpPr>
            <a:spLocks noGrp="1"/>
          </p:cNvSpPr>
          <p:nvPr>
            <p:ph idx="1"/>
          </p:nvPr>
        </p:nvSpPr>
        <p:spPr/>
        <p:txBody>
          <a:bodyPr/>
          <a:lstStyle/>
          <a:p>
            <a:r>
              <a:rPr lang="uk-UA" dirty="0"/>
              <a:t>Наприклад, кільцеву гниль картоплі легко виявити на розрізі бульб за яскравою сріблясто-зеленуватою люмінесценцією судинного кільця в ультрафіолетових променях. У здорових бульб – судинне кільце не люмінесціює. </a:t>
            </a:r>
          </a:p>
        </p:txBody>
      </p:sp>
    </p:spTree>
    <p:extLst>
      <p:ext uri="{BB962C8B-B14F-4D97-AF65-F5344CB8AC3E}">
        <p14:creationId xmlns:p14="http://schemas.microsoft.com/office/powerpoint/2010/main" val="1352227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7C62C08-7A1D-4338-B457-DFEDAC9C2A30}"/>
              </a:ext>
            </a:extLst>
          </p:cNvPr>
          <p:cNvSpPr>
            <a:spLocks noGrp="1"/>
          </p:cNvSpPr>
          <p:nvPr>
            <p:ph type="title"/>
          </p:nvPr>
        </p:nvSpPr>
        <p:spPr>
          <a:xfrm>
            <a:off x="838200" y="365125"/>
            <a:ext cx="10515600" cy="802493"/>
          </a:xfrm>
        </p:spPr>
        <p:txBody>
          <a:bodyPr/>
          <a:lstStyle/>
          <a:p>
            <a:r>
              <a:rPr lang="uk-UA" b="1" dirty="0"/>
              <a:t>Підготовка лабораторного посуду </a:t>
            </a:r>
            <a:endParaRPr lang="uk-UA" dirty="0"/>
          </a:p>
        </p:txBody>
      </p:sp>
      <p:sp>
        <p:nvSpPr>
          <p:cNvPr id="3" name="Объект 2">
            <a:extLst>
              <a:ext uri="{FF2B5EF4-FFF2-40B4-BE49-F238E27FC236}">
                <a16:creationId xmlns:a16="http://schemas.microsoft.com/office/drawing/2014/main" id="{3F2F3D44-B72B-4DA8-BB0D-0304836E7BDC}"/>
              </a:ext>
            </a:extLst>
          </p:cNvPr>
          <p:cNvSpPr>
            <a:spLocks noGrp="1"/>
          </p:cNvSpPr>
          <p:nvPr>
            <p:ph idx="1"/>
          </p:nvPr>
        </p:nvSpPr>
        <p:spPr/>
        <p:txBody>
          <a:bodyPr>
            <a:normAutofit fontScale="92500" lnSpcReduction="10000"/>
          </a:bodyPr>
          <a:lstStyle/>
          <a:p>
            <a:pPr marL="0" indent="0">
              <a:buNone/>
            </a:pPr>
            <a:r>
              <a:rPr lang="uk-UA" i="1" dirty="0">
                <a:solidFill>
                  <a:srgbClr val="FF0000"/>
                </a:solidFill>
              </a:rPr>
              <a:t>Миття нового лабораторного пос</a:t>
            </a:r>
            <a:r>
              <a:rPr lang="uk-UA" i="1" dirty="0"/>
              <a:t>уду</a:t>
            </a:r>
            <a:r>
              <a:rPr lang="uk-UA" dirty="0"/>
              <a:t>. У відрі з теплою водою розчиняють господарське мило, щоб утворилась невелика кількість піни. У неї занурюють посуд і ставлять на слабкий вогонь. Після 15 хв кип’ятіння його виймають, ополіскують чистою водою, занурюють у теплий 1–2 % розчин соляної кислоти, доводять до кипіння і виварюють ще 10– 15 хв, щоб нейтралізувати надлишок лугу, що міг залишитися при виготовленні скла. Після кип’ятіння у кислоті посуд ополіскують водопровідною і двічі дистильованою водою. </a:t>
            </a:r>
          </a:p>
          <a:p>
            <a:pPr marL="0" indent="0">
              <a:buNone/>
            </a:pPr>
            <a:r>
              <a:rPr lang="ru-RU" dirty="0"/>
              <a:t>Не </a:t>
            </a:r>
            <a:r>
              <a:rPr lang="ru-RU" dirty="0" err="1"/>
              <a:t>рекомендується</a:t>
            </a:r>
            <a:r>
              <a:rPr lang="ru-RU" dirty="0"/>
              <a:t> </a:t>
            </a:r>
            <a:r>
              <a:rPr lang="ru-RU" dirty="0" err="1"/>
              <a:t>використовувати</a:t>
            </a:r>
            <a:r>
              <a:rPr lang="ru-RU" dirty="0"/>
              <a:t> </a:t>
            </a:r>
            <a:r>
              <a:rPr lang="ru-RU" dirty="0" err="1"/>
              <a:t>кислоти</a:t>
            </a:r>
            <a:r>
              <a:rPr lang="ru-RU" dirty="0"/>
              <a:t> і </a:t>
            </a:r>
            <a:r>
              <a:rPr lang="ru-RU" dirty="0" err="1"/>
              <a:t>луги</a:t>
            </a:r>
            <a:r>
              <a:rPr lang="ru-RU" dirty="0"/>
              <a:t> для </a:t>
            </a:r>
            <a:r>
              <a:rPr lang="ru-RU" dirty="0" err="1"/>
              <a:t>миття</a:t>
            </a:r>
            <a:r>
              <a:rPr lang="ru-RU" dirty="0"/>
              <a:t> посуду, в </a:t>
            </a:r>
            <a:r>
              <a:rPr lang="ru-RU" dirty="0" err="1"/>
              <a:t>якому</a:t>
            </a:r>
            <a:r>
              <a:rPr lang="ru-RU" dirty="0"/>
              <a:t> </a:t>
            </a:r>
            <a:r>
              <a:rPr lang="ru-RU" dirty="0" err="1"/>
              <a:t>проводитимуть</a:t>
            </a:r>
            <a:r>
              <a:rPr lang="ru-RU" dirty="0"/>
              <a:t> </a:t>
            </a:r>
            <a:r>
              <a:rPr lang="ru-RU" dirty="0" err="1"/>
              <a:t>серологічні</a:t>
            </a:r>
            <a:r>
              <a:rPr lang="ru-RU" dirty="0"/>
              <a:t> </a:t>
            </a:r>
            <a:r>
              <a:rPr lang="ru-RU" dirty="0" err="1"/>
              <a:t>реакції</a:t>
            </a:r>
            <a:r>
              <a:rPr lang="ru-RU" dirty="0"/>
              <a:t>. </a:t>
            </a:r>
            <a:r>
              <a:rPr lang="ru-RU" dirty="0" err="1"/>
              <a:t>Залишки</a:t>
            </a:r>
            <a:r>
              <a:rPr lang="ru-RU" dirty="0"/>
              <a:t> </a:t>
            </a:r>
            <a:r>
              <a:rPr lang="ru-RU" dirty="0" err="1"/>
              <a:t>речовин</a:t>
            </a:r>
            <a:r>
              <a:rPr lang="ru-RU" dirty="0"/>
              <a:t> на </a:t>
            </a:r>
            <a:r>
              <a:rPr lang="ru-RU" dirty="0" err="1"/>
              <a:t>стінках</a:t>
            </a:r>
            <a:r>
              <a:rPr lang="ru-RU" dirty="0"/>
              <a:t> </a:t>
            </a:r>
            <a:r>
              <a:rPr lang="ru-RU" dirty="0" err="1"/>
              <a:t>спотворюють</a:t>
            </a:r>
            <a:r>
              <a:rPr lang="ru-RU" dirty="0"/>
              <a:t> </a:t>
            </a:r>
            <a:r>
              <a:rPr lang="ru-RU" dirty="0" err="1"/>
              <a:t>результати</a:t>
            </a:r>
            <a:r>
              <a:rPr lang="ru-RU" dirty="0"/>
              <a:t> </a:t>
            </a:r>
            <a:r>
              <a:rPr lang="ru-RU" dirty="0" err="1"/>
              <a:t>реакції</a:t>
            </a:r>
            <a:r>
              <a:rPr lang="ru-RU" dirty="0"/>
              <a:t>. </a:t>
            </a:r>
            <a:r>
              <a:rPr lang="ru-RU" dirty="0" err="1"/>
              <a:t>Такий</a:t>
            </a:r>
            <a:r>
              <a:rPr lang="ru-RU" dirty="0"/>
              <a:t> посуд </a:t>
            </a:r>
            <a:r>
              <a:rPr lang="ru-RU" dirty="0" err="1"/>
              <a:t>промивають</a:t>
            </a:r>
            <a:r>
              <a:rPr lang="ru-RU" dirty="0"/>
              <a:t> </a:t>
            </a:r>
            <a:r>
              <a:rPr lang="ru-RU" dirty="0" err="1"/>
              <a:t>гарячою</a:t>
            </a:r>
            <a:r>
              <a:rPr lang="ru-RU" dirty="0"/>
              <a:t> водою, </a:t>
            </a:r>
            <a:r>
              <a:rPr lang="ru-RU" dirty="0" err="1"/>
              <a:t>кладуть</a:t>
            </a:r>
            <a:r>
              <a:rPr lang="ru-RU" dirty="0"/>
              <a:t> на </a:t>
            </a:r>
            <a:r>
              <a:rPr lang="ru-RU" dirty="0" err="1"/>
              <a:t>сітки</a:t>
            </a:r>
            <a:r>
              <a:rPr lang="ru-RU" dirty="0"/>
              <a:t>, </a:t>
            </a:r>
            <a:r>
              <a:rPr lang="ru-RU" dirty="0" err="1"/>
              <a:t>щоб</a:t>
            </a:r>
            <a:r>
              <a:rPr lang="ru-RU" dirty="0"/>
              <a:t> з </a:t>
            </a:r>
            <a:r>
              <a:rPr lang="ru-RU" dirty="0" err="1"/>
              <a:t>нього</a:t>
            </a:r>
            <a:r>
              <a:rPr lang="ru-RU" dirty="0"/>
              <a:t> стекла вода, і </a:t>
            </a:r>
            <a:r>
              <a:rPr lang="ru-RU" dirty="0" err="1"/>
              <a:t>висушують</a:t>
            </a:r>
            <a:r>
              <a:rPr lang="ru-RU" dirty="0"/>
              <a:t> у </a:t>
            </a:r>
            <a:r>
              <a:rPr lang="ru-RU" dirty="0" err="1"/>
              <a:t>сушильній</a:t>
            </a:r>
            <a:r>
              <a:rPr lang="ru-RU" dirty="0"/>
              <a:t> </a:t>
            </a:r>
            <a:r>
              <a:rPr lang="ru-RU" dirty="0" err="1"/>
              <a:t>шафі</a:t>
            </a:r>
            <a:r>
              <a:rPr lang="ru-RU" dirty="0"/>
              <a:t>. </a:t>
            </a:r>
            <a:endParaRPr lang="uk-UA" dirty="0"/>
          </a:p>
        </p:txBody>
      </p:sp>
    </p:spTree>
    <p:extLst>
      <p:ext uri="{BB962C8B-B14F-4D97-AF65-F5344CB8AC3E}">
        <p14:creationId xmlns:p14="http://schemas.microsoft.com/office/powerpoint/2010/main" val="51056165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166AA3D-12ED-4FA0-BB6A-59A7292FC30F}"/>
              </a:ext>
            </a:extLst>
          </p:cNvPr>
          <p:cNvSpPr>
            <a:spLocks noGrp="1"/>
          </p:cNvSpPr>
          <p:nvPr>
            <p:ph type="title"/>
          </p:nvPr>
        </p:nvSpPr>
        <p:spPr/>
        <p:txBody>
          <a:bodyPr/>
          <a:lstStyle/>
          <a:p>
            <a:r>
              <a:rPr lang="uk-UA" b="1" dirty="0"/>
              <a:t>Серологічні способи </a:t>
            </a:r>
            <a:endParaRPr lang="uk-UA" dirty="0"/>
          </a:p>
        </p:txBody>
      </p:sp>
      <p:sp>
        <p:nvSpPr>
          <p:cNvPr id="3" name="Объект 2">
            <a:extLst>
              <a:ext uri="{FF2B5EF4-FFF2-40B4-BE49-F238E27FC236}">
                <a16:creationId xmlns:a16="http://schemas.microsoft.com/office/drawing/2014/main" id="{12D30391-F22A-4F32-B999-0950BDD512E9}"/>
              </a:ext>
            </a:extLst>
          </p:cNvPr>
          <p:cNvSpPr>
            <a:spLocks noGrp="1"/>
          </p:cNvSpPr>
          <p:nvPr>
            <p:ph idx="1"/>
          </p:nvPr>
        </p:nvSpPr>
        <p:spPr/>
        <p:txBody>
          <a:bodyPr/>
          <a:lstStyle/>
          <a:p>
            <a:r>
              <a:rPr lang="ru-RU" dirty="0" err="1"/>
              <a:t>засновані</a:t>
            </a:r>
            <a:r>
              <a:rPr lang="ru-RU" dirty="0"/>
              <a:t> на </a:t>
            </a:r>
            <a:r>
              <a:rPr lang="ru-RU" dirty="0" err="1"/>
              <a:t>властивості</a:t>
            </a:r>
            <a:r>
              <a:rPr lang="ru-RU" dirty="0"/>
              <a:t> </a:t>
            </a:r>
            <a:r>
              <a:rPr lang="ru-RU" dirty="0" err="1"/>
              <a:t>виділеного</a:t>
            </a:r>
            <a:r>
              <a:rPr lang="ru-RU" dirty="0"/>
              <a:t> </a:t>
            </a:r>
            <a:r>
              <a:rPr lang="ru-RU" dirty="0" err="1"/>
              <a:t>штаму</a:t>
            </a:r>
            <a:r>
              <a:rPr lang="ru-RU" dirty="0"/>
              <a:t> </a:t>
            </a:r>
            <a:r>
              <a:rPr lang="ru-RU" dirty="0" err="1"/>
              <a:t>бактерій</a:t>
            </a:r>
            <a:r>
              <a:rPr lang="ru-RU" dirty="0"/>
              <a:t>, </a:t>
            </a:r>
            <a:r>
              <a:rPr lang="ru-RU" dirty="0" err="1"/>
              <a:t>який</a:t>
            </a:r>
            <a:r>
              <a:rPr lang="ru-RU" dirty="0"/>
              <a:t> </a:t>
            </a:r>
            <a:r>
              <a:rPr lang="ru-RU" dirty="0" err="1"/>
              <a:t>спричинює</a:t>
            </a:r>
            <a:r>
              <a:rPr lang="ru-RU" dirty="0"/>
              <a:t> хворобу позитивно </a:t>
            </a:r>
            <a:r>
              <a:rPr lang="ru-RU" dirty="0" err="1"/>
              <a:t>реагувати</a:t>
            </a:r>
            <a:r>
              <a:rPr lang="ru-RU" dirty="0"/>
              <a:t> на </a:t>
            </a:r>
            <a:r>
              <a:rPr lang="ru-RU" dirty="0" err="1"/>
              <a:t>сироватку</a:t>
            </a:r>
            <a:r>
              <a:rPr lang="ru-RU" dirty="0"/>
              <a:t>, </a:t>
            </a:r>
            <a:r>
              <a:rPr lang="ru-RU" dirty="0" err="1"/>
              <a:t>імунну</a:t>
            </a:r>
            <a:r>
              <a:rPr lang="ru-RU" dirty="0"/>
              <a:t> до </a:t>
            </a:r>
            <a:r>
              <a:rPr lang="ru-RU" dirty="0" err="1"/>
              <a:t>штаму</a:t>
            </a:r>
            <a:r>
              <a:rPr lang="ru-RU" dirty="0"/>
              <a:t> </a:t>
            </a:r>
            <a:r>
              <a:rPr lang="ru-RU" dirty="0" err="1"/>
              <a:t>цих</a:t>
            </a:r>
            <a:r>
              <a:rPr lang="ru-RU" dirty="0"/>
              <a:t> </a:t>
            </a:r>
            <a:r>
              <a:rPr lang="ru-RU" dirty="0" err="1"/>
              <a:t>бактерій</a:t>
            </a:r>
            <a:r>
              <a:rPr lang="ru-RU" dirty="0"/>
              <a:t>. </a:t>
            </a:r>
          </a:p>
          <a:p>
            <a:r>
              <a:rPr lang="uk-UA" dirty="0"/>
              <a:t>Серологічним методом здійснюють лабораторну діагностику бактеріальних захворювань, використовуючи реакції аглютинації і преципітації. Для цього беруть чисті культури бактерій, виділені з уражених тканин, або екстракт з цієї тканини і сироватку, імунну щодо підозрілого збудника хвороби. </a:t>
            </a:r>
          </a:p>
        </p:txBody>
      </p:sp>
    </p:spTree>
    <p:extLst>
      <p:ext uri="{BB962C8B-B14F-4D97-AF65-F5344CB8AC3E}">
        <p14:creationId xmlns:p14="http://schemas.microsoft.com/office/powerpoint/2010/main" val="115097056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35AF87-8F48-4691-BED0-9ED944E12450}"/>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466464AE-64CC-472D-AE2D-90CA1A935F72}"/>
              </a:ext>
            </a:extLst>
          </p:cNvPr>
          <p:cNvSpPr>
            <a:spLocks noGrp="1"/>
          </p:cNvSpPr>
          <p:nvPr>
            <p:ph idx="1"/>
          </p:nvPr>
        </p:nvSpPr>
        <p:spPr/>
        <p:txBody>
          <a:bodyPr/>
          <a:lstStyle/>
          <a:p>
            <a:r>
              <a:rPr lang="uk-UA" dirty="0"/>
              <a:t>Серологічний метод полягає у властивості виділеного штаму ба-</a:t>
            </a:r>
            <a:r>
              <a:rPr lang="uk-UA" dirty="0" err="1"/>
              <a:t>ктерій</a:t>
            </a:r>
            <a:r>
              <a:rPr lang="uk-UA" dirty="0"/>
              <a:t>, що спричиняє певну хворобу, позитивно реагувати на сироватку, імунну до будь-якого штаму цих бактерій. Швидший результат отримують за використання серологічних реакцій екстракту, отриманого з хворих частин рослин. Маючи відповідні сироватки, за </a:t>
            </a:r>
            <a:r>
              <a:rPr lang="ru-RU" dirty="0" err="1"/>
              <a:t>допомогою</a:t>
            </a:r>
            <a:r>
              <a:rPr lang="ru-RU" dirty="0"/>
              <a:t> </a:t>
            </a:r>
            <a:r>
              <a:rPr lang="ru-RU" dirty="0" err="1"/>
              <a:t>реакції</a:t>
            </a:r>
            <a:r>
              <a:rPr lang="ru-RU" dirty="0"/>
              <a:t> </a:t>
            </a:r>
            <a:r>
              <a:rPr lang="ru-RU" dirty="0" err="1"/>
              <a:t>аглютинації</a:t>
            </a:r>
            <a:r>
              <a:rPr lang="ru-RU" dirty="0"/>
              <a:t> </a:t>
            </a:r>
            <a:r>
              <a:rPr lang="ru-RU" dirty="0" err="1"/>
              <a:t>або</a:t>
            </a:r>
            <a:r>
              <a:rPr lang="ru-RU" dirty="0"/>
              <a:t> </a:t>
            </a:r>
            <a:r>
              <a:rPr lang="ru-RU" dirty="0" err="1"/>
              <a:t>преципітації</a:t>
            </a:r>
            <a:r>
              <a:rPr lang="ru-RU" dirty="0"/>
              <a:t> </a:t>
            </a:r>
            <a:r>
              <a:rPr lang="ru-RU" dirty="0" err="1"/>
              <a:t>можна</a:t>
            </a:r>
            <a:r>
              <a:rPr lang="ru-RU" dirty="0"/>
              <a:t> </a:t>
            </a:r>
            <a:r>
              <a:rPr lang="ru-RU" dirty="0" err="1"/>
              <a:t>протягом</a:t>
            </a:r>
            <a:r>
              <a:rPr lang="ru-RU" dirty="0"/>
              <a:t> </a:t>
            </a:r>
            <a:r>
              <a:rPr lang="ru-RU" dirty="0" err="1"/>
              <a:t>кількох</a:t>
            </a:r>
            <a:r>
              <a:rPr lang="ru-RU" dirty="0"/>
              <a:t> годин </a:t>
            </a:r>
            <a:r>
              <a:rPr lang="ru-RU" dirty="0" err="1"/>
              <a:t>визначити</a:t>
            </a:r>
            <a:r>
              <a:rPr lang="ru-RU" dirty="0"/>
              <a:t> вид </a:t>
            </a:r>
            <a:r>
              <a:rPr lang="ru-RU" dirty="0" err="1"/>
              <a:t>збудника</a:t>
            </a:r>
            <a:r>
              <a:rPr lang="ru-RU" dirty="0"/>
              <a:t>. </a:t>
            </a:r>
            <a:endParaRPr lang="uk-UA" dirty="0"/>
          </a:p>
        </p:txBody>
      </p:sp>
    </p:spTree>
    <p:extLst>
      <p:ext uri="{BB962C8B-B14F-4D97-AF65-F5344CB8AC3E}">
        <p14:creationId xmlns:p14="http://schemas.microsoft.com/office/powerpoint/2010/main" val="219576421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0E329B8-AFC9-4A79-B80A-2D00FF5511C4}"/>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514DDF13-582D-4E32-9C4B-364FCC376A98}"/>
              </a:ext>
            </a:extLst>
          </p:cNvPr>
          <p:cNvSpPr>
            <a:spLocks noGrp="1"/>
          </p:cNvSpPr>
          <p:nvPr>
            <p:ph idx="1"/>
          </p:nvPr>
        </p:nvSpPr>
        <p:spPr/>
        <p:txBody>
          <a:bodyPr>
            <a:normAutofit fontScale="85000" lnSpcReduction="10000"/>
          </a:bodyPr>
          <a:lstStyle/>
          <a:p>
            <a:r>
              <a:rPr lang="uk-UA" i="1"/>
              <a:t>Аглютинація </a:t>
            </a:r>
            <a:r>
              <a:rPr lang="uk-UA"/>
              <a:t>– склеювання мікроорганізмів і випадіння їх у вигляді пластівців в осад під дією аглютинувальної сироватки. </a:t>
            </a:r>
          </a:p>
          <a:p>
            <a:r>
              <a:rPr lang="uk-UA"/>
              <a:t>Реакцію аглютинації здійснюють різними способами: макроскопічним у пробірках; мікроскопічним у роздавленій або висячій краплі на предметному скельці; прискореним методом Нобля із застосуванням концентрованих аглютинувальних сироваток. </a:t>
            </a:r>
          </a:p>
          <a:p>
            <a:r>
              <a:rPr lang="uk-UA"/>
              <a:t>Для проведення макроскопічної реакції аглютинації в пробірках необхідно мати аглютинувальну сироватку, агарову культуру бактерій, фізіологічний розчин, градуйовані на 1 мм і 10 см3 піпетки з поділкою на десяті долі міліметра, пастерівські піпетки і набір чистих пробірок. </a:t>
            </a:r>
          </a:p>
          <a:p>
            <a:r>
              <a:rPr lang="ru-RU"/>
              <a:t>У пробірку, яка містить 4,9 см3 фізіологічного розчину додають 0,1 см3 сироватки і розводять її до: 1 : 50, 1 : 100, 1 : 200, 1 : 400, 1 : 800, 1 : 1600, 1 : 3200, 1 : 6400, 1 : 12800, 1 : 25600, 1 : 51200. Одна пробірка контрольна. </a:t>
            </a:r>
            <a:endParaRPr lang="uk-UA"/>
          </a:p>
        </p:txBody>
      </p:sp>
    </p:spTree>
    <p:extLst>
      <p:ext uri="{BB962C8B-B14F-4D97-AF65-F5344CB8AC3E}">
        <p14:creationId xmlns:p14="http://schemas.microsoft.com/office/powerpoint/2010/main" val="54077720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FC82B80-413F-4115-9695-5F3C48F33490}"/>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95F7CB7F-F36B-4A03-A687-CB0C135157A1}"/>
              </a:ext>
            </a:extLst>
          </p:cNvPr>
          <p:cNvSpPr>
            <a:spLocks noGrp="1"/>
          </p:cNvSpPr>
          <p:nvPr>
            <p:ph idx="1"/>
          </p:nvPr>
        </p:nvSpPr>
        <p:spPr/>
        <p:txBody>
          <a:bodyPr>
            <a:normAutofit fontScale="70000" lnSpcReduction="20000"/>
          </a:bodyPr>
          <a:lstStyle/>
          <a:p>
            <a:r>
              <a:rPr lang="uk-UA" dirty="0"/>
              <a:t>У пробірки додають по 0,1 см3 мікробної суспензії, приготованої на фізіологічному розчині. Пробірки ретельно збовтують і поміщають у термостат на 2 год за температури 37 °С, після чого відмічають попередні результати реакції аглютинації і залишають на добу за кімнатної температури для одержання остаточних результатів реакції аглютинації. </a:t>
            </a:r>
          </a:p>
          <a:p>
            <a:r>
              <a:rPr lang="uk-UA" dirty="0"/>
              <a:t>Для огляду результатів </a:t>
            </a:r>
            <a:r>
              <a:rPr lang="uk-UA" dirty="0" err="1"/>
              <a:t>рекції</a:t>
            </a:r>
            <a:r>
              <a:rPr lang="uk-UA" dirty="0"/>
              <a:t> аглютинації використовують </a:t>
            </a:r>
            <a:r>
              <a:rPr lang="uk-UA" dirty="0" err="1"/>
              <a:t>аглютиноскоп</a:t>
            </a:r>
            <a:r>
              <a:rPr lang="uk-UA" dirty="0"/>
              <a:t> або дзеркало від мікроскопа. Рідина в пробірках після струшування повинна бути рівномірно каламутною. Наявність реакції аглютинації відмічають за її інтенсивністю певною кількістю плюсів. </a:t>
            </a:r>
          </a:p>
          <a:p>
            <a:r>
              <a:rPr lang="ru-RU" dirty="0"/>
              <a:t>(++++) – </a:t>
            </a:r>
            <a:r>
              <a:rPr lang="ru-RU" dirty="0" err="1"/>
              <a:t>повне</a:t>
            </a:r>
            <a:r>
              <a:rPr lang="ru-RU" dirty="0"/>
              <a:t> </a:t>
            </a:r>
            <a:r>
              <a:rPr lang="ru-RU" dirty="0" err="1"/>
              <a:t>освітлення</a:t>
            </a:r>
            <a:r>
              <a:rPr lang="ru-RU" dirty="0"/>
              <a:t> </a:t>
            </a:r>
            <a:r>
              <a:rPr lang="ru-RU" dirty="0" err="1"/>
              <a:t>рідини</a:t>
            </a:r>
            <a:r>
              <a:rPr lang="ru-RU" dirty="0"/>
              <a:t>; </a:t>
            </a:r>
            <a:r>
              <a:rPr lang="ru-RU" dirty="0" err="1"/>
              <a:t>бактерії</a:t>
            </a:r>
            <a:r>
              <a:rPr lang="ru-RU" dirty="0"/>
              <a:t> </a:t>
            </a:r>
            <a:r>
              <a:rPr lang="ru-RU" dirty="0" err="1"/>
              <a:t>осіли</a:t>
            </a:r>
            <a:r>
              <a:rPr lang="ru-RU" dirty="0"/>
              <a:t> на дно у </a:t>
            </a:r>
            <a:r>
              <a:rPr lang="ru-RU" dirty="0" err="1"/>
              <a:t>вигляді</a:t>
            </a:r>
            <a:r>
              <a:rPr lang="ru-RU" dirty="0"/>
              <a:t> </a:t>
            </a:r>
            <a:r>
              <a:rPr lang="ru-RU" dirty="0" err="1"/>
              <a:t>парасольки</a:t>
            </a:r>
            <a:r>
              <a:rPr lang="ru-RU" dirty="0"/>
              <a:t>; </a:t>
            </a:r>
          </a:p>
          <a:p>
            <a:r>
              <a:rPr lang="ru-RU" dirty="0"/>
              <a:t>(+++) – </a:t>
            </a:r>
            <a:r>
              <a:rPr lang="ru-RU" dirty="0" err="1"/>
              <a:t>така</a:t>
            </a:r>
            <a:r>
              <a:rPr lang="ru-RU" dirty="0"/>
              <a:t> сама картина, як і в </a:t>
            </a:r>
            <a:r>
              <a:rPr lang="ru-RU" dirty="0" err="1"/>
              <a:t>першому</a:t>
            </a:r>
            <a:r>
              <a:rPr lang="ru-RU" dirty="0"/>
              <a:t> </a:t>
            </a:r>
            <a:r>
              <a:rPr lang="ru-RU" dirty="0" err="1"/>
              <a:t>випадку</a:t>
            </a:r>
            <a:r>
              <a:rPr lang="ru-RU" dirty="0"/>
              <a:t>, але </a:t>
            </a:r>
            <a:r>
              <a:rPr lang="ru-RU" dirty="0" err="1"/>
              <a:t>спостерігається</a:t>
            </a:r>
            <a:r>
              <a:rPr lang="ru-RU" dirty="0"/>
              <a:t> </a:t>
            </a:r>
            <a:r>
              <a:rPr lang="ru-RU" dirty="0" err="1"/>
              <a:t>слабка</a:t>
            </a:r>
            <a:r>
              <a:rPr lang="ru-RU" dirty="0"/>
              <a:t> </a:t>
            </a:r>
            <a:r>
              <a:rPr lang="ru-RU" dirty="0" err="1"/>
              <a:t>опалесценція</a:t>
            </a:r>
            <a:r>
              <a:rPr lang="ru-RU" dirty="0"/>
              <a:t> з невеликою </a:t>
            </a:r>
            <a:r>
              <a:rPr lang="ru-RU" dirty="0" err="1"/>
              <a:t>кількістю</a:t>
            </a:r>
            <a:r>
              <a:rPr lang="ru-RU" dirty="0"/>
              <a:t> </a:t>
            </a:r>
            <a:r>
              <a:rPr lang="ru-RU" dirty="0" err="1"/>
              <a:t>бактерій</a:t>
            </a:r>
            <a:r>
              <a:rPr lang="ru-RU" dirty="0"/>
              <a:t>, </a:t>
            </a:r>
            <a:r>
              <a:rPr lang="ru-RU" dirty="0" err="1"/>
              <a:t>які</a:t>
            </a:r>
            <a:r>
              <a:rPr lang="ru-RU" dirty="0"/>
              <a:t> не </a:t>
            </a:r>
            <a:r>
              <a:rPr lang="ru-RU" dirty="0" err="1"/>
              <a:t>осіли</a:t>
            </a:r>
            <a:r>
              <a:rPr lang="ru-RU" dirty="0"/>
              <a:t> на дно; </a:t>
            </a:r>
          </a:p>
          <a:p>
            <a:r>
              <a:rPr lang="ru-RU" dirty="0"/>
              <a:t>(++) – </a:t>
            </a:r>
            <a:r>
              <a:rPr lang="ru-RU" dirty="0" err="1"/>
              <a:t>бактерії</a:t>
            </a:r>
            <a:r>
              <a:rPr lang="ru-RU" dirty="0"/>
              <a:t> </a:t>
            </a:r>
            <a:r>
              <a:rPr lang="ru-RU" dirty="0" err="1"/>
              <a:t>осіли</a:t>
            </a:r>
            <a:r>
              <a:rPr lang="ru-RU" dirty="0"/>
              <a:t> на дно </a:t>
            </a:r>
            <a:r>
              <a:rPr lang="ru-RU" dirty="0" err="1"/>
              <a:t>приблизно</a:t>
            </a:r>
            <a:r>
              <a:rPr lang="ru-RU" dirty="0"/>
              <a:t> на 50 %; у </a:t>
            </a:r>
            <a:r>
              <a:rPr lang="ru-RU" dirty="0" err="1"/>
              <a:t>каламутній</a:t>
            </a:r>
            <a:r>
              <a:rPr lang="ru-RU" dirty="0"/>
              <a:t> </a:t>
            </a:r>
            <a:r>
              <a:rPr lang="ru-RU" dirty="0" err="1"/>
              <a:t>рідині</a:t>
            </a:r>
            <a:r>
              <a:rPr lang="ru-RU" dirty="0"/>
              <a:t> </a:t>
            </a:r>
            <a:r>
              <a:rPr lang="ru-RU" dirty="0" err="1"/>
              <a:t>плавають</a:t>
            </a:r>
            <a:r>
              <a:rPr lang="ru-RU" dirty="0"/>
              <a:t> </a:t>
            </a:r>
            <a:r>
              <a:rPr lang="ru-RU" dirty="0" err="1"/>
              <a:t>бактерії</a:t>
            </a:r>
            <a:r>
              <a:rPr lang="ru-RU" dirty="0"/>
              <a:t>, </a:t>
            </a:r>
            <a:r>
              <a:rPr lang="ru-RU" dirty="0" err="1"/>
              <a:t>які</a:t>
            </a:r>
            <a:r>
              <a:rPr lang="ru-RU" dirty="0"/>
              <a:t> не </a:t>
            </a:r>
            <a:r>
              <a:rPr lang="ru-RU" dirty="0" err="1"/>
              <a:t>склеїлись</a:t>
            </a:r>
            <a:r>
              <a:rPr lang="ru-RU" dirty="0"/>
              <a:t>; </a:t>
            </a:r>
          </a:p>
          <a:p>
            <a:r>
              <a:rPr lang="ru-RU" dirty="0"/>
              <a:t>(+) – невеликий осад на </a:t>
            </a:r>
            <a:r>
              <a:rPr lang="ru-RU" dirty="0" err="1"/>
              <a:t>дні</a:t>
            </a:r>
            <a:r>
              <a:rPr lang="ru-RU" dirty="0"/>
              <a:t>; у </a:t>
            </a:r>
            <a:r>
              <a:rPr lang="ru-RU" dirty="0" err="1"/>
              <a:t>рідині</a:t>
            </a:r>
            <a:r>
              <a:rPr lang="ru-RU" dirty="0"/>
              <a:t> </a:t>
            </a:r>
            <a:r>
              <a:rPr lang="ru-RU" dirty="0" err="1"/>
              <a:t>спостерігається</a:t>
            </a:r>
            <a:r>
              <a:rPr lang="ru-RU" dirty="0"/>
              <a:t> </a:t>
            </a:r>
            <a:r>
              <a:rPr lang="ru-RU" dirty="0" err="1"/>
              <a:t>незначна</a:t>
            </a:r>
            <a:r>
              <a:rPr lang="ru-RU" dirty="0"/>
              <a:t> </a:t>
            </a:r>
            <a:r>
              <a:rPr lang="ru-RU" dirty="0" err="1"/>
              <a:t>кількість</a:t>
            </a:r>
            <a:r>
              <a:rPr lang="ru-RU" dirty="0"/>
              <a:t> </a:t>
            </a:r>
            <a:r>
              <a:rPr lang="ru-RU" dirty="0" err="1"/>
              <a:t>бактерій</a:t>
            </a:r>
            <a:r>
              <a:rPr lang="ru-RU" dirty="0"/>
              <a:t>, </a:t>
            </a:r>
            <a:r>
              <a:rPr lang="ru-RU" dirty="0" err="1"/>
              <a:t>які</a:t>
            </a:r>
            <a:r>
              <a:rPr lang="ru-RU" dirty="0"/>
              <a:t> не </a:t>
            </a:r>
            <a:r>
              <a:rPr lang="ru-RU" dirty="0" err="1"/>
              <a:t>склеїлись</a:t>
            </a:r>
            <a:r>
              <a:rPr lang="ru-RU" dirty="0"/>
              <a:t>; </a:t>
            </a:r>
          </a:p>
          <a:p>
            <a:r>
              <a:rPr lang="ru-RU" dirty="0"/>
              <a:t>(–) – </a:t>
            </a:r>
            <a:r>
              <a:rPr lang="ru-RU" dirty="0" err="1"/>
              <a:t>відсутність</a:t>
            </a:r>
            <a:r>
              <a:rPr lang="ru-RU" dirty="0"/>
              <a:t> </a:t>
            </a:r>
            <a:r>
              <a:rPr lang="ru-RU" dirty="0" err="1"/>
              <a:t>реакції</a:t>
            </a:r>
            <a:r>
              <a:rPr lang="ru-RU" dirty="0"/>
              <a:t> </a:t>
            </a:r>
            <a:r>
              <a:rPr lang="ru-RU" dirty="0" err="1"/>
              <a:t>аглютинації</a:t>
            </a:r>
            <a:r>
              <a:rPr lang="ru-RU" dirty="0"/>
              <a:t>; </a:t>
            </a:r>
            <a:r>
              <a:rPr lang="ru-RU" dirty="0" err="1"/>
              <a:t>каламуть</a:t>
            </a:r>
            <a:r>
              <a:rPr lang="ru-RU" dirty="0"/>
              <a:t>, як і в </a:t>
            </a:r>
            <a:r>
              <a:rPr lang="ru-RU" dirty="0" err="1"/>
              <a:t>контролі</a:t>
            </a:r>
            <a:r>
              <a:rPr lang="ru-RU" dirty="0"/>
              <a:t>. </a:t>
            </a:r>
            <a:endParaRPr lang="uk-UA" dirty="0"/>
          </a:p>
        </p:txBody>
      </p:sp>
    </p:spTree>
    <p:extLst>
      <p:ext uri="{BB962C8B-B14F-4D97-AF65-F5344CB8AC3E}">
        <p14:creationId xmlns:p14="http://schemas.microsoft.com/office/powerpoint/2010/main" val="243983541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1D2CF4E-383D-4D92-A264-9EDAA43FF0C4}"/>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EFEA169F-468C-409B-B390-E167E6BB37F2}"/>
              </a:ext>
            </a:extLst>
          </p:cNvPr>
          <p:cNvSpPr>
            <a:spLocks noGrp="1"/>
          </p:cNvSpPr>
          <p:nvPr>
            <p:ph idx="1"/>
          </p:nvPr>
        </p:nvSpPr>
        <p:spPr/>
        <p:txBody>
          <a:bodyPr>
            <a:normAutofit lnSpcReduction="10000"/>
          </a:bodyPr>
          <a:lstStyle/>
          <a:p>
            <a:r>
              <a:rPr lang="ru-RU" dirty="0"/>
              <a:t>За характером </a:t>
            </a:r>
            <a:r>
              <a:rPr lang="ru-RU" dirty="0" err="1"/>
              <a:t>склеювання</a:t>
            </a:r>
            <a:r>
              <a:rPr lang="ru-RU" dirty="0"/>
              <a:t> </a:t>
            </a:r>
            <a:r>
              <a:rPr lang="ru-RU" dirty="0" err="1"/>
              <a:t>бактерій</a:t>
            </a:r>
            <a:r>
              <a:rPr lang="ru-RU" dirty="0"/>
              <a:t> </a:t>
            </a:r>
            <a:r>
              <a:rPr lang="ru-RU" dirty="0" err="1"/>
              <a:t>антитілами</a:t>
            </a:r>
            <a:r>
              <a:rPr lang="ru-RU" dirty="0"/>
              <a:t> </a:t>
            </a:r>
            <a:r>
              <a:rPr lang="ru-RU" dirty="0" err="1"/>
              <a:t>сироватки</a:t>
            </a:r>
            <a:r>
              <a:rPr lang="ru-RU" dirty="0"/>
              <a:t> </a:t>
            </a:r>
            <a:r>
              <a:rPr lang="ru-RU" dirty="0" err="1"/>
              <a:t>аглютинація</a:t>
            </a:r>
            <a:r>
              <a:rPr lang="ru-RU" dirty="0"/>
              <a:t> </a:t>
            </a:r>
            <a:r>
              <a:rPr lang="ru-RU" dirty="0" err="1"/>
              <a:t>буває</a:t>
            </a:r>
            <a:r>
              <a:rPr lang="ru-RU" dirty="0"/>
              <a:t> </a:t>
            </a:r>
            <a:r>
              <a:rPr lang="ru-RU" dirty="0" err="1"/>
              <a:t>великолопатева</a:t>
            </a:r>
            <a:r>
              <a:rPr lang="ru-RU" dirty="0"/>
              <a:t> з </a:t>
            </a:r>
            <a:r>
              <a:rPr lang="ru-RU" dirty="0" err="1"/>
              <a:t>утворенням</a:t>
            </a:r>
            <a:r>
              <a:rPr lang="ru-RU" dirty="0"/>
              <a:t> </a:t>
            </a:r>
            <a:r>
              <a:rPr lang="ru-RU" dirty="0" err="1"/>
              <a:t>пухкого</a:t>
            </a:r>
            <a:r>
              <a:rPr lang="ru-RU" dirty="0"/>
              <a:t> осаду, </a:t>
            </a:r>
            <a:r>
              <a:rPr lang="ru-RU" dirty="0" err="1"/>
              <a:t>рідина</a:t>
            </a:r>
            <a:r>
              <a:rPr lang="ru-RU" dirty="0"/>
              <a:t> над </a:t>
            </a:r>
            <a:r>
              <a:rPr lang="ru-RU" dirty="0" err="1"/>
              <a:t>яким</a:t>
            </a:r>
            <a:r>
              <a:rPr lang="ru-RU" dirty="0"/>
              <a:t> </a:t>
            </a:r>
            <a:r>
              <a:rPr lang="ru-RU" dirty="0" err="1"/>
              <a:t>прозора</a:t>
            </a:r>
            <a:r>
              <a:rPr lang="ru-RU" dirty="0"/>
              <a:t>, та </a:t>
            </a:r>
            <a:r>
              <a:rPr lang="ru-RU" dirty="0" err="1"/>
              <a:t>дрібнозерниста</a:t>
            </a:r>
            <a:r>
              <a:rPr lang="ru-RU" dirty="0"/>
              <a:t> – </a:t>
            </a:r>
            <a:r>
              <a:rPr lang="ru-RU" dirty="0" err="1"/>
              <a:t>щільний</a:t>
            </a:r>
            <a:r>
              <a:rPr lang="ru-RU" dirty="0"/>
              <a:t> осад на </a:t>
            </a:r>
            <a:r>
              <a:rPr lang="ru-RU" dirty="0" err="1"/>
              <a:t>дні</a:t>
            </a:r>
            <a:r>
              <a:rPr lang="ru-RU" dirty="0"/>
              <a:t> </a:t>
            </a:r>
            <a:r>
              <a:rPr lang="ru-RU" dirty="0" err="1"/>
              <a:t>пробірки</a:t>
            </a:r>
            <a:r>
              <a:rPr lang="ru-RU" dirty="0"/>
              <a:t> </a:t>
            </a:r>
            <a:r>
              <a:rPr lang="ru-RU" dirty="0" err="1"/>
              <a:t>під</a:t>
            </a:r>
            <a:r>
              <a:rPr lang="ru-RU" dirty="0"/>
              <a:t> час </a:t>
            </a:r>
            <a:r>
              <a:rPr lang="ru-RU" dirty="0" err="1"/>
              <a:t>струшування</a:t>
            </a:r>
            <a:r>
              <a:rPr lang="ru-RU" dirty="0"/>
              <a:t> </a:t>
            </a:r>
            <a:r>
              <a:rPr lang="ru-RU" dirty="0" err="1"/>
              <a:t>підіймається</a:t>
            </a:r>
            <a:r>
              <a:rPr lang="ru-RU" dirty="0"/>
              <a:t> </a:t>
            </a:r>
            <a:r>
              <a:rPr lang="ru-RU" dirty="0" err="1"/>
              <a:t>дрібними</a:t>
            </a:r>
            <a:r>
              <a:rPr lang="ru-RU" dirty="0"/>
              <a:t> зернами. </a:t>
            </a:r>
          </a:p>
          <a:p>
            <a:r>
              <a:rPr lang="uk-UA" dirty="0"/>
              <a:t>Для проведення мікроскопічної реакції аглютинації в роздавленій або висячій краплі необхідно мати чисті покривні і предметні скельця із заглибленням. </a:t>
            </a:r>
          </a:p>
          <a:p>
            <a:r>
              <a:rPr lang="ru-RU" dirty="0"/>
              <a:t>На </a:t>
            </a:r>
            <a:r>
              <a:rPr lang="ru-RU" dirty="0" err="1"/>
              <a:t>покривне</a:t>
            </a:r>
            <a:r>
              <a:rPr lang="ru-RU" dirty="0"/>
              <a:t> </a:t>
            </a:r>
            <a:r>
              <a:rPr lang="ru-RU" dirty="0" err="1"/>
              <a:t>скельце</a:t>
            </a:r>
            <a:r>
              <a:rPr lang="ru-RU" dirty="0"/>
              <a:t> </a:t>
            </a:r>
            <a:r>
              <a:rPr lang="ru-RU" dirty="0" err="1"/>
              <a:t>наносять</a:t>
            </a:r>
            <a:r>
              <a:rPr lang="ru-RU" dirty="0"/>
              <a:t> </a:t>
            </a:r>
            <a:r>
              <a:rPr lang="ru-RU" dirty="0" err="1"/>
              <a:t>краплю</a:t>
            </a:r>
            <a:r>
              <a:rPr lang="ru-RU" dirty="0"/>
              <a:t> </a:t>
            </a:r>
            <a:r>
              <a:rPr lang="ru-RU" dirty="0" err="1"/>
              <a:t>сироватки</a:t>
            </a:r>
            <a:r>
              <a:rPr lang="ru-RU" dirty="0"/>
              <a:t> в </a:t>
            </a:r>
            <a:r>
              <a:rPr lang="ru-RU" dirty="0" err="1"/>
              <a:t>розведенні</a:t>
            </a:r>
            <a:r>
              <a:rPr lang="ru-RU" dirty="0"/>
              <a:t> 1 : 100 1 : 500 і </a:t>
            </a:r>
            <a:r>
              <a:rPr lang="ru-RU" dirty="0" err="1"/>
              <a:t>краплю</a:t>
            </a:r>
            <a:r>
              <a:rPr lang="ru-RU" dirty="0"/>
              <a:t> </a:t>
            </a:r>
            <a:r>
              <a:rPr lang="ru-RU" dirty="0" err="1"/>
              <a:t>фізіологічного</a:t>
            </a:r>
            <a:r>
              <a:rPr lang="ru-RU" dirty="0"/>
              <a:t> </a:t>
            </a:r>
            <a:r>
              <a:rPr lang="ru-RU" dirty="0" err="1"/>
              <a:t>розчину</a:t>
            </a:r>
            <a:r>
              <a:rPr lang="ru-RU" dirty="0"/>
              <a:t>. У </a:t>
            </a:r>
            <a:r>
              <a:rPr lang="ru-RU" dirty="0" err="1"/>
              <a:t>кожну</a:t>
            </a:r>
            <a:r>
              <a:rPr lang="ru-RU" dirty="0"/>
              <a:t> </a:t>
            </a:r>
            <a:r>
              <a:rPr lang="ru-RU" dirty="0" err="1"/>
              <a:t>краплю</a:t>
            </a:r>
            <a:r>
              <a:rPr lang="ru-RU" dirty="0"/>
              <a:t> </a:t>
            </a:r>
            <a:r>
              <a:rPr lang="ru-RU" dirty="0" err="1"/>
              <a:t>вносять</a:t>
            </a:r>
            <a:r>
              <a:rPr lang="ru-RU" dirty="0"/>
              <a:t> </a:t>
            </a:r>
            <a:r>
              <a:rPr lang="ru-RU" dirty="0" err="1"/>
              <a:t>невелику</a:t>
            </a:r>
            <a:r>
              <a:rPr lang="ru-RU" dirty="0"/>
              <a:t> </a:t>
            </a:r>
            <a:r>
              <a:rPr lang="ru-RU" dirty="0" err="1"/>
              <a:t>кількість</a:t>
            </a:r>
            <a:r>
              <a:rPr lang="ru-RU" dirty="0"/>
              <a:t> </a:t>
            </a:r>
            <a:r>
              <a:rPr lang="ru-RU" dirty="0" err="1"/>
              <a:t>бактеріальної</a:t>
            </a:r>
            <a:r>
              <a:rPr lang="ru-RU" dirty="0"/>
              <a:t> </a:t>
            </a:r>
            <a:r>
              <a:rPr lang="ru-RU" dirty="0" err="1"/>
              <a:t>суспензії</a:t>
            </a:r>
            <a:r>
              <a:rPr lang="ru-RU" dirty="0"/>
              <a:t> для </a:t>
            </a:r>
            <a:r>
              <a:rPr lang="ru-RU" dirty="0" err="1"/>
              <a:t>утворення</a:t>
            </a:r>
            <a:r>
              <a:rPr lang="ru-RU" dirty="0"/>
              <a:t> </a:t>
            </a:r>
            <a:r>
              <a:rPr lang="ru-RU" dirty="0" err="1"/>
              <a:t>ледве</a:t>
            </a:r>
            <a:r>
              <a:rPr lang="ru-RU" dirty="0"/>
              <a:t> </a:t>
            </a:r>
            <a:r>
              <a:rPr lang="ru-RU" dirty="0" err="1"/>
              <a:t>помітного</a:t>
            </a:r>
            <a:r>
              <a:rPr lang="ru-RU" dirty="0"/>
              <a:t> </a:t>
            </a:r>
            <a:r>
              <a:rPr lang="ru-RU" dirty="0" err="1"/>
              <a:t>помутніння</a:t>
            </a:r>
            <a:r>
              <a:rPr lang="ru-RU" dirty="0"/>
              <a:t>. </a:t>
            </a:r>
            <a:endParaRPr lang="uk-UA" dirty="0"/>
          </a:p>
        </p:txBody>
      </p:sp>
    </p:spTree>
    <p:extLst>
      <p:ext uri="{BB962C8B-B14F-4D97-AF65-F5344CB8AC3E}">
        <p14:creationId xmlns:p14="http://schemas.microsoft.com/office/powerpoint/2010/main" val="194743419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12C4AE3-9301-4F4B-B542-3433DFA1A85C}"/>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32E7D05B-B4D8-4332-A8FD-676D26045862}"/>
              </a:ext>
            </a:extLst>
          </p:cNvPr>
          <p:cNvSpPr>
            <a:spLocks noGrp="1"/>
          </p:cNvSpPr>
          <p:nvPr>
            <p:ph idx="1"/>
          </p:nvPr>
        </p:nvSpPr>
        <p:spPr/>
        <p:txBody>
          <a:bodyPr>
            <a:normAutofit lnSpcReduction="10000"/>
          </a:bodyPr>
          <a:lstStyle/>
          <a:p>
            <a:r>
              <a:rPr lang="ru-RU" dirty="0" err="1"/>
              <a:t>Предметне</a:t>
            </a:r>
            <a:r>
              <a:rPr lang="ru-RU" dirty="0"/>
              <a:t> </a:t>
            </a:r>
            <a:r>
              <a:rPr lang="ru-RU" dirty="0" err="1"/>
              <a:t>скельце</a:t>
            </a:r>
            <a:r>
              <a:rPr lang="ru-RU" dirty="0"/>
              <a:t> по краях </a:t>
            </a:r>
            <a:r>
              <a:rPr lang="ru-RU" dirty="0" err="1"/>
              <a:t>заглиблення</a:t>
            </a:r>
            <a:r>
              <a:rPr lang="ru-RU" dirty="0"/>
              <a:t> </a:t>
            </a:r>
            <a:r>
              <a:rPr lang="ru-RU" dirty="0" err="1"/>
              <a:t>змащують</a:t>
            </a:r>
            <a:r>
              <a:rPr lang="ru-RU" dirty="0"/>
              <a:t> тонким шаром стерильного </a:t>
            </a:r>
            <a:r>
              <a:rPr lang="ru-RU" dirty="0" err="1"/>
              <a:t>вазеліну</a:t>
            </a:r>
            <a:r>
              <a:rPr lang="ru-RU" dirty="0"/>
              <a:t> і </a:t>
            </a:r>
            <a:r>
              <a:rPr lang="ru-RU" dirty="0" err="1"/>
              <a:t>накладають</a:t>
            </a:r>
            <a:r>
              <a:rPr lang="ru-RU" dirty="0"/>
              <a:t> </a:t>
            </a:r>
            <a:r>
              <a:rPr lang="ru-RU" dirty="0" err="1"/>
              <a:t>заглибленням</a:t>
            </a:r>
            <a:r>
              <a:rPr lang="ru-RU" dirty="0"/>
              <a:t> вниз на </a:t>
            </a:r>
            <a:r>
              <a:rPr lang="ru-RU" dirty="0" err="1"/>
              <a:t>покривне</a:t>
            </a:r>
            <a:r>
              <a:rPr lang="ru-RU" dirty="0"/>
              <a:t> </a:t>
            </a:r>
            <a:r>
              <a:rPr lang="ru-RU" dirty="0" err="1"/>
              <a:t>скло</a:t>
            </a:r>
            <a:r>
              <a:rPr lang="ru-RU" dirty="0"/>
              <a:t>, </a:t>
            </a:r>
            <a:r>
              <a:rPr lang="ru-RU" dirty="0" err="1"/>
              <a:t>щоб</a:t>
            </a:r>
            <a:r>
              <a:rPr lang="ru-RU" dirty="0"/>
              <a:t> </a:t>
            </a:r>
            <a:r>
              <a:rPr lang="ru-RU" dirty="0" err="1"/>
              <a:t>крапля</a:t>
            </a:r>
            <a:r>
              <a:rPr lang="ru-RU" dirty="0"/>
              <a:t> </a:t>
            </a:r>
            <a:r>
              <a:rPr lang="ru-RU" dirty="0" err="1"/>
              <a:t>була</a:t>
            </a:r>
            <a:r>
              <a:rPr lang="ru-RU" dirty="0"/>
              <a:t> </a:t>
            </a:r>
            <a:r>
              <a:rPr lang="ru-RU" dirty="0" err="1"/>
              <a:t>посередині</a:t>
            </a:r>
            <a:r>
              <a:rPr lang="ru-RU" dirty="0"/>
              <a:t> </a:t>
            </a:r>
            <a:r>
              <a:rPr lang="ru-RU" dirty="0" err="1"/>
              <a:t>заглиблення</a:t>
            </a:r>
            <a:r>
              <a:rPr lang="ru-RU" dirty="0"/>
              <a:t>. </a:t>
            </a:r>
            <a:r>
              <a:rPr lang="ru-RU" dirty="0" err="1"/>
              <a:t>Покривне</a:t>
            </a:r>
            <a:r>
              <a:rPr lang="ru-RU" dirty="0"/>
              <a:t> </a:t>
            </a:r>
            <a:r>
              <a:rPr lang="ru-RU" dirty="0" err="1"/>
              <a:t>скельце</a:t>
            </a:r>
            <a:r>
              <a:rPr lang="ru-RU" dirty="0"/>
              <a:t> у </a:t>
            </a:r>
            <a:r>
              <a:rPr lang="ru-RU" dirty="0" err="1"/>
              <a:t>цьому</a:t>
            </a:r>
            <a:r>
              <a:rPr lang="ru-RU" dirty="0"/>
              <a:t> </a:t>
            </a:r>
            <a:r>
              <a:rPr lang="ru-RU" dirty="0" err="1"/>
              <a:t>випадку</a:t>
            </a:r>
            <a:r>
              <a:rPr lang="ru-RU" dirty="0"/>
              <a:t> </a:t>
            </a:r>
            <a:r>
              <a:rPr lang="ru-RU" dirty="0" err="1"/>
              <a:t>приклеюється</a:t>
            </a:r>
            <a:r>
              <a:rPr lang="ru-RU" dirty="0"/>
              <a:t> до предметного, </a:t>
            </a:r>
            <a:r>
              <a:rPr lang="ru-RU" dirty="0" err="1"/>
              <a:t>після</a:t>
            </a:r>
            <a:r>
              <a:rPr lang="ru-RU" dirty="0"/>
              <a:t> </a:t>
            </a:r>
            <a:r>
              <a:rPr lang="ru-RU" dirty="0" err="1"/>
              <a:t>чого</a:t>
            </a:r>
            <a:r>
              <a:rPr lang="ru-RU" dirty="0"/>
              <a:t> </a:t>
            </a:r>
            <a:r>
              <a:rPr lang="ru-RU" dirty="0" err="1"/>
              <a:t>його</a:t>
            </a:r>
            <a:r>
              <a:rPr lang="ru-RU" dirty="0"/>
              <a:t> </a:t>
            </a:r>
            <a:r>
              <a:rPr lang="ru-RU" dirty="0" err="1"/>
              <a:t>перевертають</a:t>
            </a:r>
            <a:r>
              <a:rPr lang="ru-RU" dirty="0"/>
              <a:t> так, </a:t>
            </a:r>
            <a:r>
              <a:rPr lang="ru-RU" dirty="0" err="1"/>
              <a:t>щоб</a:t>
            </a:r>
            <a:r>
              <a:rPr lang="ru-RU" dirty="0"/>
              <a:t> </a:t>
            </a:r>
            <a:r>
              <a:rPr lang="ru-RU" dirty="0" err="1"/>
              <a:t>краплі</a:t>
            </a:r>
            <a:r>
              <a:rPr lang="ru-RU" dirty="0"/>
              <a:t> </a:t>
            </a:r>
            <a:r>
              <a:rPr lang="ru-RU" dirty="0" err="1"/>
              <a:t>висіли</a:t>
            </a:r>
            <a:r>
              <a:rPr lang="ru-RU" dirty="0"/>
              <a:t> над </a:t>
            </a:r>
            <a:r>
              <a:rPr lang="ru-RU" dirty="0" err="1"/>
              <a:t>заглибленням</a:t>
            </a:r>
            <a:r>
              <a:rPr lang="ru-RU" dirty="0"/>
              <a:t> предметного </a:t>
            </a:r>
            <a:r>
              <a:rPr lang="ru-RU" dirty="0" err="1"/>
              <a:t>скельця</a:t>
            </a:r>
            <a:r>
              <a:rPr lang="ru-RU" dirty="0"/>
              <a:t>. </a:t>
            </a:r>
          </a:p>
          <a:p>
            <a:r>
              <a:rPr lang="uk-UA" dirty="0"/>
              <a:t>Через 15–20 хв їх оглядають під мікроскопом за сухої системи (окуляр 10х, об’єктив 40х). У разі позитивної реакції аглютинації в краплі сироватки спостерігається уповільнений рух бактерій, склеювання їх у конгломерат різного розміру, яке стає потім помітним і неозброєним оком. У контрольній краплі видно рівномірну суспензію бактерій і їх рух. </a:t>
            </a:r>
          </a:p>
        </p:txBody>
      </p:sp>
    </p:spTree>
    <p:extLst>
      <p:ext uri="{BB962C8B-B14F-4D97-AF65-F5344CB8AC3E}">
        <p14:creationId xmlns:p14="http://schemas.microsoft.com/office/powerpoint/2010/main" val="86852744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E3523E0-B1BB-4DED-A0F3-5812844319C2}"/>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86A7F3E3-ED20-46C4-AF93-540A7877787E}"/>
              </a:ext>
            </a:extLst>
          </p:cNvPr>
          <p:cNvSpPr>
            <a:spLocks noGrp="1"/>
          </p:cNvSpPr>
          <p:nvPr>
            <p:ph idx="1"/>
          </p:nvPr>
        </p:nvSpPr>
        <p:spPr/>
        <p:txBody>
          <a:bodyPr>
            <a:normAutofit fontScale="92500"/>
          </a:bodyPr>
          <a:lstStyle/>
          <a:p>
            <a:r>
              <a:rPr lang="ru-RU" dirty="0" err="1"/>
              <a:t>Мікроскопічну</a:t>
            </a:r>
            <a:r>
              <a:rPr lang="ru-RU" dirty="0"/>
              <a:t> </a:t>
            </a:r>
            <a:r>
              <a:rPr lang="ru-RU" dirty="0" err="1"/>
              <a:t>реакцію</a:t>
            </a:r>
            <a:r>
              <a:rPr lang="ru-RU" dirty="0"/>
              <a:t> </a:t>
            </a:r>
            <a:r>
              <a:rPr lang="ru-RU" dirty="0" err="1"/>
              <a:t>аглютинації</a:t>
            </a:r>
            <a:r>
              <a:rPr lang="ru-RU" dirty="0"/>
              <a:t> </a:t>
            </a:r>
            <a:r>
              <a:rPr lang="ru-RU" dirty="0" err="1"/>
              <a:t>можна</a:t>
            </a:r>
            <a:r>
              <a:rPr lang="ru-RU" dirty="0"/>
              <a:t> </a:t>
            </a:r>
            <a:r>
              <a:rPr lang="ru-RU" dirty="0" err="1"/>
              <a:t>спостерігати</a:t>
            </a:r>
            <a:r>
              <a:rPr lang="ru-RU" dirty="0"/>
              <a:t> і в </a:t>
            </a:r>
            <a:r>
              <a:rPr lang="ru-RU" dirty="0" err="1"/>
              <a:t>роздавленій</a:t>
            </a:r>
            <a:r>
              <a:rPr lang="ru-RU" dirty="0"/>
              <a:t> </a:t>
            </a:r>
            <a:r>
              <a:rPr lang="ru-RU" dirty="0" err="1"/>
              <a:t>краплі</a:t>
            </a:r>
            <a:r>
              <a:rPr lang="ru-RU" dirty="0"/>
              <a:t> на предметному </a:t>
            </a:r>
            <a:r>
              <a:rPr lang="ru-RU" dirty="0" err="1"/>
              <a:t>склі</a:t>
            </a:r>
            <a:r>
              <a:rPr lang="ru-RU" dirty="0"/>
              <a:t>, </a:t>
            </a:r>
            <a:r>
              <a:rPr lang="ru-RU" dirty="0" err="1"/>
              <a:t>вкритому</a:t>
            </a:r>
            <a:r>
              <a:rPr lang="ru-RU" dirty="0"/>
              <a:t> </a:t>
            </a:r>
            <a:r>
              <a:rPr lang="ru-RU" dirty="0" err="1"/>
              <a:t>покривним</a:t>
            </a:r>
            <a:r>
              <a:rPr lang="ru-RU" dirty="0"/>
              <a:t> </a:t>
            </a:r>
            <a:r>
              <a:rPr lang="ru-RU" dirty="0" err="1"/>
              <a:t>скельцем</a:t>
            </a:r>
            <a:r>
              <a:rPr lang="ru-RU" dirty="0"/>
              <a:t>. </a:t>
            </a:r>
          </a:p>
          <a:p>
            <a:r>
              <a:rPr lang="uk-UA" dirty="0"/>
              <a:t>Для прискорення отримання результатів реакції аглютинації користуються методом </a:t>
            </a:r>
            <a:r>
              <a:rPr lang="uk-UA" dirty="0" err="1"/>
              <a:t>Нобля</a:t>
            </a:r>
            <a:r>
              <a:rPr lang="uk-UA" dirty="0"/>
              <a:t>. Для цього беруть густі мікробні суспензії, які містять не менше 3–4 млрд бактеріальних клітин в 1 см3. Сироватку розводять фізіологічним розчином 1 : 10, 1 : 20, 1 : 40, 1 : 80. </a:t>
            </a:r>
          </a:p>
          <a:p>
            <a:r>
              <a:rPr lang="uk-UA" dirty="0"/>
              <a:t>В аглютинувальну пробірку відміряють 0,1 см3 розведеної сироватки і антигену. Суміш енергійно струшують протягом 5 хв, після чого додають 0,8 см3 фізіологічного розчину, проводять облік результатів реакції. Контролем слугує антиген у фізіологічному розчині. </a:t>
            </a:r>
          </a:p>
        </p:txBody>
      </p:sp>
    </p:spTree>
    <p:extLst>
      <p:ext uri="{BB962C8B-B14F-4D97-AF65-F5344CB8AC3E}">
        <p14:creationId xmlns:p14="http://schemas.microsoft.com/office/powerpoint/2010/main" val="47748863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55FD2DD-69BA-48B9-8588-A58BF3EB4365}"/>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B3FEB28C-34F1-4B50-B44A-023AD04598B0}"/>
              </a:ext>
            </a:extLst>
          </p:cNvPr>
          <p:cNvSpPr>
            <a:spLocks noGrp="1"/>
          </p:cNvSpPr>
          <p:nvPr>
            <p:ph idx="1"/>
          </p:nvPr>
        </p:nvSpPr>
        <p:spPr/>
        <p:txBody>
          <a:bodyPr>
            <a:normAutofit fontScale="92500" lnSpcReduction="20000"/>
          </a:bodyPr>
          <a:lstStyle/>
          <a:p>
            <a:r>
              <a:rPr lang="ru-RU" dirty="0"/>
              <a:t>Метод Нобля </a:t>
            </a:r>
            <a:r>
              <a:rPr lang="ru-RU" dirty="0" err="1"/>
              <a:t>застосовують</a:t>
            </a:r>
            <a:r>
              <a:rPr lang="ru-RU" dirty="0"/>
              <a:t> для </a:t>
            </a:r>
            <a:r>
              <a:rPr lang="ru-RU" dirty="0" err="1"/>
              <a:t>значних</a:t>
            </a:r>
            <a:r>
              <a:rPr lang="ru-RU" dirty="0"/>
              <a:t> </a:t>
            </a:r>
            <a:r>
              <a:rPr lang="ru-RU" dirty="0" err="1"/>
              <a:t>розведень</a:t>
            </a:r>
            <a:r>
              <a:rPr lang="ru-RU" dirty="0"/>
              <a:t> антигену і </a:t>
            </a:r>
            <a:r>
              <a:rPr lang="ru-RU" dirty="0" err="1"/>
              <a:t>сироватки</a:t>
            </a:r>
            <a:r>
              <a:rPr lang="ru-RU" dirty="0"/>
              <a:t>, </a:t>
            </a:r>
            <a:r>
              <a:rPr lang="ru-RU" dirty="0" err="1"/>
              <a:t>які</a:t>
            </a:r>
            <a:r>
              <a:rPr lang="ru-RU" dirty="0"/>
              <a:t> </a:t>
            </a:r>
            <a:r>
              <a:rPr lang="ru-RU" dirty="0" err="1"/>
              <a:t>досягають</a:t>
            </a:r>
            <a:r>
              <a:rPr lang="ru-RU" dirty="0"/>
              <a:t> граничного титру, </a:t>
            </a:r>
            <a:r>
              <a:rPr lang="ru-RU" dirty="0" err="1"/>
              <a:t>що</a:t>
            </a:r>
            <a:r>
              <a:rPr lang="ru-RU" dirty="0"/>
              <a:t> </a:t>
            </a:r>
            <a:r>
              <a:rPr lang="ru-RU" dirty="0" err="1"/>
              <a:t>дає</a:t>
            </a:r>
            <a:r>
              <a:rPr lang="ru-RU" dirty="0"/>
              <a:t> </a:t>
            </a:r>
            <a:r>
              <a:rPr lang="ru-RU" dirty="0" err="1"/>
              <a:t>чіткі</a:t>
            </a:r>
            <a:r>
              <a:rPr lang="ru-RU" dirty="0"/>
              <a:t> </a:t>
            </a:r>
            <a:r>
              <a:rPr lang="ru-RU" dirty="0" err="1"/>
              <a:t>результати</a:t>
            </a:r>
            <a:r>
              <a:rPr lang="ru-RU" dirty="0"/>
              <a:t>, </a:t>
            </a:r>
            <a:r>
              <a:rPr lang="ru-RU" dirty="0" err="1"/>
              <a:t>ідентичні</a:t>
            </a:r>
            <a:r>
              <a:rPr lang="ru-RU" dirty="0"/>
              <a:t> результатам </a:t>
            </a:r>
            <a:r>
              <a:rPr lang="ru-RU" dirty="0" err="1"/>
              <a:t>звичайної</a:t>
            </a:r>
            <a:r>
              <a:rPr lang="ru-RU" dirty="0"/>
              <a:t> </a:t>
            </a:r>
            <a:r>
              <a:rPr lang="ru-RU" dirty="0" err="1"/>
              <a:t>аглютинації</a:t>
            </a:r>
            <a:r>
              <a:rPr lang="ru-RU" dirty="0"/>
              <a:t>. </a:t>
            </a:r>
          </a:p>
          <a:p>
            <a:r>
              <a:rPr lang="ru-RU" dirty="0" err="1"/>
              <a:t>Ідентифікацію</a:t>
            </a:r>
            <a:r>
              <a:rPr lang="ru-RU" dirty="0"/>
              <a:t> </a:t>
            </a:r>
            <a:r>
              <a:rPr lang="ru-RU" dirty="0" err="1"/>
              <a:t>збудників</a:t>
            </a:r>
            <a:r>
              <a:rPr lang="ru-RU" dirty="0"/>
              <a:t> </a:t>
            </a:r>
            <a:r>
              <a:rPr lang="ru-RU" dirty="0" err="1"/>
              <a:t>бактеріозів</a:t>
            </a:r>
            <a:r>
              <a:rPr lang="ru-RU" dirty="0"/>
              <a:t> </a:t>
            </a:r>
            <a:r>
              <a:rPr lang="ru-RU" dirty="0" err="1"/>
              <a:t>проводять</a:t>
            </a:r>
            <a:r>
              <a:rPr lang="ru-RU" dirty="0"/>
              <a:t> </a:t>
            </a:r>
            <a:r>
              <a:rPr lang="ru-RU" dirty="0" err="1"/>
              <a:t>неозброєним</a:t>
            </a:r>
            <a:r>
              <a:rPr lang="ru-RU" dirty="0"/>
              <a:t> оком, лупою </a:t>
            </a:r>
            <a:r>
              <a:rPr lang="ru-RU" dirty="0" err="1"/>
              <a:t>або</a:t>
            </a:r>
            <a:r>
              <a:rPr lang="ru-RU" dirty="0"/>
              <a:t> за </a:t>
            </a:r>
            <a:r>
              <a:rPr lang="ru-RU" dirty="0" err="1"/>
              <a:t>допомогою</a:t>
            </a:r>
            <a:r>
              <a:rPr lang="ru-RU" dirty="0"/>
              <a:t> </a:t>
            </a:r>
            <a:r>
              <a:rPr lang="ru-RU" dirty="0" err="1"/>
              <a:t>аглютиноскопа</a:t>
            </a:r>
            <a:r>
              <a:rPr lang="ru-RU" dirty="0"/>
              <a:t>. </a:t>
            </a:r>
          </a:p>
          <a:p>
            <a:r>
              <a:rPr lang="ru-RU" dirty="0"/>
              <a:t>Для </a:t>
            </a:r>
            <a:r>
              <a:rPr lang="ru-RU" dirty="0" err="1"/>
              <a:t>проведення</a:t>
            </a:r>
            <a:r>
              <a:rPr lang="ru-RU" dirty="0"/>
              <a:t> </a:t>
            </a:r>
            <a:r>
              <a:rPr lang="ru-RU" dirty="0" err="1"/>
              <a:t>реакції</a:t>
            </a:r>
            <a:r>
              <a:rPr lang="ru-RU" dirty="0"/>
              <a:t> «</a:t>
            </a:r>
            <a:r>
              <a:rPr lang="ru-RU" dirty="0" err="1"/>
              <a:t>кільце</a:t>
            </a:r>
            <a:r>
              <a:rPr lang="ru-RU" dirty="0"/>
              <a:t> </a:t>
            </a:r>
            <a:r>
              <a:rPr lang="ru-RU" dirty="0" err="1"/>
              <a:t>преципітації</a:t>
            </a:r>
            <a:r>
              <a:rPr lang="ru-RU" dirty="0"/>
              <a:t>» </a:t>
            </a:r>
            <a:r>
              <a:rPr lang="ru-RU" dirty="0" err="1"/>
              <a:t>потрібно</a:t>
            </a:r>
            <a:r>
              <a:rPr lang="ru-RU" dirty="0"/>
              <a:t> </a:t>
            </a:r>
            <a:r>
              <a:rPr lang="ru-RU" dirty="0" err="1"/>
              <a:t>мати</a:t>
            </a:r>
            <a:r>
              <a:rPr lang="ru-RU" dirty="0"/>
              <a:t> </a:t>
            </a:r>
            <a:r>
              <a:rPr lang="ru-RU" dirty="0" err="1"/>
              <a:t>імунну</a:t>
            </a:r>
            <a:r>
              <a:rPr lang="ru-RU" dirty="0"/>
              <a:t> </a:t>
            </a:r>
            <a:r>
              <a:rPr lang="uk-UA" dirty="0" err="1"/>
              <a:t>преципітувальну</a:t>
            </a:r>
            <a:r>
              <a:rPr lang="uk-UA" dirty="0"/>
              <a:t> сироватку, антиген (</a:t>
            </a:r>
            <a:r>
              <a:rPr lang="uk-UA" dirty="0" err="1"/>
              <a:t>преципітиноген</a:t>
            </a:r>
            <a:r>
              <a:rPr lang="uk-UA" dirty="0"/>
              <a:t>), спеціальні вузькі пробірки для преципітації і піпетку для нашарування антигену. </a:t>
            </a:r>
          </a:p>
          <a:p>
            <a:r>
              <a:rPr lang="ru-RU" dirty="0"/>
              <a:t>У </a:t>
            </a:r>
            <a:r>
              <a:rPr lang="ru-RU" dirty="0" err="1"/>
              <a:t>пробірки</a:t>
            </a:r>
            <a:r>
              <a:rPr lang="ru-RU" dirty="0"/>
              <a:t> </a:t>
            </a:r>
            <a:r>
              <a:rPr lang="ru-RU" dirty="0" err="1"/>
              <a:t>діаметром</a:t>
            </a:r>
            <a:r>
              <a:rPr lang="ru-RU" dirty="0"/>
              <a:t> 3–4 мм </a:t>
            </a:r>
            <a:r>
              <a:rPr lang="ru-RU" dirty="0" err="1"/>
              <a:t>наливають</a:t>
            </a:r>
            <a:r>
              <a:rPr lang="ru-RU" dirty="0"/>
              <a:t> по 0,2 см3 </a:t>
            </a:r>
            <a:r>
              <a:rPr lang="ru-RU" dirty="0" err="1"/>
              <a:t>цільної</a:t>
            </a:r>
            <a:r>
              <a:rPr lang="ru-RU" dirty="0"/>
              <a:t> </a:t>
            </a:r>
            <a:r>
              <a:rPr lang="ru-RU" dirty="0" err="1"/>
              <a:t>або</a:t>
            </a:r>
            <a:r>
              <a:rPr lang="ru-RU" dirty="0"/>
              <a:t> </a:t>
            </a:r>
            <a:r>
              <a:rPr lang="ru-RU" dirty="0" err="1"/>
              <a:t>розведеної</a:t>
            </a:r>
            <a:r>
              <a:rPr lang="ru-RU" dirty="0"/>
              <a:t> 1 : 5 </a:t>
            </a:r>
            <a:r>
              <a:rPr lang="ru-RU" dirty="0" err="1"/>
              <a:t>чи</a:t>
            </a:r>
            <a:r>
              <a:rPr lang="ru-RU" dirty="0"/>
              <a:t> 1 : 10 </a:t>
            </a:r>
            <a:r>
              <a:rPr lang="ru-RU" dirty="0" err="1"/>
              <a:t>преципітувальної</a:t>
            </a:r>
            <a:r>
              <a:rPr lang="ru-RU" dirty="0"/>
              <a:t> </a:t>
            </a:r>
            <a:r>
              <a:rPr lang="ru-RU" dirty="0" err="1"/>
              <a:t>сироватки</a:t>
            </a:r>
            <a:r>
              <a:rPr lang="ru-RU" dirty="0"/>
              <a:t>, а </a:t>
            </a:r>
            <a:r>
              <a:rPr lang="ru-RU" dirty="0" err="1"/>
              <a:t>потім</a:t>
            </a:r>
            <a:r>
              <a:rPr lang="ru-RU" dirty="0"/>
              <a:t> </a:t>
            </a:r>
            <a:r>
              <a:rPr lang="ru-RU" dirty="0" err="1"/>
              <a:t>обережно</a:t>
            </a:r>
            <a:r>
              <a:rPr lang="ru-RU" dirty="0"/>
              <a:t> по </a:t>
            </a:r>
            <a:r>
              <a:rPr lang="ru-RU" dirty="0" err="1"/>
              <a:t>стінці</a:t>
            </a:r>
            <a:r>
              <a:rPr lang="ru-RU" dirty="0"/>
              <a:t> </a:t>
            </a:r>
            <a:r>
              <a:rPr lang="ru-RU" dirty="0" err="1"/>
              <a:t>піпеткою</a:t>
            </a:r>
            <a:r>
              <a:rPr lang="ru-RU" dirty="0"/>
              <a:t> </a:t>
            </a:r>
            <a:r>
              <a:rPr lang="ru-RU" dirty="0" err="1"/>
              <a:t>нашаровують</a:t>
            </a:r>
            <a:r>
              <a:rPr lang="ru-RU" dirty="0"/>
              <a:t> </a:t>
            </a:r>
            <a:r>
              <a:rPr lang="ru-RU" dirty="0" err="1"/>
              <a:t>такий</a:t>
            </a:r>
            <a:r>
              <a:rPr lang="ru-RU" dirty="0"/>
              <a:t> </a:t>
            </a:r>
            <a:r>
              <a:rPr lang="ru-RU" dirty="0" err="1"/>
              <a:t>самий</a:t>
            </a:r>
            <a:r>
              <a:rPr lang="ru-RU" dirty="0"/>
              <a:t> </a:t>
            </a:r>
            <a:r>
              <a:rPr lang="ru-RU" dirty="0" err="1"/>
              <a:t>об’єм</a:t>
            </a:r>
            <a:r>
              <a:rPr lang="ru-RU" dirty="0"/>
              <a:t> </a:t>
            </a:r>
            <a:r>
              <a:rPr lang="ru-RU" dirty="0" err="1"/>
              <a:t>досить</a:t>
            </a:r>
            <a:r>
              <a:rPr lang="ru-RU" dirty="0"/>
              <a:t> </a:t>
            </a:r>
            <a:r>
              <a:rPr lang="ru-RU" dirty="0" err="1"/>
              <a:t>прозорого</a:t>
            </a:r>
            <a:r>
              <a:rPr lang="ru-RU" dirty="0"/>
              <a:t> </a:t>
            </a:r>
            <a:r>
              <a:rPr lang="ru-RU" dirty="0" err="1"/>
              <a:t>преципітиногена</a:t>
            </a:r>
            <a:r>
              <a:rPr lang="ru-RU" dirty="0"/>
              <a:t> в </a:t>
            </a:r>
            <a:r>
              <a:rPr lang="ru-RU" dirty="0" err="1"/>
              <a:t>розведенні</a:t>
            </a:r>
            <a:r>
              <a:rPr lang="ru-RU" dirty="0"/>
              <a:t> 1 : 1000; 1 : 10000; 1 : 100000 </a:t>
            </a:r>
            <a:r>
              <a:rPr lang="ru-RU" dirty="0" err="1"/>
              <a:t>тощо</a:t>
            </a:r>
            <a:r>
              <a:rPr lang="ru-RU" dirty="0"/>
              <a:t>. </a:t>
            </a:r>
            <a:endParaRPr lang="uk-UA" dirty="0"/>
          </a:p>
        </p:txBody>
      </p:sp>
    </p:spTree>
    <p:extLst>
      <p:ext uri="{BB962C8B-B14F-4D97-AF65-F5344CB8AC3E}">
        <p14:creationId xmlns:p14="http://schemas.microsoft.com/office/powerpoint/2010/main" val="205317098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DA11C15-DA64-4DB3-B8FE-F30F3FB83397}"/>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F1838564-39E3-46EE-AD9A-AA2E827F65C2}"/>
              </a:ext>
            </a:extLst>
          </p:cNvPr>
          <p:cNvSpPr>
            <a:spLocks noGrp="1"/>
          </p:cNvSpPr>
          <p:nvPr>
            <p:ph idx="1"/>
          </p:nvPr>
        </p:nvSpPr>
        <p:spPr/>
        <p:txBody>
          <a:bodyPr>
            <a:normAutofit lnSpcReduction="10000"/>
          </a:bodyPr>
          <a:lstStyle/>
          <a:p>
            <a:r>
              <a:rPr lang="uk-UA"/>
              <a:t>За позитивної реакції через 5–10 хв у пробірці на межі двох рідин з’являється білувате кільце або рихлий шар каламуті. Реакція закінчується через 1–3 год. У контрольних пробірках, де перешаровані антиген і фізіологічний розчин, помутніння відсутнє. </a:t>
            </a:r>
          </a:p>
          <a:p>
            <a:r>
              <a:rPr lang="uk-UA"/>
              <a:t>Так, серологічним методом можна швидко визначити </a:t>
            </a:r>
            <a:r>
              <a:rPr lang="en-US" i="1"/>
              <a:t>Erwinia amylovora, Corynebacterium flaccumfaciens, Corynebacterium michiganense, Corynebacterium sepedonicum, Pseudomonas atrofaciens, Pseudomonas citriputeale, Pseudomonas phaseolicola, Pseudomonas solanacearum, Xanthomonas phaseoli, Xanthomonas phaseoli </a:t>
            </a:r>
            <a:r>
              <a:rPr lang="en-US"/>
              <a:t>v. </a:t>
            </a:r>
            <a:r>
              <a:rPr lang="en-US" i="1"/>
              <a:t>fuscans, Xanthomonas translucens. </a:t>
            </a:r>
            <a:endParaRPr lang="uk-UA"/>
          </a:p>
        </p:txBody>
      </p:sp>
    </p:spTree>
    <p:extLst>
      <p:ext uri="{BB962C8B-B14F-4D97-AF65-F5344CB8AC3E}">
        <p14:creationId xmlns:p14="http://schemas.microsoft.com/office/powerpoint/2010/main" val="71164746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E487A97-EBC7-47F6-A406-20A3CB22F411}"/>
              </a:ext>
            </a:extLst>
          </p:cNvPr>
          <p:cNvSpPr>
            <a:spLocks noGrp="1"/>
          </p:cNvSpPr>
          <p:nvPr>
            <p:ph type="title"/>
          </p:nvPr>
        </p:nvSpPr>
        <p:spPr/>
        <p:txBody>
          <a:bodyPr/>
          <a:lstStyle/>
          <a:p>
            <a:r>
              <a:rPr lang="ru-RU" b="1" dirty="0" err="1"/>
              <a:t>Серологічні</a:t>
            </a:r>
            <a:r>
              <a:rPr lang="ru-RU" b="1" dirty="0"/>
              <a:t> </a:t>
            </a:r>
            <a:r>
              <a:rPr lang="ru-RU" b="1" dirty="0" err="1"/>
              <a:t>реакції</a:t>
            </a:r>
            <a:r>
              <a:rPr lang="ru-RU" b="1" dirty="0"/>
              <a:t> з </a:t>
            </a:r>
            <a:r>
              <a:rPr lang="ru-RU" b="1" dirty="0" err="1"/>
              <a:t>використанням</a:t>
            </a:r>
            <a:r>
              <a:rPr lang="ru-RU" b="1" dirty="0"/>
              <a:t> </a:t>
            </a:r>
            <a:r>
              <a:rPr lang="ru-RU" b="1" dirty="0" err="1"/>
              <a:t>люмінесцентного</a:t>
            </a:r>
            <a:r>
              <a:rPr lang="ru-RU" b="1" dirty="0"/>
              <a:t> методу. </a:t>
            </a:r>
            <a:endParaRPr lang="uk-UA" dirty="0"/>
          </a:p>
        </p:txBody>
      </p:sp>
      <p:sp>
        <p:nvSpPr>
          <p:cNvPr id="3" name="Объект 2">
            <a:extLst>
              <a:ext uri="{FF2B5EF4-FFF2-40B4-BE49-F238E27FC236}">
                <a16:creationId xmlns:a16="http://schemas.microsoft.com/office/drawing/2014/main" id="{7960F4FE-6B70-46A8-B827-E8AA7AF931C8}"/>
              </a:ext>
            </a:extLst>
          </p:cNvPr>
          <p:cNvSpPr>
            <a:spLocks noGrp="1"/>
          </p:cNvSpPr>
          <p:nvPr>
            <p:ph idx="1"/>
          </p:nvPr>
        </p:nvSpPr>
        <p:spPr/>
        <p:txBody>
          <a:bodyPr/>
          <a:lstStyle/>
          <a:p>
            <a:r>
              <a:rPr lang="uk-UA" dirty="0"/>
              <a:t>Люмінесцентна </a:t>
            </a:r>
            <a:r>
              <a:rPr lang="uk-UA" dirty="0" err="1"/>
              <a:t>мікроаглютинація</a:t>
            </a:r>
            <a:r>
              <a:rPr lang="uk-UA" dirty="0"/>
              <a:t> здійснюється в краплі специфічної аглютинувальної сироватки у відповідному розведенні нанесеної на предметне скло, в якій суспендують досліджувані бактерії. </a:t>
            </a:r>
          </a:p>
          <a:p>
            <a:r>
              <a:rPr lang="uk-UA" dirty="0"/>
              <a:t>До отриманої суспензії бактерій додають краплю водного розчину акридину оранжевого (1 : 5000–1 : 20000). Матеріал перемішують петлею, накривають покривним склом і злегка підігрівають на полум’ї. Цей метод дає змогу чітко розрізнити найдрібніші </a:t>
            </a:r>
            <a:r>
              <a:rPr lang="uk-UA" dirty="0" err="1"/>
              <a:t>аглютинати</a:t>
            </a:r>
            <a:r>
              <a:rPr lang="uk-UA" dirty="0"/>
              <a:t>, що особливо важливо під час вивчення змішаних культур бактерій. </a:t>
            </a:r>
          </a:p>
        </p:txBody>
      </p:sp>
    </p:spTree>
    <p:extLst>
      <p:ext uri="{BB962C8B-B14F-4D97-AF65-F5344CB8AC3E}">
        <p14:creationId xmlns:p14="http://schemas.microsoft.com/office/powerpoint/2010/main" val="686698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90260E4-9919-4B69-9FD1-02879CC2C173}"/>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16255F5-6580-4962-82E7-81A451B8FB52}"/>
              </a:ext>
            </a:extLst>
          </p:cNvPr>
          <p:cNvSpPr>
            <a:spLocks noGrp="1"/>
          </p:cNvSpPr>
          <p:nvPr>
            <p:ph idx="1"/>
          </p:nvPr>
        </p:nvSpPr>
        <p:spPr/>
        <p:txBody>
          <a:bodyPr>
            <a:normAutofit fontScale="85000" lnSpcReduction="10000"/>
          </a:bodyPr>
          <a:lstStyle/>
          <a:p>
            <a:pPr marL="0" indent="0">
              <a:buNone/>
            </a:pPr>
            <a:r>
              <a:rPr lang="uk-UA" i="1" dirty="0">
                <a:solidFill>
                  <a:srgbClr val="FF0000"/>
                </a:solidFill>
              </a:rPr>
              <a:t>Миття використаного лабораторного посуду</a:t>
            </a:r>
            <a:r>
              <a:rPr lang="uk-UA" dirty="0"/>
              <a:t>. Посуд, в якому містився заражений матеріал, перед миттям попередньо дезінфікують. Знезаражену рідину з пробірок і чашок виливають у каналізацію. Не дуже забруднений посуд миють йоржем у гарячій воді з </a:t>
            </a:r>
            <a:r>
              <a:rPr lang="uk-UA" dirty="0" err="1"/>
              <a:t>милом</a:t>
            </a:r>
            <a:r>
              <a:rPr lang="uk-UA" dirty="0"/>
              <a:t>, содою або в розчині гірчиці. </a:t>
            </a:r>
          </a:p>
          <a:p>
            <a:pPr marL="0" indent="0">
              <a:buNone/>
            </a:pPr>
            <a:r>
              <a:rPr lang="ru-RU" dirty="0"/>
              <a:t>Посуд </a:t>
            </a:r>
            <a:r>
              <a:rPr lang="ru-RU" dirty="0" err="1"/>
              <a:t>зі</a:t>
            </a:r>
            <a:r>
              <a:rPr lang="ru-RU" dirty="0"/>
              <a:t> </a:t>
            </a:r>
            <a:r>
              <a:rPr lang="ru-RU" dirty="0" err="1"/>
              <a:t>слідами</a:t>
            </a:r>
            <a:r>
              <a:rPr lang="ru-RU" dirty="0"/>
              <a:t> агару, желатину </a:t>
            </a:r>
            <a:r>
              <a:rPr lang="ru-RU" dirty="0" err="1"/>
              <a:t>або</a:t>
            </a:r>
            <a:r>
              <a:rPr lang="ru-RU" dirty="0"/>
              <a:t> </a:t>
            </a:r>
            <a:r>
              <a:rPr lang="ru-RU" dirty="0" err="1"/>
              <a:t>іншого</a:t>
            </a:r>
            <a:r>
              <a:rPr lang="ru-RU" dirty="0"/>
              <a:t> </a:t>
            </a:r>
            <a:r>
              <a:rPr lang="ru-RU" dirty="0" err="1"/>
              <a:t>поживного</a:t>
            </a:r>
            <a:r>
              <a:rPr lang="ru-RU" dirty="0"/>
              <a:t> </a:t>
            </a:r>
            <a:r>
              <a:rPr lang="ru-RU" dirty="0" err="1"/>
              <a:t>середовища</a:t>
            </a:r>
            <a:r>
              <a:rPr lang="ru-RU" dirty="0"/>
              <a:t> за добу до </a:t>
            </a:r>
            <a:r>
              <a:rPr lang="ru-RU" dirty="0" err="1"/>
              <a:t>миття</a:t>
            </a:r>
            <a:r>
              <a:rPr lang="ru-RU" dirty="0"/>
              <a:t> </a:t>
            </a:r>
            <a:r>
              <a:rPr lang="ru-RU" dirty="0" err="1"/>
              <a:t>заливають</a:t>
            </a:r>
            <a:r>
              <a:rPr lang="ru-RU" dirty="0"/>
              <a:t> 2–5 % </a:t>
            </a:r>
            <a:r>
              <a:rPr lang="ru-RU" dirty="0" err="1"/>
              <a:t>розчином</a:t>
            </a:r>
            <a:r>
              <a:rPr lang="ru-RU" dirty="0"/>
              <a:t> </a:t>
            </a:r>
            <a:r>
              <a:rPr lang="ru-RU" dirty="0" err="1"/>
              <a:t>їдкого</a:t>
            </a:r>
            <a:r>
              <a:rPr lang="ru-RU" dirty="0"/>
              <a:t> натру </a:t>
            </a:r>
            <a:r>
              <a:rPr lang="ru-RU" dirty="0" err="1"/>
              <a:t>або</a:t>
            </a:r>
            <a:r>
              <a:rPr lang="ru-RU" dirty="0"/>
              <a:t> </a:t>
            </a:r>
            <a:r>
              <a:rPr lang="ru-RU" dirty="0" err="1"/>
              <a:t>їдкого</a:t>
            </a:r>
            <a:r>
              <a:rPr lang="ru-RU" dirty="0"/>
              <a:t> </a:t>
            </a:r>
            <a:r>
              <a:rPr lang="ru-RU" dirty="0" err="1"/>
              <a:t>калію</a:t>
            </a:r>
            <a:r>
              <a:rPr lang="ru-RU" dirty="0"/>
              <a:t>. </a:t>
            </a:r>
          </a:p>
          <a:p>
            <a:pPr marL="0" indent="0">
              <a:buNone/>
            </a:pPr>
            <a:r>
              <a:rPr lang="ru-RU" dirty="0" err="1"/>
              <a:t>Дуже</a:t>
            </a:r>
            <a:r>
              <a:rPr lang="ru-RU" dirty="0"/>
              <a:t> </a:t>
            </a:r>
            <a:r>
              <a:rPr lang="ru-RU" dirty="0" err="1"/>
              <a:t>забруднений</a:t>
            </a:r>
            <a:r>
              <a:rPr lang="ru-RU" dirty="0"/>
              <a:t> </a:t>
            </a:r>
            <a:r>
              <a:rPr lang="ru-RU" dirty="0" err="1"/>
              <a:t>жирний</a:t>
            </a:r>
            <a:r>
              <a:rPr lang="ru-RU" dirty="0"/>
              <a:t> посуд, </a:t>
            </a:r>
            <a:r>
              <a:rPr lang="ru-RU" dirty="0" err="1"/>
              <a:t>що</a:t>
            </a:r>
            <a:r>
              <a:rPr lang="ru-RU" dirty="0"/>
              <a:t> не </a:t>
            </a:r>
            <a:r>
              <a:rPr lang="ru-RU" dirty="0" err="1"/>
              <a:t>вимивається</a:t>
            </a:r>
            <a:r>
              <a:rPr lang="ru-RU" dirty="0"/>
              <a:t> </a:t>
            </a:r>
            <a:r>
              <a:rPr lang="ru-RU" dirty="0" err="1"/>
              <a:t>звичайним</a:t>
            </a:r>
            <a:r>
              <a:rPr lang="ru-RU" dirty="0"/>
              <a:t> способом, </a:t>
            </a:r>
            <a:r>
              <a:rPr lang="ru-RU" dirty="0" err="1"/>
              <a:t>заливають</a:t>
            </a:r>
            <a:r>
              <a:rPr lang="ru-RU" dirty="0"/>
              <a:t> на 30–40 </a:t>
            </a:r>
            <a:r>
              <a:rPr lang="ru-RU" dirty="0" err="1"/>
              <a:t>хв</a:t>
            </a:r>
            <a:r>
              <a:rPr lang="ru-RU" dirty="0"/>
              <a:t> хромовою </a:t>
            </a:r>
            <a:r>
              <a:rPr lang="ru-RU" dirty="0" err="1"/>
              <a:t>сумішшю</a:t>
            </a:r>
            <a:r>
              <a:rPr lang="ru-RU" dirty="0"/>
              <a:t>, а </a:t>
            </a:r>
            <a:r>
              <a:rPr lang="ru-RU" dirty="0" err="1"/>
              <a:t>потім</a:t>
            </a:r>
            <a:r>
              <a:rPr lang="ru-RU" dirty="0"/>
              <a:t> </a:t>
            </a:r>
            <a:r>
              <a:rPr lang="ru-RU" dirty="0" err="1"/>
              <a:t>протягом</a:t>
            </a:r>
            <a:r>
              <a:rPr lang="ru-RU" dirty="0"/>
              <a:t> </a:t>
            </a:r>
            <a:r>
              <a:rPr lang="ru-RU" dirty="0" err="1"/>
              <a:t>тривалого</a:t>
            </a:r>
            <a:r>
              <a:rPr lang="ru-RU" dirty="0"/>
              <a:t> часу </a:t>
            </a:r>
            <a:r>
              <a:rPr lang="ru-RU" dirty="0" err="1"/>
              <a:t>промивають</a:t>
            </a:r>
            <a:r>
              <a:rPr lang="ru-RU" dirty="0"/>
              <a:t> проточною водою. </a:t>
            </a:r>
          </a:p>
          <a:p>
            <a:pPr marL="0" indent="0">
              <a:buNone/>
            </a:pPr>
            <a:r>
              <a:rPr lang="ru-RU" dirty="0"/>
              <a:t>Посуд, </a:t>
            </a:r>
            <a:r>
              <a:rPr lang="ru-RU" dirty="0" err="1"/>
              <a:t>що</a:t>
            </a:r>
            <a:r>
              <a:rPr lang="ru-RU" dirty="0"/>
              <a:t> </a:t>
            </a:r>
            <a:r>
              <a:rPr lang="ru-RU" dirty="0" err="1"/>
              <a:t>використовують</a:t>
            </a:r>
            <a:r>
              <a:rPr lang="ru-RU" dirty="0"/>
              <a:t> для </a:t>
            </a:r>
            <a:r>
              <a:rPr lang="ru-RU" dirty="0" err="1"/>
              <a:t>виготовлення</a:t>
            </a:r>
            <a:r>
              <a:rPr lang="ru-RU" dirty="0"/>
              <a:t> і </a:t>
            </a:r>
            <a:r>
              <a:rPr lang="ru-RU" dirty="0" err="1"/>
              <a:t>зберігання</a:t>
            </a:r>
            <a:r>
              <a:rPr lang="ru-RU" dirty="0"/>
              <a:t> </a:t>
            </a:r>
            <a:r>
              <a:rPr lang="ru-RU" dirty="0" err="1"/>
              <a:t>поживних</a:t>
            </a:r>
            <a:r>
              <a:rPr lang="ru-RU" dirty="0"/>
              <a:t> </a:t>
            </a:r>
            <a:r>
              <a:rPr lang="ru-RU" dirty="0" err="1"/>
              <a:t>середовищ</a:t>
            </a:r>
            <a:r>
              <a:rPr lang="ru-RU" dirty="0"/>
              <a:t> та </a:t>
            </a:r>
            <a:r>
              <a:rPr lang="ru-RU" dirty="0" err="1"/>
              <a:t>культивування</a:t>
            </a:r>
            <a:r>
              <a:rPr lang="ru-RU" dirty="0"/>
              <a:t> </a:t>
            </a:r>
            <a:r>
              <a:rPr lang="ru-RU" dirty="0" err="1"/>
              <a:t>мікроорганізмів</a:t>
            </a:r>
            <a:r>
              <a:rPr lang="ru-RU" dirty="0"/>
              <a:t>, не </a:t>
            </a:r>
            <a:r>
              <a:rPr lang="ru-RU" dirty="0" err="1"/>
              <a:t>можна</a:t>
            </a:r>
            <a:r>
              <a:rPr lang="ru-RU" dirty="0"/>
              <a:t> </a:t>
            </a:r>
            <a:r>
              <a:rPr lang="ru-RU" dirty="0" err="1"/>
              <a:t>обробляти</a:t>
            </a:r>
            <a:r>
              <a:rPr lang="ru-RU" dirty="0"/>
              <a:t> </a:t>
            </a:r>
            <a:r>
              <a:rPr lang="ru-RU" dirty="0" err="1"/>
              <a:t>дезінфікуючими</a:t>
            </a:r>
            <a:r>
              <a:rPr lang="ru-RU" dirty="0"/>
              <a:t> </a:t>
            </a:r>
            <a:r>
              <a:rPr lang="ru-RU" dirty="0" err="1"/>
              <a:t>розчинами</a:t>
            </a:r>
            <a:r>
              <a:rPr lang="ru-RU" dirty="0"/>
              <a:t>, </a:t>
            </a:r>
            <a:r>
              <a:rPr lang="ru-RU" dirty="0" err="1"/>
              <a:t>бо</a:t>
            </a:r>
            <a:r>
              <a:rPr lang="ru-RU" dirty="0"/>
              <a:t> </a:t>
            </a:r>
            <a:r>
              <a:rPr lang="ru-RU" dirty="0" err="1"/>
              <a:t>їх</a:t>
            </a:r>
            <a:r>
              <a:rPr lang="ru-RU" dirty="0"/>
              <a:t> </a:t>
            </a:r>
            <a:r>
              <a:rPr lang="ru-RU" dirty="0" err="1"/>
              <a:t>залишки</a:t>
            </a:r>
            <a:r>
              <a:rPr lang="ru-RU" dirty="0"/>
              <a:t> </a:t>
            </a:r>
            <a:r>
              <a:rPr lang="ru-RU" dirty="0" err="1"/>
              <a:t>роблять</a:t>
            </a:r>
            <a:r>
              <a:rPr lang="ru-RU" dirty="0"/>
              <a:t> </a:t>
            </a:r>
            <a:r>
              <a:rPr lang="ru-RU" dirty="0" err="1"/>
              <a:t>поживне</a:t>
            </a:r>
            <a:r>
              <a:rPr lang="ru-RU" dirty="0"/>
              <a:t> </a:t>
            </a:r>
            <a:r>
              <a:rPr lang="ru-RU" dirty="0" err="1"/>
              <a:t>середовище</a:t>
            </a:r>
            <a:r>
              <a:rPr lang="ru-RU" dirty="0"/>
              <a:t> </a:t>
            </a:r>
            <a:r>
              <a:rPr lang="ru-RU" dirty="0" err="1"/>
              <a:t>непридатним</a:t>
            </a:r>
            <a:r>
              <a:rPr lang="ru-RU" dirty="0"/>
              <a:t> для </a:t>
            </a:r>
            <a:r>
              <a:rPr lang="ru-RU" dirty="0" err="1"/>
              <a:t>розмноження</a:t>
            </a:r>
            <a:r>
              <a:rPr lang="ru-RU" dirty="0"/>
              <a:t> </a:t>
            </a:r>
            <a:r>
              <a:rPr lang="ru-RU" dirty="0" err="1"/>
              <a:t>мікроорганізмів</a:t>
            </a:r>
            <a:r>
              <a:rPr lang="ru-RU" dirty="0"/>
              <a:t>. </a:t>
            </a:r>
            <a:endParaRPr lang="uk-UA" dirty="0"/>
          </a:p>
        </p:txBody>
      </p:sp>
    </p:spTree>
    <p:extLst>
      <p:ext uri="{BB962C8B-B14F-4D97-AF65-F5344CB8AC3E}">
        <p14:creationId xmlns:p14="http://schemas.microsoft.com/office/powerpoint/2010/main" val="324650896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6EA2F27-9D9C-4F91-9431-39735BD5859F}"/>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3A50EF0-A98D-4364-B27B-70D59A906BCF}"/>
              </a:ext>
            </a:extLst>
          </p:cNvPr>
          <p:cNvSpPr>
            <a:spLocks noGrp="1"/>
          </p:cNvSpPr>
          <p:nvPr>
            <p:ph idx="1"/>
          </p:nvPr>
        </p:nvSpPr>
        <p:spPr/>
        <p:txBody>
          <a:bodyPr/>
          <a:lstStyle/>
          <a:p>
            <a:r>
              <a:rPr lang="uk-UA" dirty="0"/>
              <a:t>Метод </a:t>
            </a:r>
            <a:r>
              <a:rPr lang="uk-UA" dirty="0" err="1"/>
              <a:t>люмінесціювальних</a:t>
            </a:r>
            <a:r>
              <a:rPr lang="uk-UA" dirty="0"/>
              <a:t> антитіл поєднує особливості, властиві люмінесцентному методу з високою специфічністю імунних реакцій. </a:t>
            </a:r>
            <a:r>
              <a:rPr lang="uk-UA" dirty="0" err="1"/>
              <a:t>Люмінесціювальні</a:t>
            </a:r>
            <a:r>
              <a:rPr lang="uk-UA" dirty="0"/>
              <a:t> антитіла являють собою глобуліни імунних сироваток, мічених </a:t>
            </a:r>
            <a:r>
              <a:rPr lang="uk-UA" dirty="0" err="1"/>
              <a:t>флюорохромами</a:t>
            </a:r>
            <a:r>
              <a:rPr lang="uk-UA" dirty="0"/>
              <a:t>. </a:t>
            </a:r>
          </a:p>
          <a:p>
            <a:r>
              <a:rPr lang="uk-UA" dirty="0"/>
              <a:t>Для цього осаджують </a:t>
            </a:r>
            <a:r>
              <a:rPr lang="uk-UA" dirty="0" err="1"/>
              <a:t>глобулінову</a:t>
            </a:r>
            <a:r>
              <a:rPr lang="uk-UA" dirty="0"/>
              <a:t> фракцію імунної сироватки і хімічним шляхом до глобуліну додають </a:t>
            </a:r>
            <a:r>
              <a:rPr lang="uk-UA" dirty="0" err="1"/>
              <a:t>флуоресціювальну</a:t>
            </a:r>
            <a:r>
              <a:rPr lang="uk-UA" dirty="0"/>
              <a:t> речовину. Мічені таким чином антитіла – глобуліни – зберігають свою імунну специфічність. </a:t>
            </a:r>
          </a:p>
        </p:txBody>
      </p:sp>
    </p:spTree>
    <p:extLst>
      <p:ext uri="{BB962C8B-B14F-4D97-AF65-F5344CB8AC3E}">
        <p14:creationId xmlns:p14="http://schemas.microsoft.com/office/powerpoint/2010/main" val="403534325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FAECC80-4383-4E64-97E7-616813271B62}"/>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453FCC85-948F-4AC4-ACDF-C3A6AF14D98D}"/>
              </a:ext>
            </a:extLst>
          </p:cNvPr>
          <p:cNvSpPr>
            <a:spLocks noGrp="1"/>
          </p:cNvSpPr>
          <p:nvPr>
            <p:ph idx="1"/>
          </p:nvPr>
        </p:nvSpPr>
        <p:spPr/>
        <p:txBody>
          <a:bodyPr/>
          <a:lstStyle/>
          <a:p>
            <a:r>
              <a:rPr lang="uk-UA" dirty="0"/>
              <a:t>У разі поєднання їх з відповідними антигенами спостерігається специфічна адсорбція антитіл на поверхні антигенів. Утворений міцний зв'язок між антигеном і антитілом не руйнується за наступного </a:t>
            </a:r>
            <a:r>
              <a:rPr lang="ru-RU" dirty="0" err="1"/>
              <a:t>промивання</a:t>
            </a:r>
            <a:r>
              <a:rPr lang="ru-RU" dirty="0"/>
              <a:t> препарату. </a:t>
            </a:r>
            <a:r>
              <a:rPr lang="ru-RU" dirty="0" err="1"/>
              <a:t>Люмінесціювальні</a:t>
            </a:r>
            <a:r>
              <a:rPr lang="ru-RU" dirty="0"/>
              <a:t> </a:t>
            </a:r>
            <a:r>
              <a:rPr lang="ru-RU" dirty="0" err="1"/>
              <a:t>антитіла</a:t>
            </a:r>
            <a:r>
              <a:rPr lang="ru-RU" dirty="0"/>
              <a:t>, не </a:t>
            </a:r>
            <a:r>
              <a:rPr lang="ru-RU" dirty="0" err="1"/>
              <a:t>адсорбовані</a:t>
            </a:r>
            <a:r>
              <a:rPr lang="ru-RU" dirty="0"/>
              <a:t> на </a:t>
            </a:r>
            <a:r>
              <a:rPr lang="ru-RU" dirty="0" err="1"/>
              <a:t>гетерологічних</a:t>
            </a:r>
            <a:r>
              <a:rPr lang="ru-RU" dirty="0"/>
              <a:t> антигенах, легко </a:t>
            </a:r>
            <a:r>
              <a:rPr lang="ru-RU" dirty="0" err="1"/>
              <a:t>видаляються</a:t>
            </a:r>
            <a:r>
              <a:rPr lang="ru-RU" dirty="0"/>
              <a:t> </a:t>
            </a:r>
            <a:r>
              <a:rPr lang="ru-RU" dirty="0" err="1"/>
              <a:t>під</a:t>
            </a:r>
            <a:r>
              <a:rPr lang="ru-RU" dirty="0"/>
              <a:t> час </a:t>
            </a:r>
            <a:r>
              <a:rPr lang="ru-RU" dirty="0" err="1"/>
              <a:t>промивання</a:t>
            </a:r>
            <a:r>
              <a:rPr lang="ru-RU" dirty="0"/>
              <a:t>. </a:t>
            </a:r>
          </a:p>
          <a:p>
            <a:r>
              <a:rPr lang="uk-UA" dirty="0"/>
              <a:t>Скупчення антигену під люмінесцентним мікроскопом виявляється за яскравою флуоресценцією адсорбованих на них антитіл. Суспензії </a:t>
            </a:r>
            <a:r>
              <a:rPr lang="uk-UA" dirty="0" err="1"/>
              <a:t>переносять</a:t>
            </a:r>
            <a:r>
              <a:rPr lang="uk-UA" dirty="0"/>
              <a:t> у пробірку, відповідну еталонній. </a:t>
            </a:r>
          </a:p>
        </p:txBody>
      </p:sp>
    </p:spTree>
    <p:extLst>
      <p:ext uri="{BB962C8B-B14F-4D97-AF65-F5344CB8AC3E}">
        <p14:creationId xmlns:p14="http://schemas.microsoft.com/office/powerpoint/2010/main" val="423919554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CD27E0C-604D-4A0D-93D5-510B7D912FE0}"/>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79AD2CFA-59E4-4C30-AEEC-41CC03527B8B}"/>
              </a:ext>
            </a:extLst>
          </p:cNvPr>
          <p:cNvSpPr>
            <a:spLocks noGrp="1"/>
          </p:cNvSpPr>
          <p:nvPr>
            <p:ph idx="1"/>
          </p:nvPr>
        </p:nvSpPr>
        <p:spPr/>
        <p:txBody>
          <a:bodyPr/>
          <a:lstStyle/>
          <a:p>
            <a:r>
              <a:rPr lang="uk-UA" b="1" dirty="0" err="1"/>
              <a:t>Імуноферментний</a:t>
            </a:r>
            <a:r>
              <a:rPr lang="uk-UA" b="1" dirty="0"/>
              <a:t> метод </a:t>
            </a:r>
            <a:r>
              <a:rPr lang="uk-UA" b="1" i="1" dirty="0"/>
              <a:t>(</a:t>
            </a:r>
            <a:r>
              <a:rPr lang="en-US" b="1" i="1" dirty="0"/>
              <a:t>ELISA-</a:t>
            </a:r>
            <a:r>
              <a:rPr lang="uk-UA" b="1" i="1" dirty="0"/>
              <a:t>тест) </a:t>
            </a:r>
            <a:r>
              <a:rPr lang="uk-UA" i="1" dirty="0"/>
              <a:t>– </a:t>
            </a:r>
            <a:r>
              <a:rPr lang="uk-UA" dirty="0"/>
              <a:t>серологічний метод ідентифікації бактерій, який ґрунтується на здатності ферментів, що використовують для мітки антитіл, викликати кольорові реакції під час взаємодії з відповідним субстратом. Для проведення </a:t>
            </a:r>
            <a:r>
              <a:rPr lang="uk-UA" dirty="0" err="1"/>
              <a:t>імуноферметного</a:t>
            </a:r>
            <a:r>
              <a:rPr lang="uk-UA" dirty="0"/>
              <a:t> аналізу необхідні такі матеріали, реактиви та апаратура, </a:t>
            </a:r>
            <a:r>
              <a:rPr lang="uk-UA" dirty="0" err="1"/>
              <a:t>імуноферментний</a:t>
            </a:r>
            <a:r>
              <a:rPr lang="uk-UA" dirty="0"/>
              <a:t> аналізатор, автоматичний </a:t>
            </a:r>
            <a:r>
              <a:rPr lang="uk-UA" dirty="0" err="1"/>
              <a:t>промивач</a:t>
            </a:r>
            <a:r>
              <a:rPr lang="uk-UA" dirty="0"/>
              <a:t>, набір автоматичних піпеток (дозаторів) і одноразові наконечники до них, тест-системи для діагностики </a:t>
            </a:r>
            <a:r>
              <a:rPr lang="uk-UA" dirty="0" err="1"/>
              <a:t>хвороб</a:t>
            </a:r>
            <a:r>
              <a:rPr lang="uk-UA" dirty="0"/>
              <a:t> рослин. </a:t>
            </a:r>
          </a:p>
        </p:txBody>
      </p:sp>
    </p:spTree>
    <p:extLst>
      <p:ext uri="{BB962C8B-B14F-4D97-AF65-F5344CB8AC3E}">
        <p14:creationId xmlns:p14="http://schemas.microsoft.com/office/powerpoint/2010/main" val="362381865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6B8D8C4-4AE5-49D0-AF7D-79BA59D24E0C}"/>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B208027E-F8F1-4232-9B7D-24F89BA11AEE}"/>
              </a:ext>
            </a:extLst>
          </p:cNvPr>
          <p:cNvSpPr>
            <a:spLocks noGrp="1"/>
          </p:cNvSpPr>
          <p:nvPr>
            <p:ph idx="1"/>
          </p:nvPr>
        </p:nvSpPr>
        <p:spPr/>
        <p:txBody>
          <a:bodyPr>
            <a:normAutofit fontScale="92500" lnSpcReduction="10000"/>
          </a:bodyPr>
          <a:lstStyle/>
          <a:p>
            <a:r>
              <a:rPr lang="ru-RU" b="1" dirty="0" err="1"/>
              <a:t>Готування</a:t>
            </a:r>
            <a:r>
              <a:rPr lang="ru-RU" b="1" dirty="0"/>
              <a:t> </a:t>
            </a:r>
            <a:r>
              <a:rPr lang="ru-RU" b="1" dirty="0" err="1"/>
              <a:t>бактеріальних</a:t>
            </a:r>
            <a:r>
              <a:rPr lang="ru-RU" b="1" dirty="0"/>
              <a:t> </a:t>
            </a:r>
            <a:r>
              <a:rPr lang="ru-RU" b="1" dirty="0" err="1"/>
              <a:t>суспензій</a:t>
            </a:r>
            <a:r>
              <a:rPr lang="ru-RU" b="1" dirty="0"/>
              <a:t> за </a:t>
            </a:r>
            <a:r>
              <a:rPr lang="ru-RU" b="1" dirty="0" err="1"/>
              <a:t>оптичним</a:t>
            </a:r>
            <a:r>
              <a:rPr lang="ru-RU" b="1" dirty="0"/>
              <a:t> стандартом </a:t>
            </a:r>
            <a:endParaRPr lang="ru-RU" dirty="0"/>
          </a:p>
          <a:p>
            <a:r>
              <a:rPr lang="uk-UA" dirty="0"/>
              <a:t>Для проведення серологічних досліджень і деяких інших мікробіологічних робіт (з антибіотиками, бактеріофагом тощо) необхідно мати певну кількість мікробних тіл в 1 см3. Для цього необхідно приготувати суспензію бактерій, користуючись бактеріальним стандартом. Цей стандарт складається з 4-х запаяних пробірок – еталонів, які містять подрібнене скло і різняться ступенем мутності. Мікробну суспензію готують, використовуючи 18–24 год бактеріальну культуру. Культуру, яка виросла на косому агарі, заливають фізіологічним розчином або стерильною водопровідною водою, ретельно збовтують. Потім частину отриманої суспензії пере-носять у пробірку відповідного еталона. </a:t>
            </a:r>
          </a:p>
        </p:txBody>
      </p:sp>
    </p:spTree>
    <p:extLst>
      <p:ext uri="{BB962C8B-B14F-4D97-AF65-F5344CB8AC3E}">
        <p14:creationId xmlns:p14="http://schemas.microsoft.com/office/powerpoint/2010/main" val="97233175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01FFCBD-3366-4B9D-B7E4-939A0465219E}"/>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8622CF0B-4D46-469A-AB7D-07BAF8ED21FC}"/>
              </a:ext>
            </a:extLst>
          </p:cNvPr>
          <p:cNvSpPr>
            <a:spLocks noGrp="1"/>
          </p:cNvSpPr>
          <p:nvPr>
            <p:ph idx="1"/>
          </p:nvPr>
        </p:nvSpPr>
        <p:spPr/>
        <p:txBody>
          <a:bodyPr>
            <a:normAutofit fontScale="92500" lnSpcReduction="10000"/>
          </a:bodyPr>
          <a:lstStyle/>
          <a:p>
            <a:r>
              <a:rPr lang="ru-RU" b="1" dirty="0" err="1"/>
              <a:t>Виділення</a:t>
            </a:r>
            <a:r>
              <a:rPr lang="ru-RU" b="1" dirty="0"/>
              <a:t> </a:t>
            </a:r>
            <a:r>
              <a:rPr lang="ru-RU" b="1" dirty="0" err="1"/>
              <a:t>чистої</a:t>
            </a:r>
            <a:r>
              <a:rPr lang="ru-RU" b="1" dirty="0"/>
              <a:t> </a:t>
            </a:r>
            <a:r>
              <a:rPr lang="ru-RU" b="1" dirty="0" err="1"/>
              <a:t>культури</a:t>
            </a:r>
            <a:r>
              <a:rPr lang="ru-RU" b="1" dirty="0"/>
              <a:t> </a:t>
            </a:r>
            <a:r>
              <a:rPr lang="ru-RU" b="1" dirty="0" err="1"/>
              <a:t>збудника</a:t>
            </a:r>
            <a:r>
              <a:rPr lang="ru-RU" i="1" dirty="0"/>
              <a:t>. </a:t>
            </a:r>
            <a:r>
              <a:rPr lang="ru-RU" dirty="0"/>
              <a:t>Для </a:t>
            </a:r>
            <a:r>
              <a:rPr lang="ru-RU" dirty="0" err="1"/>
              <a:t>цього</a:t>
            </a:r>
            <a:r>
              <a:rPr lang="ru-RU" dirty="0"/>
              <a:t> з </a:t>
            </a:r>
            <a:r>
              <a:rPr lang="ru-RU" dirty="0" err="1"/>
              <a:t>ураженої</a:t>
            </a:r>
            <a:r>
              <a:rPr lang="ru-RU" dirty="0"/>
              <a:t> </a:t>
            </a:r>
            <a:r>
              <a:rPr lang="ru-RU" dirty="0" err="1"/>
              <a:t>тканини</a:t>
            </a:r>
            <a:r>
              <a:rPr lang="ru-RU" dirty="0"/>
              <a:t> </a:t>
            </a:r>
            <a:r>
              <a:rPr lang="ru-RU" dirty="0" err="1"/>
              <a:t>вирізають</a:t>
            </a:r>
            <a:r>
              <a:rPr lang="ru-RU" dirty="0"/>
              <a:t> </a:t>
            </a:r>
            <a:r>
              <a:rPr lang="ru-RU" dirty="0" err="1"/>
              <a:t>частину</a:t>
            </a:r>
            <a:r>
              <a:rPr lang="ru-RU" dirty="0"/>
              <a:t>, </a:t>
            </a:r>
            <a:r>
              <a:rPr lang="ru-RU" dirty="0" err="1"/>
              <a:t>захоплюючи</a:t>
            </a:r>
            <a:r>
              <a:rPr lang="ru-RU" dirty="0"/>
              <a:t> </a:t>
            </a:r>
            <a:r>
              <a:rPr lang="ru-RU" dirty="0" err="1"/>
              <a:t>здорову</a:t>
            </a:r>
            <a:r>
              <a:rPr lang="ru-RU" dirty="0"/>
              <a:t> </a:t>
            </a:r>
            <a:r>
              <a:rPr lang="ru-RU" dirty="0" err="1"/>
              <a:t>ділянку</a:t>
            </a:r>
            <a:r>
              <a:rPr lang="ru-RU" dirty="0"/>
              <a:t>, </a:t>
            </a:r>
            <a:r>
              <a:rPr lang="ru-RU" dirty="0" err="1"/>
              <a:t>промивають</a:t>
            </a:r>
            <a:r>
              <a:rPr lang="ru-RU" dirty="0"/>
              <a:t> у </a:t>
            </a:r>
            <a:r>
              <a:rPr lang="ru-RU" dirty="0" err="1"/>
              <a:t>стерильній</a:t>
            </a:r>
            <a:r>
              <a:rPr lang="ru-RU" dirty="0"/>
              <a:t> </a:t>
            </a:r>
            <a:r>
              <a:rPr lang="ru-RU" dirty="0" err="1"/>
              <a:t>воді</a:t>
            </a:r>
            <a:r>
              <a:rPr lang="ru-RU" dirty="0"/>
              <a:t>, </a:t>
            </a:r>
            <a:r>
              <a:rPr lang="ru-RU" dirty="0" err="1"/>
              <a:t>розтирають</a:t>
            </a:r>
            <a:r>
              <a:rPr lang="ru-RU" dirty="0"/>
              <a:t> у </a:t>
            </a:r>
            <a:r>
              <a:rPr lang="ru-RU" dirty="0" err="1"/>
              <a:t>ступці</a:t>
            </a:r>
            <a:r>
              <a:rPr lang="ru-RU" dirty="0"/>
              <a:t>, </a:t>
            </a:r>
            <a:r>
              <a:rPr lang="ru-RU" dirty="0" err="1"/>
              <a:t>висівають</a:t>
            </a:r>
            <a:r>
              <a:rPr lang="ru-RU" dirty="0"/>
              <a:t> </a:t>
            </a:r>
            <a:r>
              <a:rPr lang="ru-RU" dirty="0" err="1"/>
              <a:t>отриману</a:t>
            </a:r>
            <a:r>
              <a:rPr lang="ru-RU" dirty="0"/>
              <a:t> </a:t>
            </a:r>
            <a:r>
              <a:rPr lang="ru-RU" dirty="0" err="1"/>
              <a:t>масу</a:t>
            </a:r>
            <a:r>
              <a:rPr lang="ru-RU" dirty="0"/>
              <a:t> на </a:t>
            </a:r>
            <a:r>
              <a:rPr lang="ru-RU" dirty="0" err="1"/>
              <a:t>поживне</a:t>
            </a:r>
            <a:r>
              <a:rPr lang="ru-RU" dirty="0"/>
              <a:t> </a:t>
            </a:r>
            <a:r>
              <a:rPr lang="ru-RU" dirty="0" err="1"/>
              <a:t>середовище</a:t>
            </a:r>
            <a:r>
              <a:rPr lang="ru-RU" dirty="0"/>
              <a:t> в чашки </a:t>
            </a:r>
            <a:r>
              <a:rPr lang="ru-RU" dirty="0" err="1"/>
              <a:t>Петрі</a:t>
            </a:r>
            <a:r>
              <a:rPr lang="ru-RU" dirty="0"/>
              <a:t> і </a:t>
            </a:r>
            <a:r>
              <a:rPr lang="ru-RU" dirty="0" err="1"/>
              <a:t>кладуть</a:t>
            </a:r>
            <a:r>
              <a:rPr lang="ru-RU" dirty="0"/>
              <a:t> у термостат. </a:t>
            </a:r>
          </a:p>
          <a:p>
            <a:r>
              <a:rPr lang="uk-UA" dirty="0"/>
              <a:t>Чашки Петрі в термостаті оглядають щодня. Через 24 год спостерігається ріст бактеріальних колоній </a:t>
            </a:r>
            <a:r>
              <a:rPr lang="en-US" i="1" dirty="0"/>
              <a:t>Erwinia, </a:t>
            </a:r>
            <a:r>
              <a:rPr lang="uk-UA" dirty="0"/>
              <a:t>через 24–48 год – з роду </a:t>
            </a:r>
            <a:r>
              <a:rPr lang="en-US" i="1" dirty="0"/>
              <a:t>Pseudomonas, </a:t>
            </a:r>
            <a:r>
              <a:rPr lang="en-US" dirty="0"/>
              <a:t>48–72 </a:t>
            </a:r>
            <a:r>
              <a:rPr lang="uk-UA" dirty="0"/>
              <a:t>год – до семи діб – з роду </a:t>
            </a:r>
            <a:r>
              <a:rPr lang="en-US" i="1" dirty="0"/>
              <a:t>Xanthomonas, </a:t>
            </a:r>
            <a:r>
              <a:rPr lang="en-US" dirty="0"/>
              <a:t>72 </a:t>
            </a:r>
            <a:r>
              <a:rPr lang="uk-UA" dirty="0"/>
              <a:t>год – до семи діб – роду </a:t>
            </a:r>
            <a:r>
              <a:rPr lang="en-US" i="1" dirty="0"/>
              <a:t>Corynebacterium. </a:t>
            </a:r>
            <a:endParaRPr lang="en-US" dirty="0"/>
          </a:p>
          <a:p>
            <a:r>
              <a:rPr lang="uk-UA" dirty="0"/>
              <a:t>Колонії у чашках оглядають без бінокуляра, не відкриваючи кришки. За допомогою лупи крізь скло </a:t>
            </a:r>
            <a:r>
              <a:rPr lang="uk-UA" dirty="0" err="1"/>
              <a:t>дна</a:t>
            </a:r>
            <a:r>
              <a:rPr lang="uk-UA" dirty="0"/>
              <a:t> чашки визначають колір, форму і краї колоній. Її структуру розглядають при малому збільшенні бінокуляра, ставлячи чашку Петрі на столик догори дном. </a:t>
            </a:r>
          </a:p>
        </p:txBody>
      </p:sp>
    </p:spTree>
    <p:extLst>
      <p:ext uri="{BB962C8B-B14F-4D97-AF65-F5344CB8AC3E}">
        <p14:creationId xmlns:p14="http://schemas.microsoft.com/office/powerpoint/2010/main" val="121316260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A578741-0661-4D1B-96D4-01E39F631944}"/>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56761CC1-0CD7-4D57-877A-07ED33170E8E}"/>
              </a:ext>
            </a:extLst>
          </p:cNvPr>
          <p:cNvSpPr>
            <a:spLocks noGrp="1"/>
          </p:cNvSpPr>
          <p:nvPr>
            <p:ph idx="1"/>
          </p:nvPr>
        </p:nvSpPr>
        <p:spPr/>
        <p:txBody>
          <a:bodyPr>
            <a:normAutofit fontScale="92500" lnSpcReduction="10000"/>
          </a:bodyPr>
          <a:lstStyle/>
          <a:p>
            <a:r>
              <a:rPr lang="ru-RU" dirty="0" err="1"/>
              <a:t>Окремі</a:t>
            </a:r>
            <a:r>
              <a:rPr lang="ru-RU" dirty="0"/>
              <a:t>, добре </a:t>
            </a:r>
            <a:r>
              <a:rPr lang="ru-RU" dirty="0" err="1"/>
              <a:t>ізольовані</a:t>
            </a:r>
            <a:r>
              <a:rPr lang="ru-RU" dirty="0"/>
              <a:t> одна </a:t>
            </a:r>
            <a:r>
              <a:rPr lang="ru-RU" dirty="0" err="1"/>
              <a:t>від</a:t>
            </a:r>
            <a:r>
              <a:rPr lang="ru-RU" dirty="0"/>
              <a:t> </a:t>
            </a:r>
            <a:r>
              <a:rPr lang="ru-RU" dirty="0" err="1"/>
              <a:t>одної</a:t>
            </a:r>
            <a:r>
              <a:rPr lang="ru-RU" dirty="0"/>
              <a:t>, </a:t>
            </a:r>
            <a:r>
              <a:rPr lang="ru-RU" dirty="0" err="1"/>
              <a:t>колонії</a:t>
            </a:r>
            <a:r>
              <a:rPr lang="ru-RU" dirty="0"/>
              <a:t> </a:t>
            </a:r>
            <a:r>
              <a:rPr lang="ru-RU" dirty="0" err="1"/>
              <a:t>бактерій</a:t>
            </a:r>
            <a:r>
              <a:rPr lang="ru-RU" dirty="0"/>
              <a:t>, </a:t>
            </a:r>
            <a:r>
              <a:rPr lang="ru-RU" dirty="0" err="1"/>
              <a:t>які</a:t>
            </a:r>
            <a:r>
              <a:rPr lang="ru-RU" dirty="0"/>
              <a:t> в </a:t>
            </a:r>
            <a:r>
              <a:rPr lang="ru-RU" dirty="0" err="1"/>
              <a:t>подальшому</a:t>
            </a:r>
            <a:r>
              <a:rPr lang="ru-RU" dirty="0"/>
              <a:t> </a:t>
            </a:r>
            <a:r>
              <a:rPr lang="ru-RU" dirty="0" err="1"/>
              <a:t>вивчають</a:t>
            </a:r>
            <a:r>
              <a:rPr lang="ru-RU" dirty="0"/>
              <a:t>, </a:t>
            </a:r>
            <a:r>
              <a:rPr lang="ru-RU" dirty="0" err="1"/>
              <a:t>позначають</a:t>
            </a:r>
            <a:r>
              <a:rPr lang="ru-RU" dirty="0"/>
              <a:t> на </a:t>
            </a:r>
            <a:r>
              <a:rPr lang="ru-RU" dirty="0" err="1"/>
              <a:t>дні</a:t>
            </a:r>
            <a:r>
              <a:rPr lang="ru-RU" dirty="0"/>
              <a:t> чашки </a:t>
            </a:r>
            <a:r>
              <a:rPr lang="ru-RU" dirty="0" err="1"/>
              <a:t>восковим</a:t>
            </a:r>
            <a:r>
              <a:rPr lang="ru-RU" dirty="0"/>
              <a:t> </a:t>
            </a:r>
            <a:r>
              <a:rPr lang="ru-RU" dirty="0" err="1"/>
              <a:t>олівцем</a:t>
            </a:r>
            <a:r>
              <a:rPr lang="ru-RU" dirty="0"/>
              <a:t> </a:t>
            </a:r>
            <a:r>
              <a:rPr lang="ru-RU" dirty="0" err="1"/>
              <a:t>або</a:t>
            </a:r>
            <a:r>
              <a:rPr lang="ru-RU" dirty="0"/>
              <a:t> </a:t>
            </a:r>
            <a:r>
              <a:rPr lang="ru-RU" dirty="0" err="1"/>
              <a:t>тушшю</a:t>
            </a:r>
            <a:r>
              <a:rPr lang="ru-RU" dirty="0"/>
              <a:t>. </a:t>
            </a:r>
            <a:r>
              <a:rPr lang="ru-RU" dirty="0" err="1"/>
              <a:t>Це</a:t>
            </a:r>
            <a:r>
              <a:rPr lang="ru-RU" dirty="0"/>
              <a:t> </a:t>
            </a:r>
            <a:r>
              <a:rPr lang="ru-RU" dirty="0" err="1"/>
              <a:t>належить</a:t>
            </a:r>
            <a:r>
              <a:rPr lang="ru-RU" dirty="0"/>
              <a:t> </a:t>
            </a:r>
            <a:r>
              <a:rPr lang="ru-RU" dirty="0" err="1"/>
              <a:t>виконати</a:t>
            </a:r>
            <a:r>
              <a:rPr lang="ru-RU" dirty="0"/>
              <a:t> особливо </a:t>
            </a:r>
            <a:r>
              <a:rPr lang="ru-RU" dirty="0" err="1"/>
              <a:t>ретельно</a:t>
            </a:r>
            <a:r>
              <a:rPr lang="ru-RU" dirty="0"/>
              <a:t>, </a:t>
            </a:r>
            <a:r>
              <a:rPr lang="ru-RU" dirty="0" err="1"/>
              <a:t>оскільки</a:t>
            </a:r>
            <a:r>
              <a:rPr lang="ru-RU" dirty="0"/>
              <a:t> </a:t>
            </a:r>
            <a:r>
              <a:rPr lang="ru-RU" dirty="0" err="1"/>
              <a:t>від</a:t>
            </a:r>
            <a:r>
              <a:rPr lang="ru-RU" dirty="0"/>
              <a:t> </a:t>
            </a:r>
            <a:r>
              <a:rPr lang="ru-RU" dirty="0" err="1"/>
              <a:t>правильності</a:t>
            </a:r>
            <a:r>
              <a:rPr lang="ru-RU" dirty="0"/>
              <a:t> </a:t>
            </a:r>
            <a:r>
              <a:rPr lang="ru-RU" dirty="0" err="1"/>
              <a:t>вибору</a:t>
            </a:r>
            <a:r>
              <a:rPr lang="ru-RU" dirty="0"/>
              <a:t> </a:t>
            </a:r>
            <a:r>
              <a:rPr lang="ru-RU" dirty="0" err="1"/>
              <a:t>колоній</a:t>
            </a:r>
            <a:r>
              <a:rPr lang="ru-RU" dirty="0"/>
              <a:t> </a:t>
            </a:r>
            <a:r>
              <a:rPr lang="ru-RU" dirty="0" err="1"/>
              <a:t>залежить</a:t>
            </a:r>
            <a:r>
              <a:rPr lang="ru-RU" dirty="0"/>
              <a:t> подальше </a:t>
            </a:r>
            <a:r>
              <a:rPr lang="ru-RU" dirty="0" err="1"/>
              <a:t>визначення</a:t>
            </a:r>
            <a:r>
              <a:rPr lang="ru-RU" dirty="0"/>
              <a:t> виду </a:t>
            </a:r>
            <a:r>
              <a:rPr lang="ru-RU" dirty="0" err="1"/>
              <a:t>збудника</a:t>
            </a:r>
            <a:r>
              <a:rPr lang="ru-RU" dirty="0"/>
              <a:t>. </a:t>
            </a:r>
            <a:r>
              <a:rPr lang="ru-RU" dirty="0" err="1"/>
              <a:t>Позначені</a:t>
            </a:r>
            <a:r>
              <a:rPr lang="ru-RU" dirty="0"/>
              <a:t> </a:t>
            </a:r>
            <a:r>
              <a:rPr lang="ru-RU" dirty="0" err="1"/>
              <a:t>колонії</a:t>
            </a:r>
            <a:r>
              <a:rPr lang="ru-RU" dirty="0"/>
              <a:t> </a:t>
            </a:r>
            <a:r>
              <a:rPr lang="ru-RU" dirty="0" err="1"/>
              <a:t>пересівають</a:t>
            </a:r>
            <a:r>
              <a:rPr lang="ru-RU" dirty="0"/>
              <a:t> у </a:t>
            </a:r>
            <a:r>
              <a:rPr lang="ru-RU" dirty="0" err="1"/>
              <a:t>пробірки</a:t>
            </a:r>
            <a:r>
              <a:rPr lang="ru-RU" dirty="0"/>
              <a:t> на </a:t>
            </a:r>
            <a:r>
              <a:rPr lang="ru-RU" dirty="0" err="1"/>
              <a:t>косий</a:t>
            </a:r>
            <a:r>
              <a:rPr lang="ru-RU" dirty="0"/>
              <a:t> агар. Для </a:t>
            </a:r>
            <a:r>
              <a:rPr lang="ru-RU" dirty="0" err="1"/>
              <a:t>цього</a:t>
            </a:r>
            <a:r>
              <a:rPr lang="ru-RU" dirty="0"/>
              <a:t> </a:t>
            </a:r>
            <a:r>
              <a:rPr lang="ru-RU" dirty="0" err="1"/>
              <a:t>асептично</a:t>
            </a:r>
            <a:r>
              <a:rPr lang="ru-RU" dirty="0"/>
              <a:t> </a:t>
            </a:r>
            <a:r>
              <a:rPr lang="ru-RU" dirty="0" err="1"/>
              <a:t>відкривають</a:t>
            </a:r>
            <a:r>
              <a:rPr lang="ru-RU" dirty="0"/>
              <a:t> чашку </a:t>
            </a:r>
            <a:r>
              <a:rPr lang="ru-RU" dirty="0" err="1"/>
              <a:t>Петрі</a:t>
            </a:r>
            <a:r>
              <a:rPr lang="ru-RU" dirty="0"/>
              <a:t> і </a:t>
            </a:r>
            <a:r>
              <a:rPr lang="ru-RU" dirty="0" err="1"/>
              <a:t>прожареною</a:t>
            </a:r>
            <a:r>
              <a:rPr lang="ru-RU" dirty="0"/>
              <a:t> над </a:t>
            </a:r>
            <a:r>
              <a:rPr lang="ru-RU" dirty="0" err="1"/>
              <a:t>полум’ям</a:t>
            </a:r>
            <a:r>
              <a:rPr lang="ru-RU" dirty="0"/>
              <a:t> </a:t>
            </a:r>
            <a:r>
              <a:rPr lang="ru-RU" dirty="0" err="1"/>
              <a:t>спиртівки</a:t>
            </a:r>
            <a:r>
              <a:rPr lang="ru-RU" dirty="0"/>
              <a:t>, але </a:t>
            </a:r>
            <a:r>
              <a:rPr lang="ru-RU" dirty="0" err="1"/>
              <a:t>охолодженою</a:t>
            </a:r>
            <a:r>
              <a:rPr lang="ru-RU" dirty="0"/>
              <a:t> платиновою петлею </a:t>
            </a:r>
            <a:r>
              <a:rPr lang="ru-RU" dirty="0" err="1"/>
              <a:t>злегка</a:t>
            </a:r>
            <a:r>
              <a:rPr lang="ru-RU" dirty="0"/>
              <a:t> </a:t>
            </a:r>
            <a:r>
              <a:rPr lang="ru-RU" dirty="0" err="1"/>
              <a:t>доторкаються</a:t>
            </a:r>
            <a:r>
              <a:rPr lang="ru-RU" dirty="0"/>
              <a:t> до </a:t>
            </a:r>
            <a:r>
              <a:rPr lang="ru-RU" dirty="0" err="1"/>
              <a:t>колонії</a:t>
            </a:r>
            <a:r>
              <a:rPr lang="ru-RU" dirty="0"/>
              <a:t>, </a:t>
            </a:r>
            <a:r>
              <a:rPr lang="ru-RU" dirty="0" err="1"/>
              <a:t>захоплюючи</a:t>
            </a:r>
            <a:r>
              <a:rPr lang="ru-RU" dirty="0"/>
              <a:t> </a:t>
            </a:r>
            <a:r>
              <a:rPr lang="ru-RU" dirty="0" err="1"/>
              <a:t>частину</a:t>
            </a:r>
            <a:r>
              <a:rPr lang="ru-RU" dirty="0"/>
              <a:t> </a:t>
            </a:r>
            <a:r>
              <a:rPr lang="ru-RU" dirty="0" err="1"/>
              <a:t>її</a:t>
            </a:r>
            <a:r>
              <a:rPr lang="ru-RU" dirty="0"/>
              <a:t>, і </a:t>
            </a:r>
            <a:r>
              <a:rPr lang="ru-RU" dirty="0" err="1"/>
              <a:t>обережно</a:t>
            </a:r>
            <a:r>
              <a:rPr lang="ru-RU" dirty="0"/>
              <a:t> </a:t>
            </a:r>
            <a:r>
              <a:rPr lang="ru-RU" dirty="0" err="1"/>
              <a:t>переносять</a:t>
            </a:r>
            <a:r>
              <a:rPr lang="ru-RU" dirty="0"/>
              <a:t> у </a:t>
            </a:r>
            <a:r>
              <a:rPr lang="ru-RU" dirty="0" err="1"/>
              <a:t>пробірку</a:t>
            </a:r>
            <a:r>
              <a:rPr lang="ru-RU" dirty="0"/>
              <a:t>, </a:t>
            </a:r>
            <a:r>
              <a:rPr lang="ru-RU" dirty="0" err="1"/>
              <a:t>проводячи</a:t>
            </a:r>
            <a:r>
              <a:rPr lang="ru-RU" dirty="0"/>
              <a:t> петлею </a:t>
            </a:r>
            <a:r>
              <a:rPr lang="ru-RU" dirty="0" err="1"/>
              <a:t>знизу</a:t>
            </a:r>
            <a:r>
              <a:rPr lang="ru-RU" dirty="0"/>
              <a:t> догори по </a:t>
            </a:r>
            <a:r>
              <a:rPr lang="ru-RU" dirty="0" err="1"/>
              <a:t>поверхні</a:t>
            </a:r>
            <a:r>
              <a:rPr lang="ru-RU" dirty="0"/>
              <a:t> </a:t>
            </a:r>
            <a:r>
              <a:rPr lang="ru-RU" dirty="0" err="1"/>
              <a:t>всього</a:t>
            </a:r>
            <a:r>
              <a:rPr lang="ru-RU" dirty="0"/>
              <a:t> </a:t>
            </a:r>
            <a:r>
              <a:rPr lang="ru-RU" dirty="0" err="1"/>
              <a:t>середовища</a:t>
            </a:r>
            <a:r>
              <a:rPr lang="ru-RU" dirty="0"/>
              <a:t>. </a:t>
            </a:r>
            <a:r>
              <a:rPr lang="ru-RU" dirty="0" err="1"/>
              <a:t>Пробірки</a:t>
            </a:r>
            <a:r>
              <a:rPr lang="ru-RU" dirty="0"/>
              <a:t> з </a:t>
            </a:r>
            <a:r>
              <a:rPr lang="ru-RU" dirty="0" err="1"/>
              <a:t>виділеними</a:t>
            </a:r>
            <a:r>
              <a:rPr lang="ru-RU" dirty="0"/>
              <a:t> </a:t>
            </a:r>
            <a:r>
              <a:rPr lang="ru-RU" dirty="0" err="1"/>
              <a:t>колоніями</a:t>
            </a:r>
            <a:r>
              <a:rPr lang="ru-RU" dirty="0"/>
              <a:t> </a:t>
            </a:r>
            <a:r>
              <a:rPr lang="ru-RU" dirty="0" err="1"/>
              <a:t>ставлять</a:t>
            </a:r>
            <a:r>
              <a:rPr lang="ru-RU" dirty="0"/>
              <a:t> у термостат за </a:t>
            </a:r>
            <a:r>
              <a:rPr lang="ru-RU" dirty="0" err="1"/>
              <a:t>температури</a:t>
            </a:r>
            <a:r>
              <a:rPr lang="ru-RU" dirty="0"/>
              <a:t> 28–30 °С на </a:t>
            </a:r>
            <a:r>
              <a:rPr lang="ru-RU" dirty="0" err="1"/>
              <a:t>дві</a:t>
            </a:r>
            <a:r>
              <a:rPr lang="ru-RU" dirty="0"/>
              <a:t>–три </a:t>
            </a:r>
            <a:r>
              <a:rPr lang="ru-RU" dirty="0" err="1"/>
              <a:t>доби</a:t>
            </a:r>
            <a:r>
              <a:rPr lang="ru-RU" dirty="0"/>
              <a:t>. </a:t>
            </a:r>
            <a:r>
              <a:rPr lang="ru-RU" dirty="0" err="1"/>
              <a:t>Зазвичай</a:t>
            </a:r>
            <a:r>
              <a:rPr lang="ru-RU" dirty="0"/>
              <a:t>, </a:t>
            </a:r>
            <a:r>
              <a:rPr lang="ru-RU" dirty="0" err="1"/>
              <a:t>виділяють</a:t>
            </a:r>
            <a:r>
              <a:rPr lang="ru-RU" dirty="0"/>
              <a:t> </a:t>
            </a:r>
            <a:r>
              <a:rPr lang="ru-RU" dirty="0" err="1"/>
              <a:t>чотири</a:t>
            </a:r>
            <a:r>
              <a:rPr lang="ru-RU" dirty="0"/>
              <a:t>–</a:t>
            </a:r>
            <a:r>
              <a:rPr lang="ru-RU" dirty="0" err="1"/>
              <a:t>шість</a:t>
            </a:r>
            <a:r>
              <a:rPr lang="ru-RU" dirty="0"/>
              <a:t> </a:t>
            </a:r>
            <a:r>
              <a:rPr lang="ru-RU" dirty="0" err="1"/>
              <a:t>колоній</a:t>
            </a:r>
            <a:r>
              <a:rPr lang="ru-RU" dirty="0"/>
              <a:t>, </a:t>
            </a:r>
            <a:r>
              <a:rPr lang="ru-RU" dirty="0" err="1"/>
              <a:t>що</a:t>
            </a:r>
            <a:r>
              <a:rPr lang="ru-RU" dirty="0"/>
              <a:t> за </a:t>
            </a:r>
            <a:r>
              <a:rPr lang="ru-RU" dirty="0" err="1"/>
              <a:t>кольором</a:t>
            </a:r>
            <a:r>
              <a:rPr lang="ru-RU" dirty="0"/>
              <a:t> і характером росту </a:t>
            </a:r>
            <a:r>
              <a:rPr lang="ru-RU" dirty="0" err="1"/>
              <a:t>відповідають</a:t>
            </a:r>
            <a:r>
              <a:rPr lang="ru-RU" dirty="0"/>
              <a:t> </a:t>
            </a:r>
            <a:r>
              <a:rPr lang="ru-RU" dirty="0" err="1"/>
              <a:t>опису</a:t>
            </a:r>
            <a:r>
              <a:rPr lang="ru-RU" dirty="0"/>
              <a:t> </a:t>
            </a:r>
            <a:r>
              <a:rPr lang="ru-RU" dirty="0" err="1"/>
              <a:t>цього</a:t>
            </a:r>
            <a:r>
              <a:rPr lang="ru-RU" dirty="0"/>
              <a:t> </a:t>
            </a:r>
            <a:r>
              <a:rPr lang="ru-RU" dirty="0" err="1"/>
              <a:t>збудника</a:t>
            </a:r>
            <a:r>
              <a:rPr lang="ru-RU" dirty="0"/>
              <a:t>. </a:t>
            </a:r>
            <a:endParaRPr lang="uk-UA" dirty="0"/>
          </a:p>
        </p:txBody>
      </p:sp>
    </p:spTree>
    <p:extLst>
      <p:ext uri="{BB962C8B-B14F-4D97-AF65-F5344CB8AC3E}">
        <p14:creationId xmlns:p14="http://schemas.microsoft.com/office/powerpoint/2010/main" val="20380933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36F2612-C57E-4733-8D91-4F9CDF05EF9C}"/>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8DD9FD4D-8C63-48B4-BFA2-C4C5EC7A2DFC}"/>
              </a:ext>
            </a:extLst>
          </p:cNvPr>
          <p:cNvSpPr>
            <a:spLocks noGrp="1"/>
          </p:cNvSpPr>
          <p:nvPr>
            <p:ph idx="1"/>
          </p:nvPr>
        </p:nvSpPr>
        <p:spPr/>
        <p:txBody>
          <a:bodyPr>
            <a:normAutofit fontScale="92500" lnSpcReduction="10000"/>
          </a:bodyPr>
          <a:lstStyle/>
          <a:p>
            <a:r>
              <a:rPr lang="ru-RU" dirty="0" err="1"/>
              <a:t>Ріст</a:t>
            </a:r>
            <a:r>
              <a:rPr lang="ru-RU" dirty="0"/>
              <a:t> на косому </a:t>
            </a:r>
            <a:r>
              <a:rPr lang="ru-RU" dirty="0" err="1"/>
              <a:t>агарі</a:t>
            </a:r>
            <a:r>
              <a:rPr lang="ru-RU" dirty="0"/>
              <a:t> </a:t>
            </a:r>
            <a:r>
              <a:rPr lang="ru-RU" dirty="0" err="1"/>
              <a:t>оглядають</a:t>
            </a:r>
            <a:r>
              <a:rPr lang="ru-RU" dirty="0"/>
              <a:t> </a:t>
            </a:r>
            <a:r>
              <a:rPr lang="ru-RU" dirty="0" err="1"/>
              <a:t>щодня</a:t>
            </a:r>
            <a:r>
              <a:rPr lang="ru-RU" dirty="0"/>
              <a:t>, </a:t>
            </a:r>
            <a:r>
              <a:rPr lang="ru-RU" dirty="0" err="1"/>
              <a:t>перевіряючи</a:t>
            </a:r>
            <a:r>
              <a:rPr lang="ru-RU" dirty="0"/>
              <a:t> чистоту </a:t>
            </a:r>
            <a:r>
              <a:rPr lang="ru-RU" dirty="0" err="1"/>
              <a:t>культури</a:t>
            </a:r>
            <a:r>
              <a:rPr lang="ru-RU" dirty="0"/>
              <a:t> </a:t>
            </a:r>
            <a:r>
              <a:rPr lang="ru-RU" dirty="0" err="1"/>
              <a:t>трьома</a:t>
            </a:r>
            <a:r>
              <a:rPr lang="ru-RU" dirty="0"/>
              <a:t> методами: </a:t>
            </a:r>
          </a:p>
          <a:p>
            <a:r>
              <a:rPr lang="uk-UA" dirty="0"/>
              <a:t>1) </a:t>
            </a:r>
            <a:r>
              <a:rPr lang="uk-UA" dirty="0" err="1"/>
              <a:t>макроскопічно</a:t>
            </a:r>
            <a:r>
              <a:rPr lang="uk-UA" dirty="0"/>
              <a:t>; </a:t>
            </a:r>
          </a:p>
          <a:p>
            <a:r>
              <a:rPr lang="uk-UA" dirty="0"/>
              <a:t>2) під мікроскопом на малому збільшенні (якщо є сумніви щодо однорідності росту, то під мікроскопом оглядають препарати, виготовлені з цієї культури); </a:t>
            </a:r>
          </a:p>
          <a:p>
            <a:r>
              <a:rPr lang="uk-UA" dirty="0"/>
              <a:t>3) якщо ріст однорідний і за виглядом схожий з колоніями певного виду збудника, то визначають морфологічні, </a:t>
            </a:r>
            <a:r>
              <a:rPr lang="uk-UA" dirty="0" err="1"/>
              <a:t>культуральні</a:t>
            </a:r>
            <a:r>
              <a:rPr lang="uk-UA" dirty="0"/>
              <a:t> та біохімічні властивості ізольованої чистої культури. </a:t>
            </a:r>
          </a:p>
          <a:p>
            <a:r>
              <a:rPr lang="ru-RU" dirty="0" err="1"/>
              <a:t>Результати</a:t>
            </a:r>
            <a:r>
              <a:rPr lang="ru-RU" dirty="0"/>
              <a:t> </a:t>
            </a:r>
            <a:r>
              <a:rPr lang="ru-RU" dirty="0" err="1"/>
              <a:t>досліджень</a:t>
            </a:r>
            <a:r>
              <a:rPr lang="ru-RU" dirty="0"/>
              <a:t> </a:t>
            </a:r>
            <a:r>
              <a:rPr lang="ru-RU" dirty="0" err="1"/>
              <a:t>кольору</a:t>
            </a:r>
            <a:r>
              <a:rPr lang="ru-RU" dirty="0"/>
              <a:t>, </a:t>
            </a:r>
            <a:r>
              <a:rPr lang="ru-RU" dirty="0" err="1"/>
              <a:t>структури</a:t>
            </a:r>
            <a:r>
              <a:rPr lang="ru-RU" dirty="0"/>
              <a:t> </a:t>
            </a:r>
            <a:r>
              <a:rPr lang="ru-RU" dirty="0" err="1"/>
              <a:t>колоній</a:t>
            </a:r>
            <a:r>
              <a:rPr lang="ru-RU" dirty="0"/>
              <a:t> </a:t>
            </a:r>
            <a:r>
              <a:rPr lang="ru-RU" dirty="0" err="1"/>
              <a:t>виділеної</a:t>
            </a:r>
            <a:r>
              <a:rPr lang="ru-RU" dirty="0"/>
              <a:t> </a:t>
            </a:r>
            <a:r>
              <a:rPr lang="ru-RU" dirty="0" err="1"/>
              <a:t>чистої</a:t>
            </a:r>
            <a:r>
              <a:rPr lang="ru-RU" dirty="0"/>
              <a:t> </a:t>
            </a:r>
            <a:r>
              <a:rPr lang="ru-RU" dirty="0" err="1"/>
              <a:t>культури</a:t>
            </a:r>
            <a:r>
              <a:rPr lang="ru-RU" dirty="0"/>
              <a:t> </a:t>
            </a:r>
            <a:r>
              <a:rPr lang="ru-RU" dirty="0" err="1"/>
              <a:t>заносять</a:t>
            </a:r>
            <a:r>
              <a:rPr lang="ru-RU" dirty="0"/>
              <a:t> до журналу </a:t>
            </a:r>
            <a:r>
              <a:rPr lang="ru-RU" dirty="0" err="1"/>
              <a:t>бактеріологічних</a:t>
            </a:r>
            <a:r>
              <a:rPr lang="ru-RU" dirty="0"/>
              <a:t> </a:t>
            </a:r>
            <a:r>
              <a:rPr lang="ru-RU" dirty="0" err="1"/>
              <a:t>аналізів</a:t>
            </a:r>
            <a:r>
              <a:rPr lang="ru-RU" dirty="0"/>
              <a:t>. </a:t>
            </a:r>
            <a:endParaRPr lang="uk-UA" dirty="0"/>
          </a:p>
        </p:txBody>
      </p:sp>
    </p:spTree>
    <p:extLst>
      <p:ext uri="{BB962C8B-B14F-4D97-AF65-F5344CB8AC3E}">
        <p14:creationId xmlns:p14="http://schemas.microsoft.com/office/powerpoint/2010/main" val="310413318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2E11630-505D-43AD-A90C-6F5B22F6F284}"/>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60C3200A-C954-4740-8D6C-CC9BB5069432}"/>
              </a:ext>
            </a:extLst>
          </p:cNvPr>
          <p:cNvSpPr>
            <a:spLocks noGrp="1"/>
          </p:cNvSpPr>
          <p:nvPr>
            <p:ph idx="1"/>
          </p:nvPr>
        </p:nvSpPr>
        <p:spPr/>
        <p:txBody>
          <a:bodyPr/>
          <a:lstStyle/>
          <a:p>
            <a:r>
              <a:rPr lang="uk-UA" b="1" dirty="0"/>
              <a:t>Визначення морфологічних, </a:t>
            </a:r>
            <a:r>
              <a:rPr lang="uk-UA" b="1" dirty="0" err="1"/>
              <a:t>культуральних</a:t>
            </a:r>
            <a:r>
              <a:rPr lang="uk-UA" b="1" dirty="0"/>
              <a:t> і біохімічних властивостей бактерій. </a:t>
            </a:r>
            <a:r>
              <a:rPr lang="uk-UA" dirty="0"/>
              <a:t>Визначення виду збудника того чи іншого бактеріозу ґрунтується на вивченні морфологічних, </a:t>
            </a:r>
            <a:r>
              <a:rPr lang="uk-UA" dirty="0" err="1"/>
              <a:t>культуральних</a:t>
            </a:r>
            <a:r>
              <a:rPr lang="uk-UA" dirty="0"/>
              <a:t> і біохімічних властивостей бактерій. Для цього чисту культуру висівають на ряд різноманітних стандартних поживних середовищ (строкатий ряд): </a:t>
            </a:r>
            <a:r>
              <a:rPr lang="uk-UA" dirty="0" err="1"/>
              <a:t>м’ясопептонний</a:t>
            </a:r>
            <a:r>
              <a:rPr lang="uk-UA" dirty="0"/>
              <a:t> агар (МПА) або картопляно-глюкозний агар, </a:t>
            </a:r>
            <a:r>
              <a:rPr lang="uk-UA" dirty="0" err="1"/>
              <a:t>м’ясопептонний</a:t>
            </a:r>
            <a:r>
              <a:rPr lang="uk-UA" dirty="0"/>
              <a:t> агар з крохмалем, </a:t>
            </a:r>
            <a:r>
              <a:rPr lang="uk-UA" dirty="0" err="1"/>
              <a:t>м’ясопептонний</a:t>
            </a:r>
            <a:r>
              <a:rPr lang="uk-UA" dirty="0"/>
              <a:t> желатин (МПЖ), </a:t>
            </a:r>
            <a:r>
              <a:rPr lang="uk-UA" dirty="0" err="1"/>
              <a:t>м’ясопептонний</a:t>
            </a:r>
            <a:r>
              <a:rPr lang="uk-UA" dirty="0"/>
              <a:t> бульйон (МПБ), бульйон із селітрою, картоплею, молоком, молоко з лакмусом, глюкозою, лактозою, сахарозою, мальтозою, </a:t>
            </a:r>
            <a:r>
              <a:rPr lang="uk-UA" dirty="0" err="1"/>
              <a:t>маннітом</a:t>
            </a:r>
            <a:r>
              <a:rPr lang="uk-UA" dirty="0"/>
              <a:t>. </a:t>
            </a:r>
          </a:p>
        </p:txBody>
      </p:sp>
    </p:spTree>
    <p:extLst>
      <p:ext uri="{BB962C8B-B14F-4D97-AF65-F5344CB8AC3E}">
        <p14:creationId xmlns:p14="http://schemas.microsoft.com/office/powerpoint/2010/main" val="169341183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36018C5-249C-4687-A0E3-16C637901F88}"/>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932B2DB6-AF53-4667-ADD8-5B852ABDA3CB}"/>
              </a:ext>
            </a:extLst>
          </p:cNvPr>
          <p:cNvSpPr>
            <a:spLocks noGrp="1"/>
          </p:cNvSpPr>
          <p:nvPr>
            <p:ph idx="1"/>
          </p:nvPr>
        </p:nvSpPr>
        <p:spPr/>
        <p:txBody>
          <a:bodyPr/>
          <a:lstStyle/>
          <a:p>
            <a:r>
              <a:rPr lang="uk-UA" dirty="0"/>
              <a:t>Перед початком роботи в штатив вставляють пробірку з досліджуваною 24–48-годинною чистою культурою, пробірку з косим агаром і далі – пробірки з переліченими вище середовищами. Чашки Петрі з розлитими МПА з крохмалем готують заздалегідь (за дві–три години) з таким розрахунком, щоб до висівання середовище встигло застигнути і в міру підсохнути. На всіх пробірках восковим олівцем або тушшю проставляють номер бактеріологічної експертизи і дату </a:t>
            </a:r>
            <a:r>
              <a:rPr lang="ru-RU" dirty="0" err="1"/>
              <a:t>висівання</a:t>
            </a:r>
            <a:r>
              <a:rPr lang="ru-RU" dirty="0"/>
              <a:t>, на </a:t>
            </a:r>
            <a:r>
              <a:rPr lang="ru-RU" dirty="0" err="1"/>
              <a:t>пробірках</a:t>
            </a:r>
            <a:r>
              <a:rPr lang="ru-RU" dirty="0"/>
              <a:t> з желатином, МПБ з </a:t>
            </a:r>
            <a:r>
              <a:rPr lang="ru-RU" dirty="0" err="1"/>
              <a:t>селітрою</a:t>
            </a:r>
            <a:r>
              <a:rPr lang="ru-RU" dirty="0"/>
              <a:t> і </a:t>
            </a:r>
            <a:r>
              <a:rPr lang="ru-RU" dirty="0" err="1"/>
              <a:t>цукрами</a:t>
            </a:r>
            <a:r>
              <a:rPr lang="ru-RU" dirty="0"/>
              <a:t>, </a:t>
            </a:r>
            <a:r>
              <a:rPr lang="ru-RU" dirty="0" err="1"/>
              <a:t>крім</a:t>
            </a:r>
            <a:r>
              <a:rPr lang="ru-RU" dirty="0"/>
              <a:t> того, </a:t>
            </a:r>
            <a:r>
              <a:rPr lang="ru-RU" dirty="0" err="1"/>
              <a:t>зазначають</a:t>
            </a:r>
            <a:r>
              <a:rPr lang="ru-RU" dirty="0"/>
              <a:t> </a:t>
            </a:r>
            <a:r>
              <a:rPr lang="ru-RU" dirty="0" err="1"/>
              <a:t>назву</a:t>
            </a:r>
            <a:r>
              <a:rPr lang="ru-RU" dirty="0"/>
              <a:t> </a:t>
            </a:r>
            <a:r>
              <a:rPr lang="ru-RU" dirty="0" err="1"/>
              <a:t>середовища</a:t>
            </a:r>
            <a:r>
              <a:rPr lang="ru-RU" dirty="0"/>
              <a:t>. </a:t>
            </a:r>
            <a:r>
              <a:rPr lang="uk-UA" dirty="0"/>
              <a:t> </a:t>
            </a:r>
          </a:p>
        </p:txBody>
      </p:sp>
      <p:sp>
        <p:nvSpPr>
          <p:cNvPr id="4" name="Объект 2">
            <a:extLst>
              <a:ext uri="{FF2B5EF4-FFF2-40B4-BE49-F238E27FC236}">
                <a16:creationId xmlns:a16="http://schemas.microsoft.com/office/drawing/2014/main" id="{AF214E15-D8EC-465A-8835-3EDA5D578C0D}"/>
              </a:ext>
            </a:extLst>
          </p:cNvPr>
          <p:cNvSpPr txBox="1">
            <a:spLocks/>
          </p:cNvSpPr>
          <p:nvPr/>
        </p:nvSpPr>
        <p:spPr>
          <a:xfrm>
            <a:off x="838200" y="1690688"/>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uk-UA"/>
          </a:p>
        </p:txBody>
      </p:sp>
    </p:spTree>
    <p:extLst>
      <p:ext uri="{BB962C8B-B14F-4D97-AF65-F5344CB8AC3E}">
        <p14:creationId xmlns:p14="http://schemas.microsoft.com/office/powerpoint/2010/main" val="62129173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D827070-2C86-4BC1-92ED-B82865233FA8}"/>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6AC2CCC9-C39E-4A21-BF9E-5091C6A3F7CC}"/>
              </a:ext>
            </a:extLst>
          </p:cNvPr>
          <p:cNvSpPr>
            <a:spLocks noGrp="1"/>
          </p:cNvSpPr>
          <p:nvPr>
            <p:ph idx="1"/>
          </p:nvPr>
        </p:nvSpPr>
        <p:spPr/>
        <p:txBody>
          <a:bodyPr/>
          <a:lstStyle/>
          <a:p>
            <a:r>
              <a:rPr lang="uk-UA"/>
              <a:t>Далі приступають безпосередньо до посіву. Беруть дві пробірки – одну з досліджуваною культурою, іншу – із застиглим косим агаром і розміщують їх між великим, вказівним і середнім пальцями лівої руки. Добре обпалюють платинову петлю і тримають її в правій руці. Прожарюють корки, потім долонею і мізинцем правої руки у полум’ї спиртівки виймають ватні корки з пробірок і тримають їх, не викладаючи на стіл. Платинову петлю знову обпалюють, дають їй охолонути і вводять у пробірку з досліджуваною культурою, торкаю-чись внутрішньої стінки пробірки. Захопивши петлею незначну кі-лькість культури, її переносять у пробірку з агаром. </a:t>
            </a:r>
          </a:p>
        </p:txBody>
      </p:sp>
    </p:spTree>
    <p:extLst>
      <p:ext uri="{BB962C8B-B14F-4D97-AF65-F5344CB8AC3E}">
        <p14:creationId xmlns:p14="http://schemas.microsoft.com/office/powerpoint/2010/main" val="121955689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12735</Words>
  <Application>Microsoft Office PowerPoint</Application>
  <PresentationFormat>Широкоэкранный</PresentationFormat>
  <Paragraphs>342</Paragraphs>
  <Slides>130</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130</vt:i4>
      </vt:variant>
    </vt:vector>
  </HeadingPairs>
  <TitlesOfParts>
    <vt:vector size="135" baseType="lpstr">
      <vt:lpstr>Arial</vt:lpstr>
      <vt:lpstr>Calibri</vt:lpstr>
      <vt:lpstr>Calibri Light</vt:lpstr>
      <vt:lpstr>Times New Roman</vt:lpstr>
      <vt:lpstr>Тема Office</vt:lpstr>
      <vt:lpstr>Лекція 13</vt:lpstr>
      <vt:lpstr>Презентация PowerPoint</vt:lpstr>
      <vt:lpstr>Презентация PowerPoint</vt:lpstr>
      <vt:lpstr>Презентация PowerPoint</vt:lpstr>
      <vt:lpstr>Прилади, обладнання та метеріали </vt:lpstr>
      <vt:lpstr>Презентация PowerPoint</vt:lpstr>
      <vt:lpstr>Підготовка робочого місця </vt:lpstr>
      <vt:lpstr>Підготовка лабораторного посуду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Готування до посіву </vt:lpstr>
      <vt:lpstr>Готування зараженого матеріалу до експертизи </vt:lpstr>
      <vt:lpstr>Презентация PowerPoint</vt:lpstr>
      <vt:lpstr>Презентация PowerPoint</vt:lpstr>
      <vt:lpstr>Виготовлення поживних середовищ для вирощування бактерій. </vt:lpstr>
      <vt:lpstr>Білкові поживні середовища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Безбілкові або синтетичні поживні середовища </vt:lpstr>
      <vt:lpstr>Презентация PowerPoint</vt:lpstr>
      <vt:lpstr>Реактиви, фарби та індикатори для визначення бактерій.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Реактиви для фарбування за Грамом. </vt:lpstr>
      <vt:lpstr>Презентация PowerPoint</vt:lpstr>
      <vt:lpstr>Методи виділення фітопатогенних бактерій з рослинного матеріалу. </vt:lpstr>
      <vt:lpstr>Презентация PowerPoint</vt:lpstr>
      <vt:lpstr>Презентация PowerPoint</vt:lpstr>
      <vt:lpstr>Підготовка ураженого матеріалу до аналізу </vt:lpstr>
      <vt:lpstr>Презентация PowerPoint</vt:lpstr>
      <vt:lpstr>Виділення бактерій з уражених частин рослин</vt:lpstr>
      <vt:lpstr>Презентация PowerPoint</vt:lpstr>
      <vt:lpstr>Бактеріологічний посів </vt:lpstr>
      <vt:lpstr>Презентация PowerPoint</vt:lpstr>
      <vt:lpstr>Презентация PowerPoint</vt:lpstr>
      <vt:lpstr>Презентация PowerPoint</vt:lpstr>
      <vt:lpstr>Виділення чистих культур бактерій </vt:lpstr>
      <vt:lpstr>Презентация PowerPoint</vt:lpstr>
      <vt:lpstr>Презентация PowerPoint</vt:lpstr>
      <vt:lpstr>Презентация PowerPoint</vt:lpstr>
      <vt:lpstr>Огляд бактеріологічних посівів </vt:lpstr>
      <vt:lpstr>Презентация PowerPoint</vt:lpstr>
      <vt:lpstr>Способи бактеріологічної експертизи </vt:lpstr>
      <vt:lpstr>Анатомічний метод </vt:lpstr>
      <vt:lpstr>Презентация PowerPoint</vt:lpstr>
      <vt:lpstr>Метод макроскопічного (зовнішнього) огляду </vt:lpstr>
      <vt:lpstr>Біологічний метод </vt:lpstr>
      <vt:lpstr>Презентация PowerPoint</vt:lpstr>
      <vt:lpstr>Презентация PowerPoint</vt:lpstr>
      <vt:lpstr>Закладання насіння у вологу камеру </vt:lpstr>
      <vt:lpstr>Посів на поживний агар </vt:lpstr>
      <vt:lpstr>Презентация PowerPoint</vt:lpstr>
      <vt:lpstr>Визначення ураженості насіння </vt:lpstr>
      <vt:lpstr>Презентация PowerPoint</vt:lpstr>
      <vt:lpstr>Люмінесцентний метод </vt:lpstr>
      <vt:lpstr>Презентация PowerPoint</vt:lpstr>
      <vt:lpstr>Презентация PowerPoint</vt:lpstr>
      <vt:lpstr>Серологічні способи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Серологічні реакції з використанням люмінесцентного методу.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Визначення морфологічних властивостей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Контрольні запитання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13</dc:title>
  <dc:creator> </dc:creator>
  <cp:lastModifiedBy> </cp:lastModifiedBy>
  <cp:revision>5</cp:revision>
  <dcterms:created xsi:type="dcterms:W3CDTF">2020-03-13T07:42:12Z</dcterms:created>
  <dcterms:modified xsi:type="dcterms:W3CDTF">2020-03-13T08:23:08Z</dcterms:modified>
</cp:coreProperties>
</file>