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3" r:id="rId27"/>
    <p:sldId id="284" r:id="rId28"/>
    <p:sldId id="285" r:id="rId29"/>
    <p:sldId id="286" r:id="rId30"/>
    <p:sldId id="287" r:id="rId31"/>
    <p:sldId id="281" r:id="rId32"/>
    <p:sldId id="282" r:id="rId33"/>
    <p:sldId id="288" r:id="rId34"/>
    <p:sldId id="289" r:id="rId35"/>
    <p:sldId id="290" r:id="rId36"/>
    <p:sldId id="291" r:id="rId37"/>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913A7C-8DC8-48AA-95E2-0954E87A736C}"/>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uk-UA"/>
          </a:p>
        </p:txBody>
      </p:sp>
      <p:sp>
        <p:nvSpPr>
          <p:cNvPr id="3" name="Подзаголовок 2">
            <a:extLst>
              <a:ext uri="{FF2B5EF4-FFF2-40B4-BE49-F238E27FC236}">
                <a16:creationId xmlns:a16="http://schemas.microsoft.com/office/drawing/2014/main" id="{2A525001-1D87-4183-8D95-6B4B317B34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uk-UA"/>
          </a:p>
        </p:txBody>
      </p:sp>
      <p:sp>
        <p:nvSpPr>
          <p:cNvPr id="4" name="Дата 3">
            <a:extLst>
              <a:ext uri="{FF2B5EF4-FFF2-40B4-BE49-F238E27FC236}">
                <a16:creationId xmlns:a16="http://schemas.microsoft.com/office/drawing/2014/main" id="{65A10F20-8B80-4308-8A4A-F7FF15C4BC95}"/>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30F557FB-6E57-4B28-B706-76D65A42546A}"/>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B319EF52-663C-4E9B-9BAF-AC01B1F3B715}"/>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1273679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E72596-F9D6-4A67-874D-D7A76F166665}"/>
              </a:ext>
            </a:extLst>
          </p:cNvPr>
          <p:cNvSpPr>
            <a:spLocks noGrp="1"/>
          </p:cNvSpPr>
          <p:nvPr>
            <p:ph type="title"/>
          </p:nvPr>
        </p:nvSpPr>
        <p:spPr/>
        <p:txBody>
          <a:bodyPr/>
          <a:lstStyle/>
          <a:p>
            <a:r>
              <a:rPr lang="ru-RU"/>
              <a:t>Образец заголовка</a:t>
            </a:r>
            <a:endParaRPr lang="uk-UA"/>
          </a:p>
        </p:txBody>
      </p:sp>
      <p:sp>
        <p:nvSpPr>
          <p:cNvPr id="3" name="Вертикальный текст 2">
            <a:extLst>
              <a:ext uri="{FF2B5EF4-FFF2-40B4-BE49-F238E27FC236}">
                <a16:creationId xmlns:a16="http://schemas.microsoft.com/office/drawing/2014/main" id="{E5710014-D0B8-4B2B-BB1F-326A4F31CC51}"/>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8CDC96C7-C1E2-4235-8E07-539A5CEA2097}"/>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FBDD01BF-68D4-46E5-A193-31CE0EFD8F93}"/>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B871C16C-3592-4CA2-A32D-ABE4CEFD517E}"/>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2431957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1786F3E9-53A1-46CC-BD02-39C6FEA334A1}"/>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uk-UA"/>
          </a:p>
        </p:txBody>
      </p:sp>
      <p:sp>
        <p:nvSpPr>
          <p:cNvPr id="3" name="Вертикальный текст 2">
            <a:extLst>
              <a:ext uri="{FF2B5EF4-FFF2-40B4-BE49-F238E27FC236}">
                <a16:creationId xmlns:a16="http://schemas.microsoft.com/office/drawing/2014/main" id="{4721CCDA-FE6A-4463-8F30-4939863CC2C4}"/>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9200FF39-B4C5-4960-8AE2-F1AC5C1B7187}"/>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9B57648A-CCC9-404F-81E0-BAA629FACB24}"/>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D245540D-4F82-49CF-8877-858E7AFF9E12}"/>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2445931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7E0A3D-8BE9-42D3-86BA-B2C0F9D0C26D}"/>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a16="http://schemas.microsoft.com/office/drawing/2014/main" id="{4ADC95DF-3CA0-4301-B14A-D7B9305A51C6}"/>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9D92EAE9-53AE-4CBE-9CCF-26F856DAA406}"/>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159C3EFB-8D1A-4063-9DAA-A7222755CA80}"/>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14A714F5-0755-4EDC-97A9-E863BFF6753D}"/>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989246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F64B4C-8378-4DB4-9973-2CCBACC0204B}"/>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uk-UA"/>
          </a:p>
        </p:txBody>
      </p:sp>
      <p:sp>
        <p:nvSpPr>
          <p:cNvPr id="3" name="Текст 2">
            <a:extLst>
              <a:ext uri="{FF2B5EF4-FFF2-40B4-BE49-F238E27FC236}">
                <a16:creationId xmlns:a16="http://schemas.microsoft.com/office/drawing/2014/main" id="{567AA5F1-7A93-4382-98CA-474C890636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FDD2CC73-9BD7-4092-A111-718F01A7E536}"/>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E0F98427-3A99-4EA4-ADF2-D5F4B1BBE05D}"/>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BFD1D3D3-DF57-48B8-A6C9-ABCD9F7D2FBE}"/>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2778361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F9DD79-8C3E-46A0-B52D-D20F6F5099C3}"/>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a16="http://schemas.microsoft.com/office/drawing/2014/main" id="{24F8136C-CE91-4013-8534-45AAE78D645F}"/>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Объект 3">
            <a:extLst>
              <a:ext uri="{FF2B5EF4-FFF2-40B4-BE49-F238E27FC236}">
                <a16:creationId xmlns:a16="http://schemas.microsoft.com/office/drawing/2014/main" id="{4139E07A-6D9C-4EDB-96CB-8935E90049E1}"/>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Дата 4">
            <a:extLst>
              <a:ext uri="{FF2B5EF4-FFF2-40B4-BE49-F238E27FC236}">
                <a16:creationId xmlns:a16="http://schemas.microsoft.com/office/drawing/2014/main" id="{53CA0BF1-DCF2-4F63-B84D-F55D44AEFC23}"/>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6" name="Нижний колонтитул 5">
            <a:extLst>
              <a:ext uri="{FF2B5EF4-FFF2-40B4-BE49-F238E27FC236}">
                <a16:creationId xmlns:a16="http://schemas.microsoft.com/office/drawing/2014/main" id="{DFCE32ED-CD99-442A-BD07-784E868FA8E5}"/>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A91818F9-5455-4029-8E3E-CFA12D329F8D}"/>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4288709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C0FA88A-EFE0-4B15-9E19-4D6CFE0EED0A}"/>
              </a:ext>
            </a:extLst>
          </p:cNvPr>
          <p:cNvSpPr>
            <a:spLocks noGrp="1"/>
          </p:cNvSpPr>
          <p:nvPr>
            <p:ph type="title"/>
          </p:nvPr>
        </p:nvSpPr>
        <p:spPr>
          <a:xfrm>
            <a:off x="839788" y="365125"/>
            <a:ext cx="10515600" cy="1325563"/>
          </a:xfrm>
        </p:spPr>
        <p:txBody>
          <a:bodyPr/>
          <a:lstStyle/>
          <a:p>
            <a:r>
              <a:rPr lang="ru-RU"/>
              <a:t>Образец заголовка</a:t>
            </a:r>
            <a:endParaRPr lang="uk-UA"/>
          </a:p>
        </p:txBody>
      </p:sp>
      <p:sp>
        <p:nvSpPr>
          <p:cNvPr id="3" name="Текст 2">
            <a:extLst>
              <a:ext uri="{FF2B5EF4-FFF2-40B4-BE49-F238E27FC236}">
                <a16:creationId xmlns:a16="http://schemas.microsoft.com/office/drawing/2014/main" id="{BFA3F3D6-9D56-4CEB-B203-22B0F46581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CC4D051B-3BBC-4E8A-8C9C-A725480F575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Текст 4">
            <a:extLst>
              <a:ext uri="{FF2B5EF4-FFF2-40B4-BE49-F238E27FC236}">
                <a16:creationId xmlns:a16="http://schemas.microsoft.com/office/drawing/2014/main" id="{28C0D699-A20D-4CC0-94FE-0C2B2799E7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1A9238EF-BF9D-4D3A-B399-0C5B16A68AA2}"/>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7" name="Дата 6">
            <a:extLst>
              <a:ext uri="{FF2B5EF4-FFF2-40B4-BE49-F238E27FC236}">
                <a16:creationId xmlns:a16="http://schemas.microsoft.com/office/drawing/2014/main" id="{4C8B186A-E239-4E12-AA23-F8C65D6C98B6}"/>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8" name="Нижний колонтитул 7">
            <a:extLst>
              <a:ext uri="{FF2B5EF4-FFF2-40B4-BE49-F238E27FC236}">
                <a16:creationId xmlns:a16="http://schemas.microsoft.com/office/drawing/2014/main" id="{27565457-3DFF-497A-AAD1-308222056BD2}"/>
              </a:ext>
            </a:extLst>
          </p:cNvPr>
          <p:cNvSpPr>
            <a:spLocks noGrp="1"/>
          </p:cNvSpPr>
          <p:nvPr>
            <p:ph type="ftr" sz="quarter" idx="11"/>
          </p:nvPr>
        </p:nvSpPr>
        <p:spPr/>
        <p:txBody>
          <a:bodyPr/>
          <a:lstStyle/>
          <a:p>
            <a:endParaRPr lang="uk-UA"/>
          </a:p>
        </p:txBody>
      </p:sp>
      <p:sp>
        <p:nvSpPr>
          <p:cNvPr id="9" name="Номер слайда 8">
            <a:extLst>
              <a:ext uri="{FF2B5EF4-FFF2-40B4-BE49-F238E27FC236}">
                <a16:creationId xmlns:a16="http://schemas.microsoft.com/office/drawing/2014/main" id="{7A1AE954-3305-49C6-8E05-54D328B24FF0}"/>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119473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D46586-C177-42C8-92EF-1052279DE5F3}"/>
              </a:ext>
            </a:extLst>
          </p:cNvPr>
          <p:cNvSpPr>
            <a:spLocks noGrp="1"/>
          </p:cNvSpPr>
          <p:nvPr>
            <p:ph type="title"/>
          </p:nvPr>
        </p:nvSpPr>
        <p:spPr/>
        <p:txBody>
          <a:bodyPr/>
          <a:lstStyle/>
          <a:p>
            <a:r>
              <a:rPr lang="ru-RU"/>
              <a:t>Образец заголовка</a:t>
            </a:r>
            <a:endParaRPr lang="uk-UA"/>
          </a:p>
        </p:txBody>
      </p:sp>
      <p:sp>
        <p:nvSpPr>
          <p:cNvPr id="3" name="Дата 2">
            <a:extLst>
              <a:ext uri="{FF2B5EF4-FFF2-40B4-BE49-F238E27FC236}">
                <a16:creationId xmlns:a16="http://schemas.microsoft.com/office/drawing/2014/main" id="{EEE82944-66C7-4BEF-B6BE-BA8FDB223D34}"/>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4" name="Нижний колонтитул 3">
            <a:extLst>
              <a:ext uri="{FF2B5EF4-FFF2-40B4-BE49-F238E27FC236}">
                <a16:creationId xmlns:a16="http://schemas.microsoft.com/office/drawing/2014/main" id="{A8B58D0E-7D08-4209-BAA4-371C65ED0AEA}"/>
              </a:ext>
            </a:extLst>
          </p:cNvPr>
          <p:cNvSpPr>
            <a:spLocks noGrp="1"/>
          </p:cNvSpPr>
          <p:nvPr>
            <p:ph type="ftr" sz="quarter" idx="11"/>
          </p:nvPr>
        </p:nvSpPr>
        <p:spPr/>
        <p:txBody>
          <a:bodyPr/>
          <a:lstStyle/>
          <a:p>
            <a:endParaRPr lang="uk-UA"/>
          </a:p>
        </p:txBody>
      </p:sp>
      <p:sp>
        <p:nvSpPr>
          <p:cNvPr id="5" name="Номер слайда 4">
            <a:extLst>
              <a:ext uri="{FF2B5EF4-FFF2-40B4-BE49-F238E27FC236}">
                <a16:creationId xmlns:a16="http://schemas.microsoft.com/office/drawing/2014/main" id="{ED6606C5-6EEE-4D8C-983C-DB2DF48A050E}"/>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3119540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4FBF9ECA-80FB-4F0A-9F87-D634B297B490}"/>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3" name="Нижний колонтитул 2">
            <a:extLst>
              <a:ext uri="{FF2B5EF4-FFF2-40B4-BE49-F238E27FC236}">
                <a16:creationId xmlns:a16="http://schemas.microsoft.com/office/drawing/2014/main" id="{F4014941-E19E-4724-BFA2-7B64FFF277DC}"/>
              </a:ext>
            </a:extLst>
          </p:cNvPr>
          <p:cNvSpPr>
            <a:spLocks noGrp="1"/>
          </p:cNvSpPr>
          <p:nvPr>
            <p:ph type="ftr" sz="quarter" idx="11"/>
          </p:nvPr>
        </p:nvSpPr>
        <p:spPr/>
        <p:txBody>
          <a:bodyPr/>
          <a:lstStyle/>
          <a:p>
            <a:endParaRPr lang="uk-UA"/>
          </a:p>
        </p:txBody>
      </p:sp>
      <p:sp>
        <p:nvSpPr>
          <p:cNvPr id="4" name="Номер слайда 3">
            <a:extLst>
              <a:ext uri="{FF2B5EF4-FFF2-40B4-BE49-F238E27FC236}">
                <a16:creationId xmlns:a16="http://schemas.microsoft.com/office/drawing/2014/main" id="{1A93244D-F55E-419D-95AB-483D2128E714}"/>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3804092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11FA51-0CF5-4F39-B210-61321BC8D7E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Объект 2">
            <a:extLst>
              <a:ext uri="{FF2B5EF4-FFF2-40B4-BE49-F238E27FC236}">
                <a16:creationId xmlns:a16="http://schemas.microsoft.com/office/drawing/2014/main" id="{230E401F-94CF-426E-968B-561DA8DBC7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Текст 3">
            <a:extLst>
              <a:ext uri="{FF2B5EF4-FFF2-40B4-BE49-F238E27FC236}">
                <a16:creationId xmlns:a16="http://schemas.microsoft.com/office/drawing/2014/main" id="{ED6723DB-B0FF-4218-98A9-E92DC7ADEB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FD6B5DD-17FB-47AF-9A46-09C5E6604A44}"/>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6" name="Нижний колонтитул 5">
            <a:extLst>
              <a:ext uri="{FF2B5EF4-FFF2-40B4-BE49-F238E27FC236}">
                <a16:creationId xmlns:a16="http://schemas.microsoft.com/office/drawing/2014/main" id="{B58C9F5A-A548-4E20-A6CC-E4080A92B541}"/>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85890564-2608-4AA0-B953-84E751D5A8E7}"/>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1396056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112CAD-B330-404B-BEEC-AF86FBBD6E1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Рисунок 2">
            <a:extLst>
              <a:ext uri="{FF2B5EF4-FFF2-40B4-BE49-F238E27FC236}">
                <a16:creationId xmlns:a16="http://schemas.microsoft.com/office/drawing/2014/main" id="{F5A4414D-96F1-44E3-8EAF-56D8D47380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a:extLst>
              <a:ext uri="{FF2B5EF4-FFF2-40B4-BE49-F238E27FC236}">
                <a16:creationId xmlns:a16="http://schemas.microsoft.com/office/drawing/2014/main" id="{5A1E7EAC-3E43-4741-B4FF-57D51F8D03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2E42CCA-9A0A-4690-AE3B-C27EF7927AA7}"/>
              </a:ext>
            </a:extLst>
          </p:cNvPr>
          <p:cNvSpPr>
            <a:spLocks noGrp="1"/>
          </p:cNvSpPr>
          <p:nvPr>
            <p:ph type="dt" sz="half" idx="10"/>
          </p:nvPr>
        </p:nvSpPr>
        <p:spPr/>
        <p:txBody>
          <a:bodyPr/>
          <a:lstStyle/>
          <a:p>
            <a:fld id="{FCEF1C6E-CDEE-4659-B1E8-C44C4B8CE9AB}" type="datetimeFigureOut">
              <a:rPr lang="uk-UA" smtClean="0"/>
              <a:t>16.03.2020</a:t>
            </a:fld>
            <a:endParaRPr lang="uk-UA"/>
          </a:p>
        </p:txBody>
      </p:sp>
      <p:sp>
        <p:nvSpPr>
          <p:cNvPr id="6" name="Нижний колонтитул 5">
            <a:extLst>
              <a:ext uri="{FF2B5EF4-FFF2-40B4-BE49-F238E27FC236}">
                <a16:creationId xmlns:a16="http://schemas.microsoft.com/office/drawing/2014/main" id="{01D3C8CE-53EC-4421-9EEF-6B0698364119}"/>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8D53912D-940C-4CD1-868C-7EEAE6C9A3E6}"/>
              </a:ext>
            </a:extLst>
          </p:cNvPr>
          <p:cNvSpPr>
            <a:spLocks noGrp="1"/>
          </p:cNvSpPr>
          <p:nvPr>
            <p:ph type="sldNum" sz="quarter" idx="12"/>
          </p:nvPr>
        </p:nvSpPr>
        <p:spPr/>
        <p:txBody>
          <a:bodyPr/>
          <a:lstStyle/>
          <a:p>
            <a:fld id="{B8C1332F-05EA-4895-8E5B-79D4C53E40C7}" type="slidenum">
              <a:rPr lang="uk-UA" smtClean="0"/>
              <a:t>‹#›</a:t>
            </a:fld>
            <a:endParaRPr lang="uk-UA"/>
          </a:p>
        </p:txBody>
      </p:sp>
    </p:spTree>
    <p:extLst>
      <p:ext uri="{BB962C8B-B14F-4D97-AF65-F5344CB8AC3E}">
        <p14:creationId xmlns:p14="http://schemas.microsoft.com/office/powerpoint/2010/main" val="1176471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034BDD1-E4D3-49C3-8884-177A480176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uk-UA"/>
          </a:p>
        </p:txBody>
      </p:sp>
      <p:sp>
        <p:nvSpPr>
          <p:cNvPr id="3" name="Текст 2">
            <a:extLst>
              <a:ext uri="{FF2B5EF4-FFF2-40B4-BE49-F238E27FC236}">
                <a16:creationId xmlns:a16="http://schemas.microsoft.com/office/drawing/2014/main" id="{6E1573AA-C914-402D-8A1D-5D86A71393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a16="http://schemas.microsoft.com/office/drawing/2014/main" id="{39EE34FC-C892-4B12-AF43-33196C10DF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F1C6E-CDEE-4659-B1E8-C44C4B8CE9AB}" type="datetimeFigureOut">
              <a:rPr lang="uk-UA" smtClean="0"/>
              <a:t>16.03.2020</a:t>
            </a:fld>
            <a:endParaRPr lang="uk-UA"/>
          </a:p>
        </p:txBody>
      </p:sp>
      <p:sp>
        <p:nvSpPr>
          <p:cNvPr id="5" name="Нижний колонтитул 4">
            <a:extLst>
              <a:ext uri="{FF2B5EF4-FFF2-40B4-BE49-F238E27FC236}">
                <a16:creationId xmlns:a16="http://schemas.microsoft.com/office/drawing/2014/main" id="{BFDE311B-B147-4918-832A-C74F67FC0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a:extLst>
              <a:ext uri="{FF2B5EF4-FFF2-40B4-BE49-F238E27FC236}">
                <a16:creationId xmlns:a16="http://schemas.microsoft.com/office/drawing/2014/main" id="{74F72750-9724-40A1-BCBB-BCC8D2196C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C1332F-05EA-4895-8E5B-79D4C53E40C7}" type="slidenum">
              <a:rPr lang="uk-UA" smtClean="0"/>
              <a:t>‹#›</a:t>
            </a:fld>
            <a:endParaRPr lang="uk-UA"/>
          </a:p>
        </p:txBody>
      </p:sp>
    </p:spTree>
    <p:extLst>
      <p:ext uri="{BB962C8B-B14F-4D97-AF65-F5344CB8AC3E}">
        <p14:creationId xmlns:p14="http://schemas.microsoft.com/office/powerpoint/2010/main" val="4230685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1F0208-8C01-449D-B070-ABCB31A4769A}"/>
              </a:ext>
            </a:extLst>
          </p:cNvPr>
          <p:cNvSpPr>
            <a:spLocks noGrp="1"/>
          </p:cNvSpPr>
          <p:nvPr>
            <p:ph type="ctrTitle"/>
          </p:nvPr>
        </p:nvSpPr>
        <p:spPr/>
        <p:txBody>
          <a:bodyPr/>
          <a:lstStyle/>
          <a:p>
            <a:r>
              <a:rPr lang="uk-UA"/>
              <a:t>Лекція 14</a:t>
            </a:r>
          </a:p>
        </p:txBody>
      </p:sp>
      <p:sp>
        <p:nvSpPr>
          <p:cNvPr id="3" name="Подзаголовок 2">
            <a:extLst>
              <a:ext uri="{FF2B5EF4-FFF2-40B4-BE49-F238E27FC236}">
                <a16:creationId xmlns:a16="http://schemas.microsoft.com/office/drawing/2014/main" id="{AE943F42-3580-4007-BA26-084754E112A0}"/>
              </a:ext>
            </a:extLst>
          </p:cNvPr>
          <p:cNvSpPr>
            <a:spLocks noGrp="1"/>
          </p:cNvSpPr>
          <p:nvPr>
            <p:ph type="subTitle" idx="1"/>
          </p:nvPr>
        </p:nvSpPr>
        <p:spPr/>
        <p:txBody>
          <a:bodyPr/>
          <a:lstStyle/>
          <a:p>
            <a:r>
              <a:rPr lang="uk-UA" b="1" dirty="0"/>
              <a:t>ВІРУСОЛОГІЧНА ЕКСПЕРТИЗА </a:t>
            </a:r>
            <a:endParaRPr lang="uk-UA" dirty="0"/>
          </a:p>
        </p:txBody>
      </p:sp>
    </p:spTree>
    <p:extLst>
      <p:ext uri="{BB962C8B-B14F-4D97-AF65-F5344CB8AC3E}">
        <p14:creationId xmlns:p14="http://schemas.microsoft.com/office/powerpoint/2010/main" val="2915118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2">
            <a:extLst>
              <a:ext uri="{FF2B5EF4-FFF2-40B4-BE49-F238E27FC236}">
                <a16:creationId xmlns:a16="http://schemas.microsoft.com/office/drawing/2014/main" id="{8EAC616B-4ACB-4BA3-B2ED-5C9329ABA043}"/>
              </a:ext>
            </a:extLst>
          </p:cNvPr>
          <p:cNvSpPr txBox="1">
            <a:spLocks/>
          </p:cNvSpPr>
          <p:nvPr/>
        </p:nvSpPr>
        <p:spPr>
          <a:xfrm>
            <a:off x="650910" y="630590"/>
            <a:ext cx="10515600" cy="53609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dirty="0"/>
              <a:t>Звичайно механічним способом заражають листки індикаторних рослин. Враховуючи, що фітопатогенні віруси спричиняють різні симптоми на листках верхнього, середнього і нижнього ярусів, слід заразити листки різних ярусів. Для цього на листок наносять краплю інфекційного соку, краще розрідженого, і, легко натираючи пальцем, розподіляють його по всій поверхні. </a:t>
            </a:r>
          </a:p>
          <a:p>
            <a:pPr marL="0" indent="0">
              <a:buNone/>
            </a:pPr>
            <a:r>
              <a:rPr lang="uk-UA" dirty="0"/>
              <a:t>Натискання пальцем має бути таким, щоб злегка пошкоджувались волоски, але не руйнувалися епідермальні клітини. При цьому віруси проникають всередину через дрібні пошкодження у клітинах волосків листків або епідермісу. </a:t>
            </a:r>
          </a:p>
        </p:txBody>
      </p:sp>
    </p:spTree>
    <p:extLst>
      <p:ext uri="{BB962C8B-B14F-4D97-AF65-F5344CB8AC3E}">
        <p14:creationId xmlns:p14="http://schemas.microsoft.com/office/powerpoint/2010/main" val="3083943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523724-5957-4A01-BC73-7213FAEE5BD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A88D0F9-E5DA-4C35-8272-AB80EE43A9C3}"/>
              </a:ext>
            </a:extLst>
          </p:cNvPr>
          <p:cNvSpPr>
            <a:spLocks noGrp="1"/>
          </p:cNvSpPr>
          <p:nvPr>
            <p:ph idx="1"/>
          </p:nvPr>
        </p:nvSpPr>
        <p:spPr/>
        <p:txBody>
          <a:bodyPr>
            <a:normAutofit lnSpcReduction="10000"/>
          </a:bodyPr>
          <a:lstStyle/>
          <a:p>
            <a:r>
              <a:rPr lang="ru-RU" dirty="0"/>
              <a:t>Через </a:t>
            </a:r>
            <a:r>
              <a:rPr lang="ru-RU" dirty="0" err="1"/>
              <a:t>надто</a:t>
            </a:r>
            <a:r>
              <a:rPr lang="ru-RU" dirty="0"/>
              <a:t> </a:t>
            </a:r>
            <a:r>
              <a:rPr lang="ru-RU" dirty="0" err="1"/>
              <a:t>пошкоджені</a:t>
            </a:r>
            <a:r>
              <a:rPr lang="ru-RU" dirty="0"/>
              <a:t> </a:t>
            </a:r>
            <a:r>
              <a:rPr lang="ru-RU" dirty="0" err="1"/>
              <a:t>клітини</a:t>
            </a:r>
            <a:r>
              <a:rPr lang="ru-RU" dirty="0"/>
              <a:t> </a:t>
            </a:r>
            <a:r>
              <a:rPr lang="ru-RU" dirty="0" err="1"/>
              <a:t>зараження</a:t>
            </a:r>
            <a:r>
              <a:rPr lang="ru-RU" dirty="0"/>
              <a:t> не </a:t>
            </a:r>
            <a:r>
              <a:rPr lang="ru-RU" dirty="0" err="1"/>
              <a:t>відбувається</a:t>
            </a:r>
            <a:r>
              <a:rPr lang="ru-RU" dirty="0"/>
              <a:t>. </a:t>
            </a:r>
            <a:r>
              <a:rPr lang="ru-RU" dirty="0" err="1"/>
              <a:t>Значно</a:t>
            </a:r>
            <a:r>
              <a:rPr lang="ru-RU" dirty="0"/>
              <a:t> </a:t>
            </a:r>
            <a:r>
              <a:rPr lang="ru-RU" dirty="0" err="1"/>
              <a:t>швидше</a:t>
            </a:r>
            <a:r>
              <a:rPr lang="ru-RU" dirty="0"/>
              <a:t> </a:t>
            </a:r>
            <a:r>
              <a:rPr lang="ru-RU" dirty="0" err="1"/>
              <a:t>заражуються</a:t>
            </a:r>
            <a:r>
              <a:rPr lang="ru-RU" dirty="0"/>
              <a:t> листки, </a:t>
            </a:r>
            <a:r>
              <a:rPr lang="ru-RU" dirty="0" err="1"/>
              <a:t>якщо</a:t>
            </a:r>
            <a:r>
              <a:rPr lang="ru-RU" dirty="0"/>
              <a:t> </a:t>
            </a:r>
            <a:r>
              <a:rPr lang="ru-RU" dirty="0" err="1"/>
              <a:t>їх</a:t>
            </a:r>
            <a:r>
              <a:rPr lang="ru-RU" dirty="0"/>
              <a:t> </a:t>
            </a:r>
            <a:r>
              <a:rPr lang="ru-RU" dirty="0" err="1"/>
              <a:t>припудрити</a:t>
            </a:r>
            <a:r>
              <a:rPr lang="ru-RU" dirty="0"/>
              <a:t> </a:t>
            </a:r>
            <a:r>
              <a:rPr lang="ru-RU" dirty="0" err="1"/>
              <a:t>розтертим</a:t>
            </a:r>
            <a:r>
              <a:rPr lang="ru-RU" dirty="0"/>
              <a:t> у порошок </a:t>
            </a:r>
            <a:r>
              <a:rPr lang="ru-RU" dirty="0" err="1"/>
              <a:t>склом</a:t>
            </a:r>
            <a:r>
              <a:rPr lang="ru-RU" dirty="0"/>
              <a:t> </a:t>
            </a:r>
            <a:r>
              <a:rPr lang="ru-RU" dirty="0" err="1"/>
              <a:t>або</a:t>
            </a:r>
            <a:r>
              <a:rPr lang="ru-RU" dirty="0"/>
              <a:t> </a:t>
            </a:r>
            <a:r>
              <a:rPr lang="ru-RU" dirty="0" err="1"/>
              <a:t>піском</a:t>
            </a:r>
            <a:r>
              <a:rPr lang="ru-RU" dirty="0"/>
              <a:t>, а </a:t>
            </a:r>
            <a:r>
              <a:rPr lang="ru-RU" dirty="0" err="1"/>
              <a:t>також</a:t>
            </a:r>
            <a:r>
              <a:rPr lang="ru-RU" dirty="0"/>
              <a:t> порохом </a:t>
            </a:r>
            <a:r>
              <a:rPr lang="ru-RU" dirty="0" err="1"/>
              <a:t>із</a:t>
            </a:r>
            <a:r>
              <a:rPr lang="ru-RU" dirty="0"/>
              <a:t> наждачного </a:t>
            </a:r>
            <a:r>
              <a:rPr lang="ru-RU" dirty="0" err="1"/>
              <a:t>паперу</a:t>
            </a:r>
            <a:r>
              <a:rPr lang="ru-RU" dirty="0"/>
              <a:t>. </a:t>
            </a:r>
            <a:r>
              <a:rPr lang="ru-RU" dirty="0" err="1"/>
              <a:t>Дуже</a:t>
            </a:r>
            <a:r>
              <a:rPr lang="ru-RU" dirty="0"/>
              <a:t> </a:t>
            </a:r>
            <a:r>
              <a:rPr lang="ru-RU" dirty="0" err="1"/>
              <a:t>сильне</a:t>
            </a:r>
            <a:r>
              <a:rPr lang="ru-RU" dirty="0"/>
              <a:t> </a:t>
            </a:r>
            <a:r>
              <a:rPr lang="ru-RU" dirty="0" err="1"/>
              <a:t>втирання</a:t>
            </a:r>
            <a:r>
              <a:rPr lang="ru-RU" dirty="0"/>
              <a:t> </a:t>
            </a:r>
            <a:r>
              <a:rPr lang="ru-RU" dirty="0" err="1"/>
              <a:t>може</a:t>
            </a:r>
            <a:r>
              <a:rPr lang="ru-RU" dirty="0"/>
              <a:t> </a:t>
            </a:r>
            <a:r>
              <a:rPr lang="ru-RU" dirty="0" err="1"/>
              <a:t>призвести</a:t>
            </a:r>
            <a:r>
              <a:rPr lang="ru-RU" dirty="0"/>
              <a:t> до </a:t>
            </a:r>
            <a:r>
              <a:rPr lang="ru-RU" dirty="0" err="1"/>
              <a:t>пошкодження</a:t>
            </a:r>
            <a:r>
              <a:rPr lang="ru-RU" dirty="0"/>
              <a:t> </a:t>
            </a:r>
            <a:r>
              <a:rPr lang="ru-RU" dirty="0" err="1"/>
              <a:t>листків</a:t>
            </a:r>
            <a:r>
              <a:rPr lang="ru-RU" dirty="0"/>
              <a:t> та </a:t>
            </a:r>
            <a:r>
              <a:rPr lang="ru-RU" dirty="0" err="1"/>
              <a:t>їх</a:t>
            </a:r>
            <a:r>
              <a:rPr lang="ru-RU" dirty="0"/>
              <a:t> некрозу. Для </a:t>
            </a:r>
            <a:r>
              <a:rPr lang="ru-RU" dirty="0" err="1"/>
              <a:t>уникнення</a:t>
            </a:r>
            <a:r>
              <a:rPr lang="ru-RU" dirty="0"/>
              <a:t> </a:t>
            </a:r>
            <a:r>
              <a:rPr lang="ru-RU" dirty="0" err="1"/>
              <a:t>помилок</a:t>
            </a:r>
            <a:r>
              <a:rPr lang="ru-RU" dirty="0"/>
              <a:t> </a:t>
            </a:r>
            <a:r>
              <a:rPr lang="ru-RU" dirty="0" err="1"/>
              <a:t>під</a:t>
            </a:r>
            <a:r>
              <a:rPr lang="ru-RU" dirty="0"/>
              <a:t> час </a:t>
            </a:r>
            <a:r>
              <a:rPr lang="ru-RU" dirty="0" err="1"/>
              <a:t>діагностики</a:t>
            </a:r>
            <a:r>
              <a:rPr lang="ru-RU" dirty="0"/>
              <a:t> для контролю листки </a:t>
            </a:r>
            <a:r>
              <a:rPr lang="ru-RU" dirty="0" err="1"/>
              <a:t>натирають</a:t>
            </a:r>
            <a:r>
              <a:rPr lang="ru-RU" dirty="0"/>
              <a:t> </a:t>
            </a:r>
            <a:r>
              <a:rPr lang="ru-RU" dirty="0" err="1"/>
              <a:t>піском</a:t>
            </a:r>
            <a:r>
              <a:rPr lang="ru-RU" dirty="0"/>
              <a:t> з чистою водою. </a:t>
            </a:r>
          </a:p>
          <a:p>
            <a:r>
              <a:rPr lang="uk-UA" dirty="0"/>
              <a:t>Після інфікування на індикаторній рослині через різні проміжки часу (залежно від віку вірусу і рослини) проявляються ознаки хвороби. Розрізняють два типи </a:t>
            </a:r>
            <a:r>
              <a:rPr lang="uk-UA" dirty="0" err="1"/>
              <a:t>хвороб</a:t>
            </a:r>
            <a:r>
              <a:rPr lang="uk-UA" dirty="0"/>
              <a:t>: місцева реакція та загальне зараження. </a:t>
            </a:r>
          </a:p>
        </p:txBody>
      </p:sp>
    </p:spTree>
    <p:extLst>
      <p:ext uri="{BB962C8B-B14F-4D97-AF65-F5344CB8AC3E}">
        <p14:creationId xmlns:p14="http://schemas.microsoft.com/office/powerpoint/2010/main" val="236719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617D9C-7451-49AF-ACDA-C3A0167BF9C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0AFCF140-B6AC-459F-BAC5-D1079AF2E35D}"/>
              </a:ext>
            </a:extLst>
          </p:cNvPr>
          <p:cNvSpPr>
            <a:spLocks noGrp="1"/>
          </p:cNvSpPr>
          <p:nvPr>
            <p:ph idx="1"/>
          </p:nvPr>
        </p:nvSpPr>
        <p:spPr/>
        <p:txBody>
          <a:bodyPr/>
          <a:lstStyle/>
          <a:p>
            <a:r>
              <a:rPr lang="uk-UA" i="1" dirty="0"/>
              <a:t>Місцева реакція </a:t>
            </a:r>
            <a:r>
              <a:rPr lang="uk-UA" dirty="0"/>
              <a:t>проявляється у місцях зараження листків у вигляді некротичних і </a:t>
            </a:r>
            <a:r>
              <a:rPr lang="uk-UA" dirty="0" err="1"/>
              <a:t>хлоротичних</a:t>
            </a:r>
            <a:r>
              <a:rPr lang="uk-UA" dirty="0"/>
              <a:t> локальних або невидимих плям (скупчення крохмалю) через порівняно короткий проміжок часу – від трьох–чотирьох до 10–12 днів. Кількість </a:t>
            </a:r>
            <a:r>
              <a:rPr lang="uk-UA" dirty="0" err="1"/>
              <a:t>некрозів</a:t>
            </a:r>
            <a:r>
              <a:rPr lang="uk-UA" dirty="0"/>
              <a:t> залежить від концентрації вірусів в інфекційному соку та чутливості індикаторної рослини. Залежно від віку листка, температури і вологості повітря в оранжереї, а також елементів живлення у ґрунті, їх кількість може змінюватися. У листках рослин, вирощених у ґрунті з надмірною кількістю азоту, чутливість до </a:t>
            </a:r>
            <a:r>
              <a:rPr lang="uk-UA" dirty="0" err="1"/>
              <a:t>некрозів</a:t>
            </a:r>
            <a:r>
              <a:rPr lang="uk-UA" dirty="0"/>
              <a:t> підвищена. Збільшується їх кількість і при попередньому утриманні індикаторної рослини в темноті. </a:t>
            </a:r>
          </a:p>
        </p:txBody>
      </p:sp>
    </p:spTree>
    <p:extLst>
      <p:ext uri="{BB962C8B-B14F-4D97-AF65-F5344CB8AC3E}">
        <p14:creationId xmlns:p14="http://schemas.microsoft.com/office/powerpoint/2010/main" val="518139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61E471-1ED0-4D22-999D-5039694B7A1E}"/>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639840B-B022-4850-ADE1-6C83FD08D3A5}"/>
              </a:ext>
            </a:extLst>
          </p:cNvPr>
          <p:cNvSpPr>
            <a:spLocks noGrp="1"/>
          </p:cNvSpPr>
          <p:nvPr>
            <p:ph idx="1"/>
          </p:nvPr>
        </p:nvSpPr>
        <p:spPr/>
        <p:txBody>
          <a:bodyPr/>
          <a:lstStyle/>
          <a:p>
            <a:r>
              <a:rPr lang="ru-RU" dirty="0" err="1"/>
              <a:t>Прихований</a:t>
            </a:r>
            <a:r>
              <a:rPr lang="ru-RU" dirty="0"/>
              <a:t> </a:t>
            </a:r>
            <a:r>
              <a:rPr lang="ru-RU" dirty="0" err="1"/>
              <a:t>період</a:t>
            </a:r>
            <a:r>
              <a:rPr lang="ru-RU" dirty="0"/>
              <a:t> </a:t>
            </a:r>
            <a:r>
              <a:rPr lang="ru-RU" dirty="0" err="1"/>
              <a:t>зараження</a:t>
            </a:r>
            <a:r>
              <a:rPr lang="ru-RU" dirty="0"/>
              <a:t> </a:t>
            </a:r>
            <a:r>
              <a:rPr lang="ru-RU" dirty="0" err="1"/>
              <a:t>триває</a:t>
            </a:r>
            <a:r>
              <a:rPr lang="ru-RU" dirty="0"/>
              <a:t> </a:t>
            </a:r>
            <a:r>
              <a:rPr lang="ru-RU" dirty="0" err="1"/>
              <a:t>від</a:t>
            </a:r>
            <a:r>
              <a:rPr lang="ru-RU" dirty="0"/>
              <a:t> 10–12 </a:t>
            </a:r>
            <a:r>
              <a:rPr lang="ru-RU" dirty="0" err="1"/>
              <a:t>днів</a:t>
            </a:r>
            <a:r>
              <a:rPr lang="ru-RU" dirty="0"/>
              <a:t> до </a:t>
            </a:r>
            <a:r>
              <a:rPr lang="ru-RU" dirty="0" err="1"/>
              <a:t>двох</a:t>
            </a:r>
            <a:r>
              <a:rPr lang="ru-RU" dirty="0"/>
              <a:t>–</a:t>
            </a:r>
            <a:r>
              <a:rPr lang="ru-RU" dirty="0" err="1"/>
              <a:t>трьох</a:t>
            </a:r>
            <a:r>
              <a:rPr lang="ru-RU" dirty="0"/>
              <a:t> </a:t>
            </a:r>
            <a:r>
              <a:rPr lang="ru-RU" dirty="0" err="1"/>
              <a:t>місяців</a:t>
            </a:r>
            <a:r>
              <a:rPr lang="ru-RU" dirty="0"/>
              <a:t>, а в </a:t>
            </a:r>
            <a:r>
              <a:rPr lang="ru-RU" dirty="0" err="1"/>
              <a:t>деревних</a:t>
            </a:r>
            <a:r>
              <a:rPr lang="ru-RU" dirty="0"/>
              <a:t> </a:t>
            </a:r>
            <a:r>
              <a:rPr lang="ru-RU" dirty="0" err="1"/>
              <a:t>порід</a:t>
            </a:r>
            <a:r>
              <a:rPr lang="ru-RU" dirty="0"/>
              <a:t> і </a:t>
            </a:r>
            <a:r>
              <a:rPr lang="ru-RU" dirty="0" err="1"/>
              <a:t>деяких</a:t>
            </a:r>
            <a:r>
              <a:rPr lang="ru-RU" dirty="0"/>
              <a:t> </a:t>
            </a:r>
            <a:r>
              <a:rPr lang="ru-RU" dirty="0" err="1"/>
              <a:t>лілійних</a:t>
            </a:r>
            <a:r>
              <a:rPr lang="ru-RU" dirty="0"/>
              <a:t> </a:t>
            </a:r>
            <a:r>
              <a:rPr lang="ru-RU" dirty="0" err="1"/>
              <a:t>рослин</a:t>
            </a:r>
            <a:r>
              <a:rPr lang="ru-RU" dirty="0"/>
              <a:t> – до року. </a:t>
            </a:r>
          </a:p>
          <a:p>
            <a:r>
              <a:rPr lang="ru-RU" dirty="0"/>
              <a:t>В </a:t>
            </a:r>
            <a:r>
              <a:rPr lang="ru-RU" dirty="0" err="1"/>
              <a:t>індикаторних</a:t>
            </a:r>
            <a:r>
              <a:rPr lang="ru-RU" dirty="0"/>
              <a:t> </a:t>
            </a:r>
            <a:r>
              <a:rPr lang="ru-RU" dirty="0" err="1"/>
              <a:t>рослин</a:t>
            </a:r>
            <a:r>
              <a:rPr lang="ru-RU" dirty="0"/>
              <a:t>, </a:t>
            </a:r>
            <a:r>
              <a:rPr lang="ru-RU" dirty="0" err="1"/>
              <a:t>що</a:t>
            </a:r>
            <a:r>
              <a:rPr lang="ru-RU" dirty="0"/>
              <a:t> не </a:t>
            </a:r>
            <a:r>
              <a:rPr lang="ru-RU" dirty="0" err="1"/>
              <a:t>утворюють</a:t>
            </a:r>
            <a:r>
              <a:rPr lang="ru-RU" dirty="0"/>
              <a:t> </a:t>
            </a:r>
            <a:r>
              <a:rPr lang="ru-RU" dirty="0" err="1"/>
              <a:t>місцевих</a:t>
            </a:r>
            <a:r>
              <a:rPr lang="ru-RU" dirty="0"/>
              <a:t> </a:t>
            </a:r>
            <a:r>
              <a:rPr lang="ru-RU" dirty="0" err="1"/>
              <a:t>некрозів</a:t>
            </a:r>
            <a:r>
              <a:rPr lang="ru-RU" dirty="0"/>
              <a:t>, </a:t>
            </a:r>
            <a:r>
              <a:rPr lang="ru-RU" dirty="0" err="1"/>
              <a:t>або</a:t>
            </a:r>
            <a:r>
              <a:rPr lang="ru-RU" dirty="0"/>
              <a:t> </a:t>
            </a:r>
            <a:r>
              <a:rPr lang="ru-RU" dirty="0" err="1"/>
              <a:t>хлоротичних</a:t>
            </a:r>
            <a:r>
              <a:rPr lang="ru-RU" dirty="0"/>
              <a:t> </a:t>
            </a:r>
            <a:r>
              <a:rPr lang="ru-RU" dirty="0" err="1"/>
              <a:t>плям</a:t>
            </a:r>
            <a:r>
              <a:rPr lang="ru-RU" dirty="0"/>
              <a:t>, на </a:t>
            </a:r>
            <a:r>
              <a:rPr lang="ru-RU" dirty="0" err="1"/>
              <a:t>молодих</a:t>
            </a:r>
            <a:r>
              <a:rPr lang="ru-RU" dirty="0"/>
              <a:t> листках </a:t>
            </a:r>
            <a:r>
              <a:rPr lang="ru-RU" dirty="0" err="1"/>
              <a:t>з’являються</a:t>
            </a:r>
            <a:r>
              <a:rPr lang="ru-RU" dirty="0"/>
              <a:t> </a:t>
            </a:r>
            <a:r>
              <a:rPr lang="ru-RU" dirty="0" err="1"/>
              <a:t>характерні</a:t>
            </a:r>
            <a:r>
              <a:rPr lang="ru-RU" dirty="0"/>
              <a:t> для </a:t>
            </a:r>
            <a:r>
              <a:rPr lang="ru-RU" dirty="0" err="1"/>
              <a:t>відповідного</a:t>
            </a:r>
            <a:r>
              <a:rPr lang="ru-RU" dirty="0"/>
              <a:t> </a:t>
            </a:r>
            <a:r>
              <a:rPr lang="ru-RU" dirty="0" err="1"/>
              <a:t>вірусу</a:t>
            </a:r>
            <a:r>
              <a:rPr lang="ru-RU" dirty="0"/>
              <a:t> </a:t>
            </a:r>
            <a:r>
              <a:rPr lang="ru-RU" dirty="0" err="1"/>
              <a:t>ознаки</a:t>
            </a:r>
            <a:r>
              <a:rPr lang="ru-RU" dirty="0"/>
              <a:t> – </a:t>
            </a:r>
            <a:r>
              <a:rPr lang="ru-RU" dirty="0" err="1"/>
              <a:t>мозаїка</a:t>
            </a:r>
            <a:r>
              <a:rPr lang="ru-RU" dirty="0"/>
              <a:t>, </a:t>
            </a:r>
            <a:r>
              <a:rPr lang="ru-RU" dirty="0" err="1"/>
              <a:t>просвітлення</a:t>
            </a:r>
            <a:r>
              <a:rPr lang="ru-RU" dirty="0"/>
              <a:t> жилок </a:t>
            </a:r>
            <a:r>
              <a:rPr lang="ru-RU" dirty="0" err="1"/>
              <a:t>тощо</a:t>
            </a:r>
            <a:r>
              <a:rPr lang="ru-RU" dirty="0"/>
              <a:t>. </a:t>
            </a:r>
            <a:endParaRPr lang="uk-UA" dirty="0"/>
          </a:p>
        </p:txBody>
      </p:sp>
    </p:spTree>
    <p:extLst>
      <p:ext uri="{BB962C8B-B14F-4D97-AF65-F5344CB8AC3E}">
        <p14:creationId xmlns:p14="http://schemas.microsoft.com/office/powerpoint/2010/main" val="3375494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58110C-5604-44DD-9C86-D0C762CE7F9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45FB6BA-BF25-4752-ADDC-D295BD76D83B}"/>
              </a:ext>
            </a:extLst>
          </p:cNvPr>
          <p:cNvSpPr>
            <a:spLocks noGrp="1"/>
          </p:cNvSpPr>
          <p:nvPr>
            <p:ph idx="1"/>
          </p:nvPr>
        </p:nvSpPr>
        <p:spPr/>
        <p:txBody>
          <a:bodyPr/>
          <a:lstStyle/>
          <a:p>
            <a:r>
              <a:rPr lang="uk-UA" i="1" dirty="0"/>
              <a:t>Зараження рослини за допомогою щеплення тканини хворої рослини</a:t>
            </a:r>
            <a:r>
              <a:rPr lang="uk-UA" dirty="0"/>
              <a:t>. Багато вірусів не передаються на здорові рослини механічним шляхом. У таких випадках для підтвердження </a:t>
            </a:r>
            <a:r>
              <a:rPr lang="uk-UA" dirty="0" err="1"/>
              <a:t>інфекційності</a:t>
            </a:r>
            <a:r>
              <a:rPr lang="uk-UA" dirty="0"/>
              <a:t> хвороби їх передають за допомогою щеплення: від досліджуваної рослини </a:t>
            </a:r>
            <a:r>
              <a:rPr lang="ru-RU" dirty="0" err="1"/>
              <a:t>беруть</a:t>
            </a:r>
            <a:r>
              <a:rPr lang="ru-RU" dirty="0"/>
              <a:t> </a:t>
            </a:r>
            <a:r>
              <a:rPr lang="ru-RU" dirty="0" err="1"/>
              <a:t>пагін</a:t>
            </a:r>
            <a:r>
              <a:rPr lang="ru-RU" dirty="0"/>
              <a:t>, </a:t>
            </a:r>
            <a:r>
              <a:rPr lang="ru-RU" dirty="0" err="1"/>
              <a:t>бруньку</a:t>
            </a:r>
            <a:r>
              <a:rPr lang="ru-RU" dirty="0"/>
              <a:t> </a:t>
            </a:r>
            <a:r>
              <a:rPr lang="ru-RU" dirty="0" err="1"/>
              <a:t>або</a:t>
            </a:r>
            <a:r>
              <a:rPr lang="ru-RU" dirty="0"/>
              <a:t> просто </a:t>
            </a:r>
            <a:r>
              <a:rPr lang="ru-RU" dirty="0" err="1"/>
              <a:t>частину</a:t>
            </a:r>
            <a:r>
              <a:rPr lang="ru-RU" dirty="0"/>
              <a:t> </a:t>
            </a:r>
            <a:r>
              <a:rPr lang="ru-RU" dirty="0" err="1"/>
              <a:t>тканини</a:t>
            </a:r>
            <a:r>
              <a:rPr lang="ru-RU" dirty="0"/>
              <a:t> і </a:t>
            </a:r>
            <a:r>
              <a:rPr lang="ru-RU" dirty="0" err="1"/>
              <a:t>прищеплюють</a:t>
            </a:r>
            <a:r>
              <a:rPr lang="ru-RU" dirty="0"/>
              <a:t> </a:t>
            </a:r>
            <a:r>
              <a:rPr lang="ru-RU" dirty="0" err="1"/>
              <a:t>здоровій</a:t>
            </a:r>
            <a:r>
              <a:rPr lang="ru-RU" dirty="0"/>
              <a:t> </a:t>
            </a:r>
            <a:r>
              <a:rPr lang="ru-RU" dirty="0" err="1"/>
              <a:t>рослині</a:t>
            </a:r>
            <a:r>
              <a:rPr lang="ru-RU" dirty="0"/>
              <a:t>. </a:t>
            </a:r>
          </a:p>
          <a:p>
            <a:r>
              <a:rPr lang="uk-UA" dirty="0"/>
              <a:t>Для вірусів деревних порід як </a:t>
            </a:r>
            <a:r>
              <a:rPr lang="uk-UA" dirty="0" err="1"/>
              <a:t>прищепу</a:t>
            </a:r>
            <a:r>
              <a:rPr lang="uk-UA" dirty="0"/>
              <a:t> використовують одно-дворічні саджанці або вкорінені живці сортів, чутливі до відповідного вірусу. Широко застосовують щеплення живцями </a:t>
            </a:r>
            <a:r>
              <a:rPr lang="uk-UA" dirty="0" err="1"/>
              <a:t>врозщіп</a:t>
            </a:r>
            <a:r>
              <a:rPr lang="uk-UA" dirty="0"/>
              <a:t> і щеплення вічком. </a:t>
            </a:r>
          </a:p>
        </p:txBody>
      </p:sp>
    </p:spTree>
    <p:extLst>
      <p:ext uri="{BB962C8B-B14F-4D97-AF65-F5344CB8AC3E}">
        <p14:creationId xmlns:p14="http://schemas.microsoft.com/office/powerpoint/2010/main" val="3927340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16F7A6-D3F0-4170-9839-D9C81EAA19D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5F4DA4E-2C61-4402-A29E-FFCEA1E21088}"/>
              </a:ext>
            </a:extLst>
          </p:cNvPr>
          <p:cNvSpPr>
            <a:spLocks noGrp="1"/>
          </p:cNvSpPr>
          <p:nvPr>
            <p:ph idx="1"/>
          </p:nvPr>
        </p:nvSpPr>
        <p:spPr/>
        <p:txBody>
          <a:bodyPr/>
          <a:lstStyle/>
          <a:p>
            <a:r>
              <a:rPr lang="uk-UA"/>
              <a:t>Для щеплення вічком на корі штамба підщепи роблять Т-подібний надріз. Кору нижче поперечного надрізу відгинають і закладають під неї “щиток” з брунькою, зрізаний зі стебла досліджуваної рослини. “Щиток” – це ділянка кори (майже без деревини), зрізана гострим ножем на 15 мм нижче бруньки. Після цього на місце щеплення накладають пов’язку з ізоляційної стрічки. Через 10–15 днів пов’язку ослабляють, а ще через тиждень – знімають. Зараження вірусом може відбутися і при використанні як щепи щитка кори без бруньки або навіть шматочка листка хворої рослини. </a:t>
            </a:r>
          </a:p>
        </p:txBody>
      </p:sp>
    </p:spTree>
    <p:extLst>
      <p:ext uri="{BB962C8B-B14F-4D97-AF65-F5344CB8AC3E}">
        <p14:creationId xmlns:p14="http://schemas.microsoft.com/office/powerpoint/2010/main" val="567310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AB3C60-2B36-4D03-837E-C9E5805B5621}"/>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59406C7-676E-4FFC-9CA8-236325E1A48F}"/>
              </a:ext>
            </a:extLst>
          </p:cNvPr>
          <p:cNvSpPr>
            <a:spLocks noGrp="1"/>
          </p:cNvSpPr>
          <p:nvPr>
            <p:ph idx="1"/>
          </p:nvPr>
        </p:nvSpPr>
        <p:spPr/>
        <p:txBody>
          <a:bodyPr>
            <a:normAutofit fontScale="92500"/>
          </a:bodyPr>
          <a:lstStyle/>
          <a:p>
            <a:r>
              <a:rPr lang="uk-UA" dirty="0"/>
              <a:t>Для щеплення живцем штамбик прищепи зрізують таким чином, щоб знизу залишились дві-три бруньки і розрізують уздовж на глибину 25–30 мм. Щепою при цьому є невеликий живець (40–50 мм), зрізаний з досліджуваної рослини. Нижній кінець його зрізують у вигляді </a:t>
            </a:r>
            <a:r>
              <a:rPr lang="uk-UA" dirty="0" err="1"/>
              <a:t>клина</a:t>
            </a:r>
            <a:r>
              <a:rPr lang="uk-UA" dirty="0"/>
              <a:t> і вставляють у розтин щепи, намагаючись сумістити кору хоча б із одного краю </a:t>
            </a:r>
            <a:r>
              <a:rPr lang="uk-UA" dirty="0" err="1"/>
              <a:t>клина</a:t>
            </a:r>
            <a:r>
              <a:rPr lang="uk-UA" dirty="0"/>
              <a:t> з корою в розщепі прищепи. </a:t>
            </a:r>
          </a:p>
          <a:p>
            <a:r>
              <a:rPr lang="ru-RU" dirty="0" err="1"/>
              <a:t>Щеплення</a:t>
            </a:r>
            <a:r>
              <a:rPr lang="ru-RU" dirty="0"/>
              <a:t> </a:t>
            </a:r>
            <a:r>
              <a:rPr lang="ru-RU" dirty="0" err="1"/>
              <a:t>деревних</a:t>
            </a:r>
            <a:r>
              <a:rPr lang="ru-RU" dirty="0"/>
              <a:t> </a:t>
            </a:r>
            <a:r>
              <a:rPr lang="ru-RU" dirty="0" err="1"/>
              <a:t>порід</a:t>
            </a:r>
            <a:r>
              <a:rPr lang="ru-RU" dirty="0"/>
              <a:t> </a:t>
            </a:r>
            <a:r>
              <a:rPr lang="ru-RU" dirty="0" err="1"/>
              <a:t>роблять</a:t>
            </a:r>
            <a:r>
              <a:rPr lang="ru-RU" dirty="0"/>
              <a:t> у </a:t>
            </a:r>
            <a:r>
              <a:rPr lang="ru-RU" dirty="0" err="1"/>
              <a:t>період</a:t>
            </a:r>
            <a:r>
              <a:rPr lang="ru-RU" dirty="0"/>
              <a:t> </a:t>
            </a:r>
            <a:r>
              <a:rPr lang="ru-RU" dirty="0" err="1"/>
              <a:t>вегетації</a:t>
            </a:r>
            <a:r>
              <a:rPr lang="ru-RU" dirty="0"/>
              <a:t> (</a:t>
            </a:r>
            <a:r>
              <a:rPr lang="ru-RU" dirty="0" err="1"/>
              <a:t>краще</a:t>
            </a:r>
            <a:r>
              <a:rPr lang="ru-RU" dirty="0"/>
              <a:t> на початку </a:t>
            </a:r>
            <a:r>
              <a:rPr lang="ru-RU" dirty="0" err="1"/>
              <a:t>літа</a:t>
            </a:r>
            <a:r>
              <a:rPr lang="ru-RU" dirty="0"/>
              <a:t> </a:t>
            </a:r>
            <a:r>
              <a:rPr lang="ru-RU" dirty="0" err="1"/>
              <a:t>або</a:t>
            </a:r>
            <a:r>
              <a:rPr lang="ru-RU" dirty="0"/>
              <a:t> </a:t>
            </a:r>
            <a:r>
              <a:rPr lang="ru-RU" dirty="0" err="1"/>
              <a:t>навесні</a:t>
            </a:r>
            <a:r>
              <a:rPr lang="ru-RU" dirty="0"/>
              <a:t>), коли </a:t>
            </a:r>
            <a:r>
              <a:rPr lang="ru-RU" dirty="0" err="1"/>
              <a:t>кора</a:t>
            </a:r>
            <a:r>
              <a:rPr lang="ru-RU" dirty="0"/>
              <a:t> легко </a:t>
            </a:r>
            <a:r>
              <a:rPr lang="ru-RU" dirty="0" err="1"/>
              <a:t>відстає</a:t>
            </a:r>
            <a:r>
              <a:rPr lang="ru-RU" dirty="0"/>
              <a:t> </a:t>
            </a:r>
            <a:r>
              <a:rPr lang="ru-RU" dirty="0" err="1"/>
              <a:t>від</a:t>
            </a:r>
            <a:r>
              <a:rPr lang="ru-RU" dirty="0"/>
              <a:t> </a:t>
            </a:r>
            <a:r>
              <a:rPr lang="ru-RU" dirty="0" err="1"/>
              <a:t>деревини</a:t>
            </a:r>
            <a:r>
              <a:rPr lang="ru-RU" dirty="0"/>
              <a:t>. </a:t>
            </a:r>
          </a:p>
          <a:p>
            <a:r>
              <a:rPr lang="ru-RU" dirty="0" err="1"/>
              <a:t>Ознаки</a:t>
            </a:r>
            <a:r>
              <a:rPr lang="ru-RU" dirty="0"/>
              <a:t> </a:t>
            </a:r>
            <a:r>
              <a:rPr lang="ru-RU" dirty="0" err="1"/>
              <a:t>зараження</a:t>
            </a:r>
            <a:r>
              <a:rPr lang="ru-RU" dirty="0"/>
              <a:t> </a:t>
            </a:r>
            <a:r>
              <a:rPr lang="ru-RU" dirty="0" err="1"/>
              <a:t>деревних</a:t>
            </a:r>
            <a:r>
              <a:rPr lang="ru-RU" dirty="0"/>
              <a:t> </a:t>
            </a:r>
            <a:r>
              <a:rPr lang="ru-RU" dirty="0" err="1"/>
              <a:t>порід</a:t>
            </a:r>
            <a:r>
              <a:rPr lang="ru-RU" dirty="0"/>
              <a:t> </a:t>
            </a:r>
            <a:r>
              <a:rPr lang="ru-RU" dirty="0" err="1"/>
              <a:t>можуть</a:t>
            </a:r>
            <a:r>
              <a:rPr lang="ru-RU" dirty="0"/>
              <a:t> </a:t>
            </a:r>
            <a:r>
              <a:rPr lang="ru-RU" dirty="0" err="1"/>
              <a:t>проявитися</a:t>
            </a:r>
            <a:r>
              <a:rPr lang="ru-RU" dirty="0"/>
              <a:t> </a:t>
            </a:r>
            <a:r>
              <a:rPr lang="ru-RU" dirty="0" err="1"/>
              <a:t>лише</a:t>
            </a:r>
            <a:r>
              <a:rPr lang="ru-RU" dirty="0"/>
              <a:t> на пагонах, </a:t>
            </a:r>
            <a:r>
              <a:rPr lang="ru-RU" dirty="0" err="1"/>
              <a:t>що</a:t>
            </a:r>
            <a:r>
              <a:rPr lang="ru-RU" dirty="0"/>
              <a:t> </a:t>
            </a:r>
            <a:r>
              <a:rPr lang="ru-RU" dirty="0" err="1"/>
              <a:t>розвиваються</a:t>
            </a:r>
            <a:r>
              <a:rPr lang="ru-RU" dirty="0"/>
              <a:t> </a:t>
            </a:r>
            <a:r>
              <a:rPr lang="ru-RU" dirty="0" err="1"/>
              <a:t>вище</a:t>
            </a:r>
            <a:r>
              <a:rPr lang="ru-RU" dirty="0"/>
              <a:t> прищепи, </a:t>
            </a:r>
            <a:r>
              <a:rPr lang="ru-RU" dirty="0" err="1"/>
              <a:t>ранньою</a:t>
            </a:r>
            <a:r>
              <a:rPr lang="ru-RU" dirty="0"/>
              <a:t> весною і </a:t>
            </a:r>
            <a:r>
              <a:rPr lang="ru-RU" dirty="0" err="1"/>
              <a:t>влітку</a:t>
            </a:r>
            <a:r>
              <a:rPr lang="ru-RU" dirty="0"/>
              <a:t>, </a:t>
            </a:r>
            <a:r>
              <a:rPr lang="ru-RU" dirty="0" err="1"/>
              <a:t>іноді</a:t>
            </a:r>
            <a:r>
              <a:rPr lang="ru-RU" dirty="0"/>
              <a:t> – </a:t>
            </a:r>
            <a:r>
              <a:rPr lang="ru-RU" dirty="0" err="1"/>
              <a:t>пізніше</a:t>
            </a:r>
            <a:r>
              <a:rPr lang="ru-RU" dirty="0"/>
              <a:t>. </a:t>
            </a:r>
            <a:endParaRPr lang="uk-UA" dirty="0"/>
          </a:p>
        </p:txBody>
      </p:sp>
    </p:spTree>
    <p:extLst>
      <p:ext uri="{BB962C8B-B14F-4D97-AF65-F5344CB8AC3E}">
        <p14:creationId xmlns:p14="http://schemas.microsoft.com/office/powerpoint/2010/main" val="231225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E4C1B5-C49D-4DF5-8422-ADF6165B800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1307240-0544-40AB-8B6A-ADA82D09DA23}"/>
              </a:ext>
            </a:extLst>
          </p:cNvPr>
          <p:cNvSpPr>
            <a:spLocks noGrp="1"/>
          </p:cNvSpPr>
          <p:nvPr>
            <p:ph idx="1"/>
          </p:nvPr>
        </p:nvSpPr>
        <p:spPr/>
        <p:txBody>
          <a:bodyPr>
            <a:normAutofit lnSpcReduction="10000"/>
          </a:bodyPr>
          <a:lstStyle/>
          <a:p>
            <a:r>
              <a:rPr lang="uk-UA" dirty="0"/>
              <a:t>Під час щеплення передаються хвороби і на трав’янисті рослини. Частіше застосовують щеплення </a:t>
            </a:r>
            <a:r>
              <a:rPr lang="uk-UA" dirty="0" err="1"/>
              <a:t>врозщіп</a:t>
            </a:r>
            <a:r>
              <a:rPr lang="uk-UA" dirty="0"/>
              <a:t>. Місце щеплення ізолюють целофаном або поліетиленовою плівкою, щоб протягом кількох днів живець не засох. Краще прищеплену рослину помістити під скляний ковпак. В умовах оранжереї трав’янисті рослини можна прищеплювати протягом усього року, особливо, якщо там узимку є штучне освітлення (лампи денного або білого світла). </a:t>
            </a:r>
          </a:p>
          <a:p>
            <a:r>
              <a:rPr lang="ru-RU" dirty="0"/>
              <a:t>У </a:t>
            </a:r>
            <a:r>
              <a:rPr lang="ru-RU" dirty="0" err="1"/>
              <a:t>трав’янистих</a:t>
            </a:r>
            <a:r>
              <a:rPr lang="ru-RU" dirty="0"/>
              <a:t> </a:t>
            </a:r>
            <a:r>
              <a:rPr lang="ru-RU" dirty="0" err="1"/>
              <a:t>рослин</a:t>
            </a:r>
            <a:r>
              <a:rPr lang="ru-RU" dirty="0"/>
              <a:t> </a:t>
            </a:r>
            <a:r>
              <a:rPr lang="ru-RU" dirty="0" err="1"/>
              <a:t>відростання</a:t>
            </a:r>
            <a:r>
              <a:rPr lang="ru-RU" dirty="0"/>
              <a:t> </a:t>
            </a:r>
            <a:r>
              <a:rPr lang="ru-RU" dirty="0" err="1"/>
              <a:t>стебел</a:t>
            </a:r>
            <a:r>
              <a:rPr lang="ru-RU" dirty="0"/>
              <a:t> </a:t>
            </a:r>
            <a:r>
              <a:rPr lang="ru-RU" dirty="0" err="1"/>
              <a:t>нижче</a:t>
            </a:r>
            <a:r>
              <a:rPr lang="ru-RU" dirty="0"/>
              <a:t> </a:t>
            </a:r>
            <a:r>
              <a:rPr lang="ru-RU" dirty="0" err="1"/>
              <a:t>місця</a:t>
            </a:r>
            <a:r>
              <a:rPr lang="ru-RU" dirty="0"/>
              <a:t> </a:t>
            </a:r>
            <a:r>
              <a:rPr lang="ru-RU" dirty="0" err="1"/>
              <a:t>щеплення</a:t>
            </a:r>
            <a:r>
              <a:rPr lang="ru-RU" dirty="0"/>
              <a:t> </a:t>
            </a:r>
            <a:r>
              <a:rPr lang="ru-RU" dirty="0" err="1"/>
              <a:t>помітні</a:t>
            </a:r>
            <a:r>
              <a:rPr lang="ru-RU" dirty="0"/>
              <a:t> </a:t>
            </a:r>
            <a:r>
              <a:rPr lang="ru-RU" dirty="0" err="1"/>
              <a:t>вже</a:t>
            </a:r>
            <a:r>
              <a:rPr lang="ru-RU" dirty="0"/>
              <a:t> через три–</a:t>
            </a:r>
            <a:r>
              <a:rPr lang="ru-RU" dirty="0" err="1"/>
              <a:t>чотири</a:t>
            </a:r>
            <a:r>
              <a:rPr lang="ru-RU" dirty="0"/>
              <a:t> </a:t>
            </a:r>
            <a:r>
              <a:rPr lang="ru-RU" dirty="0" err="1"/>
              <a:t>дні</a:t>
            </a:r>
            <a:r>
              <a:rPr lang="ru-RU" dirty="0"/>
              <a:t>, а </a:t>
            </a:r>
            <a:r>
              <a:rPr lang="ru-RU" dirty="0" err="1"/>
              <a:t>ознаки</a:t>
            </a:r>
            <a:r>
              <a:rPr lang="ru-RU" dirty="0"/>
              <a:t> </a:t>
            </a:r>
            <a:r>
              <a:rPr lang="ru-RU" dirty="0" err="1"/>
              <a:t>хвороби</a:t>
            </a:r>
            <a:r>
              <a:rPr lang="ru-RU" dirty="0"/>
              <a:t> </a:t>
            </a:r>
            <a:r>
              <a:rPr lang="ru-RU" dirty="0" err="1"/>
              <a:t>можуть</a:t>
            </a:r>
            <a:r>
              <a:rPr lang="ru-RU" dirty="0"/>
              <a:t> бути </a:t>
            </a:r>
            <a:r>
              <a:rPr lang="ru-RU" dirty="0" err="1"/>
              <a:t>помічені</a:t>
            </a:r>
            <a:r>
              <a:rPr lang="ru-RU" dirty="0"/>
              <a:t> через 15–20 </a:t>
            </a:r>
            <a:r>
              <a:rPr lang="ru-RU" dirty="0" err="1"/>
              <a:t>днів</a:t>
            </a:r>
            <a:r>
              <a:rPr lang="ru-RU" dirty="0"/>
              <a:t>. </a:t>
            </a:r>
            <a:endParaRPr lang="uk-UA" dirty="0"/>
          </a:p>
        </p:txBody>
      </p:sp>
    </p:spTree>
    <p:extLst>
      <p:ext uri="{BB962C8B-B14F-4D97-AF65-F5344CB8AC3E}">
        <p14:creationId xmlns:p14="http://schemas.microsoft.com/office/powerpoint/2010/main" val="644085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85B38DA-B3D2-4B18-8251-0B7AAFD656C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0B0BBB1-C726-4784-9B85-67B45D49DA6C}"/>
              </a:ext>
            </a:extLst>
          </p:cNvPr>
          <p:cNvSpPr>
            <a:spLocks noGrp="1"/>
          </p:cNvSpPr>
          <p:nvPr>
            <p:ph idx="1"/>
          </p:nvPr>
        </p:nvSpPr>
        <p:spPr/>
        <p:txBody>
          <a:bodyPr>
            <a:normAutofit fontScale="85000" lnSpcReduction="20000"/>
          </a:bodyPr>
          <a:lstStyle/>
          <a:p>
            <a:r>
              <a:rPr lang="ru-RU" i="1" dirty="0" err="1"/>
              <a:t>Перенесення</a:t>
            </a:r>
            <a:r>
              <a:rPr lang="ru-RU" i="1" dirty="0"/>
              <a:t> </a:t>
            </a:r>
            <a:r>
              <a:rPr lang="ru-RU" i="1" dirty="0" err="1"/>
              <a:t>вірусу</a:t>
            </a:r>
            <a:r>
              <a:rPr lang="ru-RU" i="1" dirty="0"/>
              <a:t> </a:t>
            </a:r>
            <a:r>
              <a:rPr lang="ru-RU" i="1" dirty="0" err="1"/>
              <a:t>повитицею</a:t>
            </a:r>
            <a:r>
              <a:rPr lang="ru-RU" dirty="0"/>
              <a:t>. У </a:t>
            </a:r>
            <a:r>
              <a:rPr lang="ru-RU" dirty="0" err="1"/>
              <a:t>разі</a:t>
            </a:r>
            <a:r>
              <a:rPr lang="ru-RU" dirty="0"/>
              <a:t> </a:t>
            </a:r>
            <a:r>
              <a:rPr lang="ru-RU" dirty="0" err="1"/>
              <a:t>необхідності</a:t>
            </a:r>
            <a:r>
              <a:rPr lang="ru-RU" dirty="0"/>
              <a:t> </a:t>
            </a:r>
            <a:r>
              <a:rPr lang="ru-RU" dirty="0" err="1"/>
              <a:t>передачі</a:t>
            </a:r>
            <a:r>
              <a:rPr lang="ru-RU" dirty="0"/>
              <a:t> </a:t>
            </a:r>
            <a:r>
              <a:rPr lang="ru-RU" dirty="0" err="1"/>
              <a:t>вірусу</a:t>
            </a:r>
            <a:r>
              <a:rPr lang="ru-RU" dirty="0"/>
              <a:t> </a:t>
            </a:r>
            <a:r>
              <a:rPr lang="ru-RU" dirty="0" err="1"/>
              <a:t>рослині</a:t>
            </a:r>
            <a:r>
              <a:rPr lang="ru-RU" dirty="0"/>
              <a:t>, </a:t>
            </a:r>
            <a:r>
              <a:rPr lang="ru-RU" dirty="0" err="1"/>
              <a:t>далекій</a:t>
            </a:r>
            <a:r>
              <a:rPr lang="ru-RU" dirty="0"/>
              <a:t> за </a:t>
            </a:r>
            <a:r>
              <a:rPr lang="ru-RU" dirty="0" err="1"/>
              <a:t>систематичним</a:t>
            </a:r>
            <a:r>
              <a:rPr lang="ru-RU" dirty="0"/>
              <a:t> </a:t>
            </a:r>
            <a:r>
              <a:rPr lang="ru-RU" dirty="0" err="1"/>
              <a:t>положенням</a:t>
            </a:r>
            <a:r>
              <a:rPr lang="ru-RU" dirty="0"/>
              <a:t>, </a:t>
            </a:r>
            <a:r>
              <a:rPr lang="ru-RU" dirty="0" err="1"/>
              <a:t>використовують</a:t>
            </a:r>
            <a:r>
              <a:rPr lang="ru-RU" dirty="0"/>
              <a:t> </a:t>
            </a:r>
            <a:r>
              <a:rPr lang="ru-RU" dirty="0" err="1"/>
              <a:t>повитицю</a:t>
            </a:r>
            <a:r>
              <a:rPr lang="ru-RU" dirty="0"/>
              <a:t> як </a:t>
            </a:r>
            <a:r>
              <a:rPr lang="ru-RU" dirty="0" err="1"/>
              <a:t>переносника</a:t>
            </a:r>
            <a:r>
              <a:rPr lang="ru-RU" dirty="0"/>
              <a:t> </a:t>
            </a:r>
            <a:r>
              <a:rPr lang="ru-RU" dirty="0" err="1"/>
              <a:t>вірусу</a:t>
            </a:r>
            <a:r>
              <a:rPr lang="ru-RU" dirty="0"/>
              <a:t>. </a:t>
            </a:r>
          </a:p>
          <a:p>
            <a:r>
              <a:rPr lang="ru-RU" dirty="0" err="1"/>
              <a:t>Повитиці</a:t>
            </a:r>
            <a:r>
              <a:rPr lang="ru-RU" dirty="0"/>
              <a:t> </a:t>
            </a:r>
            <a:r>
              <a:rPr lang="ru-RU" dirty="0" err="1"/>
              <a:t>розводять</a:t>
            </a:r>
            <a:r>
              <a:rPr lang="ru-RU" dirty="0"/>
              <a:t> на </a:t>
            </a:r>
            <a:r>
              <a:rPr lang="ru-RU" dirty="0" err="1"/>
              <a:t>однорічних</a:t>
            </a:r>
            <a:r>
              <a:rPr lang="ru-RU" dirty="0"/>
              <a:t> </a:t>
            </a:r>
            <a:r>
              <a:rPr lang="ru-RU" dirty="0" err="1"/>
              <a:t>рослинах</a:t>
            </a:r>
            <a:r>
              <a:rPr lang="ru-RU" dirty="0"/>
              <a:t> (</a:t>
            </a:r>
            <a:r>
              <a:rPr lang="ru-RU" dirty="0" err="1"/>
              <a:t>буряках</a:t>
            </a:r>
            <a:r>
              <a:rPr lang="ru-RU" dirty="0"/>
              <a:t>, </a:t>
            </a:r>
            <a:r>
              <a:rPr lang="ru-RU" dirty="0" err="1"/>
              <a:t>петунії</a:t>
            </a:r>
            <a:r>
              <a:rPr lang="ru-RU" dirty="0"/>
              <a:t>, </a:t>
            </a:r>
            <a:r>
              <a:rPr lang="uk-UA" dirty="0"/>
              <a:t>махорці), які швидко ростуть у ящиках. Після того, як рослина-паразит добре розростається, відривають частину її стебла завдовжки 10–12 см і </a:t>
            </a:r>
            <a:r>
              <a:rPr lang="uk-UA" dirty="0" err="1"/>
              <a:t>переносять</a:t>
            </a:r>
            <a:r>
              <a:rPr lang="uk-UA" dirty="0"/>
              <a:t> на хворі рослини, обвиваючи їх по можливості. Через п’ять–сім днів повитиця утворює </a:t>
            </a:r>
            <a:r>
              <a:rPr lang="uk-UA" dirty="0" err="1"/>
              <a:t>гаусторії</a:t>
            </a:r>
            <a:r>
              <a:rPr lang="uk-UA" dirty="0"/>
              <a:t>, а ще через 7–10 днів починає рости і з’являються нові стебла. Ці нові стебла </a:t>
            </a:r>
            <a:r>
              <a:rPr lang="uk-UA" dirty="0" err="1"/>
              <a:t>переносять</a:t>
            </a:r>
            <a:r>
              <a:rPr lang="uk-UA" dirty="0"/>
              <a:t> на здорові рослини. </a:t>
            </a:r>
          </a:p>
          <a:p>
            <a:r>
              <a:rPr lang="ru-RU" dirty="0" err="1"/>
              <a:t>Повитицею</a:t>
            </a:r>
            <a:r>
              <a:rPr lang="ru-RU" dirty="0"/>
              <a:t> </a:t>
            </a:r>
            <a:r>
              <a:rPr lang="ru-RU" dirty="0" err="1"/>
              <a:t>вдається</a:t>
            </a:r>
            <a:r>
              <a:rPr lang="ru-RU" dirty="0"/>
              <a:t> </a:t>
            </a:r>
            <a:r>
              <a:rPr lang="ru-RU" dirty="0" err="1"/>
              <a:t>заразити</a:t>
            </a:r>
            <a:r>
              <a:rPr lang="ru-RU" dirty="0"/>
              <a:t> не </a:t>
            </a:r>
            <a:r>
              <a:rPr lang="ru-RU" dirty="0" err="1"/>
              <a:t>кожну</a:t>
            </a:r>
            <a:r>
              <a:rPr lang="ru-RU" dirty="0"/>
              <a:t> </a:t>
            </a:r>
            <a:r>
              <a:rPr lang="ru-RU" dirty="0" err="1"/>
              <a:t>рослину</a:t>
            </a:r>
            <a:r>
              <a:rPr lang="ru-RU" dirty="0"/>
              <a:t>, тому </a:t>
            </a:r>
            <a:r>
              <a:rPr lang="ru-RU" dirty="0" err="1"/>
              <a:t>заражувати</a:t>
            </a:r>
            <a:r>
              <a:rPr lang="ru-RU" dirty="0"/>
              <a:t> </a:t>
            </a:r>
            <a:r>
              <a:rPr lang="ru-RU" dirty="0" err="1"/>
              <a:t>слід</a:t>
            </a:r>
            <a:r>
              <a:rPr lang="ru-RU" dirty="0"/>
              <a:t> не </a:t>
            </a:r>
            <a:r>
              <a:rPr lang="ru-RU" dirty="0" err="1"/>
              <a:t>менше</a:t>
            </a:r>
            <a:r>
              <a:rPr lang="ru-RU" dirty="0"/>
              <a:t> 10 </a:t>
            </a:r>
            <a:r>
              <a:rPr lang="ru-RU" dirty="0" err="1"/>
              <a:t>екземплярів</a:t>
            </a:r>
            <a:r>
              <a:rPr lang="ru-RU" dirty="0"/>
              <a:t>. </a:t>
            </a:r>
            <a:r>
              <a:rPr lang="ru-RU" dirty="0" err="1"/>
              <a:t>Бувають</a:t>
            </a:r>
            <a:r>
              <a:rPr lang="ru-RU" dirty="0"/>
              <a:t> </a:t>
            </a:r>
            <a:r>
              <a:rPr lang="ru-RU" dirty="0" err="1"/>
              <a:t>також</a:t>
            </a:r>
            <a:r>
              <a:rPr lang="ru-RU" dirty="0"/>
              <a:t> </a:t>
            </a:r>
            <a:r>
              <a:rPr lang="ru-RU" dirty="0" err="1"/>
              <a:t>випадки</a:t>
            </a:r>
            <a:r>
              <a:rPr lang="ru-RU" dirty="0"/>
              <a:t>, коли </a:t>
            </a:r>
            <a:r>
              <a:rPr lang="ru-RU" dirty="0" err="1"/>
              <a:t>повитиця</a:t>
            </a:r>
            <a:r>
              <a:rPr lang="ru-RU" dirty="0"/>
              <a:t> не </a:t>
            </a:r>
            <a:r>
              <a:rPr lang="ru-RU" dirty="0" err="1"/>
              <a:t>здатна</a:t>
            </a:r>
            <a:r>
              <a:rPr lang="ru-RU" dirty="0"/>
              <a:t> </a:t>
            </a:r>
            <a:r>
              <a:rPr lang="ru-RU" dirty="0" err="1"/>
              <a:t>паразитувати</a:t>
            </a:r>
            <a:r>
              <a:rPr lang="ru-RU" dirty="0"/>
              <a:t> на </a:t>
            </a:r>
            <a:r>
              <a:rPr lang="ru-RU" dirty="0" err="1"/>
              <a:t>рослині</a:t>
            </a:r>
            <a:r>
              <a:rPr lang="ru-RU" dirty="0"/>
              <a:t>. </a:t>
            </a:r>
          </a:p>
          <a:p>
            <a:r>
              <a:rPr lang="ru-RU" dirty="0" err="1"/>
              <a:t>Цей</a:t>
            </a:r>
            <a:r>
              <a:rPr lang="ru-RU" dirty="0"/>
              <a:t> метод </a:t>
            </a:r>
            <a:r>
              <a:rPr lang="ru-RU" dirty="0" err="1"/>
              <a:t>можна</a:t>
            </a:r>
            <a:r>
              <a:rPr lang="ru-RU" dirty="0"/>
              <a:t> </a:t>
            </a:r>
            <a:r>
              <a:rPr lang="ru-RU" dirty="0" err="1"/>
              <a:t>використовувати</a:t>
            </a:r>
            <a:r>
              <a:rPr lang="ru-RU" dirty="0"/>
              <a:t> </a:t>
            </a:r>
            <a:r>
              <a:rPr lang="ru-RU" dirty="0" err="1"/>
              <a:t>лише</a:t>
            </a:r>
            <a:r>
              <a:rPr lang="ru-RU" dirty="0"/>
              <a:t> у </a:t>
            </a:r>
            <a:r>
              <a:rPr lang="ru-RU" dirty="0" err="1"/>
              <a:t>спеціалізованих</a:t>
            </a:r>
            <a:r>
              <a:rPr lang="ru-RU" dirty="0"/>
              <a:t> </a:t>
            </a:r>
            <a:r>
              <a:rPr lang="ru-RU" dirty="0" err="1"/>
              <a:t>вірусологічних</a:t>
            </a:r>
            <a:r>
              <a:rPr lang="ru-RU" dirty="0"/>
              <a:t> </a:t>
            </a:r>
            <a:r>
              <a:rPr lang="ru-RU" dirty="0" err="1"/>
              <a:t>лабораторіях</a:t>
            </a:r>
            <a:r>
              <a:rPr lang="ru-RU" dirty="0"/>
              <a:t> з </a:t>
            </a:r>
            <a:r>
              <a:rPr lang="ru-RU" dirty="0" err="1"/>
              <a:t>дотриманням</a:t>
            </a:r>
            <a:r>
              <a:rPr lang="ru-RU" dirty="0"/>
              <a:t> </a:t>
            </a:r>
            <a:r>
              <a:rPr lang="ru-RU" dirty="0" err="1"/>
              <a:t>відповідних</a:t>
            </a:r>
            <a:r>
              <a:rPr lang="ru-RU" dirty="0"/>
              <a:t> правил, </a:t>
            </a:r>
            <a:r>
              <a:rPr lang="ru-RU" dirty="0" err="1"/>
              <a:t>оскільки</a:t>
            </a:r>
            <a:r>
              <a:rPr lang="ru-RU" dirty="0"/>
              <a:t> </a:t>
            </a:r>
            <a:r>
              <a:rPr lang="ru-RU" dirty="0" err="1"/>
              <a:t>повитиця</a:t>
            </a:r>
            <a:r>
              <a:rPr lang="ru-RU" dirty="0"/>
              <a:t> є </a:t>
            </a:r>
            <a:r>
              <a:rPr lang="ru-RU" dirty="0" err="1"/>
              <a:t>карантинним</a:t>
            </a:r>
            <a:r>
              <a:rPr lang="ru-RU" dirty="0"/>
              <a:t> </a:t>
            </a:r>
            <a:r>
              <a:rPr lang="ru-RU" dirty="0" err="1"/>
              <a:t>бур’яном</a:t>
            </a:r>
            <a:r>
              <a:rPr lang="ru-RU" dirty="0"/>
              <a:t>. </a:t>
            </a:r>
            <a:endParaRPr lang="uk-UA" dirty="0"/>
          </a:p>
        </p:txBody>
      </p:sp>
    </p:spTree>
    <p:extLst>
      <p:ext uri="{BB962C8B-B14F-4D97-AF65-F5344CB8AC3E}">
        <p14:creationId xmlns:p14="http://schemas.microsoft.com/office/powerpoint/2010/main" val="4199403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702E79-7C6B-461D-B19F-70585179CA33}"/>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899A075-888A-405F-9B9A-BE8E76F758F3}"/>
              </a:ext>
            </a:extLst>
          </p:cNvPr>
          <p:cNvSpPr>
            <a:spLocks noGrp="1"/>
          </p:cNvSpPr>
          <p:nvPr>
            <p:ph idx="1"/>
          </p:nvPr>
        </p:nvSpPr>
        <p:spPr/>
        <p:txBody>
          <a:bodyPr>
            <a:normAutofit fontScale="92500"/>
          </a:bodyPr>
          <a:lstStyle/>
          <a:p>
            <a:r>
              <a:rPr lang="uk-UA" i="1" dirty="0"/>
              <a:t>Метод електронної мікроскопії</a:t>
            </a:r>
            <a:r>
              <a:rPr lang="uk-UA" dirty="0"/>
              <a:t>. За допомогою електронного мікроскопа можна встановити розміри, форму і структуру </a:t>
            </a:r>
            <a:r>
              <a:rPr lang="uk-UA" dirty="0" err="1"/>
              <a:t>віріонів</a:t>
            </a:r>
            <a:r>
              <a:rPr lang="uk-UA" dirty="0"/>
              <a:t>, виявити їх концентрацію у тканинах хворих рослин і температуру інактивації </a:t>
            </a:r>
            <a:r>
              <a:rPr lang="uk-UA" dirty="0" err="1"/>
              <a:t>віріонів</a:t>
            </a:r>
            <a:r>
              <a:rPr lang="uk-UA" dirty="0"/>
              <a:t> фітопатогенних вірусів. У ряді випадків метод може бути застосований для виявлення прихованої зараженості вірусом. </a:t>
            </a:r>
          </a:p>
          <a:p>
            <a:r>
              <a:rPr lang="uk-UA" dirty="0"/>
              <a:t>Для приготування препаратів у лабораторії мають бути круглі сітки з </a:t>
            </a:r>
            <a:r>
              <a:rPr lang="uk-UA" dirty="0" err="1"/>
              <a:t>електроосадженої</a:t>
            </a:r>
            <a:r>
              <a:rPr lang="uk-UA" dirty="0"/>
              <a:t> міді діаметром 2 або 3 мм, залежно від марки мікроскопа, реактиви для плівки – </a:t>
            </a:r>
            <a:r>
              <a:rPr lang="uk-UA" dirty="0" err="1"/>
              <a:t>підложки</a:t>
            </a:r>
            <a:r>
              <a:rPr lang="uk-UA" dirty="0"/>
              <a:t>-колоїд й амілацетат (</a:t>
            </a:r>
            <a:r>
              <a:rPr lang="uk-UA" dirty="0" err="1"/>
              <a:t>бутилоаміловий</a:t>
            </a:r>
            <a:r>
              <a:rPr lang="uk-UA" dirty="0"/>
              <a:t> ефір). </a:t>
            </a:r>
          </a:p>
          <a:p>
            <a:r>
              <a:rPr lang="ru-RU" dirty="0"/>
              <a:t>На </a:t>
            </a:r>
            <a:r>
              <a:rPr lang="ru-RU" dirty="0" err="1"/>
              <a:t>сітки</a:t>
            </a:r>
            <a:r>
              <a:rPr lang="ru-RU" dirty="0"/>
              <a:t> </a:t>
            </a:r>
            <a:r>
              <a:rPr lang="ru-RU" dirty="0" err="1"/>
              <a:t>спочатку</a:t>
            </a:r>
            <a:r>
              <a:rPr lang="ru-RU" dirty="0"/>
              <a:t> </a:t>
            </a:r>
            <a:r>
              <a:rPr lang="ru-RU" dirty="0" err="1"/>
              <a:t>наносять</a:t>
            </a:r>
            <a:r>
              <a:rPr lang="ru-RU" dirty="0"/>
              <a:t> </a:t>
            </a:r>
            <a:r>
              <a:rPr lang="ru-RU" dirty="0" err="1"/>
              <a:t>плівки-підложки</a:t>
            </a:r>
            <a:r>
              <a:rPr lang="ru-RU" dirty="0"/>
              <a:t>, </a:t>
            </a:r>
            <a:r>
              <a:rPr lang="ru-RU" dirty="0" err="1"/>
              <a:t>які</a:t>
            </a:r>
            <a:r>
              <a:rPr lang="ru-RU" dirty="0"/>
              <a:t> </a:t>
            </a:r>
            <a:r>
              <a:rPr lang="ru-RU" dirty="0" err="1"/>
              <a:t>готують</a:t>
            </a:r>
            <a:r>
              <a:rPr lang="ru-RU" dirty="0"/>
              <a:t> за </a:t>
            </a:r>
            <a:r>
              <a:rPr lang="ru-RU" dirty="0" err="1"/>
              <a:t>розчинення</a:t>
            </a:r>
            <a:r>
              <a:rPr lang="ru-RU" dirty="0"/>
              <a:t> 1–2 % </a:t>
            </a:r>
            <a:r>
              <a:rPr lang="ru-RU" dirty="0" err="1"/>
              <a:t>колодію</a:t>
            </a:r>
            <a:r>
              <a:rPr lang="ru-RU" dirty="0"/>
              <a:t> в </a:t>
            </a:r>
            <a:r>
              <a:rPr lang="ru-RU" dirty="0" err="1"/>
              <a:t>амілацетаті</a:t>
            </a:r>
            <a:r>
              <a:rPr lang="ru-RU" dirty="0"/>
              <a:t>. </a:t>
            </a:r>
            <a:endParaRPr lang="uk-UA" dirty="0"/>
          </a:p>
        </p:txBody>
      </p:sp>
    </p:spTree>
    <p:extLst>
      <p:ext uri="{BB962C8B-B14F-4D97-AF65-F5344CB8AC3E}">
        <p14:creationId xmlns:p14="http://schemas.microsoft.com/office/powerpoint/2010/main" val="2299424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FA4631-06B0-4C64-B575-D491356C4127}"/>
              </a:ext>
            </a:extLst>
          </p:cNvPr>
          <p:cNvSpPr>
            <a:spLocks noGrp="1"/>
          </p:cNvSpPr>
          <p:nvPr>
            <p:ph type="title"/>
          </p:nvPr>
        </p:nvSpPr>
        <p:spPr/>
        <p:txBody>
          <a:bodyPr/>
          <a:lstStyle/>
          <a:p>
            <a:pPr algn="ctr"/>
            <a:r>
              <a:rPr lang="uk-UA" dirty="0"/>
              <a:t>План</a:t>
            </a:r>
          </a:p>
        </p:txBody>
      </p:sp>
      <p:sp>
        <p:nvSpPr>
          <p:cNvPr id="3" name="Объект 2">
            <a:extLst>
              <a:ext uri="{FF2B5EF4-FFF2-40B4-BE49-F238E27FC236}">
                <a16:creationId xmlns:a16="http://schemas.microsoft.com/office/drawing/2014/main" id="{2AAC987B-58AB-4AEA-8DEB-966D93B90883}"/>
              </a:ext>
            </a:extLst>
          </p:cNvPr>
          <p:cNvSpPr>
            <a:spLocks noGrp="1"/>
          </p:cNvSpPr>
          <p:nvPr>
            <p:ph idx="1"/>
          </p:nvPr>
        </p:nvSpPr>
        <p:spPr/>
        <p:txBody>
          <a:bodyPr>
            <a:normAutofit lnSpcReduction="10000"/>
          </a:bodyPr>
          <a:lstStyle/>
          <a:p>
            <a:pPr marL="0" indent="0">
              <a:buNone/>
            </a:pPr>
            <a:r>
              <a:rPr lang="uk-UA" dirty="0"/>
              <a:t>1. Метод індексації. </a:t>
            </a:r>
          </a:p>
          <a:p>
            <a:pPr marL="0" indent="0">
              <a:buNone/>
            </a:pPr>
            <a:r>
              <a:rPr lang="ru-RU" dirty="0"/>
              <a:t>2. </a:t>
            </a:r>
            <a:r>
              <a:rPr lang="ru-RU" dirty="0" err="1"/>
              <a:t>Механічного</a:t>
            </a:r>
            <a:r>
              <a:rPr lang="ru-RU" dirty="0"/>
              <a:t> </a:t>
            </a:r>
            <a:r>
              <a:rPr lang="ru-RU" dirty="0" err="1"/>
              <a:t>зараження</a:t>
            </a:r>
            <a:r>
              <a:rPr lang="ru-RU" dirty="0"/>
              <a:t> </a:t>
            </a:r>
            <a:r>
              <a:rPr lang="ru-RU" dirty="0" err="1"/>
              <a:t>рослин</a:t>
            </a:r>
            <a:r>
              <a:rPr lang="ru-RU" dirty="0"/>
              <a:t> за </a:t>
            </a:r>
            <a:r>
              <a:rPr lang="ru-RU" dirty="0" err="1"/>
              <a:t>натирання</a:t>
            </a:r>
            <a:r>
              <a:rPr lang="ru-RU" dirty="0"/>
              <a:t>. </a:t>
            </a:r>
          </a:p>
          <a:p>
            <a:pPr marL="0" indent="0">
              <a:buNone/>
            </a:pPr>
            <a:r>
              <a:rPr lang="ru-RU" dirty="0"/>
              <a:t>3. </a:t>
            </a:r>
            <a:r>
              <a:rPr lang="ru-RU" dirty="0" err="1"/>
              <a:t>Зараження</a:t>
            </a:r>
            <a:r>
              <a:rPr lang="ru-RU" dirty="0"/>
              <a:t> </a:t>
            </a:r>
            <a:r>
              <a:rPr lang="ru-RU" dirty="0" err="1"/>
              <a:t>рослин</a:t>
            </a:r>
            <a:r>
              <a:rPr lang="ru-RU" dirty="0"/>
              <a:t> за </a:t>
            </a:r>
            <a:r>
              <a:rPr lang="ru-RU" dirty="0" err="1"/>
              <a:t>допомогою</a:t>
            </a:r>
            <a:r>
              <a:rPr lang="ru-RU" dirty="0"/>
              <a:t> </a:t>
            </a:r>
            <a:r>
              <a:rPr lang="ru-RU" dirty="0" err="1"/>
              <a:t>щеплення</a:t>
            </a:r>
            <a:r>
              <a:rPr lang="ru-RU" dirty="0"/>
              <a:t> </a:t>
            </a:r>
            <a:r>
              <a:rPr lang="ru-RU" dirty="0" err="1"/>
              <a:t>тканини</a:t>
            </a:r>
            <a:r>
              <a:rPr lang="ru-RU" dirty="0"/>
              <a:t> </a:t>
            </a:r>
            <a:r>
              <a:rPr lang="ru-RU" dirty="0" err="1"/>
              <a:t>хворої</a:t>
            </a:r>
            <a:r>
              <a:rPr lang="ru-RU" dirty="0"/>
              <a:t> </a:t>
            </a:r>
            <a:r>
              <a:rPr lang="ru-RU" dirty="0" err="1"/>
              <a:t>рослини</a:t>
            </a:r>
            <a:r>
              <a:rPr lang="ru-RU" dirty="0"/>
              <a:t>. </a:t>
            </a:r>
          </a:p>
          <a:p>
            <a:pPr marL="0" indent="0">
              <a:buNone/>
            </a:pPr>
            <a:r>
              <a:rPr lang="uk-UA" dirty="0"/>
              <a:t>4. Перенесення вірусу повитицею. </a:t>
            </a:r>
          </a:p>
          <a:p>
            <a:pPr marL="0" indent="0">
              <a:buNone/>
            </a:pPr>
            <a:r>
              <a:rPr lang="uk-UA" dirty="0"/>
              <a:t>5. Метод електронної мікроскопії. </a:t>
            </a:r>
          </a:p>
          <a:p>
            <a:pPr marL="0" indent="0">
              <a:buNone/>
            </a:pPr>
            <a:r>
              <a:rPr lang="uk-UA" dirty="0"/>
              <a:t>6. Передавання вірусів комахами. </a:t>
            </a:r>
          </a:p>
          <a:p>
            <a:pPr marL="0" indent="0">
              <a:buNone/>
            </a:pPr>
            <a:r>
              <a:rPr lang="uk-UA" dirty="0"/>
              <a:t>7. Метод включення. </a:t>
            </a:r>
          </a:p>
          <a:p>
            <a:pPr marL="0" indent="0">
              <a:buNone/>
            </a:pPr>
            <a:r>
              <a:rPr lang="uk-UA" dirty="0"/>
              <a:t>8. Серологічний метод. </a:t>
            </a:r>
          </a:p>
        </p:txBody>
      </p:sp>
    </p:spTree>
    <p:extLst>
      <p:ext uri="{BB962C8B-B14F-4D97-AF65-F5344CB8AC3E}">
        <p14:creationId xmlns:p14="http://schemas.microsoft.com/office/powerpoint/2010/main" val="2346967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728B11-3BD6-4110-8537-77FF7E613D58}"/>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C63523F-2395-45B8-8F31-27BB4874FA42}"/>
              </a:ext>
            </a:extLst>
          </p:cNvPr>
          <p:cNvSpPr>
            <a:spLocks noGrp="1"/>
          </p:cNvSpPr>
          <p:nvPr>
            <p:ph idx="1"/>
          </p:nvPr>
        </p:nvSpPr>
        <p:spPr/>
        <p:txBody>
          <a:bodyPr/>
          <a:lstStyle/>
          <a:p>
            <a:r>
              <a:rPr lang="uk-UA" dirty="0"/>
              <a:t>Існує кілька способів нанесення </a:t>
            </a:r>
            <a:r>
              <a:rPr lang="uk-UA" dirty="0" err="1"/>
              <a:t>підложки</a:t>
            </a:r>
            <a:r>
              <a:rPr lang="uk-UA" dirty="0"/>
              <a:t> на сітку. Найлегший і найдоступніший – такий. На поверхню води в чашці або кристалізаторі з відповідною трубкою наносять краплю амілацетату, а потім краплю розчину колодію. Після випарювання ефіру першу плівку знімають і викидають. Потім у воду на дно чашки опускають предметне скло і розглядають на ньому за допомогою пінцета сітки. На поверхню води пастерівською піпеткою опускають краплю розчину колодію. Після випаровування ефіру воду обережно зливають. Вода витікає, а плівка поступово осідає на сітки. Останні виймають, висушують і використовують для нанесення препарату. </a:t>
            </a:r>
          </a:p>
        </p:txBody>
      </p:sp>
    </p:spTree>
    <p:extLst>
      <p:ext uri="{BB962C8B-B14F-4D97-AF65-F5344CB8AC3E}">
        <p14:creationId xmlns:p14="http://schemas.microsoft.com/office/powerpoint/2010/main" val="225224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13C3D9-2D72-4401-BB06-3B7BA3D7710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2CD5A94B-A0A8-4BFD-A15B-6D3D98C339C6}"/>
              </a:ext>
            </a:extLst>
          </p:cNvPr>
          <p:cNvSpPr>
            <a:spLocks noGrp="1"/>
          </p:cNvSpPr>
          <p:nvPr>
            <p:ph idx="1"/>
          </p:nvPr>
        </p:nvSpPr>
        <p:spPr/>
        <p:txBody>
          <a:bodyPr>
            <a:normAutofit fontScale="92500"/>
          </a:bodyPr>
          <a:lstStyle/>
          <a:p>
            <a:r>
              <a:rPr lang="uk-UA" dirty="0"/>
              <a:t>Сітки з плівками-</a:t>
            </a:r>
            <a:r>
              <a:rPr lang="uk-UA" dirty="0" err="1"/>
              <a:t>підложками</a:t>
            </a:r>
            <a:r>
              <a:rPr lang="uk-UA" dirty="0"/>
              <a:t> зручно зберігати в желатинових капсулах. Капсули мають бути такої форми, щоб краї сітки лише доторкались до стінок і нанесена плівка лишалася непошкодженою. </a:t>
            </a:r>
          </a:p>
          <a:p>
            <a:r>
              <a:rPr lang="uk-UA" dirty="0"/>
              <a:t>На готові сітки з </a:t>
            </a:r>
            <a:r>
              <a:rPr lang="uk-UA" dirty="0" err="1"/>
              <a:t>підложкою</a:t>
            </a:r>
            <a:r>
              <a:rPr lang="uk-UA" dirty="0"/>
              <a:t> наносять досліджувані препарати, їх виготовляють таким чином: беруть 10–30 мг листка або іншого </a:t>
            </a:r>
            <a:r>
              <a:rPr lang="uk-UA" dirty="0" err="1"/>
              <a:t>органа</a:t>
            </a:r>
            <a:r>
              <a:rPr lang="uk-UA" dirty="0"/>
              <a:t> з досліджуваної рослини і розтирають у ступці з невеликою кількістю чистого кварцового піску, битого скла чи наждачного порошку. Поступово додають (по 1–2 мл) 10–20 мл дистильованої води до одержання однорідної розведеної суміші. Бажано, щоб кислотність (</a:t>
            </a:r>
            <a:r>
              <a:rPr lang="uk-UA" dirty="0" err="1"/>
              <a:t>рН</a:t>
            </a:r>
            <a:r>
              <a:rPr lang="uk-UA" dirty="0"/>
              <a:t>) суспензії була в межах шість–сім (залежно від виду вірусу). </a:t>
            </a:r>
          </a:p>
          <a:p>
            <a:r>
              <a:rPr lang="ru-RU" dirty="0"/>
              <a:t>При </a:t>
            </a:r>
            <a:r>
              <a:rPr lang="ru-RU" dirty="0" err="1"/>
              <a:t>низькій</a:t>
            </a:r>
            <a:r>
              <a:rPr lang="ru-RU" dirty="0"/>
              <a:t> </a:t>
            </a:r>
            <a:r>
              <a:rPr lang="ru-RU" dirty="0" err="1"/>
              <a:t>кислотності</a:t>
            </a:r>
            <a:r>
              <a:rPr lang="ru-RU" dirty="0"/>
              <a:t> </a:t>
            </a:r>
            <a:r>
              <a:rPr lang="ru-RU" dirty="0" err="1"/>
              <a:t>вірусні</a:t>
            </a:r>
            <a:r>
              <a:rPr lang="ru-RU" dirty="0"/>
              <a:t> </a:t>
            </a:r>
            <a:r>
              <a:rPr lang="ru-RU" dirty="0" err="1"/>
              <a:t>частини</a:t>
            </a:r>
            <a:r>
              <a:rPr lang="ru-RU" dirty="0"/>
              <a:t> </a:t>
            </a:r>
            <a:r>
              <a:rPr lang="ru-RU" dirty="0" err="1"/>
              <a:t>гірше</a:t>
            </a:r>
            <a:r>
              <a:rPr lang="ru-RU" dirty="0"/>
              <a:t> </a:t>
            </a:r>
            <a:r>
              <a:rPr lang="ru-RU" dirty="0" err="1"/>
              <a:t>дисперсують</a:t>
            </a:r>
            <a:r>
              <a:rPr lang="ru-RU" dirty="0"/>
              <a:t>. </a:t>
            </a:r>
            <a:endParaRPr lang="uk-UA" dirty="0"/>
          </a:p>
        </p:txBody>
      </p:sp>
    </p:spTree>
    <p:extLst>
      <p:ext uri="{BB962C8B-B14F-4D97-AF65-F5344CB8AC3E}">
        <p14:creationId xmlns:p14="http://schemas.microsoft.com/office/powerpoint/2010/main" val="32421524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714945-78DF-4A73-A279-481C77091BB4}"/>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38ABF036-B7C6-479D-A39A-316655F90869}"/>
              </a:ext>
            </a:extLst>
          </p:cNvPr>
          <p:cNvSpPr>
            <a:spLocks noGrp="1"/>
          </p:cNvSpPr>
          <p:nvPr>
            <p:ph idx="1"/>
          </p:nvPr>
        </p:nvSpPr>
        <p:spPr/>
        <p:txBody>
          <a:bodyPr>
            <a:normAutofit lnSpcReduction="10000"/>
          </a:bodyPr>
          <a:lstStyle/>
          <a:p>
            <a:r>
              <a:rPr lang="ru-RU" dirty="0" err="1"/>
              <a:t>Далі</a:t>
            </a:r>
            <a:r>
              <a:rPr lang="ru-RU" dirty="0"/>
              <a:t> </a:t>
            </a:r>
            <a:r>
              <a:rPr lang="ru-RU" dirty="0" err="1"/>
              <a:t>можна</a:t>
            </a:r>
            <a:r>
              <a:rPr lang="ru-RU" dirty="0"/>
              <a:t> </a:t>
            </a:r>
            <a:r>
              <a:rPr lang="ru-RU" dirty="0" err="1"/>
              <a:t>йти</a:t>
            </a:r>
            <a:r>
              <a:rPr lang="ru-RU" dirty="0"/>
              <a:t> </a:t>
            </a:r>
            <a:r>
              <a:rPr lang="ru-RU" dirty="0" err="1"/>
              <a:t>двома</a:t>
            </a:r>
            <a:r>
              <a:rPr lang="ru-RU" dirty="0"/>
              <a:t> шляхами: </a:t>
            </a:r>
          </a:p>
          <a:p>
            <a:r>
              <a:rPr lang="uk-UA" dirty="0"/>
              <a:t>1. Пастерівською піпеткою з гостро відтягнутим кінцем або платиновою петлею (діаметром 2–3 мм) </a:t>
            </a:r>
            <a:r>
              <a:rPr lang="uk-UA" dirty="0" err="1"/>
              <a:t>переносять</a:t>
            </a:r>
            <a:r>
              <a:rPr lang="uk-UA" dirty="0"/>
              <a:t> суспензію на сітку з плівкою. Через кілька хвилин крапля висихає. Після цього препарат напилюють металом для одержання більшої контактності під час розглядання під електронним мікроскопом. </a:t>
            </a:r>
          </a:p>
          <a:p>
            <a:r>
              <a:rPr lang="uk-UA" dirty="0"/>
              <a:t>2. Суспензію піддають попередньому діалізу. Для цього в чашку Петрі наливають дистильовану воду і одержують на її поверхні </a:t>
            </a:r>
            <a:r>
              <a:rPr lang="uk-UA" dirty="0" err="1"/>
              <a:t>колодієву</a:t>
            </a:r>
            <a:r>
              <a:rPr lang="uk-UA" dirty="0"/>
              <a:t> плівку. Після випарювання ефіру на плівку капають крап-лину одержаної в ступці суспензії з тканин досліджуваної рослини. </a:t>
            </a:r>
          </a:p>
        </p:txBody>
      </p:sp>
    </p:spTree>
    <p:extLst>
      <p:ext uri="{BB962C8B-B14F-4D97-AF65-F5344CB8AC3E}">
        <p14:creationId xmlns:p14="http://schemas.microsoft.com/office/powerpoint/2010/main" val="2369312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468C78E-897D-4443-80AD-18A8A5C57D7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15ABD8C4-466C-42F5-AD6B-96481CE6C85E}"/>
              </a:ext>
            </a:extLst>
          </p:cNvPr>
          <p:cNvSpPr>
            <a:spLocks noGrp="1"/>
          </p:cNvSpPr>
          <p:nvPr>
            <p:ph idx="1"/>
          </p:nvPr>
        </p:nvSpPr>
        <p:spPr/>
        <p:txBody>
          <a:bodyPr/>
          <a:lstStyle/>
          <a:p>
            <a:endParaRPr lang="uk-UA"/>
          </a:p>
        </p:txBody>
      </p:sp>
      <p:sp>
        <p:nvSpPr>
          <p:cNvPr id="4" name="Объект 2">
            <a:extLst>
              <a:ext uri="{FF2B5EF4-FFF2-40B4-BE49-F238E27FC236}">
                <a16:creationId xmlns:a16="http://schemas.microsoft.com/office/drawing/2014/main" id="{EB0B8ACA-2946-4124-904F-8617BBEB417C}"/>
              </a:ext>
            </a:extLst>
          </p:cNvPr>
          <p:cNvSpPr txBox="1">
            <a:spLocks/>
          </p:cNvSpPr>
          <p:nvPr/>
        </p:nvSpPr>
        <p:spPr>
          <a:xfrm>
            <a:off x="838200" y="1690688"/>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uk-UA"/>
              <a:t>Для діалізу краплини залишають на чотири–шість або більше годин. За цей час солі суспензії проникають у дистильовану воду, а більші частинки зруйнованих розтиранням клітин і тканин осідають. При цьому на частинках, що осіли, адсорбуються й вірусні частинки, однак у краплях над осадом залишається ще достатня їх кількість. Із діалізованої краплі пастерівською піпеткою або петлею переносять невелику краплю суміші на сітку з плівкою. Після висихання води препарат готовий для напилення. Сітки з готовими препаратами зберігають в особливих касетах. </a:t>
            </a:r>
          </a:p>
        </p:txBody>
      </p:sp>
    </p:spTree>
    <p:extLst>
      <p:ext uri="{BB962C8B-B14F-4D97-AF65-F5344CB8AC3E}">
        <p14:creationId xmlns:p14="http://schemas.microsoft.com/office/powerpoint/2010/main" val="980846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76D4D3-EB6E-4E45-93F7-1F3DA7E6C88A}"/>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1EEDC76-BFE7-4945-B733-147FE290421F}"/>
              </a:ext>
            </a:extLst>
          </p:cNvPr>
          <p:cNvSpPr>
            <a:spLocks noGrp="1"/>
          </p:cNvSpPr>
          <p:nvPr>
            <p:ph idx="1"/>
          </p:nvPr>
        </p:nvSpPr>
        <p:spPr/>
        <p:txBody>
          <a:bodyPr/>
          <a:lstStyle/>
          <a:p>
            <a:r>
              <a:rPr lang="ru-RU" i="1" dirty="0"/>
              <a:t>Передача </a:t>
            </a:r>
            <a:r>
              <a:rPr lang="ru-RU" i="1" dirty="0" err="1"/>
              <a:t>вірусів</a:t>
            </a:r>
            <a:r>
              <a:rPr lang="ru-RU" i="1" dirty="0"/>
              <a:t> </a:t>
            </a:r>
            <a:r>
              <a:rPr lang="ru-RU" i="1" dirty="0" err="1"/>
              <a:t>комахами</a:t>
            </a:r>
            <a:r>
              <a:rPr lang="ru-RU" dirty="0"/>
              <a:t>. </a:t>
            </a:r>
            <a:r>
              <a:rPr lang="ru-RU" dirty="0" err="1"/>
              <a:t>Переважна</a:t>
            </a:r>
            <a:r>
              <a:rPr lang="ru-RU" dirty="0"/>
              <a:t> </a:t>
            </a:r>
            <a:r>
              <a:rPr lang="ru-RU" dirty="0" err="1"/>
              <a:t>більшість</a:t>
            </a:r>
            <a:r>
              <a:rPr lang="ru-RU" dirty="0"/>
              <a:t> </a:t>
            </a:r>
            <a:r>
              <a:rPr lang="ru-RU" dirty="0" err="1"/>
              <a:t>вірусних</a:t>
            </a:r>
            <a:r>
              <a:rPr lang="ru-RU" dirty="0"/>
              <a:t> </a:t>
            </a:r>
            <a:r>
              <a:rPr lang="ru-RU" dirty="0" err="1"/>
              <a:t>захворювань</a:t>
            </a:r>
            <a:r>
              <a:rPr lang="ru-RU" dirty="0"/>
              <a:t> </a:t>
            </a:r>
            <a:r>
              <a:rPr lang="ru-RU" dirty="0" err="1"/>
              <a:t>передається</a:t>
            </a:r>
            <a:r>
              <a:rPr lang="ru-RU" dirty="0"/>
              <a:t> </a:t>
            </a:r>
            <a:r>
              <a:rPr lang="ru-RU" dirty="0" err="1"/>
              <a:t>комахами-переносниками</a:t>
            </a:r>
            <a:r>
              <a:rPr lang="ru-RU" dirty="0"/>
              <a:t>. </a:t>
            </a:r>
            <a:r>
              <a:rPr lang="ru-RU" dirty="0" err="1"/>
              <a:t>Однак</a:t>
            </a:r>
            <a:r>
              <a:rPr lang="ru-RU" dirty="0"/>
              <a:t> </a:t>
            </a:r>
            <a:r>
              <a:rPr lang="ru-RU" dirty="0" err="1"/>
              <a:t>їх</a:t>
            </a:r>
            <a:r>
              <a:rPr lang="ru-RU" dirty="0"/>
              <a:t> роль не </a:t>
            </a:r>
            <a:r>
              <a:rPr lang="ru-RU" dirty="0" err="1"/>
              <a:t>обмежується</a:t>
            </a:r>
            <a:r>
              <a:rPr lang="ru-RU" dirty="0"/>
              <a:t> </a:t>
            </a:r>
            <a:r>
              <a:rPr lang="ru-RU" dirty="0" err="1"/>
              <a:t>перенесенням</a:t>
            </a:r>
            <a:r>
              <a:rPr lang="ru-RU" dirty="0"/>
              <a:t> </a:t>
            </a:r>
            <a:r>
              <a:rPr lang="ru-RU" dirty="0" err="1"/>
              <a:t>заразної</a:t>
            </a:r>
            <a:r>
              <a:rPr lang="ru-RU" dirty="0"/>
              <a:t> </a:t>
            </a:r>
            <a:r>
              <a:rPr lang="ru-RU" dirty="0" err="1"/>
              <a:t>основи</a:t>
            </a:r>
            <a:r>
              <a:rPr lang="ru-RU" dirty="0"/>
              <a:t>. </a:t>
            </a:r>
            <a:r>
              <a:rPr lang="ru-RU" dirty="0" err="1"/>
              <a:t>Переносники</a:t>
            </a:r>
            <a:r>
              <a:rPr lang="ru-RU" dirty="0"/>
              <a:t> </a:t>
            </a:r>
            <a:r>
              <a:rPr lang="ru-RU" dirty="0" err="1"/>
              <a:t>можуть</a:t>
            </a:r>
            <a:r>
              <a:rPr lang="ru-RU" dirty="0"/>
              <a:t> бути резерватами </a:t>
            </a:r>
            <a:r>
              <a:rPr lang="ru-RU" dirty="0" err="1"/>
              <a:t>вірусу</a:t>
            </a:r>
            <a:r>
              <a:rPr lang="ru-RU" dirty="0"/>
              <a:t>, в </a:t>
            </a:r>
            <a:r>
              <a:rPr lang="ru-RU" dirty="0" err="1"/>
              <a:t>яких</a:t>
            </a:r>
            <a:r>
              <a:rPr lang="ru-RU" dirty="0"/>
              <a:t> </a:t>
            </a:r>
            <a:r>
              <a:rPr lang="ru-RU" dirty="0" err="1"/>
              <a:t>він</a:t>
            </a:r>
            <a:r>
              <a:rPr lang="ru-RU" dirty="0"/>
              <a:t> </a:t>
            </a:r>
            <a:r>
              <a:rPr lang="ru-RU" dirty="0" err="1"/>
              <a:t>тривалий</a:t>
            </a:r>
            <a:r>
              <a:rPr lang="ru-RU" dirty="0"/>
              <a:t> час </a:t>
            </a:r>
            <a:r>
              <a:rPr lang="ru-RU" dirty="0" err="1"/>
              <a:t>зберігається</a:t>
            </a:r>
            <a:r>
              <a:rPr lang="ru-RU" dirty="0"/>
              <a:t> і </a:t>
            </a:r>
            <a:r>
              <a:rPr lang="ru-RU" dirty="0" err="1"/>
              <a:t>розмножується</a:t>
            </a:r>
            <a:r>
              <a:rPr lang="ru-RU" dirty="0"/>
              <a:t>. </a:t>
            </a:r>
          </a:p>
          <a:p>
            <a:r>
              <a:rPr lang="ru-RU" dirty="0"/>
              <a:t>Без </a:t>
            </a:r>
            <a:r>
              <a:rPr lang="ru-RU" dirty="0" err="1"/>
              <a:t>переносників</a:t>
            </a:r>
            <a:r>
              <a:rPr lang="ru-RU" dirty="0"/>
              <a:t> у </a:t>
            </a:r>
            <a:r>
              <a:rPr lang="ru-RU" dirty="0" err="1"/>
              <a:t>природі</a:t>
            </a:r>
            <a:r>
              <a:rPr lang="ru-RU" dirty="0"/>
              <a:t> </a:t>
            </a:r>
            <a:r>
              <a:rPr lang="ru-RU" dirty="0" err="1"/>
              <a:t>вірусні</a:t>
            </a:r>
            <a:r>
              <a:rPr lang="ru-RU" dirty="0"/>
              <a:t> </a:t>
            </a:r>
            <a:r>
              <a:rPr lang="ru-RU" dirty="0" err="1"/>
              <a:t>інфекції</a:t>
            </a:r>
            <a:r>
              <a:rPr lang="ru-RU" dirty="0"/>
              <a:t> не </a:t>
            </a:r>
            <a:r>
              <a:rPr lang="ru-RU" dirty="0" err="1"/>
              <a:t>матимуть</a:t>
            </a:r>
            <a:r>
              <a:rPr lang="ru-RU" dirty="0"/>
              <a:t> </a:t>
            </a:r>
            <a:r>
              <a:rPr lang="ru-RU" dirty="0" err="1"/>
              <a:t>підтри-мки</a:t>
            </a:r>
            <a:r>
              <a:rPr lang="ru-RU" dirty="0"/>
              <a:t>. За характером </a:t>
            </a:r>
            <a:r>
              <a:rPr lang="ru-RU" dirty="0" err="1"/>
              <a:t>живлення</a:t>
            </a:r>
            <a:r>
              <a:rPr lang="ru-RU" dirty="0"/>
              <a:t> і </a:t>
            </a:r>
            <a:r>
              <a:rPr lang="ru-RU" dirty="0" err="1"/>
              <a:t>будовою</a:t>
            </a:r>
            <a:r>
              <a:rPr lang="ru-RU" dirty="0"/>
              <a:t> ротового </a:t>
            </a:r>
            <a:r>
              <a:rPr lang="ru-RU" dirty="0" err="1"/>
              <a:t>апарату</a:t>
            </a:r>
            <a:r>
              <a:rPr lang="ru-RU" dirty="0"/>
              <a:t> комах-</a:t>
            </a:r>
            <a:r>
              <a:rPr lang="ru-RU" dirty="0" err="1"/>
              <a:t>переносників</a:t>
            </a:r>
            <a:r>
              <a:rPr lang="ru-RU" dirty="0"/>
              <a:t> </a:t>
            </a:r>
            <a:r>
              <a:rPr lang="ru-RU" dirty="0" err="1"/>
              <a:t>ділять</a:t>
            </a:r>
            <a:r>
              <a:rPr lang="ru-RU" dirty="0"/>
              <a:t> на </a:t>
            </a:r>
            <a:r>
              <a:rPr lang="ru-RU" dirty="0" err="1"/>
              <a:t>сисних</a:t>
            </a:r>
            <a:r>
              <a:rPr lang="ru-RU" dirty="0"/>
              <a:t> та </a:t>
            </a:r>
            <a:r>
              <a:rPr lang="ru-RU" dirty="0" err="1"/>
              <a:t>гризучих</a:t>
            </a:r>
            <a:r>
              <a:rPr lang="ru-RU" dirty="0"/>
              <a:t>. </a:t>
            </a:r>
            <a:endParaRPr lang="uk-UA" dirty="0"/>
          </a:p>
        </p:txBody>
      </p:sp>
    </p:spTree>
    <p:extLst>
      <p:ext uri="{BB962C8B-B14F-4D97-AF65-F5344CB8AC3E}">
        <p14:creationId xmlns:p14="http://schemas.microsoft.com/office/powerpoint/2010/main" val="3869939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6AC7F8-7BF6-4673-88E5-6481164E201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CACF6CFA-7B69-4F64-BE17-56C9E312DC7B}"/>
              </a:ext>
            </a:extLst>
          </p:cNvPr>
          <p:cNvSpPr>
            <a:spLocks noGrp="1"/>
          </p:cNvSpPr>
          <p:nvPr>
            <p:ph idx="1"/>
          </p:nvPr>
        </p:nvSpPr>
        <p:spPr/>
        <p:txBody>
          <a:bodyPr>
            <a:normAutofit fontScale="85000" lnSpcReduction="10000"/>
          </a:bodyPr>
          <a:lstStyle/>
          <a:p>
            <a:r>
              <a:rPr lang="uk-UA" i="1" dirty="0"/>
              <a:t>Сисні комахи </a:t>
            </a:r>
            <a:r>
              <a:rPr lang="uk-UA" dirty="0"/>
              <a:t>– найактивніші – здійснюють тонку інокуляцію рослин, за якої клітини залишаються живими, а введений у них вірус зберігає здатність розмножуватися, пересуватися в інші клітини, тканини, органи, спричиняючи важкі пошкодження рослин, що навіть призводить до їх загибелі. </a:t>
            </a:r>
          </a:p>
          <a:p>
            <a:r>
              <a:rPr lang="uk-UA" dirty="0"/>
              <a:t>Перше місце за кількістю переносників і передачі ними вірусів займають попелиці (150 видів). Вони здатні тривалий час зберігати в собі вірусну інфекцію, тобто бути її резерватами. Ними механічним і біологічним способами передається більше 100 вірусів. При механічному – вірусні частинки адсорбуються на хоботку комахи, і після одно–п’ятихвилинного живлення на хворій рослині можливе зараження здорових рослин у наступні п’ять хвилин. Процес інфікування і передачі вірусу відбувається дуже швидко, однак і швидко втрачається </a:t>
            </a:r>
            <a:r>
              <a:rPr lang="uk-UA" dirty="0" err="1"/>
              <a:t>інфекційність</a:t>
            </a:r>
            <a:r>
              <a:rPr lang="uk-UA" dirty="0"/>
              <a:t>. Для її відновлення необхідне повторне живлення хворою рослиною. </a:t>
            </a:r>
          </a:p>
        </p:txBody>
      </p:sp>
    </p:spTree>
    <p:extLst>
      <p:ext uri="{BB962C8B-B14F-4D97-AF65-F5344CB8AC3E}">
        <p14:creationId xmlns:p14="http://schemas.microsoft.com/office/powerpoint/2010/main" val="2903225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D35B1F-CB22-46DA-870B-F529B9AE9AF2}"/>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9FA44DF-64B0-49A5-AD3C-74E783949F4E}"/>
              </a:ext>
            </a:extLst>
          </p:cNvPr>
          <p:cNvSpPr>
            <a:spLocks noGrp="1"/>
          </p:cNvSpPr>
          <p:nvPr>
            <p:ph idx="1"/>
          </p:nvPr>
        </p:nvSpPr>
        <p:spPr/>
        <p:txBody>
          <a:bodyPr/>
          <a:lstStyle/>
          <a:p>
            <a:r>
              <a:rPr lang="uk-UA" dirty="0"/>
              <a:t>У разі виявлення переносників вірусної хвороби насамперед вивчають фауну сисних комах, пов’язаних з ураженою вірусом рослиною. Для цього щотижня, починаючи з моменту появи перших комах після зимівлі, проводять ретельні збори комах і кліщів. </a:t>
            </a:r>
          </a:p>
          <a:p>
            <a:r>
              <a:rPr lang="uk-UA" dirty="0"/>
              <a:t>Для масових зборів використовують планшети розміром 50 × 50 см, обтягнуті з одного боку </a:t>
            </a:r>
            <a:r>
              <a:rPr lang="uk-UA" dirty="0" err="1"/>
              <a:t>ватою</a:t>
            </a:r>
            <a:r>
              <a:rPr lang="uk-UA" dirty="0"/>
              <a:t>. Планшети ставлять під кутом 45 °С до рослини і рукою струшують усіх комах. Потрапляючи на планшет, комахи заплутуються у ваті, їх відловлюють пробіркою або спеціально виготовленим аспіратором. </a:t>
            </a:r>
          </a:p>
        </p:txBody>
      </p:sp>
    </p:spTree>
    <p:extLst>
      <p:ext uri="{BB962C8B-B14F-4D97-AF65-F5344CB8AC3E}">
        <p14:creationId xmlns:p14="http://schemas.microsoft.com/office/powerpoint/2010/main" val="690763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22A04A-A24B-453F-B6EC-8F29CA3A10C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28E0B91-DA56-4B60-9821-E72A52B08FC9}"/>
              </a:ext>
            </a:extLst>
          </p:cNvPr>
          <p:cNvSpPr>
            <a:spLocks noGrp="1"/>
          </p:cNvSpPr>
          <p:nvPr>
            <p:ph idx="1"/>
          </p:nvPr>
        </p:nvSpPr>
        <p:spPr/>
        <p:txBody>
          <a:bodyPr>
            <a:normAutofit lnSpcReduction="10000"/>
          </a:bodyPr>
          <a:lstStyle/>
          <a:p>
            <a:r>
              <a:rPr lang="uk-UA" dirty="0"/>
              <a:t>Зібраних членистоногих досліджують в особливих ізоляторах, складених з дерев’яного каркасу і обтягнутих марлею або капроном (залежно від розміру комахи). Висота ізолятора визначається висотою дослідних рослин, а площа має становити 1,0 × 0,5 м. Ізолятори розміщують у полі на спеціальному майданчику, очищеному від бур’янів. Зібраних комах складають у тканинний мішечок і вкладають туди листки зараженої рослини. При вільному вміщенні комах в ізолятори вони розсіюються по стінках і можуть легко вийти через вузькі щілини, нещільні ділянки тканини, пори ґрунту, не заразивши рослину. За проявом хвороби регулярно спостерігають. Ізолятори з рослинами, на які не випускали комах, є контролем. </a:t>
            </a:r>
          </a:p>
        </p:txBody>
      </p:sp>
    </p:spTree>
    <p:extLst>
      <p:ext uri="{BB962C8B-B14F-4D97-AF65-F5344CB8AC3E}">
        <p14:creationId xmlns:p14="http://schemas.microsoft.com/office/powerpoint/2010/main" val="4471531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BB1E172-53D1-4D06-9F22-144911D75006}"/>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7F20C83C-6830-4985-8BEF-94D7B375DEA3}"/>
              </a:ext>
            </a:extLst>
          </p:cNvPr>
          <p:cNvSpPr>
            <a:spLocks noGrp="1"/>
          </p:cNvSpPr>
          <p:nvPr>
            <p:ph idx="1"/>
          </p:nvPr>
        </p:nvSpPr>
        <p:spPr/>
        <p:txBody>
          <a:bodyPr>
            <a:normAutofit fontScale="92500" lnSpcReduction="20000"/>
          </a:bodyPr>
          <a:lstStyle/>
          <a:p>
            <a:r>
              <a:rPr lang="ru-RU" dirty="0"/>
              <a:t>У </a:t>
            </a:r>
            <a:r>
              <a:rPr lang="ru-RU" dirty="0" err="1"/>
              <a:t>дослідах</a:t>
            </a:r>
            <a:r>
              <a:rPr lang="ru-RU" dirty="0"/>
              <a:t> з </a:t>
            </a:r>
            <a:r>
              <a:rPr lang="ru-RU" dirty="0" err="1"/>
              <a:t>передачі</a:t>
            </a:r>
            <a:r>
              <a:rPr lang="ru-RU" dirty="0"/>
              <a:t> </a:t>
            </a:r>
            <a:r>
              <a:rPr lang="ru-RU" dirty="0" err="1"/>
              <a:t>вірусів</a:t>
            </a:r>
            <a:r>
              <a:rPr lang="ru-RU" dirty="0"/>
              <a:t> </a:t>
            </a:r>
            <a:r>
              <a:rPr lang="ru-RU" dirty="0" err="1"/>
              <a:t>попелицями</a:t>
            </a:r>
            <a:r>
              <a:rPr lang="ru-RU" dirty="0"/>
              <a:t> </a:t>
            </a:r>
            <a:r>
              <a:rPr lang="ru-RU" dirty="0" err="1"/>
              <a:t>частіше</a:t>
            </a:r>
            <a:r>
              <a:rPr lang="ru-RU" dirty="0"/>
              <a:t> </a:t>
            </a:r>
            <a:r>
              <a:rPr lang="ru-RU" dirty="0" err="1"/>
              <a:t>використовують</a:t>
            </a:r>
            <a:r>
              <a:rPr lang="ru-RU" dirty="0"/>
              <a:t> </a:t>
            </a:r>
            <a:r>
              <a:rPr lang="ru-RU" dirty="0" err="1"/>
              <a:t>стерильних</a:t>
            </a:r>
            <a:r>
              <a:rPr lang="ru-RU" dirty="0"/>
              <a:t> комах. </a:t>
            </a:r>
            <a:r>
              <a:rPr lang="ru-RU" dirty="0" err="1"/>
              <a:t>Стерильних</a:t>
            </a:r>
            <a:r>
              <a:rPr lang="ru-RU" dirty="0"/>
              <a:t> </a:t>
            </a:r>
            <a:r>
              <a:rPr lang="ru-RU" dirty="0" err="1"/>
              <a:t>попелиць</a:t>
            </a:r>
            <a:r>
              <a:rPr lang="ru-RU" dirty="0"/>
              <a:t> </a:t>
            </a:r>
            <a:r>
              <a:rPr lang="ru-RU" dirty="0" err="1"/>
              <a:t>виводять</a:t>
            </a:r>
            <a:r>
              <a:rPr lang="ru-RU" dirty="0"/>
              <a:t> у чашках </a:t>
            </a:r>
            <a:r>
              <a:rPr lang="ru-RU" dirty="0" err="1"/>
              <a:t>Петрі</a:t>
            </a:r>
            <a:r>
              <a:rPr lang="ru-RU" dirty="0"/>
              <a:t> на листках, </a:t>
            </a:r>
            <a:r>
              <a:rPr lang="ru-RU" dirty="0" err="1"/>
              <a:t>зірваних</a:t>
            </a:r>
            <a:r>
              <a:rPr lang="ru-RU" dirty="0"/>
              <a:t> </a:t>
            </a:r>
            <a:r>
              <a:rPr lang="ru-RU" dirty="0" err="1"/>
              <a:t>зі</a:t>
            </a:r>
            <a:r>
              <a:rPr lang="ru-RU" dirty="0"/>
              <a:t> </a:t>
            </a:r>
            <a:r>
              <a:rPr lang="ru-RU" dirty="0" err="1"/>
              <a:t>здорових</a:t>
            </a:r>
            <a:r>
              <a:rPr lang="ru-RU" dirty="0"/>
              <a:t> </a:t>
            </a:r>
            <a:r>
              <a:rPr lang="ru-RU" dirty="0" err="1"/>
              <a:t>рослин</a:t>
            </a:r>
            <a:r>
              <a:rPr lang="ru-RU" dirty="0"/>
              <a:t> і </a:t>
            </a:r>
            <a:r>
              <a:rPr lang="ru-RU" dirty="0" err="1"/>
              <a:t>покладених</a:t>
            </a:r>
            <a:r>
              <a:rPr lang="ru-RU" dirty="0"/>
              <a:t> на </a:t>
            </a:r>
            <a:r>
              <a:rPr lang="ru-RU" dirty="0" err="1"/>
              <a:t>вологий</a:t>
            </a:r>
            <a:r>
              <a:rPr lang="ru-RU" dirty="0"/>
              <a:t> </a:t>
            </a:r>
            <a:r>
              <a:rPr lang="ru-RU" dirty="0" err="1"/>
              <a:t>фільтрувальний</a:t>
            </a:r>
            <a:r>
              <a:rPr lang="ru-RU" dirty="0"/>
              <a:t> </a:t>
            </a:r>
            <a:r>
              <a:rPr lang="ru-RU" dirty="0" err="1"/>
              <a:t>папір</a:t>
            </a:r>
            <a:r>
              <a:rPr lang="ru-RU" dirty="0"/>
              <a:t>. За таких умов </a:t>
            </a:r>
            <a:r>
              <a:rPr lang="ru-RU" dirty="0" err="1"/>
              <a:t>помірно</a:t>
            </a:r>
            <a:r>
              <a:rPr lang="ru-RU" dirty="0"/>
              <a:t> </a:t>
            </a:r>
            <a:r>
              <a:rPr lang="ru-RU" dirty="0" err="1"/>
              <a:t>зволожені</a:t>
            </a:r>
            <a:r>
              <a:rPr lang="ru-RU" dirty="0"/>
              <a:t> листки </a:t>
            </a:r>
            <a:r>
              <a:rPr lang="ru-RU" dirty="0" err="1"/>
              <a:t>можна</a:t>
            </a:r>
            <a:r>
              <a:rPr lang="ru-RU" dirty="0"/>
              <a:t> </a:t>
            </a:r>
            <a:r>
              <a:rPr lang="ru-RU" dirty="0" err="1"/>
              <a:t>тримати</a:t>
            </a:r>
            <a:r>
              <a:rPr lang="ru-RU" dirty="0"/>
              <a:t> </a:t>
            </a:r>
            <a:r>
              <a:rPr lang="ru-RU" dirty="0" err="1"/>
              <a:t>чотири</a:t>
            </a:r>
            <a:r>
              <a:rPr lang="ru-RU" dirty="0"/>
              <a:t>–</a:t>
            </a:r>
            <a:r>
              <a:rPr lang="ru-RU" dirty="0" err="1"/>
              <a:t>п’ять</a:t>
            </a:r>
            <a:r>
              <a:rPr lang="ru-RU" dirty="0"/>
              <a:t> </a:t>
            </a:r>
            <a:r>
              <a:rPr lang="ru-RU" dirty="0" err="1"/>
              <a:t>днів</a:t>
            </a:r>
            <a:r>
              <a:rPr lang="ru-RU" dirty="0"/>
              <a:t>, а </a:t>
            </a:r>
            <a:r>
              <a:rPr lang="ru-RU" dirty="0" err="1"/>
              <a:t>потім</a:t>
            </a:r>
            <a:r>
              <a:rPr lang="ru-RU" dirty="0"/>
              <a:t> </a:t>
            </a:r>
            <a:r>
              <a:rPr lang="ru-RU" dirty="0" err="1"/>
              <a:t>підкладати</a:t>
            </a:r>
            <a:r>
              <a:rPr lang="ru-RU" dirty="0"/>
              <a:t> </a:t>
            </a:r>
            <a:r>
              <a:rPr lang="ru-RU" dirty="0" err="1"/>
              <a:t>нові</a:t>
            </a:r>
            <a:r>
              <a:rPr lang="ru-RU" dirty="0"/>
              <a:t>, на </a:t>
            </a:r>
            <a:r>
              <a:rPr lang="ru-RU" dirty="0" err="1"/>
              <a:t>які</a:t>
            </a:r>
            <a:r>
              <a:rPr lang="ru-RU" dirty="0"/>
              <a:t> </a:t>
            </a:r>
            <a:r>
              <a:rPr lang="ru-RU" dirty="0" err="1"/>
              <a:t>попелиці</a:t>
            </a:r>
            <a:r>
              <a:rPr lang="ru-RU" dirty="0"/>
              <a:t> легко </a:t>
            </a:r>
            <a:r>
              <a:rPr lang="ru-RU" dirty="0" err="1"/>
              <a:t>переходять</a:t>
            </a:r>
            <a:r>
              <a:rPr lang="ru-RU" dirty="0"/>
              <a:t>. </a:t>
            </a:r>
            <a:r>
              <a:rPr lang="ru-RU" dirty="0" err="1"/>
              <a:t>Від</a:t>
            </a:r>
            <a:r>
              <a:rPr lang="ru-RU" dirty="0"/>
              <a:t> </a:t>
            </a:r>
            <a:r>
              <a:rPr lang="ru-RU" dirty="0" err="1"/>
              <a:t>попелиць</a:t>
            </a:r>
            <a:r>
              <a:rPr lang="ru-RU" dirty="0"/>
              <a:t>, </a:t>
            </a:r>
            <a:r>
              <a:rPr lang="ru-RU" dirty="0" err="1"/>
              <a:t>узятих</a:t>
            </a:r>
            <a:r>
              <a:rPr lang="ru-RU" dirty="0"/>
              <a:t> у чашки </a:t>
            </a:r>
            <a:r>
              <a:rPr lang="ru-RU" dirty="0" err="1"/>
              <a:t>Петрі</a:t>
            </a:r>
            <a:r>
              <a:rPr lang="ru-RU" dirty="0"/>
              <a:t> першими, </a:t>
            </a:r>
            <a:r>
              <a:rPr lang="ru-RU" dirty="0" err="1"/>
              <a:t>можна</a:t>
            </a:r>
            <a:r>
              <a:rPr lang="ru-RU" dirty="0"/>
              <a:t> </a:t>
            </a:r>
            <a:r>
              <a:rPr lang="ru-RU" dirty="0" err="1"/>
              <a:t>отримати</a:t>
            </a:r>
            <a:r>
              <a:rPr lang="ru-RU" dirty="0"/>
              <a:t> </a:t>
            </a:r>
            <a:r>
              <a:rPr lang="ru-RU" dirty="0" err="1"/>
              <a:t>кілька</a:t>
            </a:r>
            <a:r>
              <a:rPr lang="ru-RU" dirty="0"/>
              <a:t> </a:t>
            </a:r>
            <a:r>
              <a:rPr lang="ru-RU" dirty="0" err="1"/>
              <a:t>поколінь</a:t>
            </a:r>
            <a:r>
              <a:rPr lang="ru-RU" dirty="0"/>
              <a:t>. </a:t>
            </a:r>
            <a:r>
              <a:rPr lang="ru-RU" dirty="0" err="1"/>
              <a:t>Стерильних</a:t>
            </a:r>
            <a:r>
              <a:rPr lang="ru-RU" dirty="0"/>
              <a:t> </a:t>
            </a:r>
            <a:r>
              <a:rPr lang="ru-RU" dirty="0" err="1"/>
              <a:t>попелиць</a:t>
            </a:r>
            <a:r>
              <a:rPr lang="ru-RU" dirty="0"/>
              <a:t> </a:t>
            </a:r>
            <a:r>
              <a:rPr lang="ru-RU" dirty="0" err="1"/>
              <a:t>підсаджують</a:t>
            </a:r>
            <a:r>
              <a:rPr lang="ru-RU" dirty="0"/>
              <a:t> для </a:t>
            </a:r>
            <a:r>
              <a:rPr lang="ru-RU" dirty="0" err="1"/>
              <a:t>інфікування</a:t>
            </a:r>
            <a:r>
              <a:rPr lang="ru-RU" dirty="0"/>
              <a:t> на листки </a:t>
            </a:r>
            <a:r>
              <a:rPr lang="ru-RU" dirty="0" err="1"/>
              <a:t>середніх</a:t>
            </a:r>
            <a:r>
              <a:rPr lang="ru-RU" dirty="0"/>
              <a:t> </a:t>
            </a:r>
            <a:r>
              <a:rPr lang="ru-RU" dirty="0" err="1"/>
              <a:t>ярусів</a:t>
            </a:r>
            <a:r>
              <a:rPr lang="ru-RU" dirty="0"/>
              <a:t> </a:t>
            </a:r>
            <a:r>
              <a:rPr lang="ru-RU" dirty="0" err="1"/>
              <a:t>хворих</a:t>
            </a:r>
            <a:r>
              <a:rPr lang="ru-RU" dirty="0"/>
              <a:t> </a:t>
            </a:r>
            <a:r>
              <a:rPr lang="ru-RU" dirty="0" err="1"/>
              <a:t>рослин</a:t>
            </a:r>
            <a:r>
              <a:rPr lang="ru-RU" dirty="0"/>
              <a:t> </a:t>
            </a:r>
            <a:r>
              <a:rPr lang="ru-RU" dirty="0" err="1"/>
              <a:t>із</a:t>
            </a:r>
            <a:r>
              <a:rPr lang="ru-RU" dirty="0"/>
              <a:t> добре </a:t>
            </a:r>
            <a:r>
              <a:rPr lang="ru-RU" dirty="0" err="1"/>
              <a:t>розвиненими</a:t>
            </a:r>
            <a:r>
              <a:rPr lang="ru-RU" dirty="0"/>
              <a:t> </a:t>
            </a:r>
            <a:r>
              <a:rPr lang="ru-RU" dirty="0" err="1"/>
              <a:t>ознаками</a:t>
            </a:r>
            <a:r>
              <a:rPr lang="ru-RU" dirty="0"/>
              <a:t> </a:t>
            </a:r>
            <a:r>
              <a:rPr lang="ru-RU" dirty="0" err="1"/>
              <a:t>інфекції</a:t>
            </a:r>
            <a:r>
              <a:rPr lang="ru-RU" dirty="0"/>
              <a:t>. </a:t>
            </a:r>
            <a:r>
              <a:rPr lang="ru-RU" dirty="0" err="1"/>
              <a:t>Попелиць</a:t>
            </a:r>
            <a:r>
              <a:rPr lang="ru-RU" dirty="0"/>
              <a:t> </a:t>
            </a:r>
            <a:r>
              <a:rPr lang="ru-RU" dirty="0" err="1"/>
              <a:t>після</a:t>
            </a:r>
            <a:r>
              <a:rPr lang="ru-RU" dirty="0"/>
              <a:t> </a:t>
            </a:r>
            <a:r>
              <a:rPr lang="ru-RU" dirty="0" err="1"/>
              <a:t>певного</a:t>
            </a:r>
            <a:r>
              <a:rPr lang="ru-RU" dirty="0"/>
              <a:t> </a:t>
            </a:r>
            <a:r>
              <a:rPr lang="ru-RU" dirty="0" err="1"/>
              <a:t>періоду</a:t>
            </a:r>
            <a:r>
              <a:rPr lang="ru-RU" dirty="0"/>
              <a:t> </a:t>
            </a:r>
            <a:r>
              <a:rPr lang="ru-RU" dirty="0" err="1"/>
              <a:t>живлення</a:t>
            </a:r>
            <a:r>
              <a:rPr lang="ru-RU" dirty="0"/>
              <a:t> </a:t>
            </a:r>
            <a:r>
              <a:rPr lang="ru-RU" dirty="0" err="1"/>
              <a:t>хворими</a:t>
            </a:r>
            <a:r>
              <a:rPr lang="ru-RU" dirty="0"/>
              <a:t> </a:t>
            </a:r>
            <a:r>
              <a:rPr lang="ru-RU" dirty="0" err="1"/>
              <a:t>рослинами</a:t>
            </a:r>
            <a:r>
              <a:rPr lang="ru-RU" dirty="0"/>
              <a:t> та </a:t>
            </a:r>
            <a:r>
              <a:rPr lang="ru-RU" dirty="0" err="1"/>
              <a:t>голодування</a:t>
            </a:r>
            <a:r>
              <a:rPr lang="ru-RU" dirty="0"/>
              <a:t> </a:t>
            </a:r>
            <a:r>
              <a:rPr lang="ru-RU" dirty="0" err="1"/>
              <a:t>переносять</a:t>
            </a:r>
            <a:r>
              <a:rPr lang="ru-RU" dirty="0"/>
              <a:t> на </a:t>
            </a:r>
            <a:r>
              <a:rPr lang="ru-RU" dirty="0" err="1"/>
              <a:t>здорові</a:t>
            </a:r>
            <a:r>
              <a:rPr lang="ru-RU" dirty="0"/>
              <a:t> </a:t>
            </a:r>
            <a:r>
              <a:rPr lang="ru-RU" dirty="0" err="1"/>
              <a:t>рослини-індикатори</a:t>
            </a:r>
            <a:r>
              <a:rPr lang="ru-RU" dirty="0"/>
              <a:t>. </a:t>
            </a:r>
            <a:r>
              <a:rPr lang="ru-RU" dirty="0" err="1"/>
              <a:t>Рослини</a:t>
            </a:r>
            <a:r>
              <a:rPr lang="ru-RU" dirty="0"/>
              <a:t>, на </a:t>
            </a:r>
            <a:r>
              <a:rPr lang="ru-RU" dirty="0" err="1"/>
              <a:t>які</a:t>
            </a:r>
            <a:r>
              <a:rPr lang="ru-RU" dirty="0"/>
              <a:t> </a:t>
            </a:r>
            <a:r>
              <a:rPr lang="ru-RU" dirty="0" err="1"/>
              <a:t>підсаджували</a:t>
            </a:r>
            <a:r>
              <a:rPr lang="ru-RU" dirty="0"/>
              <a:t> </a:t>
            </a:r>
            <a:r>
              <a:rPr lang="ru-RU" dirty="0" err="1"/>
              <a:t>попелиць</a:t>
            </a:r>
            <a:r>
              <a:rPr lang="ru-RU" dirty="0"/>
              <a:t>, </a:t>
            </a:r>
            <a:r>
              <a:rPr lang="ru-RU" dirty="0" err="1"/>
              <a:t>що</a:t>
            </a:r>
            <a:r>
              <a:rPr lang="ru-RU" dirty="0"/>
              <a:t> </a:t>
            </a:r>
            <a:r>
              <a:rPr lang="ru-RU" dirty="0" err="1"/>
              <a:t>живилися</a:t>
            </a:r>
            <a:r>
              <a:rPr lang="ru-RU" dirty="0"/>
              <a:t> </a:t>
            </a:r>
            <a:r>
              <a:rPr lang="ru-RU" dirty="0" err="1"/>
              <a:t>здоровими</a:t>
            </a:r>
            <a:r>
              <a:rPr lang="ru-RU" dirty="0"/>
              <a:t> </a:t>
            </a:r>
            <a:r>
              <a:rPr lang="ru-RU" dirty="0" err="1"/>
              <a:t>рослинами</a:t>
            </a:r>
            <a:r>
              <a:rPr lang="ru-RU" dirty="0"/>
              <a:t>, є </a:t>
            </a:r>
            <a:r>
              <a:rPr lang="ru-RU" dirty="0" err="1"/>
              <a:t>контрольними</a:t>
            </a:r>
            <a:r>
              <a:rPr lang="ru-RU" dirty="0"/>
              <a:t>. </a:t>
            </a:r>
            <a:r>
              <a:rPr lang="ru-RU" dirty="0" err="1"/>
              <a:t>Далі</a:t>
            </a:r>
            <a:r>
              <a:rPr lang="ru-RU" dirty="0"/>
              <a:t> </a:t>
            </a:r>
            <a:r>
              <a:rPr lang="ru-RU" dirty="0" err="1"/>
              <a:t>спостерігають</a:t>
            </a:r>
            <a:r>
              <a:rPr lang="ru-RU" dirty="0"/>
              <a:t> за </a:t>
            </a:r>
            <a:r>
              <a:rPr lang="ru-RU" dirty="0" err="1"/>
              <a:t>проявом</a:t>
            </a:r>
            <a:r>
              <a:rPr lang="ru-RU" dirty="0"/>
              <a:t> </a:t>
            </a:r>
            <a:r>
              <a:rPr lang="ru-RU" dirty="0" err="1"/>
              <a:t>ознак</a:t>
            </a:r>
            <a:r>
              <a:rPr lang="ru-RU" dirty="0"/>
              <a:t> хвороб. </a:t>
            </a:r>
            <a:r>
              <a:rPr lang="ru-RU" dirty="0" err="1"/>
              <a:t>Крилаті</a:t>
            </a:r>
            <a:r>
              <a:rPr lang="ru-RU" dirty="0"/>
              <a:t> </a:t>
            </a:r>
            <a:r>
              <a:rPr lang="ru-RU" dirty="0" err="1"/>
              <a:t>форми</a:t>
            </a:r>
            <a:r>
              <a:rPr lang="ru-RU" dirty="0"/>
              <a:t> </a:t>
            </a:r>
            <a:r>
              <a:rPr lang="ru-RU" dirty="0" err="1"/>
              <a:t>попелиці</a:t>
            </a:r>
            <a:r>
              <a:rPr lang="ru-RU" dirty="0"/>
              <a:t> – </a:t>
            </a:r>
            <a:r>
              <a:rPr lang="uk-UA" dirty="0"/>
              <a:t>активні переносники вірусних захворювань. </a:t>
            </a:r>
          </a:p>
        </p:txBody>
      </p:sp>
    </p:spTree>
    <p:extLst>
      <p:ext uri="{BB962C8B-B14F-4D97-AF65-F5344CB8AC3E}">
        <p14:creationId xmlns:p14="http://schemas.microsoft.com/office/powerpoint/2010/main" val="1675387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50BD2A-1B32-4AFF-A55F-839A11D419AD}"/>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45E40A02-C01C-43E1-B28F-244837EB3CE8}"/>
              </a:ext>
            </a:extLst>
          </p:cNvPr>
          <p:cNvSpPr>
            <a:spLocks noGrp="1"/>
          </p:cNvSpPr>
          <p:nvPr>
            <p:ph idx="1"/>
          </p:nvPr>
        </p:nvSpPr>
        <p:spPr/>
        <p:txBody>
          <a:bodyPr/>
          <a:lstStyle/>
          <a:p>
            <a:r>
              <a:rPr lang="ru-RU" dirty="0" err="1"/>
              <a:t>Комахи</a:t>
            </a:r>
            <a:r>
              <a:rPr lang="ru-RU" dirty="0"/>
              <a:t> з </a:t>
            </a:r>
            <a:r>
              <a:rPr lang="ru-RU" dirty="0" err="1"/>
              <a:t>гризучим</a:t>
            </a:r>
            <a:r>
              <a:rPr lang="ru-RU" dirty="0"/>
              <a:t> </a:t>
            </a:r>
            <a:r>
              <a:rPr lang="ru-RU" dirty="0" err="1"/>
              <a:t>ротовим</a:t>
            </a:r>
            <a:r>
              <a:rPr lang="ru-RU" dirty="0"/>
              <a:t> </a:t>
            </a:r>
            <a:r>
              <a:rPr lang="ru-RU" dirty="0" err="1"/>
              <a:t>апаратом</a:t>
            </a:r>
            <a:r>
              <a:rPr lang="ru-RU" dirty="0"/>
              <a:t> не є </a:t>
            </a:r>
            <a:r>
              <a:rPr lang="ru-RU" dirty="0" err="1"/>
              <a:t>активними</a:t>
            </a:r>
            <a:r>
              <a:rPr lang="ru-RU" dirty="0"/>
              <a:t> </a:t>
            </a:r>
            <a:r>
              <a:rPr lang="ru-RU" dirty="0" err="1"/>
              <a:t>переносниками</a:t>
            </a:r>
            <a:r>
              <a:rPr lang="ru-RU" dirty="0"/>
              <a:t>. Вони </a:t>
            </a:r>
            <a:r>
              <a:rPr lang="ru-RU" dirty="0" err="1"/>
              <a:t>передають</a:t>
            </a:r>
            <a:r>
              <a:rPr lang="ru-RU" dirty="0"/>
              <a:t> </a:t>
            </a:r>
            <a:r>
              <a:rPr lang="ru-RU" dirty="0" err="1"/>
              <a:t>віруси</a:t>
            </a:r>
            <a:r>
              <a:rPr lang="ru-RU" dirty="0"/>
              <a:t> </a:t>
            </a:r>
            <a:r>
              <a:rPr lang="ru-RU" dirty="0" err="1"/>
              <a:t>механічно</a:t>
            </a:r>
            <a:r>
              <a:rPr lang="ru-RU" dirty="0"/>
              <a:t> (у </a:t>
            </a:r>
            <a:r>
              <a:rPr lang="ru-RU" dirty="0" err="1"/>
              <a:t>їх</a:t>
            </a:r>
            <a:r>
              <a:rPr lang="ru-RU" dirty="0"/>
              <a:t> </a:t>
            </a:r>
            <a:r>
              <a:rPr lang="ru-RU" dirty="0" err="1"/>
              <a:t>організмі</a:t>
            </a:r>
            <a:r>
              <a:rPr lang="ru-RU" dirty="0"/>
              <a:t> </a:t>
            </a:r>
            <a:r>
              <a:rPr lang="ru-RU" dirty="0" err="1"/>
              <a:t>віруси</a:t>
            </a:r>
            <a:r>
              <a:rPr lang="ru-RU" dirty="0"/>
              <a:t> </a:t>
            </a:r>
            <a:r>
              <a:rPr lang="ru-RU" dirty="0" err="1"/>
              <a:t>зберігаються</a:t>
            </a:r>
            <a:r>
              <a:rPr lang="ru-RU" dirty="0"/>
              <a:t> </a:t>
            </a:r>
            <a:r>
              <a:rPr lang="ru-RU" dirty="0" err="1"/>
              <a:t>протягом</a:t>
            </a:r>
            <a:r>
              <a:rPr lang="ru-RU" dirty="0"/>
              <a:t> 0–14 </a:t>
            </a:r>
            <a:r>
              <a:rPr lang="ru-RU" dirty="0" err="1"/>
              <a:t>днів</a:t>
            </a:r>
            <a:r>
              <a:rPr lang="ru-RU" dirty="0"/>
              <a:t>). </a:t>
            </a:r>
            <a:endParaRPr lang="uk-UA" dirty="0"/>
          </a:p>
        </p:txBody>
      </p:sp>
    </p:spTree>
    <p:extLst>
      <p:ext uri="{BB962C8B-B14F-4D97-AF65-F5344CB8AC3E}">
        <p14:creationId xmlns:p14="http://schemas.microsoft.com/office/powerpoint/2010/main" val="2215427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C5C2231-5FF3-4D33-B28C-891EEF77110D}"/>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56F96D6-4D55-4F37-B901-D343F26E5E79}"/>
              </a:ext>
            </a:extLst>
          </p:cNvPr>
          <p:cNvSpPr>
            <a:spLocks noGrp="1"/>
          </p:cNvSpPr>
          <p:nvPr>
            <p:ph idx="1"/>
          </p:nvPr>
        </p:nvSpPr>
        <p:spPr/>
        <p:txBody>
          <a:bodyPr/>
          <a:lstStyle/>
          <a:p>
            <a:r>
              <a:rPr lang="uk-UA" dirty="0"/>
              <a:t>Вірусологічна експертиза </a:t>
            </a:r>
            <a:r>
              <a:rPr lang="uk-UA" dirty="0" err="1"/>
              <a:t>підкарантинних</a:t>
            </a:r>
            <a:r>
              <a:rPr lang="uk-UA" dirty="0"/>
              <a:t> матеріалів включає методи виявлення і визначення у лабораторних умовах регульованих та інших збудників вірусних захворювань в об’єктах регулювання (будь-яка рослина, продукти та організми рослинного походження) для запобігання чи обмеження будь-якої шкоди внаслідок занесення або поширення шкідливих організмів на території України. </a:t>
            </a:r>
          </a:p>
        </p:txBody>
      </p:sp>
    </p:spTree>
    <p:extLst>
      <p:ext uri="{BB962C8B-B14F-4D97-AF65-F5344CB8AC3E}">
        <p14:creationId xmlns:p14="http://schemas.microsoft.com/office/powerpoint/2010/main" val="26528739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22201C-E6F4-4C09-A6AF-23EF67427A5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BD1A551-BDBF-431B-8FE9-8FADF5BF8B7C}"/>
              </a:ext>
            </a:extLst>
          </p:cNvPr>
          <p:cNvSpPr>
            <a:spLocks noGrp="1"/>
          </p:cNvSpPr>
          <p:nvPr>
            <p:ph idx="1"/>
          </p:nvPr>
        </p:nvSpPr>
        <p:spPr/>
        <p:txBody>
          <a:bodyPr/>
          <a:lstStyle/>
          <a:p>
            <a:r>
              <a:rPr lang="ru-RU" i="1" dirty="0"/>
              <a:t>Метод </a:t>
            </a:r>
            <a:r>
              <a:rPr lang="ru-RU" i="1" dirty="0" err="1"/>
              <a:t>включення</a:t>
            </a:r>
            <a:r>
              <a:rPr lang="ru-RU" i="1" dirty="0"/>
              <a:t> </a:t>
            </a:r>
            <a:r>
              <a:rPr lang="ru-RU" dirty="0" err="1"/>
              <a:t>полягає</a:t>
            </a:r>
            <a:r>
              <a:rPr lang="ru-RU" dirty="0"/>
              <a:t> в тому, </a:t>
            </a:r>
            <a:r>
              <a:rPr lang="ru-RU" dirty="0" err="1"/>
              <a:t>що</a:t>
            </a:r>
            <a:r>
              <a:rPr lang="ru-RU" dirty="0"/>
              <a:t> в </a:t>
            </a:r>
            <a:r>
              <a:rPr lang="ru-RU" dirty="0" err="1"/>
              <a:t>клітинах</a:t>
            </a:r>
            <a:r>
              <a:rPr lang="ru-RU" dirty="0"/>
              <a:t>, </a:t>
            </a:r>
            <a:r>
              <a:rPr lang="ru-RU" dirty="0" err="1"/>
              <a:t>пошкоджених</a:t>
            </a:r>
            <a:r>
              <a:rPr lang="ru-RU" dirty="0"/>
              <a:t> </a:t>
            </a:r>
            <a:r>
              <a:rPr lang="ru-RU" dirty="0" err="1"/>
              <a:t>вірусами</a:t>
            </a:r>
            <a:r>
              <a:rPr lang="ru-RU" dirty="0"/>
              <a:t>, </a:t>
            </a:r>
            <a:r>
              <a:rPr lang="ru-RU" dirty="0" err="1"/>
              <a:t>або</a:t>
            </a:r>
            <a:r>
              <a:rPr lang="ru-RU" dirty="0"/>
              <a:t> в соку </a:t>
            </a:r>
            <a:r>
              <a:rPr lang="ru-RU" dirty="0" err="1"/>
              <a:t>утворюються</a:t>
            </a:r>
            <a:r>
              <a:rPr lang="ru-RU" dirty="0"/>
              <a:t> </a:t>
            </a:r>
            <a:r>
              <a:rPr lang="ru-RU" dirty="0" err="1"/>
              <a:t>кристалічні</a:t>
            </a:r>
            <a:r>
              <a:rPr lang="ru-RU" dirty="0"/>
              <a:t> </a:t>
            </a:r>
            <a:r>
              <a:rPr lang="ru-RU" dirty="0" err="1"/>
              <a:t>чи</a:t>
            </a:r>
            <a:r>
              <a:rPr lang="ru-RU" dirty="0"/>
              <a:t> </a:t>
            </a:r>
            <a:r>
              <a:rPr lang="ru-RU" dirty="0" err="1"/>
              <a:t>аморфні</a:t>
            </a:r>
            <a:r>
              <a:rPr lang="ru-RU" dirty="0"/>
              <a:t> </a:t>
            </a:r>
            <a:r>
              <a:rPr lang="ru-RU" dirty="0" err="1"/>
              <a:t>тіла</a:t>
            </a:r>
            <a:r>
              <a:rPr lang="ru-RU" dirty="0"/>
              <a:t>, </a:t>
            </a:r>
            <a:r>
              <a:rPr lang="ru-RU" dirty="0" err="1"/>
              <a:t>яких</a:t>
            </a:r>
            <a:r>
              <a:rPr lang="ru-RU" dirty="0"/>
              <a:t> </a:t>
            </a:r>
            <a:r>
              <a:rPr lang="ru-RU" dirty="0" err="1"/>
              <a:t>немає</a:t>
            </a:r>
            <a:r>
              <a:rPr lang="ru-RU" dirty="0"/>
              <a:t> у </a:t>
            </a:r>
            <a:r>
              <a:rPr lang="ru-RU" dirty="0" err="1"/>
              <a:t>здорових</a:t>
            </a:r>
            <a:r>
              <a:rPr lang="ru-RU" dirty="0"/>
              <a:t> </a:t>
            </a:r>
            <a:r>
              <a:rPr lang="ru-RU" dirty="0" err="1"/>
              <a:t>рослин</a:t>
            </a:r>
            <a:r>
              <a:rPr lang="ru-RU" dirty="0"/>
              <a:t>. </a:t>
            </a:r>
          </a:p>
          <a:p>
            <a:r>
              <a:rPr lang="uk-UA" dirty="0"/>
              <a:t>У цитоплазмі утворюються клітинні включення, зрідка вони є у ядрах клітин різних тканин і органів рослин – листках, стеблах, коренях, квітках. Вірус здатний утворювати включення різної форми в одній і тій же рослині. Інколи характер кристалізації вірусу залежить від рослини-господаря. </a:t>
            </a:r>
          </a:p>
        </p:txBody>
      </p:sp>
    </p:spTree>
    <p:extLst>
      <p:ext uri="{BB962C8B-B14F-4D97-AF65-F5344CB8AC3E}">
        <p14:creationId xmlns:p14="http://schemas.microsoft.com/office/powerpoint/2010/main" val="4546222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13649F-DC3A-4032-80E7-9A34139347B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9FAFCC6-5A0B-4B38-8AB5-4A84631BFD5B}"/>
              </a:ext>
            </a:extLst>
          </p:cNvPr>
          <p:cNvSpPr>
            <a:spLocks noGrp="1"/>
          </p:cNvSpPr>
          <p:nvPr>
            <p:ph idx="1"/>
          </p:nvPr>
        </p:nvSpPr>
        <p:spPr/>
        <p:txBody>
          <a:bodyPr/>
          <a:lstStyle/>
          <a:p>
            <a:r>
              <a:rPr lang="ru-RU"/>
              <a:t>За цими включеннями можна діагностувати 64 віруси. Зрізи з поверхневих тканин і волосків кладуть на предметне скло, піпеткою наносять краплю води і розглядають під мікроскопом. </a:t>
            </a:r>
          </a:p>
          <a:p>
            <a:r>
              <a:rPr lang="uk-UA"/>
              <a:t>Іноді утворенню кристалів вірусів у хворих клітинах сприяє додавання 0,1 %-вого розчину соляної або сірчаної чи 3 %-вої щавлевої кислоти. Аморфні і кристалічні включення набувають темно-синього забарвлення у разі обробки їх трипановою синьою фарбою. Зрізи з епідермісу і волосків обробляють 0,5–0,05 %-вим розчином трипану синього у фізіологічному розчині протягом 15–30 хвилин. </a:t>
            </a:r>
          </a:p>
        </p:txBody>
      </p:sp>
    </p:spTree>
    <p:extLst>
      <p:ext uri="{BB962C8B-B14F-4D97-AF65-F5344CB8AC3E}">
        <p14:creationId xmlns:p14="http://schemas.microsoft.com/office/powerpoint/2010/main" val="26994562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C5E648-34F7-4B54-88B0-31EBB49BDEB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F4C68C03-1BAD-458E-9BFC-7C7772387219}"/>
              </a:ext>
            </a:extLst>
          </p:cNvPr>
          <p:cNvSpPr>
            <a:spLocks noGrp="1"/>
          </p:cNvSpPr>
          <p:nvPr>
            <p:ph idx="1"/>
          </p:nvPr>
        </p:nvSpPr>
        <p:spPr/>
        <p:txBody>
          <a:bodyPr>
            <a:normAutofit lnSpcReduction="10000"/>
          </a:bodyPr>
          <a:lstStyle/>
          <a:p>
            <a:r>
              <a:rPr lang="uk-UA" i="1" dirty="0"/>
              <a:t>Серологічний метод </a:t>
            </a:r>
            <a:r>
              <a:rPr lang="uk-UA" dirty="0"/>
              <a:t>ґрунтується на тому, що віруси у разі введення в організм тварин здатні в крові утворювати антитіла. Сироватки, одержані з крові імунізованих тварин, мають здатність вступати в специфічні реакції з вірусами. Метод можна застосовувати для виявлення прихованого вірусоносія. На сьогодні одержано сироватки більш ніж для 30 вірусів, в основному тих, що спричиняють хвороби типу </a:t>
            </a:r>
            <a:r>
              <a:rPr lang="uk-UA" dirty="0" err="1"/>
              <a:t>мозаїк</a:t>
            </a:r>
            <a:r>
              <a:rPr lang="uk-UA" dirty="0"/>
              <a:t>. </a:t>
            </a:r>
          </a:p>
          <a:p>
            <a:r>
              <a:rPr lang="uk-UA" dirty="0"/>
              <a:t>Нині сироватки виготовляють у лабораторіях у вигляді концентрованої рідини або сухого порошку, отримуваного за спеціального сушіння. Запаяні ампули з сироваткою при розсиланні супроводжуються інструкцією з використанням її у роботі. </a:t>
            </a:r>
          </a:p>
        </p:txBody>
      </p:sp>
    </p:spTree>
    <p:extLst>
      <p:ext uri="{BB962C8B-B14F-4D97-AF65-F5344CB8AC3E}">
        <p14:creationId xmlns:p14="http://schemas.microsoft.com/office/powerpoint/2010/main" val="4183326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A2F6B2-6FD1-4B5B-861B-498D91CDA53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66743E2-8A54-4962-8445-5EE0C04CCA64}"/>
              </a:ext>
            </a:extLst>
          </p:cNvPr>
          <p:cNvSpPr>
            <a:spLocks noGrp="1"/>
          </p:cNvSpPr>
          <p:nvPr>
            <p:ph idx="1"/>
          </p:nvPr>
        </p:nvSpPr>
        <p:spPr/>
        <p:txBody>
          <a:bodyPr>
            <a:normAutofit lnSpcReduction="10000"/>
          </a:bodyPr>
          <a:lstStyle/>
          <a:p>
            <a:r>
              <a:rPr lang="ru-RU" dirty="0" err="1"/>
              <a:t>Рідкі</a:t>
            </a:r>
            <a:r>
              <a:rPr lang="ru-RU" dirty="0"/>
              <a:t> </a:t>
            </a:r>
            <a:r>
              <a:rPr lang="ru-RU" dirty="0" err="1"/>
              <a:t>сироватки</a:t>
            </a:r>
            <a:r>
              <a:rPr lang="ru-RU" dirty="0"/>
              <a:t> в ампулах </a:t>
            </a:r>
            <a:r>
              <a:rPr lang="ru-RU" dirty="0" err="1"/>
              <a:t>зберігають</a:t>
            </a:r>
            <a:r>
              <a:rPr lang="ru-RU" dirty="0"/>
              <a:t> у холодильнику. Вони </a:t>
            </a:r>
            <a:r>
              <a:rPr lang="ru-RU" dirty="0" err="1"/>
              <a:t>придатні</a:t>
            </a:r>
            <a:r>
              <a:rPr lang="ru-RU" dirty="0"/>
              <a:t> для </a:t>
            </a:r>
            <a:r>
              <a:rPr lang="ru-RU" dirty="0" err="1"/>
              <a:t>використання</a:t>
            </a:r>
            <a:r>
              <a:rPr lang="ru-RU" dirty="0"/>
              <a:t> </a:t>
            </a:r>
            <a:r>
              <a:rPr lang="ru-RU" dirty="0" err="1"/>
              <a:t>лише</a:t>
            </a:r>
            <a:r>
              <a:rPr lang="ru-RU" dirty="0"/>
              <a:t> до </a:t>
            </a:r>
            <a:r>
              <a:rPr lang="ru-RU" dirty="0" err="1"/>
              <a:t>помутніння</a:t>
            </a:r>
            <a:r>
              <a:rPr lang="ru-RU" dirty="0"/>
              <a:t> </a:t>
            </a:r>
            <a:r>
              <a:rPr lang="ru-RU" dirty="0" err="1"/>
              <a:t>рідини</a:t>
            </a:r>
            <a:r>
              <a:rPr lang="ru-RU" dirty="0"/>
              <a:t>. </a:t>
            </a:r>
            <a:r>
              <a:rPr lang="ru-RU" dirty="0" err="1"/>
              <a:t>Сухі</a:t>
            </a:r>
            <a:r>
              <a:rPr lang="ru-RU" dirty="0"/>
              <a:t> </a:t>
            </a:r>
            <a:r>
              <a:rPr lang="ru-RU" dirty="0" err="1"/>
              <a:t>сироватки</a:t>
            </a:r>
            <a:r>
              <a:rPr lang="ru-RU" dirty="0"/>
              <a:t> </a:t>
            </a:r>
            <a:r>
              <a:rPr lang="ru-RU" dirty="0" err="1"/>
              <a:t>можуть</a:t>
            </a:r>
            <a:r>
              <a:rPr lang="ru-RU" dirty="0"/>
              <a:t> </a:t>
            </a:r>
            <a:r>
              <a:rPr lang="ru-RU" dirty="0" err="1"/>
              <a:t>зберігатися</a:t>
            </a:r>
            <a:r>
              <a:rPr lang="ru-RU" dirty="0"/>
              <a:t> роками. </a:t>
            </a:r>
          </a:p>
          <a:p>
            <a:r>
              <a:rPr lang="uk-UA" dirty="0"/>
              <a:t>Реакція взаємодії антитіл сироватки і </a:t>
            </a:r>
            <a:r>
              <a:rPr lang="uk-UA" dirty="0" err="1"/>
              <a:t>антигена</a:t>
            </a:r>
            <a:r>
              <a:rPr lang="uk-UA" dirty="0"/>
              <a:t> (тобто вірусу, що міститься у соку хворої рослини) проявляється у вигляді пластівцевого осаду. Розрізняють два типи реакції: преципітації (осідання) та аглютинації (склеювання). Реакція преципітації відбувається під час змішування сироватки з прозорим, очищеним від сторонніх домішок, соком рослини, ураженої вірусом. Для реакції аглютинації використовують і неочищений сік, з яким вона відбувається швидше і випадає в осад, тому для практики ця реакція найбільш придатна. </a:t>
            </a:r>
          </a:p>
        </p:txBody>
      </p:sp>
    </p:spTree>
    <p:extLst>
      <p:ext uri="{BB962C8B-B14F-4D97-AF65-F5344CB8AC3E}">
        <p14:creationId xmlns:p14="http://schemas.microsoft.com/office/powerpoint/2010/main" val="5269865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14F7CA-FD78-4F0A-80D1-3169D52DCC39}"/>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ABD6A21A-E242-47D1-8C1E-3D96DD12D951}"/>
              </a:ext>
            </a:extLst>
          </p:cNvPr>
          <p:cNvSpPr>
            <a:spLocks noGrp="1"/>
          </p:cNvSpPr>
          <p:nvPr>
            <p:ph idx="1"/>
          </p:nvPr>
        </p:nvSpPr>
        <p:spPr/>
        <p:txBody>
          <a:bodyPr>
            <a:normAutofit fontScale="92500" lnSpcReduction="10000"/>
          </a:bodyPr>
          <a:lstStyle/>
          <a:p>
            <a:r>
              <a:rPr lang="uk-UA" i="1" dirty="0"/>
              <a:t>Метод краплинних реакцій</a:t>
            </a:r>
            <a:r>
              <a:rPr lang="uk-UA" dirty="0"/>
              <a:t>. 2–5 г листків розтирають у невеликій ступці. Розтерту масу вміщують у невелику пробірку або скляночку. На предметне скло наносять по дві краплини сироватки: ліворуч – нормальної, виготовленої із крові здорової тварини, до введення вірусу; праворуч – діагностичної </a:t>
            </a:r>
            <a:r>
              <a:rPr lang="uk-UA" dirty="0" err="1"/>
              <a:t>антисироватки</a:t>
            </a:r>
            <a:r>
              <a:rPr lang="uk-UA" dirty="0"/>
              <a:t>. </a:t>
            </a:r>
          </a:p>
          <a:p>
            <a:r>
              <a:rPr lang="uk-UA" dirty="0"/>
              <a:t>Поряд із кожною краплиною вміщують одну краплю соку рослин. Всі краплі мають бути однакового розміру. За допомогою чистої скляної палички або голки для ін’єкцій змішують спочатку краплі соку та нормальної сироватки, а потім соку та </a:t>
            </a:r>
            <a:r>
              <a:rPr lang="uk-UA" dirty="0" err="1"/>
              <a:t>антисироватки</a:t>
            </a:r>
            <a:r>
              <a:rPr lang="uk-UA" dirty="0"/>
              <a:t>. Скло зі змішаними краплями ставлять у вологу камеру на 5–15 хв, залежно від кімнатної температури. Після чого оглядають під бінокуляром: якщо рослина має вірус, то в краплі із сироваткою утворюється </a:t>
            </a:r>
            <a:r>
              <a:rPr lang="uk-UA" dirty="0" err="1"/>
              <a:t>бавовноподібний</a:t>
            </a:r>
            <a:r>
              <a:rPr lang="uk-UA" dirty="0"/>
              <a:t> осад. </a:t>
            </a:r>
          </a:p>
        </p:txBody>
      </p:sp>
    </p:spTree>
    <p:extLst>
      <p:ext uri="{BB962C8B-B14F-4D97-AF65-F5344CB8AC3E}">
        <p14:creationId xmlns:p14="http://schemas.microsoft.com/office/powerpoint/2010/main" val="7768065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484FAB-2BE7-4ABA-9C2E-9EB34ADD5280}"/>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14C2B1F-BB90-478D-B3E7-608D50FCBCF6}"/>
              </a:ext>
            </a:extLst>
          </p:cNvPr>
          <p:cNvSpPr>
            <a:spLocks noGrp="1"/>
          </p:cNvSpPr>
          <p:nvPr>
            <p:ph idx="1"/>
          </p:nvPr>
        </p:nvSpPr>
        <p:spPr/>
        <p:txBody>
          <a:bodyPr/>
          <a:lstStyle/>
          <a:p>
            <a:r>
              <a:rPr lang="uk-UA" i="1" dirty="0"/>
              <a:t>Метод </a:t>
            </a:r>
            <a:r>
              <a:rPr lang="uk-UA" i="1" dirty="0" err="1"/>
              <a:t>кільцепреципітації</a:t>
            </a:r>
            <a:r>
              <a:rPr lang="uk-UA" i="1" dirty="0"/>
              <a:t> і реакція преципітації </a:t>
            </a:r>
            <a:r>
              <a:rPr lang="uk-UA" dirty="0"/>
              <a:t>в агаровому гелі полягає у тому, що сік хворих рослин центрифугують протягом 30 хв за 3000 об./хв або 15 хв за 6000 об./хв. У пробірку (завдовжки 50 мм та з внутрішнім діаметром 4 мм) піпеткою, не змочуючи стінок, наливають 0,3 мл сироватки. Потім обережно нашаровують таку саму кількість соку, реагенти не змішують. </a:t>
            </a:r>
          </a:p>
          <a:p>
            <a:r>
              <a:rPr lang="uk-UA" dirty="0"/>
              <a:t>Пробірки витримують дві години при 37 °С. За позитивної реакції на кордоні стикання діагностичної сироватки і соку з’являється біле кільце преципітату. За контроль беруть реакцію соку з нормальною сироваткою: кільце тут відсутнє. </a:t>
            </a:r>
          </a:p>
        </p:txBody>
      </p:sp>
    </p:spTree>
    <p:extLst>
      <p:ext uri="{BB962C8B-B14F-4D97-AF65-F5344CB8AC3E}">
        <p14:creationId xmlns:p14="http://schemas.microsoft.com/office/powerpoint/2010/main" val="42385096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DCC697-DC2C-45E9-88A2-E1180CB24174}"/>
              </a:ext>
            </a:extLst>
          </p:cNvPr>
          <p:cNvSpPr>
            <a:spLocks noGrp="1"/>
          </p:cNvSpPr>
          <p:nvPr>
            <p:ph type="title"/>
          </p:nvPr>
        </p:nvSpPr>
        <p:spPr/>
        <p:txBody>
          <a:bodyPr/>
          <a:lstStyle/>
          <a:p>
            <a:r>
              <a:rPr lang="uk-UA" i="1" dirty="0"/>
              <a:t>Контрольні запитання </a:t>
            </a:r>
            <a:endParaRPr lang="uk-UA" dirty="0"/>
          </a:p>
        </p:txBody>
      </p:sp>
      <p:sp>
        <p:nvSpPr>
          <p:cNvPr id="3" name="Объект 2">
            <a:extLst>
              <a:ext uri="{FF2B5EF4-FFF2-40B4-BE49-F238E27FC236}">
                <a16:creationId xmlns:a16="http://schemas.microsoft.com/office/drawing/2014/main" id="{E3B210DF-AE3D-4F93-A100-819CDA4449D9}"/>
              </a:ext>
            </a:extLst>
          </p:cNvPr>
          <p:cNvSpPr>
            <a:spLocks noGrp="1"/>
          </p:cNvSpPr>
          <p:nvPr>
            <p:ph idx="1"/>
          </p:nvPr>
        </p:nvSpPr>
        <p:spPr/>
        <p:txBody>
          <a:bodyPr>
            <a:normAutofit fontScale="92500" lnSpcReduction="20000"/>
          </a:bodyPr>
          <a:lstStyle/>
          <a:p>
            <a:pPr marL="0" indent="0">
              <a:buNone/>
            </a:pPr>
            <a:r>
              <a:rPr lang="ru-RU" dirty="0"/>
              <a:t>1. У </a:t>
            </a:r>
            <a:r>
              <a:rPr lang="ru-RU" dirty="0" err="1"/>
              <a:t>чому</a:t>
            </a:r>
            <a:r>
              <a:rPr lang="ru-RU" dirty="0"/>
              <a:t> </a:t>
            </a:r>
            <a:r>
              <a:rPr lang="ru-RU" dirty="0" err="1"/>
              <a:t>полягає</a:t>
            </a:r>
            <a:r>
              <a:rPr lang="ru-RU" dirty="0"/>
              <a:t> </a:t>
            </a:r>
            <a:r>
              <a:rPr lang="ru-RU" dirty="0" err="1"/>
              <a:t>вірусологічна</a:t>
            </a:r>
            <a:r>
              <a:rPr lang="ru-RU" dirty="0"/>
              <a:t> </a:t>
            </a:r>
            <a:r>
              <a:rPr lang="ru-RU" dirty="0" err="1"/>
              <a:t>експертиза</a:t>
            </a:r>
            <a:r>
              <a:rPr lang="ru-RU" dirty="0"/>
              <a:t>? </a:t>
            </a:r>
          </a:p>
          <a:p>
            <a:pPr marL="0" indent="0">
              <a:buNone/>
            </a:pPr>
            <a:r>
              <a:rPr lang="ru-RU" dirty="0"/>
              <a:t>2. </a:t>
            </a:r>
            <a:r>
              <a:rPr lang="ru-RU" dirty="0" err="1"/>
              <a:t>Які</a:t>
            </a:r>
            <a:r>
              <a:rPr lang="ru-RU" dirty="0"/>
              <a:t> Ви </a:t>
            </a:r>
            <a:r>
              <a:rPr lang="ru-RU" dirty="0" err="1"/>
              <a:t>знаєте</a:t>
            </a:r>
            <a:r>
              <a:rPr lang="ru-RU" dirty="0"/>
              <a:t> </a:t>
            </a:r>
            <a:r>
              <a:rPr lang="ru-RU" dirty="0" err="1"/>
              <a:t>методи</a:t>
            </a:r>
            <a:r>
              <a:rPr lang="ru-RU" dirty="0"/>
              <a:t> </a:t>
            </a:r>
            <a:r>
              <a:rPr lang="ru-RU" dirty="0" err="1"/>
              <a:t>діагностики</a:t>
            </a:r>
            <a:r>
              <a:rPr lang="ru-RU" dirty="0"/>
              <a:t> </a:t>
            </a:r>
            <a:r>
              <a:rPr lang="ru-RU" dirty="0" err="1"/>
              <a:t>вірусних</a:t>
            </a:r>
            <a:r>
              <a:rPr lang="ru-RU" dirty="0"/>
              <a:t> </a:t>
            </a:r>
            <a:r>
              <a:rPr lang="ru-RU" dirty="0" err="1"/>
              <a:t>захворювань</a:t>
            </a:r>
            <a:r>
              <a:rPr lang="ru-RU" dirty="0"/>
              <a:t> </a:t>
            </a:r>
            <a:r>
              <a:rPr lang="ru-RU" dirty="0" err="1"/>
              <a:t>рослин</a:t>
            </a:r>
            <a:r>
              <a:rPr lang="ru-RU" dirty="0"/>
              <a:t>? </a:t>
            </a:r>
          </a:p>
          <a:p>
            <a:pPr marL="0" indent="0">
              <a:buNone/>
            </a:pPr>
            <a:r>
              <a:rPr lang="ru-RU" dirty="0"/>
              <a:t>3. У </a:t>
            </a:r>
            <a:r>
              <a:rPr lang="ru-RU" dirty="0" err="1"/>
              <a:t>чому</a:t>
            </a:r>
            <a:r>
              <a:rPr lang="ru-RU" dirty="0"/>
              <a:t> суть методу </a:t>
            </a:r>
            <a:r>
              <a:rPr lang="ru-RU" dirty="0" err="1"/>
              <a:t>індексації</a:t>
            </a:r>
            <a:r>
              <a:rPr lang="ru-RU" dirty="0"/>
              <a:t>? </a:t>
            </a:r>
          </a:p>
          <a:p>
            <a:pPr marL="0" indent="0">
              <a:buNone/>
            </a:pPr>
            <a:r>
              <a:rPr lang="ru-RU" dirty="0"/>
              <a:t>4. </a:t>
            </a:r>
            <a:r>
              <a:rPr lang="ru-RU" dirty="0" err="1"/>
              <a:t>Механічного</a:t>
            </a:r>
            <a:r>
              <a:rPr lang="ru-RU" dirty="0"/>
              <a:t> </a:t>
            </a:r>
            <a:r>
              <a:rPr lang="ru-RU" dirty="0" err="1"/>
              <a:t>зараження</a:t>
            </a:r>
            <a:r>
              <a:rPr lang="ru-RU" dirty="0"/>
              <a:t> </a:t>
            </a:r>
            <a:r>
              <a:rPr lang="ru-RU" dirty="0" err="1"/>
              <a:t>рослин</a:t>
            </a:r>
            <a:r>
              <a:rPr lang="ru-RU" dirty="0"/>
              <a:t> за </a:t>
            </a:r>
            <a:r>
              <a:rPr lang="ru-RU" dirty="0" err="1"/>
              <a:t>натирання</a:t>
            </a:r>
            <a:r>
              <a:rPr lang="ru-RU" dirty="0"/>
              <a:t>. </a:t>
            </a:r>
          </a:p>
          <a:p>
            <a:pPr marL="0" indent="0">
              <a:buNone/>
            </a:pPr>
            <a:r>
              <a:rPr lang="ru-RU" dirty="0"/>
              <a:t>5. З </a:t>
            </a:r>
            <a:r>
              <a:rPr lang="ru-RU" dirty="0" err="1"/>
              <a:t>якою</a:t>
            </a:r>
            <a:r>
              <a:rPr lang="ru-RU" dirty="0"/>
              <a:t> метою </a:t>
            </a:r>
            <a:r>
              <a:rPr lang="ru-RU" dirty="0" err="1"/>
              <a:t>проводять</a:t>
            </a:r>
            <a:r>
              <a:rPr lang="ru-RU" dirty="0"/>
              <a:t> </a:t>
            </a:r>
            <a:r>
              <a:rPr lang="ru-RU" dirty="0" err="1"/>
              <a:t>зараження</a:t>
            </a:r>
            <a:r>
              <a:rPr lang="ru-RU" dirty="0"/>
              <a:t> </a:t>
            </a:r>
            <a:r>
              <a:rPr lang="ru-RU" dirty="0" err="1"/>
              <a:t>рослин</a:t>
            </a:r>
            <a:r>
              <a:rPr lang="ru-RU" dirty="0"/>
              <a:t> за </a:t>
            </a:r>
            <a:r>
              <a:rPr lang="ru-RU" dirty="0" err="1"/>
              <a:t>допомогою</a:t>
            </a:r>
            <a:r>
              <a:rPr lang="ru-RU" dirty="0"/>
              <a:t> </a:t>
            </a:r>
            <a:r>
              <a:rPr lang="ru-RU" dirty="0" err="1"/>
              <a:t>щеплення</a:t>
            </a:r>
            <a:r>
              <a:rPr lang="ru-RU" dirty="0"/>
              <a:t> </a:t>
            </a:r>
            <a:r>
              <a:rPr lang="ru-RU" dirty="0" err="1"/>
              <a:t>тканини</a:t>
            </a:r>
            <a:r>
              <a:rPr lang="ru-RU" dirty="0"/>
              <a:t> </a:t>
            </a:r>
            <a:r>
              <a:rPr lang="ru-RU" dirty="0" err="1"/>
              <a:t>хворої</a:t>
            </a:r>
            <a:r>
              <a:rPr lang="ru-RU" dirty="0"/>
              <a:t> </a:t>
            </a:r>
            <a:r>
              <a:rPr lang="ru-RU" dirty="0" err="1"/>
              <a:t>рослини</a:t>
            </a:r>
            <a:r>
              <a:rPr lang="ru-RU" dirty="0"/>
              <a:t>? </a:t>
            </a:r>
          </a:p>
          <a:p>
            <a:pPr marL="0" indent="0">
              <a:buNone/>
            </a:pPr>
            <a:r>
              <a:rPr lang="ru-RU" dirty="0"/>
              <a:t>6. </a:t>
            </a:r>
            <a:r>
              <a:rPr lang="ru-RU" dirty="0" err="1"/>
              <a:t>Навіщо</a:t>
            </a:r>
            <a:r>
              <a:rPr lang="ru-RU" dirty="0"/>
              <a:t> </a:t>
            </a:r>
            <a:r>
              <a:rPr lang="ru-RU" dirty="0" err="1"/>
              <a:t>проводять</a:t>
            </a:r>
            <a:r>
              <a:rPr lang="ru-RU" dirty="0"/>
              <a:t> </a:t>
            </a:r>
            <a:r>
              <a:rPr lang="ru-RU" dirty="0" err="1"/>
              <a:t>перенесення</a:t>
            </a:r>
            <a:r>
              <a:rPr lang="ru-RU" dirty="0"/>
              <a:t> </a:t>
            </a:r>
            <a:r>
              <a:rPr lang="ru-RU" dirty="0" err="1"/>
              <a:t>вірусу</a:t>
            </a:r>
            <a:r>
              <a:rPr lang="ru-RU" dirty="0"/>
              <a:t> </a:t>
            </a:r>
            <a:r>
              <a:rPr lang="ru-RU" dirty="0" err="1"/>
              <a:t>повитицею</a:t>
            </a:r>
            <a:r>
              <a:rPr lang="ru-RU" dirty="0"/>
              <a:t>? </a:t>
            </a:r>
          </a:p>
          <a:p>
            <a:pPr marL="0" indent="0">
              <a:buNone/>
            </a:pPr>
            <a:r>
              <a:rPr lang="ru-RU" dirty="0"/>
              <a:t>7. У </a:t>
            </a:r>
            <a:r>
              <a:rPr lang="ru-RU" dirty="0" err="1"/>
              <a:t>чому</a:t>
            </a:r>
            <a:r>
              <a:rPr lang="ru-RU" dirty="0"/>
              <a:t> метод </a:t>
            </a:r>
            <a:r>
              <a:rPr lang="ru-RU" dirty="0" err="1"/>
              <a:t>електронної</a:t>
            </a:r>
            <a:r>
              <a:rPr lang="ru-RU" dirty="0"/>
              <a:t> </a:t>
            </a:r>
            <a:r>
              <a:rPr lang="ru-RU" dirty="0" err="1"/>
              <a:t>мікроскопії</a:t>
            </a:r>
            <a:r>
              <a:rPr lang="ru-RU" dirty="0"/>
              <a:t>? </a:t>
            </a:r>
          </a:p>
          <a:p>
            <a:pPr marL="0" indent="0">
              <a:buNone/>
            </a:pPr>
            <a:r>
              <a:rPr lang="ru-RU" dirty="0"/>
              <a:t>8. Як </a:t>
            </a:r>
            <a:r>
              <a:rPr lang="ru-RU" dirty="0" err="1"/>
              <a:t>проводять</a:t>
            </a:r>
            <a:r>
              <a:rPr lang="ru-RU" dirty="0"/>
              <a:t> </a:t>
            </a:r>
            <a:r>
              <a:rPr lang="ru-RU" dirty="0" err="1"/>
              <a:t>передавання</a:t>
            </a:r>
            <a:r>
              <a:rPr lang="ru-RU" dirty="0"/>
              <a:t> </a:t>
            </a:r>
            <a:r>
              <a:rPr lang="ru-RU" dirty="0" err="1"/>
              <a:t>вірусів</a:t>
            </a:r>
            <a:r>
              <a:rPr lang="ru-RU" dirty="0"/>
              <a:t> </a:t>
            </a:r>
            <a:r>
              <a:rPr lang="ru-RU" dirty="0" err="1"/>
              <a:t>комахами</a:t>
            </a:r>
            <a:r>
              <a:rPr lang="ru-RU" dirty="0"/>
              <a:t>? </a:t>
            </a:r>
          </a:p>
          <a:p>
            <a:pPr marL="0" indent="0">
              <a:buNone/>
            </a:pPr>
            <a:r>
              <a:rPr lang="ru-RU" dirty="0"/>
              <a:t>9. У </a:t>
            </a:r>
            <a:r>
              <a:rPr lang="ru-RU" dirty="0" err="1"/>
              <a:t>чому</a:t>
            </a:r>
            <a:r>
              <a:rPr lang="ru-RU" dirty="0"/>
              <a:t> суть методу </a:t>
            </a:r>
            <a:r>
              <a:rPr lang="ru-RU" dirty="0" err="1"/>
              <a:t>включення</a:t>
            </a:r>
            <a:r>
              <a:rPr lang="ru-RU" dirty="0"/>
              <a:t>? </a:t>
            </a:r>
          </a:p>
          <a:p>
            <a:pPr marL="0" indent="0">
              <a:buNone/>
            </a:pPr>
            <a:r>
              <a:rPr lang="uk-UA" dirty="0"/>
              <a:t>10. Опишіть серологічний метод. </a:t>
            </a:r>
          </a:p>
        </p:txBody>
      </p:sp>
    </p:spTree>
    <p:extLst>
      <p:ext uri="{BB962C8B-B14F-4D97-AF65-F5344CB8AC3E}">
        <p14:creationId xmlns:p14="http://schemas.microsoft.com/office/powerpoint/2010/main" val="3017459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7313EC3-542F-46A9-983B-4386C467675B}"/>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DCF925D-F6B4-4E35-A6CD-A5547F7F5026}"/>
              </a:ext>
            </a:extLst>
          </p:cNvPr>
          <p:cNvSpPr>
            <a:spLocks noGrp="1"/>
          </p:cNvSpPr>
          <p:nvPr>
            <p:ph idx="1"/>
          </p:nvPr>
        </p:nvSpPr>
        <p:spPr/>
        <p:txBody>
          <a:bodyPr/>
          <a:lstStyle/>
          <a:p>
            <a:pPr marL="0" indent="0">
              <a:buNone/>
            </a:pPr>
            <a:r>
              <a:rPr lang="uk-UA" i="1" dirty="0"/>
              <a:t>Віруси рослин </a:t>
            </a:r>
            <a:r>
              <a:rPr lang="uk-UA" dirty="0"/>
              <a:t>– субмікроскопічні </a:t>
            </a:r>
            <a:r>
              <a:rPr lang="uk-UA" dirty="0" err="1"/>
              <a:t>облігатні</a:t>
            </a:r>
            <a:r>
              <a:rPr lang="uk-UA" dirty="0"/>
              <a:t> паразити, які не мають власного обміну речовин. Діагностика вірусних захворювань досить складна. Це пов’язано з їх мікроскопічними розмірами і </a:t>
            </a:r>
            <a:r>
              <a:rPr lang="uk-UA" dirty="0" err="1"/>
              <a:t>незда-тністю</a:t>
            </a:r>
            <a:r>
              <a:rPr lang="uk-UA" dirty="0"/>
              <a:t> розмножуватися поза клітиною. Віруси овочевих і технічних культур здебільшого легко передаються через механічні пошкодження з соком хворої рослини. Механічна передача вірусів плодових без додавання стабілізуючих речовин неможлива, бо в листках плодових культур містяться дубильні й інші речовини, що </a:t>
            </a:r>
            <a:r>
              <a:rPr lang="uk-UA" dirty="0" err="1"/>
              <a:t>інактивують</a:t>
            </a:r>
            <a:r>
              <a:rPr lang="uk-UA" dirty="0"/>
              <a:t> віруси. </a:t>
            </a:r>
          </a:p>
        </p:txBody>
      </p:sp>
    </p:spTree>
    <p:extLst>
      <p:ext uri="{BB962C8B-B14F-4D97-AF65-F5344CB8AC3E}">
        <p14:creationId xmlns:p14="http://schemas.microsoft.com/office/powerpoint/2010/main" val="3767078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C9BE3D-3283-4A1A-BBC4-7B6DAEC6E9C7}"/>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E80ABA76-54E5-4C27-84AA-EF62360EC64F}"/>
              </a:ext>
            </a:extLst>
          </p:cNvPr>
          <p:cNvSpPr>
            <a:spLocks noGrp="1"/>
          </p:cNvSpPr>
          <p:nvPr>
            <p:ph idx="1"/>
          </p:nvPr>
        </p:nvSpPr>
        <p:spPr/>
        <p:txBody>
          <a:bodyPr>
            <a:normAutofit lnSpcReduction="10000"/>
          </a:bodyPr>
          <a:lstStyle/>
          <a:p>
            <a:r>
              <a:rPr lang="ru-RU" dirty="0"/>
              <a:t>На </a:t>
            </a:r>
            <a:r>
              <a:rPr lang="ru-RU" dirty="0" err="1"/>
              <a:t>різних</a:t>
            </a:r>
            <a:r>
              <a:rPr lang="ru-RU" dirty="0"/>
              <a:t> </a:t>
            </a:r>
            <a:r>
              <a:rPr lang="ru-RU" dirty="0" err="1"/>
              <a:t>рослинах</a:t>
            </a:r>
            <a:r>
              <a:rPr lang="ru-RU" dirty="0"/>
              <a:t> один і той </a:t>
            </a:r>
            <a:r>
              <a:rPr lang="ru-RU" dirty="0" err="1"/>
              <a:t>самий</a:t>
            </a:r>
            <a:r>
              <a:rPr lang="ru-RU" dirty="0"/>
              <a:t> </a:t>
            </a:r>
            <a:r>
              <a:rPr lang="ru-RU" dirty="0" err="1"/>
              <a:t>вірус</a:t>
            </a:r>
            <a:r>
              <a:rPr lang="ru-RU" dirty="0"/>
              <a:t> </a:t>
            </a:r>
            <a:r>
              <a:rPr lang="ru-RU" dirty="0" err="1"/>
              <a:t>викликає</a:t>
            </a:r>
            <a:r>
              <a:rPr lang="ru-RU" dirty="0"/>
              <a:t> </a:t>
            </a:r>
            <a:r>
              <a:rPr lang="ru-RU" dirty="0" err="1"/>
              <a:t>нехарактерні</a:t>
            </a:r>
            <a:r>
              <a:rPr lang="ru-RU" dirty="0"/>
              <a:t> </a:t>
            </a:r>
            <a:r>
              <a:rPr lang="ru-RU" dirty="0" err="1"/>
              <a:t>ознаки</a:t>
            </a:r>
            <a:r>
              <a:rPr lang="ru-RU" dirty="0"/>
              <a:t>. З </a:t>
            </a:r>
            <a:r>
              <a:rPr lang="ru-RU" dirty="0" err="1"/>
              <a:t>підвищенням</a:t>
            </a:r>
            <a:r>
              <a:rPr lang="ru-RU" dirty="0"/>
              <a:t> </a:t>
            </a:r>
            <a:r>
              <a:rPr lang="ru-RU" dirty="0" err="1"/>
              <a:t>температури</a:t>
            </a:r>
            <a:r>
              <a:rPr lang="ru-RU" dirty="0"/>
              <a:t> й </a:t>
            </a:r>
            <a:r>
              <a:rPr lang="ru-RU" dirty="0" err="1"/>
              <a:t>інтенсивності</a:t>
            </a:r>
            <a:r>
              <a:rPr lang="ru-RU" dirty="0"/>
              <a:t> </a:t>
            </a:r>
            <a:r>
              <a:rPr lang="ru-RU" dirty="0" err="1"/>
              <a:t>освітлення</a:t>
            </a:r>
            <a:r>
              <a:rPr lang="ru-RU" dirty="0"/>
              <a:t> </a:t>
            </a:r>
            <a:r>
              <a:rPr lang="ru-RU" dirty="0" err="1"/>
              <a:t>скорочується</a:t>
            </a:r>
            <a:r>
              <a:rPr lang="ru-RU" dirty="0"/>
              <a:t> час, </a:t>
            </a:r>
            <a:r>
              <a:rPr lang="ru-RU" dirty="0" err="1"/>
              <a:t>необхідний</a:t>
            </a:r>
            <a:r>
              <a:rPr lang="ru-RU" dirty="0"/>
              <a:t> для </a:t>
            </a:r>
            <a:r>
              <a:rPr lang="ru-RU" dirty="0" err="1"/>
              <a:t>прояву</a:t>
            </a:r>
            <a:r>
              <a:rPr lang="ru-RU" dirty="0"/>
              <a:t> </a:t>
            </a:r>
            <a:r>
              <a:rPr lang="ru-RU" dirty="0" err="1"/>
              <a:t>ознак</a:t>
            </a:r>
            <a:r>
              <a:rPr lang="ru-RU" dirty="0"/>
              <a:t> </a:t>
            </a:r>
            <a:r>
              <a:rPr lang="ru-RU" dirty="0" err="1"/>
              <a:t>вірусної</a:t>
            </a:r>
            <a:r>
              <a:rPr lang="ru-RU" dirty="0"/>
              <a:t> </a:t>
            </a:r>
            <a:r>
              <a:rPr lang="ru-RU" dirty="0" err="1"/>
              <a:t>хвороби</a:t>
            </a:r>
            <a:r>
              <a:rPr lang="ru-RU" dirty="0"/>
              <a:t>. </a:t>
            </a:r>
          </a:p>
          <a:p>
            <a:r>
              <a:rPr lang="uk-UA" dirty="0"/>
              <a:t>У практичній фітопатології трапляються вірусні хвороби рослин типу мозаїки. До них належать: власне мозаїка, кучерявість, деформація листків, </a:t>
            </a:r>
            <a:r>
              <a:rPr lang="uk-UA" dirty="0" err="1"/>
              <a:t>жилкова</a:t>
            </a:r>
            <a:r>
              <a:rPr lang="uk-UA" dirty="0"/>
              <a:t> мозаїка, штрихуватість, кільцева плямистість, некротична плямистість, некротична кільцева плямистість. </a:t>
            </a:r>
          </a:p>
          <a:p>
            <a:r>
              <a:rPr lang="ru-RU" dirty="0" err="1"/>
              <a:t>Встановити</a:t>
            </a:r>
            <a:r>
              <a:rPr lang="ru-RU" dirty="0"/>
              <a:t> </a:t>
            </a:r>
            <a:r>
              <a:rPr lang="ru-RU" dirty="0" err="1"/>
              <a:t>вірусну</a:t>
            </a:r>
            <a:r>
              <a:rPr lang="ru-RU" dirty="0"/>
              <a:t> природу </a:t>
            </a:r>
            <a:r>
              <a:rPr lang="ru-RU" dirty="0" err="1"/>
              <a:t>хвороби</a:t>
            </a:r>
            <a:r>
              <a:rPr lang="ru-RU" dirty="0"/>
              <a:t> </a:t>
            </a:r>
            <a:r>
              <a:rPr lang="ru-RU" dirty="0" err="1"/>
              <a:t>лише</a:t>
            </a:r>
            <a:r>
              <a:rPr lang="ru-RU" dirty="0"/>
              <a:t> за </a:t>
            </a:r>
            <a:r>
              <a:rPr lang="ru-RU" dirty="0" err="1"/>
              <a:t>зовнішніми</a:t>
            </a:r>
            <a:r>
              <a:rPr lang="ru-RU" dirty="0"/>
              <a:t> </a:t>
            </a:r>
            <a:r>
              <a:rPr lang="ru-RU" dirty="0" err="1"/>
              <a:t>ознаками</a:t>
            </a:r>
            <a:r>
              <a:rPr lang="ru-RU" dirty="0"/>
              <a:t> не </a:t>
            </a:r>
            <a:r>
              <a:rPr lang="ru-RU" dirty="0" err="1"/>
              <a:t>завжди</a:t>
            </a:r>
            <a:r>
              <a:rPr lang="ru-RU" dirty="0"/>
              <a:t> </a:t>
            </a:r>
            <a:r>
              <a:rPr lang="ru-RU" dirty="0" err="1"/>
              <a:t>вдається</a:t>
            </a:r>
            <a:r>
              <a:rPr lang="ru-RU" dirty="0"/>
              <a:t>, тому </a:t>
            </a:r>
            <a:r>
              <a:rPr lang="ru-RU" dirty="0" err="1"/>
              <a:t>поєднують</a:t>
            </a:r>
            <a:r>
              <a:rPr lang="ru-RU" dirty="0"/>
              <a:t> </a:t>
            </a:r>
            <a:r>
              <a:rPr lang="ru-RU" dirty="0" err="1"/>
              <a:t>різні</a:t>
            </a:r>
            <a:r>
              <a:rPr lang="ru-RU" dirty="0"/>
              <a:t> </a:t>
            </a:r>
            <a:r>
              <a:rPr lang="ru-RU" dirty="0" err="1"/>
              <a:t>методи</a:t>
            </a:r>
            <a:r>
              <a:rPr lang="ru-RU" dirty="0"/>
              <a:t> </a:t>
            </a:r>
            <a:r>
              <a:rPr lang="ru-RU" dirty="0" err="1"/>
              <a:t>діагностики</a:t>
            </a:r>
            <a:r>
              <a:rPr lang="ru-RU" dirty="0"/>
              <a:t>. </a:t>
            </a:r>
            <a:endParaRPr lang="uk-UA" dirty="0"/>
          </a:p>
        </p:txBody>
      </p:sp>
    </p:spTree>
    <p:extLst>
      <p:ext uri="{BB962C8B-B14F-4D97-AF65-F5344CB8AC3E}">
        <p14:creationId xmlns:p14="http://schemas.microsoft.com/office/powerpoint/2010/main" val="114434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B753BA-65A2-44FE-99D9-A3C7FE14C0F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5B874065-203E-45DA-B219-9C656FE7F949}"/>
              </a:ext>
            </a:extLst>
          </p:cNvPr>
          <p:cNvSpPr>
            <a:spLocks noGrp="1"/>
          </p:cNvSpPr>
          <p:nvPr>
            <p:ph idx="1"/>
          </p:nvPr>
        </p:nvSpPr>
        <p:spPr/>
        <p:txBody>
          <a:bodyPr/>
          <a:lstStyle/>
          <a:p>
            <a:pPr marL="0" indent="0">
              <a:buNone/>
            </a:pPr>
            <a:r>
              <a:rPr lang="ru-RU" i="1" dirty="0"/>
              <a:t>Метод </a:t>
            </a:r>
            <a:r>
              <a:rPr lang="ru-RU" i="1" dirty="0" err="1"/>
              <a:t>індексації</a:t>
            </a:r>
            <a:r>
              <a:rPr lang="ru-RU" i="1" dirty="0"/>
              <a:t> </a:t>
            </a:r>
            <a:r>
              <a:rPr lang="ru-RU" dirty="0" err="1"/>
              <a:t>застосовують</a:t>
            </a:r>
            <a:r>
              <a:rPr lang="ru-RU" dirty="0"/>
              <a:t> для </a:t>
            </a:r>
            <a:r>
              <a:rPr lang="ru-RU" dirty="0" err="1"/>
              <a:t>встановлення</a:t>
            </a:r>
            <a:r>
              <a:rPr lang="ru-RU" dirty="0"/>
              <a:t> </a:t>
            </a:r>
            <a:r>
              <a:rPr lang="ru-RU" dirty="0" err="1"/>
              <a:t>вірусної</a:t>
            </a:r>
            <a:r>
              <a:rPr lang="ru-RU" dirty="0"/>
              <a:t> </a:t>
            </a:r>
            <a:r>
              <a:rPr lang="ru-RU" dirty="0" err="1"/>
              <a:t>природи</a:t>
            </a:r>
            <a:r>
              <a:rPr lang="ru-RU" dirty="0"/>
              <a:t> </a:t>
            </a:r>
            <a:r>
              <a:rPr lang="ru-RU" dirty="0" err="1"/>
              <a:t>збудника</a:t>
            </a:r>
            <a:r>
              <a:rPr lang="ru-RU" dirty="0"/>
              <a:t> </a:t>
            </a:r>
            <a:r>
              <a:rPr lang="ru-RU" dirty="0" err="1"/>
              <a:t>взимку</a:t>
            </a:r>
            <a:r>
              <a:rPr lang="ru-RU" dirty="0"/>
              <a:t> в </a:t>
            </a:r>
            <a:r>
              <a:rPr lang="ru-RU" dirty="0" err="1"/>
              <a:t>частинах</a:t>
            </a:r>
            <a:r>
              <a:rPr lang="ru-RU" dirty="0"/>
              <a:t> </a:t>
            </a:r>
            <a:r>
              <a:rPr lang="ru-RU" dirty="0" err="1"/>
              <a:t>рослин</a:t>
            </a:r>
            <a:r>
              <a:rPr lang="ru-RU" dirty="0"/>
              <a:t>, </a:t>
            </a:r>
            <a:r>
              <a:rPr lang="ru-RU" dirty="0" err="1"/>
              <a:t>що</a:t>
            </a:r>
            <a:r>
              <a:rPr lang="ru-RU" dirty="0"/>
              <a:t> </a:t>
            </a:r>
            <a:r>
              <a:rPr lang="ru-RU" dirty="0" err="1"/>
              <a:t>перебувають</a:t>
            </a:r>
            <a:r>
              <a:rPr lang="ru-RU" dirty="0"/>
              <a:t> у </a:t>
            </a:r>
            <a:r>
              <a:rPr lang="ru-RU" dirty="0" err="1"/>
              <a:t>стані</a:t>
            </a:r>
            <a:r>
              <a:rPr lang="ru-RU" dirty="0"/>
              <a:t> спокою: </a:t>
            </a:r>
            <a:r>
              <a:rPr lang="ru-RU" dirty="0" err="1"/>
              <a:t>бульбах</a:t>
            </a:r>
            <a:r>
              <a:rPr lang="ru-RU" dirty="0"/>
              <a:t>, </a:t>
            </a:r>
            <a:r>
              <a:rPr lang="ru-RU" dirty="0" err="1"/>
              <a:t>цибулинах</a:t>
            </a:r>
            <a:r>
              <a:rPr lang="ru-RU" dirty="0"/>
              <a:t>, </a:t>
            </a:r>
            <a:r>
              <a:rPr lang="ru-RU" dirty="0" err="1"/>
              <a:t>коренях</a:t>
            </a:r>
            <a:r>
              <a:rPr lang="ru-RU" dirty="0"/>
              <a:t>, </a:t>
            </a:r>
            <a:r>
              <a:rPr lang="ru-RU" dirty="0" err="1"/>
              <a:t>кореневищах</a:t>
            </a:r>
            <a:r>
              <a:rPr lang="ru-RU" dirty="0"/>
              <a:t> </a:t>
            </a:r>
            <a:r>
              <a:rPr lang="ru-RU" dirty="0" err="1"/>
              <a:t>багаторічних</a:t>
            </a:r>
            <a:r>
              <a:rPr lang="ru-RU" dirty="0"/>
              <a:t> </a:t>
            </a:r>
            <a:r>
              <a:rPr lang="uk-UA" dirty="0"/>
              <a:t>рослин. Для аналізу відбирають проби садивного матеріалу (вічка, корені, кореневища, стебла), висаджують у ґрунт у горщики, ящики чи стелажі і пророщують в оранжереї або теплиці за оптимальних умов. Якщо піддослідний садивний матеріал уражений вірусами, то вирощені рослини будуть мати характерні ознаки тієї чи іншої хвороби, за якими можна встановити ступінь ураження садивного або маточного матеріалу і зробити висновки про доцільність його використання. </a:t>
            </a:r>
          </a:p>
        </p:txBody>
      </p:sp>
    </p:spTree>
    <p:extLst>
      <p:ext uri="{BB962C8B-B14F-4D97-AF65-F5344CB8AC3E}">
        <p14:creationId xmlns:p14="http://schemas.microsoft.com/office/powerpoint/2010/main" val="2181411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AFA621-744B-41A4-B566-673DB5019CF5}"/>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B6965045-05BB-4285-882A-5A668526622F}"/>
              </a:ext>
            </a:extLst>
          </p:cNvPr>
          <p:cNvSpPr>
            <a:spLocks noGrp="1"/>
          </p:cNvSpPr>
          <p:nvPr>
            <p:ph idx="1"/>
          </p:nvPr>
        </p:nvSpPr>
        <p:spPr/>
        <p:txBody>
          <a:bodyPr>
            <a:normAutofit lnSpcReduction="10000"/>
          </a:bodyPr>
          <a:lstStyle/>
          <a:p>
            <a:r>
              <a:rPr lang="uk-UA" dirty="0"/>
              <a:t>Під час вірусологічної експертизи належить стежити, щоб в оранжереї не було переносників вірусів (комах, нематод, кліщів), здатних заразити здорові рослини і тим самим сформувати хибне уявлення про ураження. Для усунення переносників в оранжереях до закладання дослідів здійснюють обробки інсектицидами. Бажано простерилізувати ґрунт за допомогою пропарювання. </a:t>
            </a:r>
          </a:p>
          <a:p>
            <a:r>
              <a:rPr lang="uk-UA" dirty="0"/>
              <a:t>Інструменти, якими користуються при живцюванні і вирізуванні </a:t>
            </a:r>
            <a:r>
              <a:rPr lang="uk-UA" dirty="0" err="1"/>
              <a:t>вічок</a:t>
            </a:r>
            <a:r>
              <a:rPr lang="uk-UA" dirty="0"/>
              <a:t>, слід знезаразити 2 % розчином формаліну, лізолом або 1 % розчином соди. Працівникам при цьому слід користуватися гумовими рукавицями, які теж знезаражують. </a:t>
            </a:r>
          </a:p>
        </p:txBody>
      </p:sp>
    </p:spTree>
    <p:extLst>
      <p:ext uri="{BB962C8B-B14F-4D97-AF65-F5344CB8AC3E}">
        <p14:creationId xmlns:p14="http://schemas.microsoft.com/office/powerpoint/2010/main" val="2251743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E0556C-676A-4707-9917-9BCE7941727F}"/>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8906E549-2488-4F87-9BB1-B1C772DACF7D}"/>
              </a:ext>
            </a:extLst>
          </p:cNvPr>
          <p:cNvSpPr>
            <a:spLocks noGrp="1"/>
          </p:cNvSpPr>
          <p:nvPr>
            <p:ph idx="1"/>
          </p:nvPr>
        </p:nvSpPr>
        <p:spPr/>
        <p:txBody>
          <a:bodyPr>
            <a:normAutofit lnSpcReduction="10000"/>
          </a:bodyPr>
          <a:lstStyle/>
          <a:p>
            <a:r>
              <a:rPr lang="uk-UA" i="1" dirty="0"/>
              <a:t>Механічне зараження рослин за натирання. </a:t>
            </a:r>
            <a:r>
              <a:rPr lang="uk-UA" dirty="0"/>
              <a:t>Метод використовують для ідентифікації вірусів, що передаються механічно із соком рослини чи комахами. Ним діагностують більшість вірусів, що спричиняють мозаїку. </a:t>
            </a:r>
          </a:p>
          <a:p>
            <a:r>
              <a:rPr lang="uk-UA" dirty="0"/>
              <a:t>Для зараження попередньо вирощують здорові молоді рослини-індикатори, їм забезпечують оптимальні умови для росту. Вони повинні мати добре розвинені листкові пластинки, тому їх підживлюють мінеральними азотними добривами (сірчанокислим або азотнокислим амонієм, азотнокислим калієм). Взимку в оранжереях обов’язково встановлюють лампи денного освітлення чи білого світла з відповідним періодом роботи. </a:t>
            </a:r>
          </a:p>
        </p:txBody>
      </p:sp>
    </p:spTree>
    <p:extLst>
      <p:ext uri="{BB962C8B-B14F-4D97-AF65-F5344CB8AC3E}">
        <p14:creationId xmlns:p14="http://schemas.microsoft.com/office/powerpoint/2010/main" val="420476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F67D26-09F6-49CA-9FFB-947B61074FA1}"/>
              </a:ext>
            </a:extLst>
          </p:cNvPr>
          <p:cNvSpPr>
            <a:spLocks noGrp="1"/>
          </p:cNvSpPr>
          <p:nvPr>
            <p:ph type="title"/>
          </p:nvPr>
        </p:nvSpPr>
        <p:spPr/>
        <p:txBody>
          <a:bodyPr/>
          <a:lstStyle/>
          <a:p>
            <a:endParaRPr lang="uk-UA"/>
          </a:p>
        </p:txBody>
      </p:sp>
      <p:sp>
        <p:nvSpPr>
          <p:cNvPr id="3" name="Объект 2">
            <a:extLst>
              <a:ext uri="{FF2B5EF4-FFF2-40B4-BE49-F238E27FC236}">
                <a16:creationId xmlns:a16="http://schemas.microsoft.com/office/drawing/2014/main" id="{930D88DB-7377-453A-A98A-E916415388BF}"/>
              </a:ext>
            </a:extLst>
          </p:cNvPr>
          <p:cNvSpPr>
            <a:spLocks noGrp="1"/>
          </p:cNvSpPr>
          <p:nvPr>
            <p:ph idx="1"/>
          </p:nvPr>
        </p:nvSpPr>
        <p:spPr/>
        <p:txBody>
          <a:bodyPr>
            <a:normAutofit fontScale="92500" lnSpcReduction="10000"/>
          </a:bodyPr>
          <a:lstStyle/>
          <a:p>
            <a:r>
              <a:rPr lang="uk-UA" dirty="0"/>
              <a:t>Матеріалом для зараження є сік, вичавлений з листків або інших органів ураженої рослини, а також очищений вірус. Краплю соку отримують з листка, загортаючи його в марлю або тонку тканину, затискаючи пінцетом чи щипцями. Для одержання великої кількості соку листки розтирають у ступці. Розтерту масу перекладають у марлю або іншу тканину і вичавлюють сік. Ступку і товкачик після використання ретельно промивають під краном, а потім знезаражують хромовою сумішшю, спиртом, 5 % розчином формаліну або іншим антисептиком. </a:t>
            </a:r>
          </a:p>
          <a:p>
            <a:r>
              <a:rPr lang="ru-RU" dirty="0"/>
              <a:t>Для штучного </a:t>
            </a:r>
            <a:r>
              <a:rPr lang="ru-RU" dirty="0" err="1"/>
              <a:t>зараження</a:t>
            </a:r>
            <a:r>
              <a:rPr lang="ru-RU" dirty="0"/>
              <a:t> соком </a:t>
            </a:r>
            <a:r>
              <a:rPr lang="ru-RU" dirty="0" err="1"/>
              <a:t>використовують</a:t>
            </a:r>
            <a:r>
              <a:rPr lang="ru-RU" dirty="0"/>
              <a:t> </a:t>
            </a:r>
            <a:r>
              <a:rPr lang="ru-RU" dirty="0" err="1"/>
              <a:t>розріджений</a:t>
            </a:r>
            <a:r>
              <a:rPr lang="ru-RU" dirty="0"/>
              <a:t> </a:t>
            </a:r>
            <a:r>
              <a:rPr lang="ru-RU" dirty="0" err="1"/>
              <a:t>гомогенет</a:t>
            </a:r>
            <a:r>
              <a:rPr lang="ru-RU" dirty="0"/>
              <a:t>. </a:t>
            </a:r>
            <a:r>
              <a:rPr lang="ru-RU" dirty="0" err="1"/>
              <a:t>Інфекційну</a:t>
            </a:r>
            <a:r>
              <a:rPr lang="ru-RU" dirty="0"/>
              <a:t> </a:t>
            </a:r>
            <a:r>
              <a:rPr lang="ru-RU" dirty="0" err="1"/>
              <a:t>суміш</a:t>
            </a:r>
            <a:r>
              <a:rPr lang="ru-RU" dirty="0"/>
              <a:t> </a:t>
            </a:r>
            <a:r>
              <a:rPr lang="ru-RU" dirty="0" err="1"/>
              <a:t>розріджують</a:t>
            </a:r>
            <a:r>
              <a:rPr lang="ru-RU" dirty="0"/>
              <a:t> </a:t>
            </a:r>
            <a:r>
              <a:rPr lang="ru-RU" dirty="0" err="1"/>
              <a:t>дистильованою</a:t>
            </a:r>
            <a:r>
              <a:rPr lang="ru-RU" dirty="0"/>
              <a:t> водою </a:t>
            </a:r>
            <a:r>
              <a:rPr lang="ru-RU" dirty="0" err="1"/>
              <a:t>або</a:t>
            </a:r>
            <a:r>
              <a:rPr lang="ru-RU" dirty="0"/>
              <a:t> </a:t>
            </a:r>
            <a:r>
              <a:rPr lang="ru-RU" dirty="0" err="1"/>
              <a:t>буферним</a:t>
            </a:r>
            <a:r>
              <a:rPr lang="ru-RU" dirty="0"/>
              <a:t> </a:t>
            </a:r>
            <a:r>
              <a:rPr lang="ru-RU" dirty="0" err="1"/>
              <a:t>розчином</a:t>
            </a:r>
            <a:r>
              <a:rPr lang="ru-RU" dirty="0"/>
              <a:t> при </a:t>
            </a:r>
            <a:r>
              <a:rPr lang="ru-RU" dirty="0" err="1"/>
              <a:t>певному</a:t>
            </a:r>
            <a:r>
              <a:rPr lang="ru-RU" dirty="0"/>
              <a:t> </a:t>
            </a:r>
            <a:r>
              <a:rPr lang="ru-RU" dirty="0" err="1"/>
              <a:t>pH</a:t>
            </a:r>
            <a:r>
              <a:rPr lang="ru-RU" dirty="0"/>
              <a:t> і </a:t>
            </a:r>
            <a:r>
              <a:rPr lang="ru-RU" dirty="0" err="1"/>
              <a:t>стабілізуючими</a:t>
            </a:r>
            <a:r>
              <a:rPr lang="ru-RU" dirty="0"/>
              <a:t> </a:t>
            </a:r>
            <a:r>
              <a:rPr lang="ru-RU" dirty="0" err="1"/>
              <a:t>речовинами</a:t>
            </a:r>
            <a:r>
              <a:rPr lang="ru-RU" dirty="0"/>
              <a:t>. </a:t>
            </a:r>
            <a:endParaRPr lang="uk-UA" dirty="0"/>
          </a:p>
        </p:txBody>
      </p:sp>
    </p:spTree>
    <p:extLst>
      <p:ext uri="{BB962C8B-B14F-4D97-AF65-F5344CB8AC3E}">
        <p14:creationId xmlns:p14="http://schemas.microsoft.com/office/powerpoint/2010/main" val="291327074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3214</Words>
  <Application>Microsoft Office PowerPoint</Application>
  <PresentationFormat>Широкоэкранный</PresentationFormat>
  <Paragraphs>85</Paragraphs>
  <Slides>36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36</vt:i4>
      </vt:variant>
    </vt:vector>
  </HeadingPairs>
  <TitlesOfParts>
    <vt:vector size="40" baseType="lpstr">
      <vt:lpstr>Arial</vt:lpstr>
      <vt:lpstr>Calibri</vt:lpstr>
      <vt:lpstr>Calibri Light</vt:lpstr>
      <vt:lpstr>Тема Office</vt:lpstr>
      <vt:lpstr>Лекція 14</vt:lpstr>
      <vt:lpstr>План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Контрольні запитання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14</dc:title>
  <dc:creator> </dc:creator>
  <cp:lastModifiedBy> </cp:lastModifiedBy>
  <cp:revision>3</cp:revision>
  <dcterms:created xsi:type="dcterms:W3CDTF">2020-03-13T08:23:29Z</dcterms:created>
  <dcterms:modified xsi:type="dcterms:W3CDTF">2020-03-16T07:06:16Z</dcterms:modified>
</cp:coreProperties>
</file>