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4" r:id="rId28"/>
    <p:sldId id="279" r:id="rId29"/>
    <p:sldId id="275" r:id="rId30"/>
    <p:sldId id="285" r:id="rId31"/>
    <p:sldId id="286" r:id="rId32"/>
    <p:sldId id="289" r:id="rId33"/>
    <p:sldId id="287" r:id="rId34"/>
    <p:sldId id="288" r:id="rId35"/>
    <p:sldId id="290" r:id="rId36"/>
    <p:sldId id="291" r:id="rId37"/>
    <p:sldId id="292" r:id="rId3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3CFB0C-33C0-400F-930F-58E988353F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E73D8E-39A8-4F71-A23B-E96DDF7708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7BAD06-42C8-4ABC-8DF5-82919A8E7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A04288-2017-4975-BF2B-8A5894AD6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68C7EE-398D-406C-B4F3-0C6FC3D26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5097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3C49A4-D35A-4828-88EF-C76DE3BF7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C11C0F3-3579-44CB-AD2E-9A9D1F785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50625E-0B1F-42FB-A870-EFFBCA575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40F5A5-1CE7-437C-914C-387F53A5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619888-62F2-4BBB-AF2C-E40681CC7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3652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B230A30-C986-4AC9-9284-719420C0B5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32D8FA-7D28-47FD-A5EC-D2DB35489B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02E947-8D92-47AF-ACFF-6A534B182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20D867-90FF-4AF9-AB41-06A7EF91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E34243-19BC-4F3F-9FB0-E19BAF1D5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386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28E401-C6D1-4E7A-BA94-975CFECF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F3A1E0-002E-4B79-82FB-CD78F30CA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C35B13-4812-43D8-91ED-E0F68E8B7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95F010-7FB9-48C1-9F91-3CF0F3569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3265A9-0099-4563-8CB7-B0D5CFAD9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8417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633562-A370-4087-AB7F-00B23AE56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CF339A-D689-48F6-905A-B20466337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C80208-0DA3-4B7B-943C-43B488967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FA5919-86DA-4F5E-9A2B-33B38604A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DFA4FF-389E-4134-950B-7F550FDBA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563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36EE6B-3461-4224-B6AD-ACF6B1914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2C3E02-D315-45E8-8E45-3D8516F5EF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D0D83B9-E224-4822-A4F3-6B81329CA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FE321D-EFEF-4C29-B59E-813843E49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6EDF0E-40CE-4EA6-AB32-1A56F63B8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519894A-4257-4C35-8ADE-3FE8D2D8E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072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B04D1F-EC0B-40F1-A26E-67F11549B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E8BBCA-BFB8-452A-B588-F1FC0F6B9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297D94B-3E27-4ED3-ABA4-F07718D95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00013BE-3F9A-47E5-951D-4AAACD6141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BCDB2E7-B48D-4668-A1A0-A69A7B33D7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39F0F25-024E-4B17-B0A6-AE0161BF9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3506061-A447-4C23-8FC3-040BB74F2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4C524A9-E8F2-4BE3-8E89-6A6F9F7E4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3941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998D6-0148-41C0-B929-196EDA73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DFE75BE-75FE-4CFC-A787-69EF820B5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CCDB91-C3B6-4F99-9F59-FFD73FB56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E659DFB-6C9B-46B8-ACDE-F8575E06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346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F56E548-24C2-49AC-82FE-5A82A14AB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4F44279-0B1F-49E9-A618-B9E53FA93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D7603F0-CA84-4B7B-9B04-CE2C11FF4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8345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3C86A7-3A28-41E9-8BD1-0AF155F03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E5357F-5DF5-4401-B802-18E11C162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45254E-E6FD-4470-B68C-14B1F45E7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F15947-3CFA-40E4-A919-CA905C930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5B3F43-602A-474C-8705-BC3A54D7D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B17DB0-0691-4E1D-935D-A7C1F0911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0159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92C905-0E7D-4525-BFBE-46B766BC3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456B008-F7CE-4E73-9EEE-79772BD8D1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B42FFC2-4CD9-40E0-9385-EECF577439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082292-7C02-445F-AC84-D14251ED2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9A149F-6596-4DFE-B1CC-6D58FCFC3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5A0299-D280-42CD-AAB5-16097905A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7530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D9807A-5D8E-4584-B643-D5D0D0F5F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CA01252-F540-4BDA-805D-3486532F8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7D34C4-A9F1-4725-9E61-475FAE0BD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E621F-7645-442A-B467-AA73AAF56BFD}" type="datetimeFigureOut">
              <a:rPr lang="uk-UA" smtClean="0"/>
              <a:t>16.03.2020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B92A7D-1528-4DC1-9030-C27890A88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2689D0-A764-44E9-9E78-B507C9B73E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EC760-B1BD-417A-ABCC-361BD4022DC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674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BA0CE4-8A04-474F-8732-02D545CB38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/>
              <a:t>Лекція 15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A9A733-69D4-4DE6-BA4B-89303BB829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1" dirty="0"/>
              <a:t>ФІТОГЕЛЬМІНТОЛОГІЧНА ЕКСПЕРТИЗА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40234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BA6F89-1A56-4BDA-83D8-207658E1A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1BE514-2F7D-4ED9-B6BE-883247CB6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/>
              <a:t>Верхній</a:t>
            </a:r>
            <a:r>
              <a:rPr lang="ru-RU" dirty="0"/>
              <a:t> шар води </a:t>
            </a:r>
            <a:r>
              <a:rPr lang="ru-RU" dirty="0" err="1"/>
              <a:t>обережно</a:t>
            </a:r>
            <a:r>
              <a:rPr lang="ru-RU" dirty="0"/>
              <a:t> </a:t>
            </a:r>
            <a:r>
              <a:rPr lang="ru-RU" dirty="0" err="1"/>
              <a:t>зливають</a:t>
            </a:r>
            <a:r>
              <a:rPr lang="ru-RU" dirty="0"/>
              <a:t>, а </a:t>
            </a:r>
            <a:r>
              <a:rPr lang="ru-RU" dirty="0" err="1"/>
              <a:t>залишкову</a:t>
            </a:r>
            <a:r>
              <a:rPr lang="ru-RU" dirty="0"/>
              <a:t> </a:t>
            </a:r>
            <a:r>
              <a:rPr lang="ru-RU" dirty="0" err="1"/>
              <a:t>частину</a:t>
            </a:r>
            <a:r>
              <a:rPr lang="ru-RU" dirty="0"/>
              <a:t> (</a:t>
            </a:r>
            <a:r>
              <a:rPr lang="ru-RU" dirty="0" err="1"/>
              <a:t>заввишки</a:t>
            </a:r>
            <a:r>
              <a:rPr lang="ru-RU" dirty="0"/>
              <a:t> 1,5–2,0 см) </a:t>
            </a:r>
            <a:r>
              <a:rPr lang="ru-RU" dirty="0" err="1"/>
              <a:t>переносять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піпетки</a:t>
            </a:r>
            <a:r>
              <a:rPr lang="ru-RU" dirty="0"/>
              <a:t> на </a:t>
            </a:r>
            <a:r>
              <a:rPr lang="ru-RU" dirty="0" err="1"/>
              <a:t>предметне</a:t>
            </a:r>
            <a:r>
              <a:rPr lang="ru-RU" dirty="0"/>
              <a:t> </a:t>
            </a:r>
            <a:r>
              <a:rPr lang="ru-RU" dirty="0" err="1"/>
              <a:t>скло</a:t>
            </a:r>
            <a:r>
              <a:rPr lang="ru-RU" dirty="0"/>
              <a:t> і </a:t>
            </a:r>
            <a:r>
              <a:rPr lang="ru-RU" dirty="0" err="1"/>
              <a:t>оглядають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бінокуляром</a:t>
            </a:r>
            <a:r>
              <a:rPr lang="ru-RU" dirty="0"/>
              <a:t> на </a:t>
            </a:r>
            <a:r>
              <a:rPr lang="ru-RU" dirty="0" err="1"/>
              <a:t>наявність</a:t>
            </a:r>
            <a:r>
              <a:rPr lang="ru-RU" dirty="0"/>
              <a:t> нематод. </a:t>
            </a:r>
            <a:r>
              <a:rPr lang="ru-RU" dirty="0" err="1"/>
              <a:t>Замість</a:t>
            </a:r>
            <a:r>
              <a:rPr lang="ru-RU" dirty="0"/>
              <a:t> </a:t>
            </a:r>
            <a:r>
              <a:rPr lang="ru-RU" dirty="0" err="1"/>
              <a:t>пробірки</a:t>
            </a:r>
            <a:r>
              <a:rPr lang="ru-RU" dirty="0"/>
              <a:t> на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кінець</a:t>
            </a:r>
            <a:r>
              <a:rPr lang="ru-RU" dirty="0"/>
              <a:t> трубки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прикріпити</a:t>
            </a:r>
            <a:r>
              <a:rPr lang="ru-RU" dirty="0"/>
              <a:t> </a:t>
            </a:r>
            <a:r>
              <a:rPr lang="ru-RU" dirty="0" err="1"/>
              <a:t>затискач</a:t>
            </a:r>
            <a:r>
              <a:rPr lang="ru-RU" dirty="0"/>
              <a:t> Мора.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нематоди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вийдуть</a:t>
            </a:r>
            <a:r>
              <a:rPr lang="ru-RU" dirty="0"/>
              <a:t> у воду з </a:t>
            </a:r>
            <a:r>
              <a:rPr lang="ru-RU" dirty="0" err="1"/>
              <a:t>аналізованого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, </a:t>
            </a:r>
            <a:r>
              <a:rPr lang="ru-RU" dirty="0" err="1"/>
              <a:t>опускаються</a:t>
            </a:r>
            <a:r>
              <a:rPr lang="ru-RU" dirty="0"/>
              <a:t> і </a:t>
            </a:r>
            <a:r>
              <a:rPr lang="ru-RU" dirty="0" err="1"/>
              <a:t>накопичуються</a:t>
            </a:r>
            <a:r>
              <a:rPr lang="ru-RU" dirty="0"/>
              <a:t> </a:t>
            </a:r>
            <a:r>
              <a:rPr lang="ru-RU" dirty="0" err="1"/>
              <a:t>всередині</a:t>
            </a:r>
            <a:r>
              <a:rPr lang="ru-RU" dirty="0"/>
              <a:t> </a:t>
            </a:r>
            <a:r>
              <a:rPr lang="ru-RU" dirty="0" err="1"/>
              <a:t>гумової</a:t>
            </a:r>
            <a:r>
              <a:rPr lang="ru-RU" dirty="0"/>
              <a:t> трубки над </a:t>
            </a:r>
            <a:r>
              <a:rPr lang="ru-RU" dirty="0" err="1"/>
              <a:t>затискачем</a:t>
            </a:r>
            <a:r>
              <a:rPr lang="ru-RU" dirty="0"/>
              <a:t>. Через 6–24 годин </a:t>
            </a:r>
            <a:r>
              <a:rPr lang="ru-RU" dirty="0" err="1"/>
              <a:t>затискач</a:t>
            </a:r>
            <a:r>
              <a:rPr lang="ru-RU" dirty="0"/>
              <a:t> </a:t>
            </a:r>
            <a:r>
              <a:rPr lang="ru-RU" dirty="0" err="1"/>
              <a:t>відкривають</a:t>
            </a:r>
            <a:r>
              <a:rPr lang="ru-RU" dirty="0"/>
              <a:t>, </a:t>
            </a:r>
            <a:r>
              <a:rPr lang="ru-RU" dirty="0" err="1"/>
              <a:t>частину</a:t>
            </a:r>
            <a:r>
              <a:rPr lang="ru-RU" dirty="0"/>
              <a:t> води,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над ним, </a:t>
            </a:r>
            <a:r>
              <a:rPr lang="ru-RU" dirty="0" err="1"/>
              <a:t>випускають</a:t>
            </a:r>
            <a:r>
              <a:rPr lang="ru-RU" dirty="0"/>
              <a:t> у </a:t>
            </a:r>
            <a:r>
              <a:rPr lang="ru-RU" dirty="0" err="1"/>
              <a:t>підставлений</a:t>
            </a:r>
            <a:r>
              <a:rPr lang="ru-RU" dirty="0"/>
              <a:t> бюкс,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маленьку</a:t>
            </a:r>
            <a:r>
              <a:rPr lang="ru-RU" dirty="0"/>
              <a:t> </a:t>
            </a:r>
            <a:r>
              <a:rPr lang="ru-RU" dirty="0" err="1"/>
              <a:t>бактеріологічну</a:t>
            </a:r>
            <a:r>
              <a:rPr lang="ru-RU" dirty="0"/>
              <a:t> чашку і </a:t>
            </a:r>
            <a:r>
              <a:rPr lang="ru-RU" dirty="0" err="1"/>
              <a:t>оглядають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бінокуляром</a:t>
            </a:r>
            <a:r>
              <a:rPr lang="ru-RU" dirty="0"/>
              <a:t> на </a:t>
            </a:r>
            <a:r>
              <a:rPr lang="ru-RU" dirty="0" err="1"/>
              <a:t>наявність</a:t>
            </a:r>
            <a:r>
              <a:rPr lang="ru-RU" dirty="0"/>
              <a:t> нематод. Воду </a:t>
            </a:r>
            <a:r>
              <a:rPr lang="ru-RU" dirty="0" err="1"/>
              <a:t>збирають</a:t>
            </a:r>
            <a:r>
              <a:rPr lang="ru-RU" dirty="0"/>
              <a:t> у </a:t>
            </a:r>
            <a:r>
              <a:rPr lang="ru-RU" dirty="0" err="1"/>
              <a:t>пробірку</a:t>
            </a:r>
            <a:r>
              <a:rPr lang="ru-RU" dirty="0"/>
              <a:t> і </a:t>
            </a:r>
            <a:r>
              <a:rPr lang="ru-RU" dirty="0" err="1"/>
              <a:t>центрифугують</a:t>
            </a:r>
            <a:r>
              <a:rPr lang="ru-RU" dirty="0"/>
              <a:t> одну </a:t>
            </a:r>
            <a:r>
              <a:rPr lang="ru-RU" dirty="0" err="1"/>
              <a:t>хвилину</a:t>
            </a:r>
            <a:r>
              <a:rPr lang="ru-RU" dirty="0"/>
              <a:t>. Осад </a:t>
            </a:r>
            <a:r>
              <a:rPr lang="ru-RU" dirty="0" err="1"/>
              <a:t>піпеткою</a:t>
            </a:r>
            <a:r>
              <a:rPr lang="ru-RU" dirty="0"/>
              <a:t> </a:t>
            </a:r>
            <a:r>
              <a:rPr lang="ru-RU" dirty="0" err="1"/>
              <a:t>вибирають</a:t>
            </a:r>
            <a:r>
              <a:rPr lang="ru-RU" dirty="0"/>
              <a:t>, </a:t>
            </a:r>
            <a:r>
              <a:rPr lang="ru-RU" dirty="0" err="1"/>
              <a:t>кладуть</a:t>
            </a:r>
            <a:r>
              <a:rPr lang="ru-RU" dirty="0"/>
              <a:t> на </a:t>
            </a:r>
            <a:r>
              <a:rPr lang="ru-RU" dirty="0" err="1"/>
              <a:t>предметне</a:t>
            </a:r>
            <a:r>
              <a:rPr lang="ru-RU" dirty="0"/>
              <a:t> </a:t>
            </a:r>
            <a:r>
              <a:rPr lang="ru-RU" dirty="0" err="1"/>
              <a:t>скло</a:t>
            </a:r>
            <a:r>
              <a:rPr lang="ru-RU" dirty="0"/>
              <a:t> і </a:t>
            </a:r>
            <a:r>
              <a:rPr lang="ru-RU" dirty="0" err="1"/>
              <a:t>переглядають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бінокуляром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9652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A47E3B-DD33-438B-B855-55441396D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D433B3-6D30-4F09-A0CE-B9F27B04D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Лійковим методом виділяють личинок нематод, здатних до активного руху зі свіжого, не фіксованого рослинного матеріалу та сухих рослин, попередньо розмочених. Виділення нематод із рослин можливе також у різному посуді. Розщеплену рослину (або окремі частини) кладуть у посуд, заливають водою і залишають на три–чотири години. Нематоди, які залишають рослинні тканини, опускаються на дно. Рослини, або їх частини, вилучають пінцетом і після цього відстоюють воду протягом 30 хв. Верхній шар води обережно зливають, а нижній (заввишки 1–3 см) досліджують на наявність нематод, послідовно переливаючи в чашку Петрі і оглядаючи під бінокуляром невелику кількість рідини. </a:t>
            </a:r>
          </a:p>
        </p:txBody>
      </p:sp>
    </p:spTree>
    <p:extLst>
      <p:ext uri="{BB962C8B-B14F-4D97-AF65-F5344CB8AC3E}">
        <p14:creationId xmlns:p14="http://schemas.microsoft.com/office/powerpoint/2010/main" val="1387567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BC6A87-1847-41F3-B34C-5B2AC9A5B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09ABC3-914D-4844-B964-873FB5A26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Якщо</a:t>
            </a:r>
            <a:r>
              <a:rPr lang="ru-RU" dirty="0"/>
              <a:t> до </a:t>
            </a:r>
            <a:r>
              <a:rPr lang="ru-RU" dirty="0" err="1"/>
              <a:t>вилучення</a:t>
            </a:r>
            <a:r>
              <a:rPr lang="ru-RU" dirty="0"/>
              <a:t> нематод, </a:t>
            </a:r>
            <a:r>
              <a:rPr lang="ru-RU" dirty="0" err="1"/>
              <a:t>виявлених</a:t>
            </a:r>
            <a:r>
              <a:rPr lang="ru-RU" dirty="0"/>
              <a:t> у </a:t>
            </a:r>
            <a:r>
              <a:rPr lang="ru-RU" dirty="0" err="1"/>
              <a:t>рідині</a:t>
            </a:r>
            <a:r>
              <a:rPr lang="ru-RU" dirty="0"/>
              <a:t>, не </a:t>
            </a:r>
            <a:r>
              <a:rPr lang="ru-RU" dirty="0" err="1"/>
              <a:t>можна</a:t>
            </a:r>
            <a:r>
              <a:rPr lang="ru-RU" dirty="0"/>
              <a:t> при-</a:t>
            </a:r>
            <a:r>
              <a:rPr lang="ru-RU" dirty="0" err="1"/>
              <a:t>ступити</a:t>
            </a:r>
            <a:r>
              <a:rPr lang="ru-RU" dirty="0"/>
              <a:t> </a:t>
            </a:r>
            <a:r>
              <a:rPr lang="ru-RU" dirty="0" err="1"/>
              <a:t>одразу</a:t>
            </a:r>
            <a:r>
              <a:rPr lang="ru-RU" dirty="0"/>
              <a:t>, то пробу </a:t>
            </a:r>
            <a:r>
              <a:rPr lang="ru-RU" dirty="0" err="1"/>
              <a:t>фіксують</a:t>
            </a:r>
            <a:r>
              <a:rPr lang="ru-RU" dirty="0"/>
              <a:t> 4–6 % </a:t>
            </a:r>
            <a:r>
              <a:rPr lang="ru-RU" dirty="0" err="1"/>
              <a:t>розчином</a:t>
            </a:r>
            <a:r>
              <a:rPr lang="ru-RU" dirty="0"/>
              <a:t> </a:t>
            </a:r>
            <a:r>
              <a:rPr lang="ru-RU" dirty="0" err="1"/>
              <a:t>формаліну</a:t>
            </a:r>
            <a:r>
              <a:rPr lang="ru-RU" dirty="0"/>
              <a:t>. На </a:t>
            </a:r>
            <a:r>
              <a:rPr lang="ru-RU" dirty="0" err="1"/>
              <a:t>етикетці</a:t>
            </a:r>
            <a:r>
              <a:rPr lang="ru-RU" dirty="0"/>
              <a:t> </a:t>
            </a:r>
            <a:r>
              <a:rPr lang="ru-RU" dirty="0" err="1"/>
              <a:t>зазначають</a:t>
            </a:r>
            <a:r>
              <a:rPr lang="ru-RU" dirty="0"/>
              <a:t> дату </a:t>
            </a:r>
            <a:r>
              <a:rPr lang="ru-RU" dirty="0" err="1"/>
              <a:t>фіксації</a:t>
            </a:r>
            <a:r>
              <a:rPr lang="ru-RU" dirty="0"/>
              <a:t>. </a:t>
            </a:r>
          </a:p>
          <a:p>
            <a:r>
              <a:rPr lang="ru-RU" dirty="0"/>
              <a:t>Нематод легко </a:t>
            </a:r>
            <a:r>
              <a:rPr lang="ru-RU" dirty="0" err="1"/>
              <a:t>виявити</a:t>
            </a:r>
            <a:r>
              <a:rPr lang="ru-RU" dirty="0"/>
              <a:t> в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виражених</a:t>
            </a:r>
            <a:r>
              <a:rPr lang="ru-RU" dirty="0"/>
              <a:t> </a:t>
            </a:r>
            <a:r>
              <a:rPr lang="ru-RU" dirty="0" err="1"/>
              <a:t>уражених</a:t>
            </a:r>
            <a:r>
              <a:rPr lang="ru-RU" dirty="0"/>
              <a:t> тканинах. 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уражену</a:t>
            </a:r>
            <a:r>
              <a:rPr lang="ru-RU" dirty="0"/>
              <a:t> </a:t>
            </a:r>
            <a:r>
              <a:rPr lang="ru-RU" dirty="0" err="1"/>
              <a:t>ділянку</a:t>
            </a:r>
            <a:r>
              <a:rPr lang="ru-RU" dirty="0"/>
              <a:t> </a:t>
            </a:r>
            <a:r>
              <a:rPr lang="ru-RU" dirty="0" err="1"/>
              <a:t>розтинають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бінокуляром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лупою </a:t>
            </a:r>
            <a:r>
              <a:rPr lang="ru-RU" dirty="0" err="1"/>
              <a:t>стальними</a:t>
            </a:r>
            <a:r>
              <a:rPr lang="ru-RU" dirty="0"/>
              <a:t> </a:t>
            </a:r>
            <a:r>
              <a:rPr lang="ru-RU" dirty="0" err="1"/>
              <a:t>препарувальними</a:t>
            </a:r>
            <a:r>
              <a:rPr lang="ru-RU" dirty="0"/>
              <a:t> </a:t>
            </a:r>
            <a:r>
              <a:rPr lang="ru-RU" dirty="0" err="1"/>
              <a:t>голками</a:t>
            </a:r>
            <a:r>
              <a:rPr lang="ru-RU" dirty="0"/>
              <a:t> в </a:t>
            </a:r>
            <a:r>
              <a:rPr lang="ru-RU" dirty="0" err="1"/>
              <a:t>чашці</a:t>
            </a:r>
            <a:r>
              <a:rPr lang="ru-RU" dirty="0"/>
              <a:t> </a:t>
            </a:r>
            <a:r>
              <a:rPr lang="ru-RU" dirty="0" err="1"/>
              <a:t>Петрі</a:t>
            </a:r>
            <a:r>
              <a:rPr lang="ru-RU" dirty="0"/>
              <a:t>, додавши води. Через 20–30 </a:t>
            </a:r>
            <a:r>
              <a:rPr lang="ru-RU" dirty="0" err="1"/>
              <a:t>хв</a:t>
            </a:r>
            <a:r>
              <a:rPr lang="ru-RU" dirty="0"/>
              <a:t> воду </a:t>
            </a:r>
            <a:r>
              <a:rPr lang="ru-RU" dirty="0" err="1"/>
              <a:t>оглядають</a:t>
            </a:r>
            <a:r>
              <a:rPr lang="ru-RU" dirty="0"/>
              <a:t> на </a:t>
            </a:r>
            <a:r>
              <a:rPr lang="ru-RU" dirty="0" err="1"/>
              <a:t>наявність</a:t>
            </a:r>
            <a:r>
              <a:rPr lang="ru-RU" dirty="0"/>
              <a:t> нематод. </a:t>
            </a:r>
            <a:r>
              <a:rPr lang="ru-RU" dirty="0" err="1"/>
              <a:t>Виявлених</a:t>
            </a:r>
            <a:r>
              <a:rPr lang="ru-RU" dirty="0"/>
              <a:t> нематод </a:t>
            </a:r>
            <a:r>
              <a:rPr lang="ru-RU" dirty="0" err="1"/>
              <a:t>переносять</a:t>
            </a:r>
            <a:r>
              <a:rPr lang="ru-RU" dirty="0"/>
              <a:t> на </a:t>
            </a:r>
            <a:r>
              <a:rPr lang="ru-RU" dirty="0" err="1"/>
              <a:t>предметне</a:t>
            </a:r>
            <a:r>
              <a:rPr lang="ru-RU" dirty="0"/>
              <a:t> </a:t>
            </a:r>
            <a:r>
              <a:rPr lang="ru-RU" dirty="0" err="1"/>
              <a:t>скло</a:t>
            </a:r>
            <a:r>
              <a:rPr lang="ru-RU" dirty="0"/>
              <a:t> для </a:t>
            </a:r>
            <a:r>
              <a:rPr lang="ru-RU" dirty="0" err="1"/>
              <a:t>ідентифікації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мікроскопом</a:t>
            </a:r>
            <a:r>
              <a:rPr lang="ru-RU" dirty="0"/>
              <a:t>. Для </a:t>
            </a:r>
            <a:r>
              <a:rPr lang="ru-RU" dirty="0" err="1"/>
              <a:t>цього</a:t>
            </a:r>
            <a:r>
              <a:rPr lang="ru-RU" dirty="0"/>
              <a:t> нематоду </a:t>
            </a:r>
            <a:r>
              <a:rPr lang="ru-RU" dirty="0" err="1"/>
              <a:t>захоплюють</a:t>
            </a:r>
            <a:r>
              <a:rPr lang="ru-RU" dirty="0"/>
              <a:t> тонкою </a:t>
            </a:r>
            <a:r>
              <a:rPr lang="ru-RU" dirty="0" err="1"/>
              <a:t>препарувальною</a:t>
            </a:r>
            <a:r>
              <a:rPr lang="ru-RU" dirty="0"/>
              <a:t> </a:t>
            </a:r>
            <a:r>
              <a:rPr lang="ru-RU" dirty="0" err="1"/>
              <a:t>голкою</a:t>
            </a:r>
            <a:r>
              <a:rPr lang="ru-RU" dirty="0"/>
              <a:t> з дна посуду, </a:t>
            </a:r>
            <a:r>
              <a:rPr lang="ru-RU" dirty="0" err="1"/>
              <a:t>підтягують</a:t>
            </a:r>
            <a:r>
              <a:rPr lang="ru-RU" dirty="0"/>
              <a:t> до </a:t>
            </a:r>
            <a:r>
              <a:rPr lang="ru-RU" dirty="0" err="1"/>
              <a:t>плівки</a:t>
            </a:r>
            <a:r>
              <a:rPr lang="ru-RU" dirty="0"/>
              <a:t> </a:t>
            </a:r>
            <a:r>
              <a:rPr lang="ru-RU" dirty="0" err="1"/>
              <a:t>поверхневого</a:t>
            </a:r>
            <a:r>
              <a:rPr lang="ru-RU" dirty="0"/>
              <a:t> натягу води, і </a:t>
            </a:r>
            <a:r>
              <a:rPr lang="ru-RU" dirty="0" err="1"/>
              <a:t>швидким</a:t>
            </a:r>
            <a:r>
              <a:rPr lang="ru-RU" dirty="0"/>
              <a:t> рухом </a:t>
            </a:r>
            <a:r>
              <a:rPr lang="ru-RU" dirty="0" err="1"/>
              <a:t>переносять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на </a:t>
            </a:r>
            <a:r>
              <a:rPr lang="ru-RU" dirty="0" err="1"/>
              <a:t>предметне</a:t>
            </a:r>
            <a:r>
              <a:rPr lang="ru-RU" dirty="0"/>
              <a:t> </a:t>
            </a:r>
            <a:r>
              <a:rPr lang="ru-RU" dirty="0" err="1"/>
              <a:t>скло</a:t>
            </a:r>
            <a:r>
              <a:rPr lang="ru-RU" dirty="0"/>
              <a:t> в </a:t>
            </a:r>
            <a:r>
              <a:rPr lang="ru-RU" dirty="0" err="1"/>
              <a:t>краплю</a:t>
            </a:r>
            <a:r>
              <a:rPr lang="ru-RU" dirty="0"/>
              <a:t> води, </a:t>
            </a:r>
            <a:r>
              <a:rPr lang="ru-RU" dirty="0" err="1"/>
              <a:t>накривши</a:t>
            </a:r>
            <a:r>
              <a:rPr lang="ru-RU" dirty="0"/>
              <a:t> </a:t>
            </a:r>
            <a:r>
              <a:rPr lang="ru-RU" dirty="0" err="1"/>
              <a:t>покривним</a:t>
            </a:r>
            <a:r>
              <a:rPr lang="ru-RU" dirty="0"/>
              <a:t> </a:t>
            </a:r>
            <a:r>
              <a:rPr lang="ru-RU" dirty="0" err="1"/>
              <a:t>склом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05460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97F790-E402-4E5F-9F9F-F5085C1DC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2383D5-F6E7-4054-8649-23E1B3727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Для вилучення червоподібних нематод, які живуть у ґрунті навколо коренів рослин, з проби, відібраної для аналізу, на наявність </a:t>
            </a:r>
            <a:r>
              <a:rPr lang="uk-UA" dirty="0" err="1"/>
              <a:t>цистоутворюючих</a:t>
            </a:r>
            <a:r>
              <a:rPr lang="uk-UA" dirty="0"/>
              <a:t> нематод виділяють 1–10 см3 ґрунту і просіюють через сито з отворами 1–2 мм. Після цього ґрунт висипають у склянку і розмішують у 10–100 мл води. Сухий ґрунт змочують і витримують до повного розмокання частинок (дві години), після чого промивають на ситі. Вологий ґрунт можна промити одразу. Осад, що залишився на ситі після промивання, змивають у чашки Петрі і весь оглядають на наявність нематод під бінокуляром чи лупою. Якщо нематод з осаду не можна вибрати одразу, його фіксують. </a:t>
            </a:r>
          </a:p>
        </p:txBody>
      </p:sp>
    </p:spTree>
    <p:extLst>
      <p:ext uri="{BB962C8B-B14F-4D97-AF65-F5344CB8AC3E}">
        <p14:creationId xmlns:p14="http://schemas.microsoft.com/office/powerpoint/2010/main" val="575274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32AD94-049B-41C1-BD33-15AFECB16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013160-657E-4D9A-A596-E57B35F30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Виділяти червоподібних нематод з ґрунту можна лійковим способом. Щоб отримати чистий осад з 1–10 см3 ґрунту, його попередньо замочують у воді, кладуть на молочний фільтр або в марлевий мішечок і </a:t>
            </a:r>
            <a:r>
              <a:rPr lang="uk-UA" dirty="0" err="1"/>
              <a:t>переносять</a:t>
            </a:r>
            <a:r>
              <a:rPr lang="uk-UA" dirty="0"/>
              <a:t> на металеве сито, обережно занурюючи в лійку, попередньо наповнену чистою водою. Через одну–дві доби пробірку виймають з гумової трубки, і воду з неї оглядають під бінокуляром на наявність нематод. </a:t>
            </a:r>
          </a:p>
        </p:txBody>
      </p:sp>
    </p:spTree>
    <p:extLst>
      <p:ext uri="{BB962C8B-B14F-4D97-AF65-F5344CB8AC3E}">
        <p14:creationId xmlns:p14="http://schemas.microsoft.com/office/powerpoint/2010/main" val="1119742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DB7B1C-4B1C-4863-9D8D-0700662F1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98A413-1D89-4BED-99F6-397FBC301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Краще оглядати ґрунтові проби вагою 1 г, розбавлені в скляній чашці невеликою кількістю води. Крім описаних методів можна застосовувати центрифугування і просіювання. </a:t>
            </a:r>
          </a:p>
          <a:p>
            <a:r>
              <a:rPr lang="uk-UA" dirty="0"/>
              <a:t>Виділення червоподібних нематод з прикореневого ґрунту слід проводити протягом трьох діб з моменту відбору зразка. При зберіганні нематод не можна допускати висихання ґрунту, його потрібно систематично зволожувати, використовувати упаковку, що захищає від швидкого випаровування вологи. </a:t>
            </a:r>
          </a:p>
        </p:txBody>
      </p:sp>
    </p:spTree>
    <p:extLst>
      <p:ext uri="{BB962C8B-B14F-4D97-AF65-F5344CB8AC3E}">
        <p14:creationId xmlns:p14="http://schemas.microsoft.com/office/powerpoint/2010/main" val="189402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DF4EE4-0489-491D-BE5D-F92273F80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Виготовлення</a:t>
            </a:r>
            <a:r>
              <a:rPr lang="ru-RU" b="1" dirty="0"/>
              <a:t> </a:t>
            </a:r>
            <a:r>
              <a:rPr lang="ru-RU" b="1" dirty="0" err="1"/>
              <a:t>мікроскопічних</a:t>
            </a:r>
            <a:r>
              <a:rPr lang="ru-RU" b="1" dirty="0"/>
              <a:t> </a:t>
            </a:r>
            <a:r>
              <a:rPr lang="ru-RU" b="1" dirty="0" err="1"/>
              <a:t>препаратів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червоподібних</a:t>
            </a:r>
            <a:r>
              <a:rPr lang="ru-RU" b="1" dirty="0"/>
              <a:t> нематод</a:t>
            </a:r>
            <a:r>
              <a:rPr lang="ru-RU" dirty="0"/>
              <a:t>. </a:t>
            </a:r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4E1610-D636-4C28-989A-6A272E48B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i="1" dirty="0" err="1"/>
              <a:t>Тимчасові</a:t>
            </a:r>
            <a:r>
              <a:rPr lang="ru-RU" i="1" dirty="0"/>
              <a:t> </a:t>
            </a:r>
            <a:r>
              <a:rPr lang="ru-RU" i="1" dirty="0" err="1"/>
              <a:t>препарати</a:t>
            </a:r>
            <a:r>
              <a:rPr lang="ru-RU" dirty="0"/>
              <a:t>. Нематод </a:t>
            </a:r>
            <a:r>
              <a:rPr lang="ru-RU" dirty="0" err="1"/>
              <a:t>краще</a:t>
            </a:r>
            <a:r>
              <a:rPr lang="ru-RU" dirty="0"/>
              <a:t> </a:t>
            </a:r>
            <a:r>
              <a:rPr lang="ru-RU" dirty="0" err="1"/>
              <a:t>ідентифікувати</a:t>
            </a:r>
            <a:r>
              <a:rPr lang="ru-RU" dirty="0"/>
              <a:t> в живому </a:t>
            </a:r>
            <a:r>
              <a:rPr lang="ru-RU" dirty="0" err="1"/>
              <a:t>стані</a:t>
            </a:r>
            <a:r>
              <a:rPr lang="ru-RU" dirty="0"/>
              <a:t>. Нематоду </a:t>
            </a:r>
            <a:r>
              <a:rPr lang="ru-RU" dirty="0" err="1"/>
              <a:t>кладуть</a:t>
            </a:r>
            <a:r>
              <a:rPr lang="ru-RU" dirty="0"/>
              <a:t> на </a:t>
            </a:r>
            <a:r>
              <a:rPr lang="ru-RU" dirty="0" err="1"/>
              <a:t>предметне</a:t>
            </a:r>
            <a:r>
              <a:rPr lang="ru-RU" dirty="0"/>
              <a:t> </a:t>
            </a:r>
            <a:r>
              <a:rPr lang="ru-RU" dirty="0" err="1"/>
              <a:t>скло</a:t>
            </a:r>
            <a:r>
              <a:rPr lang="ru-RU" dirty="0"/>
              <a:t> у </a:t>
            </a:r>
            <a:r>
              <a:rPr lang="ru-RU" dirty="0" err="1"/>
              <a:t>краплину</a:t>
            </a:r>
            <a:r>
              <a:rPr lang="ru-RU" dirty="0"/>
              <a:t> води і три–</a:t>
            </a:r>
            <a:r>
              <a:rPr lang="ru-RU" dirty="0" err="1"/>
              <a:t>чотири</a:t>
            </a:r>
            <a:r>
              <a:rPr lang="ru-RU" dirty="0"/>
              <a:t> волокна </a:t>
            </a:r>
            <a:r>
              <a:rPr lang="ru-RU" dirty="0" err="1"/>
              <a:t>скляної</a:t>
            </a:r>
            <a:r>
              <a:rPr lang="ru-RU" dirty="0"/>
              <a:t> </a:t>
            </a:r>
            <a:r>
              <a:rPr lang="ru-RU" dirty="0" err="1"/>
              <a:t>вати</a:t>
            </a:r>
            <a:r>
              <a:rPr lang="ru-RU" dirty="0"/>
              <a:t>, </a:t>
            </a:r>
            <a:r>
              <a:rPr lang="ru-RU" dirty="0" err="1"/>
              <a:t>товщина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приблизно</a:t>
            </a:r>
            <a:r>
              <a:rPr lang="ru-RU" dirty="0"/>
              <a:t> </a:t>
            </a:r>
            <a:r>
              <a:rPr lang="ru-RU" dirty="0" err="1"/>
              <a:t>така</a:t>
            </a:r>
            <a:r>
              <a:rPr lang="ru-RU" dirty="0"/>
              <a:t>, як і </a:t>
            </a:r>
            <a:r>
              <a:rPr lang="ru-RU" dirty="0" err="1"/>
              <a:t>товщина</a:t>
            </a:r>
            <a:r>
              <a:rPr lang="ru-RU" dirty="0"/>
              <a:t> </a:t>
            </a:r>
            <a:r>
              <a:rPr lang="ru-RU" dirty="0" err="1"/>
              <a:t>досліджуваних</a:t>
            </a:r>
            <a:r>
              <a:rPr lang="ru-RU" dirty="0"/>
              <a:t> нематод, і </a:t>
            </a:r>
            <a:r>
              <a:rPr lang="ru-RU" dirty="0" err="1"/>
              <a:t>накривають</a:t>
            </a:r>
            <a:r>
              <a:rPr lang="ru-RU" dirty="0"/>
              <a:t> </a:t>
            </a:r>
            <a:r>
              <a:rPr lang="ru-RU" dirty="0" err="1"/>
              <a:t>покривним</a:t>
            </a:r>
            <a:r>
              <a:rPr lang="ru-RU" dirty="0"/>
              <a:t> </a:t>
            </a:r>
            <a:r>
              <a:rPr lang="ru-RU" dirty="0" err="1"/>
              <a:t>скельцем</a:t>
            </a:r>
            <a:r>
              <a:rPr lang="ru-RU" dirty="0"/>
              <a:t>. Воду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додавати</a:t>
            </a:r>
            <a:r>
              <a:rPr lang="ru-RU" dirty="0"/>
              <a:t> </a:t>
            </a:r>
            <a:r>
              <a:rPr lang="ru-RU" dirty="0" err="1"/>
              <a:t>піпеткою</a:t>
            </a:r>
            <a:r>
              <a:rPr lang="ru-RU" dirty="0"/>
              <a:t> з краю </a:t>
            </a:r>
            <a:r>
              <a:rPr lang="ru-RU" dirty="0" err="1"/>
              <a:t>покривного</a:t>
            </a:r>
            <a:r>
              <a:rPr lang="ru-RU" dirty="0"/>
              <a:t> </a:t>
            </a:r>
            <a:r>
              <a:rPr lang="ru-RU" dirty="0" err="1"/>
              <a:t>скла</a:t>
            </a:r>
            <a:r>
              <a:rPr lang="ru-RU" dirty="0"/>
              <a:t>. </a:t>
            </a:r>
          </a:p>
          <a:p>
            <a:r>
              <a:rPr lang="uk-UA" dirty="0"/>
              <a:t>Щоб можна було визначити і виміряти нематод, необхідно припинити їх рух. Для цього предметне скло з нематодами обережно нагрівають зісподу над невеликим полум’ям спиртової горілки протягом п’яти–шести секунд до припинення руху нематод, але ні в якому разі не доводять до кипіння. Можна також зупинити рух нематод, додавши під покривне скло одну краплю 1 % розчину хлоралгідрату. </a:t>
            </a:r>
          </a:p>
        </p:txBody>
      </p:sp>
    </p:spTree>
    <p:extLst>
      <p:ext uri="{BB962C8B-B14F-4D97-AF65-F5344CB8AC3E}">
        <p14:creationId xmlns:p14="http://schemas.microsoft.com/office/powerpoint/2010/main" val="2879738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4B2A9F-F8BF-4B54-85EB-D908C8AB2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392B21-E4EB-480F-9776-FB280ED92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Перед виготовленням тимчасових препаратів з фіксованого матеріалу бажано останній підігріти протягом 5 хв на водяній бані при температурі 55 °С. Попереднє підігрівання матеріалу дає змогу прискорити «освітлення нематод». Після цього нематод виймають з фіксуючої рідини, кладуть на предметне скло в краплю дистильованої води, краще – з додаванням гліцерину (від 6 до 50 %), накривають зверху теплим покривним склом і залишають у цій суміші, доки вода не випарується, а нематоди не стануть достатньо прозорими і не зникнуть зморшки кутикули (1–10 днів). Слід враховувати, що об’єм розчину гліцерину зменшиться за випаровування води, тому під покривне скло необхідно додати краплю чистого гліцерину. Для фарбування нематод у розчин гліцерину додають краплю метиленової сині. Після визначення нематод відмивають від гліцерину у воді і знову вміщують у пробірку з фіксуючою рідиною для зберігання. </a:t>
            </a:r>
          </a:p>
        </p:txBody>
      </p:sp>
    </p:spTree>
    <p:extLst>
      <p:ext uri="{BB962C8B-B14F-4D97-AF65-F5344CB8AC3E}">
        <p14:creationId xmlns:p14="http://schemas.microsoft.com/office/powerpoint/2010/main" val="521197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9B76EE-1EC8-493B-BC5A-A0A674A5B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E9EBF1-8B29-45CD-A0B4-1F3F3F93B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i="1"/>
              <a:t>Постійні мікропрепарати</a:t>
            </a:r>
            <a:r>
              <a:rPr lang="uk-UA"/>
              <a:t>. Перед виготовленням постійних мікропрепаратів нематод з фіксуючої рідини переносять на предметне скло в краплю дистильованої води з гліцерином (одна частина гліцерину на 16 частин води) або в краплю суміші з трьох частин 96 % спирту і однієї частини гліцерину, де й залишають на кілька днів при температурі 20 °С до просвітлення нематод і повного випаровування води чи спирту. Після цього на предметне скло додають краплю гліцерину, а навколо нематод кладуть волокна скляної вати такої самої товщини, як нематоди, і накривають теплим покривним склом. </a:t>
            </a:r>
          </a:p>
          <a:p>
            <a:r>
              <a:rPr lang="uk-UA"/>
              <a:t>Для кращого зберігання постійних мікропрепаратів їх окантовують з країв покривного скла лаком. Ділянки препарату, в яких містяться нематоди, рекомендується зісподу предметного скла обвести тушшю та наклеїти етикетки. </a:t>
            </a:r>
          </a:p>
        </p:txBody>
      </p:sp>
    </p:spTree>
    <p:extLst>
      <p:ext uri="{BB962C8B-B14F-4D97-AF65-F5344CB8AC3E}">
        <p14:creationId xmlns:p14="http://schemas.microsoft.com/office/powerpoint/2010/main" val="12383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AE49C5-0087-4AA3-B3B0-908B6CAF9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D5CDC5-9C7C-447D-9510-916D0E05F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b="1" dirty="0"/>
              <a:t>Виготовлення мікроскопічних препаратів із </a:t>
            </a:r>
            <a:r>
              <a:rPr lang="uk-UA" b="1" dirty="0" err="1"/>
              <a:t>цистоутворюючих</a:t>
            </a:r>
            <a:r>
              <a:rPr lang="uk-UA" b="1" dirty="0"/>
              <a:t> нематод</a:t>
            </a:r>
            <a:r>
              <a:rPr lang="uk-UA" dirty="0"/>
              <a:t>. </a:t>
            </a:r>
            <a:r>
              <a:rPr lang="uk-UA" i="1" dirty="0"/>
              <a:t>Постійні тотальні препарати</a:t>
            </a:r>
            <a:r>
              <a:rPr lang="uk-UA" dirty="0"/>
              <a:t>. Цисти, з яких належить виготовити препарати, кладуть на годинникове скло, в маленькі пробірки чи бюкси із сумішшю спирту з гліцерином (три частини 96 % спирту і одна частина гліцерину). Після того, як спирт випарується (через шість–сім днів і більше) і нематоди не просвітліють, цисти </a:t>
            </a:r>
            <a:r>
              <a:rPr lang="uk-UA" dirty="0" err="1"/>
              <a:t>переносять</a:t>
            </a:r>
            <a:r>
              <a:rPr lang="uk-UA" dirty="0"/>
              <a:t> на предметне скло в розплавлену краплю гліцерин-желатину, яку оточують скляними волокнами, накривають покривним склом і злегка підігрівають для рівномірного розподілу гліцерин-желатину. Наступного дня зчищають гліцерин-желатин, що вийшов з-під покривного скла, і окантовують. </a:t>
            </a:r>
          </a:p>
        </p:txBody>
      </p:sp>
    </p:spTree>
    <p:extLst>
      <p:ext uri="{BB962C8B-B14F-4D97-AF65-F5344CB8AC3E}">
        <p14:creationId xmlns:p14="http://schemas.microsoft.com/office/powerpoint/2010/main" val="538259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DC7C12-9DFD-449B-B8B5-A25630F55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BC4395-F40B-4A1F-992D-999C1FBC8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/>
              <a:t>Мета фітогельмінтологічної підкарантинної експертизи – встановити зараженість рослинного матеріалу і ґрунту карантинними та іншими видами паразитичних нематод (див. додаток). Цій експертизі підлягає увесь садивний матеріал: укорінені рослини, саджанці, розсада, бульби, цибулини, кореневища, живці чорної смородини чи інших кущів, насіння; зразки ґрунту з полів; ґрунт на підземних органах рослин або у вигляді домішок серед насіння. </a:t>
            </a:r>
          </a:p>
          <a:p>
            <a:r>
              <a:rPr lang="uk-UA"/>
              <a:t>На гельмінтологічну експертизу передають зразки середньої проби підкарантинної продукції, ґрунту чи змітки, що вже пройшли ентомологічну та фітопатологічну експертизу. А також відібрані зразки ґрунту з полів, уражені рослини або їх частини. </a:t>
            </a:r>
          </a:p>
        </p:txBody>
      </p:sp>
    </p:spTree>
    <p:extLst>
      <p:ext uri="{BB962C8B-B14F-4D97-AF65-F5344CB8AC3E}">
        <p14:creationId xmlns:p14="http://schemas.microsoft.com/office/powerpoint/2010/main" val="5377410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8F071-3C7C-4293-B61E-947DB243E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E71144-12A1-42B1-901A-E6408A177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i="1" dirty="0"/>
              <a:t>Гліцерин-желатин </a:t>
            </a:r>
            <a:r>
              <a:rPr lang="uk-UA" dirty="0"/>
              <a:t>готують таким чином: 10 г желатину в подрібненому вигляді кладуть у колбу, заливають 60 мл дистильованої води і залишають набрякати протягом кількох годин. Потім підігрівають колбу з желатином, вливають у нього 40 мл гліцерину і отриману суміш нагрівають на водяній бані до повного розчинення </a:t>
            </a:r>
            <a:r>
              <a:rPr lang="ru-RU" dirty="0"/>
              <a:t>желатину,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суміш</a:t>
            </a:r>
            <a:r>
              <a:rPr lang="ru-RU" dirty="0"/>
              <a:t> </a:t>
            </a:r>
            <a:r>
              <a:rPr lang="ru-RU" dirty="0" err="1"/>
              <a:t>фільтрують</a:t>
            </a:r>
            <a:r>
              <a:rPr lang="ru-RU" dirty="0"/>
              <a:t> через </a:t>
            </a:r>
            <a:r>
              <a:rPr lang="ru-RU" dirty="0" err="1"/>
              <a:t>скляну</a:t>
            </a:r>
            <a:r>
              <a:rPr lang="ru-RU" dirty="0"/>
              <a:t> вату в </a:t>
            </a:r>
            <a:r>
              <a:rPr lang="ru-RU" dirty="0" err="1"/>
              <a:t>термостаті</a:t>
            </a:r>
            <a:r>
              <a:rPr lang="ru-RU" dirty="0"/>
              <a:t> і </a:t>
            </a:r>
            <a:r>
              <a:rPr lang="ru-RU" dirty="0" err="1"/>
              <a:t>додають</a:t>
            </a:r>
            <a:r>
              <a:rPr lang="ru-RU" dirty="0"/>
              <a:t> до </a:t>
            </a:r>
            <a:r>
              <a:rPr lang="ru-RU" dirty="0" err="1"/>
              <a:t>неї</a:t>
            </a:r>
            <a:r>
              <a:rPr lang="ru-RU" dirty="0"/>
              <a:t> 1 г </a:t>
            </a:r>
            <a:r>
              <a:rPr lang="ru-RU" dirty="0" err="1"/>
              <a:t>карболової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/>
              <a:t>. </a:t>
            </a:r>
          </a:p>
          <a:p>
            <a:r>
              <a:rPr lang="ru-RU" dirty="0" err="1"/>
              <a:t>Гліцерин</a:t>
            </a:r>
            <a:r>
              <a:rPr lang="ru-RU" dirty="0"/>
              <a:t>-желатин </a:t>
            </a:r>
            <a:r>
              <a:rPr lang="ru-RU" dirty="0" err="1"/>
              <a:t>розливають</a:t>
            </a:r>
            <a:r>
              <a:rPr lang="ru-RU" dirty="0"/>
              <a:t> у </a:t>
            </a:r>
            <a:r>
              <a:rPr lang="ru-RU" dirty="0" err="1"/>
              <a:t>пробірки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колби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закривають</a:t>
            </a:r>
            <a:r>
              <a:rPr lang="ru-RU" dirty="0"/>
              <a:t> </a:t>
            </a:r>
            <a:r>
              <a:rPr lang="ru-RU" dirty="0" err="1"/>
              <a:t>корковими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гумовими</a:t>
            </a:r>
            <a:r>
              <a:rPr lang="ru-RU" dirty="0"/>
              <a:t> корками.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405793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544C22-602F-44B8-96E4-A6C9C0D8C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A55FC4-C060-4E7B-91F3-ED479050F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i="1" dirty="0"/>
              <a:t>Тимчасові тотальні препарати</a:t>
            </a:r>
            <a:r>
              <a:rPr lang="uk-UA" dirty="0"/>
              <a:t>. Ці препарати готують з живих або фіксованих нематод. На предметне скло з краплею води чи гліцерину кладуть цисти самиць нематод – живих, або взятих з формаліну чи суміші спирту з гліцерином після випаровування спирту. Під покривне скло кладуть кілька волокон скляної вати, щоб не роздавити самиць. </a:t>
            </a:r>
          </a:p>
        </p:txBody>
      </p:sp>
    </p:spTree>
    <p:extLst>
      <p:ext uri="{BB962C8B-B14F-4D97-AF65-F5344CB8AC3E}">
        <p14:creationId xmlns:p14="http://schemas.microsoft.com/office/powerpoint/2010/main" val="8329491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43E1C4-7418-4C0F-8FAB-EF1DA9415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8F7415-4FBC-41A1-BE8D-315F8BC62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i="1" dirty="0"/>
              <a:t>Препарати зі зрізу </a:t>
            </a:r>
            <a:r>
              <a:rPr lang="uk-UA" i="1" dirty="0" err="1"/>
              <a:t>анально-вульварної</a:t>
            </a:r>
            <a:r>
              <a:rPr lang="uk-UA" i="1" dirty="0"/>
              <a:t> пластинки</a:t>
            </a:r>
            <a:r>
              <a:rPr lang="uk-UA" dirty="0"/>
              <a:t>. Для вивчення структури </a:t>
            </a:r>
            <a:r>
              <a:rPr lang="uk-UA" dirty="0" err="1"/>
              <a:t>анально-вульварної</a:t>
            </a:r>
            <a:r>
              <a:rPr lang="uk-UA" dirty="0"/>
              <a:t> пластинки відбирають зрілих самиць, які містять яйця у стадії зародка, відрізують задню частину тіла. Для цього з препарувальної голки виготовляють скальпель, заточують його, нагріваючи до червоного, і опускають в олію. Можна користуватися тонкими медичними голками або очним скальпелем. Самицю кладуть на предметне скло в краплю води, гліцерину чи </a:t>
            </a:r>
            <a:r>
              <a:rPr lang="uk-UA" dirty="0" err="1"/>
              <a:t>лактофенолу</a:t>
            </a:r>
            <a:r>
              <a:rPr lang="uk-UA" dirty="0"/>
              <a:t> [1 г карболової кислоти фенолу, 1 г (0,80 мл) молочної кислоти, 2 г (1,587 мл) гліцерину і 1 мл дистильованої води] і під бінокуляром відсікають у неї задній кінець тіла, з </a:t>
            </a:r>
            <a:r>
              <a:rPr lang="uk-UA" dirty="0" err="1"/>
              <a:t>вульвою</a:t>
            </a:r>
            <a:r>
              <a:rPr lang="uk-UA" dirty="0"/>
              <a:t> й анусом. Самицю при цьому притримують препарувальною голкою. Відрізану частину очищують від яєць, внутрішніх органів і кладуть на предметне скло так, щоб зовнішня частина кутикули була обернена до ока дослідника. Після цього зріз накривають покривним склом і оглядають при великому збільшенні під мікроскопом. </a:t>
            </a:r>
          </a:p>
        </p:txBody>
      </p:sp>
    </p:spTree>
    <p:extLst>
      <p:ext uri="{BB962C8B-B14F-4D97-AF65-F5344CB8AC3E}">
        <p14:creationId xmlns:p14="http://schemas.microsoft.com/office/powerpoint/2010/main" val="17551607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034C82-A107-4F3E-A0EA-187656143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DF7C75-92BB-4D11-BE51-89E4D87F9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Для виготовлення постійних препаратів зрізи витримують одну добу в </a:t>
            </a:r>
            <a:r>
              <a:rPr lang="uk-UA" dirty="0" err="1"/>
              <a:t>лактофенолі</a:t>
            </a:r>
            <a:r>
              <a:rPr lang="uk-UA" dirty="0"/>
              <a:t>, потім </a:t>
            </a:r>
            <a:r>
              <a:rPr lang="uk-UA" dirty="0" err="1"/>
              <a:t>переносять</a:t>
            </a:r>
            <a:r>
              <a:rPr lang="uk-UA" dirty="0"/>
              <a:t> у чистий гліцерин на одну добу і фіксують у розплавленій краплі гліцерин-желатину. Під покривне скло кладуть волокна скляної вати. </a:t>
            </a:r>
          </a:p>
        </p:txBody>
      </p:sp>
    </p:spTree>
    <p:extLst>
      <p:ext uri="{BB962C8B-B14F-4D97-AF65-F5344CB8AC3E}">
        <p14:creationId xmlns:p14="http://schemas.microsoft.com/office/powerpoint/2010/main" val="8963012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9DF176-A515-45D9-B93F-3B88E9198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07AF13-BE92-4EEF-829D-F3E91893A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/>
              <a:t>Вимірювання нематод. </a:t>
            </a:r>
            <a:r>
              <a:rPr lang="uk-UA" dirty="0"/>
              <a:t>Розміри частин тіла і співвідношення між ними мають велике значення для визначення нематод. Вимірюють їх за допомогою окулярного мікрометра. Необхідно виміряти: довжину тіла від головного кінця до кінчика хвоста, ширину тіла в області </a:t>
            </a:r>
            <a:r>
              <a:rPr lang="uk-UA" dirty="0" err="1"/>
              <a:t>вульви</a:t>
            </a:r>
            <a:r>
              <a:rPr lang="uk-UA" dirty="0"/>
              <a:t> у червоподібних самиць і найбільшу ширину тіла у самців і самиць родів </a:t>
            </a:r>
            <a:r>
              <a:rPr lang="uk-UA" i="1" dirty="0"/>
              <a:t>Не</a:t>
            </a:r>
            <a:r>
              <a:rPr lang="en-US" i="1" dirty="0"/>
              <a:t>t</a:t>
            </a:r>
            <a:r>
              <a:rPr lang="uk-UA" i="1" dirty="0"/>
              <a:t>е</a:t>
            </a:r>
            <a:r>
              <a:rPr lang="en-US" i="1" dirty="0"/>
              <a:t>r</a:t>
            </a:r>
            <a:r>
              <a:rPr lang="uk-UA" i="1" dirty="0"/>
              <a:t>о</a:t>
            </a:r>
            <a:r>
              <a:rPr lang="en-US" i="1" dirty="0"/>
              <a:t>d</a:t>
            </a:r>
            <a:r>
              <a:rPr lang="uk-UA" i="1" dirty="0"/>
              <a:t>е</a:t>
            </a:r>
            <a:r>
              <a:rPr lang="en-US" i="1" dirty="0"/>
              <a:t>r</a:t>
            </a:r>
            <a:r>
              <a:rPr lang="uk-UA" i="1" dirty="0"/>
              <a:t>а, </a:t>
            </a:r>
            <a:r>
              <a:rPr lang="uk-UA" i="1" dirty="0" err="1"/>
              <a:t>Ме</a:t>
            </a:r>
            <a:r>
              <a:rPr lang="en-US" i="1" dirty="0"/>
              <a:t>l</a:t>
            </a:r>
            <a:r>
              <a:rPr lang="uk-UA" i="1" dirty="0" err="1"/>
              <a:t>оі</a:t>
            </a:r>
            <a:r>
              <a:rPr lang="en-US" i="1" dirty="0"/>
              <a:t>d</a:t>
            </a:r>
            <a:r>
              <a:rPr lang="uk-UA" i="1" dirty="0"/>
              <a:t>о</a:t>
            </a:r>
            <a:r>
              <a:rPr lang="en-US" i="1" dirty="0"/>
              <a:t>g</a:t>
            </a:r>
            <a:r>
              <a:rPr lang="uk-UA" i="1" dirty="0"/>
              <a:t>у</a:t>
            </a:r>
            <a:r>
              <a:rPr lang="en-US" i="1" dirty="0"/>
              <a:t>n</a:t>
            </a:r>
            <a:r>
              <a:rPr lang="uk-UA" i="1" dirty="0"/>
              <a:t>е</a:t>
            </a:r>
            <a:r>
              <a:rPr lang="uk-UA" dirty="0"/>
              <a:t>, довжину стравоходу від головного кінця до основи </a:t>
            </a:r>
            <a:r>
              <a:rPr lang="uk-UA" dirty="0" err="1"/>
              <a:t>бульбуса</a:t>
            </a:r>
            <a:r>
              <a:rPr lang="uk-UA" dirty="0"/>
              <a:t>, довжину хвоста від ануса до кінчика хвоста, відстань від головного кінця до </a:t>
            </a:r>
            <a:r>
              <a:rPr lang="uk-UA" dirty="0" err="1"/>
              <a:t>вульви</a:t>
            </a:r>
            <a:r>
              <a:rPr lang="uk-UA" dirty="0"/>
              <a:t> (вона позначається у відсотках від загальної довжини тіла). Цих даних достатньо для визначення відношень альфа, бета і гамма за </a:t>
            </a:r>
            <a:r>
              <a:rPr lang="uk-UA" dirty="0" err="1"/>
              <a:t>Де’Маном</a:t>
            </a:r>
            <a:r>
              <a:rPr lang="uk-UA" dirty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7205547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108D6E-BDCE-424D-9AA0-E69961472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C77418-E140-4215-A4D1-3DC50AC01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а </a:t>
            </a:r>
            <a:r>
              <a:rPr lang="ru-RU" dirty="0"/>
              <a:t>= </a:t>
            </a: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довжина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/ </a:t>
            </a:r>
            <a:r>
              <a:rPr lang="ru-RU" dirty="0" err="1"/>
              <a:t>найбільша</a:t>
            </a:r>
            <a:r>
              <a:rPr lang="ru-RU" dirty="0"/>
              <a:t> ширина </a:t>
            </a:r>
            <a:r>
              <a:rPr lang="ru-RU" dirty="0" err="1"/>
              <a:t>тіла</a:t>
            </a:r>
            <a:r>
              <a:rPr lang="ru-RU" dirty="0"/>
              <a:t>; </a:t>
            </a:r>
          </a:p>
          <a:p>
            <a:r>
              <a:rPr lang="ru-RU" i="1" dirty="0"/>
              <a:t>в = </a:t>
            </a: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довжина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/ </a:t>
            </a:r>
            <a:r>
              <a:rPr lang="ru-RU" dirty="0" err="1"/>
              <a:t>довжина</a:t>
            </a:r>
            <a:r>
              <a:rPr lang="ru-RU" dirty="0"/>
              <a:t> </a:t>
            </a:r>
            <a:r>
              <a:rPr lang="ru-RU" dirty="0" err="1"/>
              <a:t>стравоходу</a:t>
            </a:r>
            <a:r>
              <a:rPr lang="ru-RU" dirty="0"/>
              <a:t>; </a:t>
            </a:r>
          </a:p>
          <a:p>
            <a:r>
              <a:rPr lang="ru-RU" i="1" dirty="0"/>
              <a:t>у </a:t>
            </a:r>
            <a:r>
              <a:rPr lang="ru-RU" dirty="0"/>
              <a:t>= </a:t>
            </a: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довжина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/ </a:t>
            </a:r>
            <a:r>
              <a:rPr lang="ru-RU" dirty="0" err="1"/>
              <a:t>довжина</a:t>
            </a:r>
            <a:r>
              <a:rPr lang="ru-RU" dirty="0"/>
              <a:t> хвоста. </a:t>
            </a:r>
          </a:p>
          <a:p>
            <a:r>
              <a:rPr lang="uk-UA" dirty="0"/>
              <a:t>Крім того, вимірюють довжину стилета, спікул (від переднього краю головки до їх вершини), </a:t>
            </a:r>
            <a:r>
              <a:rPr lang="uk-UA" dirty="0" err="1"/>
              <a:t>рулька</a:t>
            </a:r>
            <a:r>
              <a:rPr lang="uk-UA" dirty="0"/>
              <a:t>, довжину і ширину яєць, довжину маточного мішка. На основі цих даних і морфологічного опису визначають нематод. </a:t>
            </a:r>
          </a:p>
        </p:txBody>
      </p:sp>
    </p:spTree>
    <p:extLst>
      <p:ext uri="{BB962C8B-B14F-4D97-AF65-F5344CB8AC3E}">
        <p14:creationId xmlns:p14="http://schemas.microsoft.com/office/powerpoint/2010/main" val="4117447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E4886B-9A4C-417E-A27F-6C3226BF5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B0B997-F0D1-458D-B2C0-AB3F620D8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7E1FD43D-0092-4629-8CBC-2BB4C780386F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/>
              <a:t>Виявлення паразитичних нематод</a:t>
            </a:r>
            <a:r>
              <a:rPr lang="ru-RU"/>
              <a:t>. Усі підземні частини рослин: бульби, цибулини, корені тощо оглядають на наявність нематодних захворювань. </a:t>
            </a:r>
          </a:p>
          <a:p>
            <a:r>
              <a:rPr lang="uk-UA"/>
              <a:t>Корені рослин проглядають на наявність галової нематоди </a:t>
            </a:r>
            <a:r>
              <a:rPr lang="en-US" i="1"/>
              <a:t>Meloidogyne spp. </a:t>
            </a:r>
            <a:r>
              <a:rPr lang="uk-UA"/>
              <a:t>Гали можуть бути різних розмірів – від міліметра до кількох сантиметрів у діаметрі. Самиця галової нематоди опукла, колбоподібної або грушоподібної форми, мутно-білого кольору, з тонкою кутикулою (завдовжки близько 1,0 мм, завширшки 0,6 мм). Вона буває цілком зануреною в тканину ураженого органу. Запліднені самиці через статевий отвір виділяють слиз, що твердіє зовні і перетворюється на щільну крапельку, в яку відкладають яйця, утво-рюючи на задньому кінці тіла яйцевий мішок коричневого кольору, який виступає на поверхні ураженого органу. </a:t>
            </a:r>
          </a:p>
        </p:txBody>
      </p:sp>
    </p:spTree>
    <p:extLst>
      <p:ext uri="{BB962C8B-B14F-4D97-AF65-F5344CB8AC3E}">
        <p14:creationId xmlns:p14="http://schemas.microsoft.com/office/powerpoint/2010/main" val="15570982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7C26BF-94D4-4F56-A21A-C46130862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71AEB3-4A01-4BF7-9C6C-CB12CCDC6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Виявлені</a:t>
            </a:r>
            <a:r>
              <a:rPr lang="ru-RU" dirty="0"/>
              <a:t> на </a:t>
            </a:r>
            <a:r>
              <a:rPr lang="ru-RU" dirty="0" err="1"/>
              <a:t>коренях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гали</a:t>
            </a:r>
            <a:r>
              <a:rPr lang="ru-RU" dirty="0"/>
              <a:t> </a:t>
            </a:r>
            <a:r>
              <a:rPr lang="ru-RU" dirty="0" err="1"/>
              <a:t>кладуть</a:t>
            </a:r>
            <a:r>
              <a:rPr lang="ru-RU" dirty="0"/>
              <a:t> на </a:t>
            </a:r>
            <a:r>
              <a:rPr lang="ru-RU" dirty="0" err="1"/>
              <a:t>предметне</a:t>
            </a:r>
            <a:r>
              <a:rPr lang="ru-RU" dirty="0"/>
              <a:t> </a:t>
            </a:r>
            <a:r>
              <a:rPr lang="ru-RU" dirty="0" err="1"/>
              <a:t>скло</a:t>
            </a:r>
            <a:r>
              <a:rPr lang="ru-RU" dirty="0"/>
              <a:t> у </a:t>
            </a:r>
            <a:r>
              <a:rPr lang="ru-RU" dirty="0" err="1"/>
              <a:t>краплю</a:t>
            </a:r>
            <a:r>
              <a:rPr lang="ru-RU" dirty="0"/>
              <a:t> води.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бінокуляром</a:t>
            </a:r>
            <a:r>
              <a:rPr lang="ru-RU" dirty="0"/>
              <a:t> </a:t>
            </a:r>
            <a:r>
              <a:rPr lang="ru-RU" dirty="0" err="1"/>
              <a:t>знаходять</a:t>
            </a:r>
            <a:r>
              <a:rPr lang="ru-RU" dirty="0"/>
              <a:t> </a:t>
            </a:r>
            <a:r>
              <a:rPr lang="ru-RU" dirty="0" err="1"/>
              <a:t>яйцевий</a:t>
            </a:r>
            <a:r>
              <a:rPr lang="ru-RU" dirty="0"/>
              <a:t> </a:t>
            </a:r>
            <a:r>
              <a:rPr lang="ru-RU" dirty="0" err="1"/>
              <a:t>мішок</a:t>
            </a:r>
            <a:r>
              <a:rPr lang="ru-RU" dirty="0"/>
              <a:t>. З </a:t>
            </a:r>
            <a:r>
              <a:rPr lang="ru-RU" dirty="0" err="1"/>
              <a:t>проти-лежного</a:t>
            </a:r>
            <a:r>
              <a:rPr lang="ru-RU" dirty="0"/>
              <a:t> боку </a:t>
            </a:r>
            <a:r>
              <a:rPr lang="ru-RU" dirty="0" err="1"/>
              <a:t>двома</a:t>
            </a:r>
            <a:r>
              <a:rPr lang="ru-RU" dirty="0"/>
              <a:t> </a:t>
            </a:r>
            <a:r>
              <a:rPr lang="ru-RU" dirty="0" err="1"/>
              <a:t>препарувальними</a:t>
            </a:r>
            <a:r>
              <a:rPr lang="ru-RU" dirty="0"/>
              <a:t> </a:t>
            </a:r>
            <a:r>
              <a:rPr lang="ru-RU" dirty="0" err="1"/>
              <a:t>голками</a:t>
            </a:r>
            <a:r>
              <a:rPr lang="ru-RU" dirty="0"/>
              <a:t> </a:t>
            </a:r>
            <a:r>
              <a:rPr lang="ru-RU" dirty="0" err="1"/>
              <a:t>обережно</a:t>
            </a:r>
            <a:r>
              <a:rPr lang="ru-RU" dirty="0"/>
              <a:t> </a:t>
            </a:r>
            <a:r>
              <a:rPr lang="ru-RU" dirty="0" err="1"/>
              <a:t>розривають</a:t>
            </a:r>
            <a:r>
              <a:rPr lang="ru-RU" dirty="0"/>
              <a:t> </a:t>
            </a:r>
            <a:r>
              <a:rPr lang="ru-RU" dirty="0" err="1"/>
              <a:t>гал</a:t>
            </a:r>
            <a:r>
              <a:rPr lang="ru-RU" dirty="0"/>
              <a:t>. Не </a:t>
            </a:r>
            <a:r>
              <a:rPr lang="ru-RU" dirty="0" err="1"/>
              <a:t>можна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пошкоджувати</a:t>
            </a:r>
            <a:r>
              <a:rPr lang="ru-RU" dirty="0"/>
              <a:t> </a:t>
            </a:r>
            <a:r>
              <a:rPr lang="ru-RU" dirty="0" err="1"/>
              <a:t>тонку</a:t>
            </a:r>
            <a:r>
              <a:rPr lang="ru-RU" dirty="0"/>
              <a:t> кутикулу </a:t>
            </a:r>
            <a:r>
              <a:rPr lang="ru-RU" dirty="0" err="1"/>
              <a:t>самиці</a:t>
            </a:r>
            <a:r>
              <a:rPr lang="ru-RU" dirty="0"/>
              <a:t>. З </a:t>
            </a:r>
            <a:r>
              <a:rPr lang="ru-RU" dirty="0" err="1"/>
              <a:t>розщепленого</a:t>
            </a:r>
            <a:r>
              <a:rPr lang="ru-RU" dirty="0"/>
              <a:t> гала у воду </a:t>
            </a:r>
            <a:r>
              <a:rPr lang="ru-RU" dirty="0" err="1"/>
              <a:t>випадає</a:t>
            </a:r>
            <a:r>
              <a:rPr lang="ru-RU" dirty="0"/>
              <a:t> </a:t>
            </a:r>
            <a:r>
              <a:rPr lang="ru-RU" dirty="0" err="1"/>
              <a:t>самиця</a:t>
            </a:r>
            <a:r>
              <a:rPr lang="ru-RU" dirty="0"/>
              <a:t>, а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зруйнованого</a:t>
            </a:r>
            <a:r>
              <a:rPr lang="ru-RU" dirty="0"/>
              <a:t> яйцевого </a:t>
            </a:r>
            <a:r>
              <a:rPr lang="ru-RU" dirty="0" err="1"/>
              <a:t>мішка</a:t>
            </a:r>
            <a:r>
              <a:rPr lang="ru-RU" dirty="0"/>
              <a:t> – </a:t>
            </a:r>
            <a:r>
              <a:rPr lang="ru-RU" dirty="0" err="1"/>
              <a:t>яйця</a:t>
            </a:r>
            <a:r>
              <a:rPr lang="ru-RU" dirty="0"/>
              <a:t> і личинки. Не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гали</a:t>
            </a:r>
            <a:r>
              <a:rPr lang="ru-RU" dirty="0"/>
              <a:t> </a:t>
            </a:r>
            <a:r>
              <a:rPr lang="ru-RU" dirty="0" err="1"/>
              <a:t>плутати</a:t>
            </a:r>
            <a:r>
              <a:rPr lang="ru-RU" dirty="0"/>
              <a:t> з </a:t>
            </a:r>
            <a:r>
              <a:rPr lang="ru-RU" dirty="0" err="1"/>
              <a:t>бульбочками</a:t>
            </a:r>
            <a:r>
              <a:rPr lang="ru-RU" dirty="0"/>
              <a:t> на </a:t>
            </a:r>
            <a:r>
              <a:rPr lang="ru-RU" dirty="0" err="1"/>
              <a:t>коренях</a:t>
            </a:r>
            <a:r>
              <a:rPr lang="ru-RU" dirty="0"/>
              <a:t> </a:t>
            </a:r>
            <a:r>
              <a:rPr lang="ru-RU" dirty="0" err="1"/>
              <a:t>бобових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, </a:t>
            </a:r>
            <a:r>
              <a:rPr lang="ru-RU" dirty="0" err="1"/>
              <a:t>утворені</a:t>
            </a:r>
            <a:r>
              <a:rPr lang="ru-RU" dirty="0"/>
              <a:t> </a:t>
            </a:r>
            <a:r>
              <a:rPr lang="ru-RU" dirty="0" err="1"/>
              <a:t>бактеріями</a:t>
            </a:r>
            <a:r>
              <a:rPr lang="ru-RU" dirty="0"/>
              <a:t>. </a:t>
            </a:r>
          </a:p>
          <a:p>
            <a:r>
              <a:rPr lang="uk-UA" dirty="0"/>
              <a:t>Для виявлення </a:t>
            </a:r>
            <a:r>
              <a:rPr lang="uk-UA" dirty="0" err="1"/>
              <a:t>галової</a:t>
            </a:r>
            <a:r>
              <a:rPr lang="uk-UA" dirty="0"/>
              <a:t> нематоди бульби картоплі з ознаками прояву хвороби розрізують на дві частини. Самиці зосереджені в поверхневому шарі зараженої бульби у межах до 0,5 см. Уражені ділянки у вигляді світлих крапок </a:t>
            </a:r>
            <a:r>
              <a:rPr lang="uk-UA" dirty="0" err="1"/>
              <a:t>зішкрябують</a:t>
            </a:r>
            <a:r>
              <a:rPr lang="uk-UA" dirty="0"/>
              <a:t> і проглядають під бінокуляром на наявність самиць або яєць </a:t>
            </a:r>
            <a:r>
              <a:rPr lang="uk-UA" dirty="0" err="1"/>
              <a:t>галової</a:t>
            </a:r>
            <a:r>
              <a:rPr lang="uk-UA" dirty="0"/>
              <a:t> нематоди. </a:t>
            </a:r>
          </a:p>
        </p:txBody>
      </p:sp>
    </p:spTree>
    <p:extLst>
      <p:ext uri="{BB962C8B-B14F-4D97-AF65-F5344CB8AC3E}">
        <p14:creationId xmlns:p14="http://schemas.microsoft.com/office/powerpoint/2010/main" val="39129323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7BCA84-34AB-4AA1-BC98-9BF128808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0CE8EC-0075-4CE7-B351-DBE790022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Пшенична нематода (</a:t>
            </a:r>
            <a:r>
              <a:rPr lang="en-US" i="1" dirty="0" err="1"/>
              <a:t>Anguina</a:t>
            </a:r>
            <a:r>
              <a:rPr lang="en-US" i="1" dirty="0"/>
              <a:t> </a:t>
            </a:r>
            <a:r>
              <a:rPr lang="en-US" i="1" dirty="0" err="1"/>
              <a:t>tritici</a:t>
            </a:r>
            <a:r>
              <a:rPr lang="en-US" i="1" dirty="0"/>
              <a:t> </a:t>
            </a:r>
            <a:r>
              <a:rPr lang="en-US" dirty="0" err="1"/>
              <a:t>Filipjev</a:t>
            </a:r>
            <a:r>
              <a:rPr lang="en-US" dirty="0"/>
              <a:t>) </a:t>
            </a:r>
            <a:r>
              <a:rPr lang="uk-UA" dirty="0"/>
              <a:t>не занесена до карантинного переліку. Але вид дуже шкідливий і </a:t>
            </a:r>
            <a:r>
              <a:rPr lang="uk-UA" dirty="0" err="1"/>
              <a:t>переносить</a:t>
            </a:r>
            <a:r>
              <a:rPr lang="uk-UA" dirty="0"/>
              <a:t> збудників жовтого слизистого бактеріозу пшениці (</a:t>
            </a:r>
            <a:r>
              <a:rPr lang="en-US" i="1" dirty="0"/>
              <a:t>Corynebacterium </a:t>
            </a:r>
            <a:r>
              <a:rPr lang="en-US" i="1" dirty="0" err="1"/>
              <a:t>tritici</a:t>
            </a:r>
            <a:r>
              <a:rPr lang="en-US" i="1" dirty="0"/>
              <a:t>). </a:t>
            </a:r>
            <a:endParaRPr lang="en-US" dirty="0"/>
          </a:p>
          <a:p>
            <a:r>
              <a:rPr lang="ru-RU" dirty="0" err="1"/>
              <a:t>Зразок</a:t>
            </a:r>
            <a:r>
              <a:rPr lang="ru-RU" dirty="0"/>
              <a:t> зерна </a:t>
            </a:r>
            <a:r>
              <a:rPr lang="ru-RU" dirty="0" err="1"/>
              <a:t>висипають</a:t>
            </a:r>
            <a:r>
              <a:rPr lang="ru-RU" dirty="0"/>
              <a:t> на </a:t>
            </a:r>
            <a:r>
              <a:rPr lang="ru-RU" dirty="0" err="1"/>
              <a:t>скло</a:t>
            </a:r>
            <a:r>
              <a:rPr lang="ru-RU" dirty="0"/>
              <a:t> і </a:t>
            </a:r>
            <a:r>
              <a:rPr lang="ru-RU" dirty="0" err="1"/>
              <a:t>проглядають</a:t>
            </a:r>
            <a:r>
              <a:rPr lang="ru-RU" dirty="0"/>
              <a:t> на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галів</a:t>
            </a:r>
            <a:r>
              <a:rPr lang="ru-RU" dirty="0"/>
              <a:t> </a:t>
            </a:r>
            <a:r>
              <a:rPr lang="ru-RU" dirty="0" err="1"/>
              <a:t>пшеничної</a:t>
            </a:r>
            <a:r>
              <a:rPr lang="ru-RU" dirty="0"/>
              <a:t> </a:t>
            </a:r>
            <a:r>
              <a:rPr lang="ru-RU" dirty="0" err="1"/>
              <a:t>нематоди</a:t>
            </a:r>
            <a:r>
              <a:rPr lang="ru-RU" dirty="0"/>
              <a:t>, </a:t>
            </a:r>
            <a:r>
              <a:rPr lang="ru-RU" dirty="0" err="1"/>
              <a:t>яких</a:t>
            </a:r>
            <a:r>
              <a:rPr lang="ru-RU" dirty="0"/>
              <a:t> легко </a:t>
            </a:r>
            <a:r>
              <a:rPr lang="ru-RU" dirty="0" err="1"/>
              <a:t>відрізнити</a:t>
            </a:r>
            <a:r>
              <a:rPr lang="ru-RU" dirty="0"/>
              <a:t> за формою і </a:t>
            </a:r>
            <a:r>
              <a:rPr lang="ru-RU" dirty="0" err="1"/>
              <a:t>розміром</a:t>
            </a:r>
            <a:r>
              <a:rPr lang="ru-RU" dirty="0"/>
              <a:t>. Вони </a:t>
            </a:r>
            <a:r>
              <a:rPr lang="ru-RU" dirty="0" err="1"/>
              <a:t>коротші</a:t>
            </a:r>
            <a:r>
              <a:rPr lang="ru-RU" dirty="0"/>
              <a:t> за </a:t>
            </a:r>
            <a:r>
              <a:rPr lang="ru-RU" dirty="0" err="1"/>
              <a:t>пшеничне</a:t>
            </a:r>
            <a:r>
              <a:rPr lang="ru-RU" dirty="0"/>
              <a:t> зерно, </a:t>
            </a:r>
            <a:r>
              <a:rPr lang="ru-RU" dirty="0" err="1"/>
              <a:t>мають</a:t>
            </a:r>
            <a:r>
              <a:rPr lang="ru-RU" dirty="0"/>
              <a:t> на одному </a:t>
            </a:r>
            <a:r>
              <a:rPr lang="ru-RU" dirty="0" err="1"/>
              <a:t>кінці</a:t>
            </a:r>
            <a:r>
              <a:rPr lang="ru-RU" dirty="0"/>
              <a:t> </a:t>
            </a:r>
            <a:r>
              <a:rPr lang="ru-RU" dirty="0" err="1"/>
              <a:t>загострені</a:t>
            </a:r>
            <a:r>
              <a:rPr lang="ru-RU" dirty="0"/>
              <a:t> </a:t>
            </a:r>
            <a:r>
              <a:rPr lang="uk-UA" dirty="0"/>
              <a:t>паростки, що легко обламуються, коричневі або майже чорні. На відміну від мішечків летючої сажки (</a:t>
            </a:r>
            <a:r>
              <a:rPr lang="en-US" i="1" dirty="0" err="1"/>
              <a:t>Ustilago</a:t>
            </a:r>
            <a:r>
              <a:rPr lang="en-US" i="1" dirty="0"/>
              <a:t> </a:t>
            </a:r>
            <a:r>
              <a:rPr lang="en-US" i="1" dirty="0" err="1"/>
              <a:t>tritici</a:t>
            </a:r>
            <a:r>
              <a:rPr lang="en-US" dirty="0"/>
              <a:t>), </a:t>
            </a:r>
            <a:r>
              <a:rPr lang="uk-UA" dirty="0"/>
              <a:t>що легко розчавлюються між пальцями, гали пшеничної нематоди тверді. Для визначення пшеничної нематоди гал необхідно розрізати навпіл у краплі води. З нього має вийти біла борошниста маса, що складається з великої кількості личинок, які добре простежуються під мікроскопом. Личинки через кілька годин починають активно рухатися. </a:t>
            </a:r>
          </a:p>
        </p:txBody>
      </p:sp>
    </p:spTree>
    <p:extLst>
      <p:ext uri="{BB962C8B-B14F-4D97-AF65-F5344CB8AC3E}">
        <p14:creationId xmlns:p14="http://schemas.microsoft.com/office/powerpoint/2010/main" val="11559254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DCEF42-A928-4344-990A-EA7967504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AFA2FE-747B-433C-8825-EF8627895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/>
              <a:t>Для виявлення стеблової нематоди </a:t>
            </a:r>
            <a:r>
              <a:rPr lang="uk-UA" i="1" dirty="0"/>
              <a:t>(</a:t>
            </a:r>
            <a:r>
              <a:rPr lang="en-US" i="1" dirty="0"/>
              <a:t>Ditylenchus destructor </a:t>
            </a:r>
            <a:r>
              <a:rPr lang="en-US" dirty="0"/>
              <a:t>Th</a:t>
            </a:r>
            <a:r>
              <a:rPr lang="uk-UA" dirty="0"/>
              <a:t>о</a:t>
            </a:r>
            <a:r>
              <a:rPr lang="en-US" dirty="0" err="1"/>
              <a:t>rn</a:t>
            </a:r>
            <a:r>
              <a:rPr lang="uk-UA" dirty="0"/>
              <a:t>е</a:t>
            </a:r>
            <a:r>
              <a:rPr lang="uk-UA" i="1" dirty="0"/>
              <a:t>) </a:t>
            </a:r>
            <a:r>
              <a:rPr lang="uk-UA" dirty="0"/>
              <a:t>на ранній стадії розвитку з бульб картоплі (найкраще в області пуповини) обережно знімають тонкий шар шкірки. За наявності стеблової нематоди в м’якуші бульб помітні білі плями розміром з головку шпильки – місця скупчення нематод. На пізніших стадіях розвитку хвороби крізь шкірку бульби просвічуються слабкі, ледь помітні свинцево-сірі плями. З розвитком нематоди шкірка над плямами розривається, утворюються тріщини зі світло-коричневою нещільною тканиною. Якщо розрізати таку бульбу навпіл, то на поверхні зрізу видно сірувато-коричневу масу хворої тканини. Скупчення паразитичних нематод виникає на межі здорової частини бульби з ураженою. Для аналізу беруть тканини з ділянок здорової частини бульби, що прилягає до хворої, і кладуть на предметне скло в краплю води, накривають покривним, і проглядають під мікроскопом. </a:t>
            </a:r>
          </a:p>
          <a:p>
            <a:r>
              <a:rPr lang="uk-UA" dirty="0"/>
              <a:t>Нематод виділяють лійковим методом. Цибулини із зовнішніми ознаками ураження розрізують, ділянки хворої тканини закладають у лійки, або безпосередньо в краплю води для виділення нематод. </a:t>
            </a:r>
          </a:p>
        </p:txBody>
      </p:sp>
    </p:spTree>
    <p:extLst>
      <p:ext uri="{BB962C8B-B14F-4D97-AF65-F5344CB8AC3E}">
        <p14:creationId xmlns:p14="http://schemas.microsoft.com/office/powerpoint/2010/main" val="483798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F5E306-5823-4EEC-802A-D3B983701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/>
              <a:t>Техніка фітогельмінтологічного лабораторного аналізу 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7628F5-C93E-4ABE-8289-17ECBCAF4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BF85B4F8-D9E7-44E7-8504-AD2C9C3619D3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i="1"/>
              <a:t>Обладнання</a:t>
            </a:r>
            <a:r>
              <a:rPr lang="uk-UA"/>
              <a:t>. Для фітогельмінтологічної експертизи необхідно мати оптичні прилади, апаратуру, дрібний допоміжний інструментарій і посуд, а також деякі реактиви і матеріали. </a:t>
            </a:r>
          </a:p>
          <a:p>
            <a:r>
              <a:rPr lang="uk-UA"/>
              <a:t>До комплекту оптичних приладів входять біологічні мікроскопи, бінокуляри, штативи, ручні і налобні лупи, малювальний апарат. </a:t>
            </a:r>
          </a:p>
          <a:p>
            <a:r>
              <a:rPr lang="ru-RU"/>
              <a:t>З апаратури необхідні: сушильна шафа, термостат, центрифуга, прилад Фенуїка, шафа для препаратів, технічні терези з набором гир, штатив для лійок.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29324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9E09D6-57B7-4F7C-A52A-81F315410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9BCC59-E357-4CA8-932A-8DBCDA8A42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Підземні частини рослин переглядають під бінокуляром або з допомогою лупи на наявність </a:t>
            </a:r>
            <a:r>
              <a:rPr lang="uk-UA" dirty="0" err="1"/>
              <a:t>цистоутворюючих</a:t>
            </a:r>
            <a:r>
              <a:rPr lang="uk-UA" dirty="0"/>
              <a:t> і </a:t>
            </a:r>
            <a:r>
              <a:rPr lang="uk-UA" dirty="0" err="1"/>
              <a:t>галових</a:t>
            </a:r>
            <a:r>
              <a:rPr lang="uk-UA" dirty="0"/>
              <a:t> нематод. Від кореня чи кореневища відрізують ділянки вагою 10–20 г і про-</a:t>
            </a:r>
            <a:r>
              <a:rPr lang="uk-UA" dirty="0" err="1"/>
              <a:t>мивають</a:t>
            </a:r>
            <a:r>
              <a:rPr lang="uk-UA" dirty="0"/>
              <a:t> водою у невеликому посуді. Відмиті ділянки розрізують на дрібні частини і закладають у лійки на 24–36 годин для виділення червоподібних кореневих нематод, які належать до родів </a:t>
            </a:r>
            <a:r>
              <a:rPr lang="en-US" i="1" dirty="0" err="1"/>
              <a:t>Longidorus</a:t>
            </a:r>
            <a:r>
              <a:rPr lang="en-US" i="1" dirty="0"/>
              <a:t>, </a:t>
            </a:r>
            <a:r>
              <a:rPr lang="en-US" i="1" dirty="0" err="1"/>
              <a:t>Xiphinema</a:t>
            </a:r>
            <a:r>
              <a:rPr lang="en-US" i="1" dirty="0"/>
              <a:t>, </a:t>
            </a:r>
            <a:r>
              <a:rPr lang="en-US" i="1" dirty="0" err="1"/>
              <a:t>Trichodorus</a:t>
            </a:r>
            <a:r>
              <a:rPr lang="en-US" i="1" dirty="0"/>
              <a:t> </a:t>
            </a:r>
            <a:r>
              <a:rPr lang="uk-UA" dirty="0"/>
              <a:t>та інші. Для виділення нематод із води, що за-лишилася після відмивання коренів та кореневищ, її пропускають через два сита з отворами 1–2 і 0,01–0,04 мм. Виділяти нематод з ґрунту можна лійковим методом. </a:t>
            </a:r>
          </a:p>
        </p:txBody>
      </p:sp>
    </p:spTree>
    <p:extLst>
      <p:ext uri="{BB962C8B-B14F-4D97-AF65-F5344CB8AC3E}">
        <p14:creationId xmlns:p14="http://schemas.microsoft.com/office/powerpoint/2010/main" val="29318593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05CA0F-1B5C-43DC-8C6A-FC4CF783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8CDB18-2921-4788-9D5E-A8E86AD32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b="1" dirty="0"/>
              <a:t>Експертиза бульб, цибулин, коренеплодів й інших підземних частин рослин на виявлення </a:t>
            </a:r>
            <a:r>
              <a:rPr lang="uk-UA" b="1" dirty="0" err="1"/>
              <a:t>цистоутворюючих</a:t>
            </a:r>
            <a:r>
              <a:rPr lang="uk-UA" b="1" dirty="0"/>
              <a:t> нематод</a:t>
            </a:r>
            <a:r>
              <a:rPr lang="uk-UA" dirty="0"/>
              <a:t>. </a:t>
            </a:r>
            <a:r>
              <a:rPr lang="uk-UA" dirty="0" err="1"/>
              <a:t>Цистоутворюючі</a:t>
            </a:r>
            <a:r>
              <a:rPr lang="uk-UA" dirty="0"/>
              <a:t> нематоди, такі як картопляна, можуть бути виявлені на бульбах картоплі, на яких вони паразитують, а також у ґрунті, що пристав до бульб, цибулин, коренів чи інших підземних частин рослин. Відповідно з цим бульби картоплі безпосередньо досліджують на наявність картопляної нематоди, а підземні частини інших рослин – тільки ґрунт, що до них </a:t>
            </a:r>
            <a:r>
              <a:rPr lang="uk-UA" dirty="0" err="1"/>
              <a:t>прилип</a:t>
            </a:r>
            <a:r>
              <a:rPr lang="uk-UA" dirty="0"/>
              <a:t>. </a:t>
            </a:r>
          </a:p>
          <a:p>
            <a:r>
              <a:rPr lang="uk-UA" dirty="0"/>
              <a:t>Поверхню бульб картоплі ретельно оглядають за допомогою лупи на наявність цист картопляної нематоди. Всі утворення, схожі за зовнішнім виглядом на цисти картопляної нематоди, знімають препарувальною голкою, змоченою у воді, і </a:t>
            </a:r>
            <a:r>
              <a:rPr lang="uk-UA" dirty="0" err="1"/>
              <a:t>переносять</a:t>
            </a:r>
            <a:r>
              <a:rPr lang="uk-UA" dirty="0"/>
              <a:t> у краплю води на предметне скло та перевіряють під бінокуляром. </a:t>
            </a:r>
          </a:p>
        </p:txBody>
      </p:sp>
    </p:spTree>
    <p:extLst>
      <p:ext uri="{BB962C8B-B14F-4D97-AF65-F5344CB8AC3E}">
        <p14:creationId xmlns:p14="http://schemas.microsoft.com/office/powerpoint/2010/main" val="34514174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B44ABC-EEF1-4B45-BD9C-38E997E0E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B98395-3A61-4122-80AE-CD6C7F356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Ґрунт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прилип до </a:t>
            </a:r>
            <a:r>
              <a:rPr lang="ru-RU" dirty="0" err="1"/>
              <a:t>бульб</a:t>
            </a:r>
            <a:r>
              <a:rPr lang="ru-RU" dirty="0"/>
              <a:t> </a:t>
            </a:r>
            <a:r>
              <a:rPr lang="ru-RU" dirty="0" err="1"/>
              <a:t>картоплі</a:t>
            </a:r>
            <a:r>
              <a:rPr lang="ru-RU" dirty="0"/>
              <a:t>, і </a:t>
            </a:r>
            <a:r>
              <a:rPr lang="ru-RU" dirty="0" err="1"/>
              <a:t>підземні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складають</a:t>
            </a:r>
            <a:r>
              <a:rPr lang="ru-RU" dirty="0"/>
              <a:t> один </a:t>
            </a:r>
            <a:r>
              <a:rPr lang="ru-RU" dirty="0" err="1"/>
              <a:t>зразок</a:t>
            </a:r>
            <a:r>
              <a:rPr lang="ru-RU" dirty="0"/>
              <a:t>. Для </a:t>
            </a:r>
            <a:r>
              <a:rPr lang="ru-RU" dirty="0" err="1"/>
              <a:t>перевірки</a:t>
            </a:r>
            <a:r>
              <a:rPr lang="ru-RU" dirty="0"/>
              <a:t> на </a:t>
            </a:r>
            <a:r>
              <a:rPr lang="ru-RU" dirty="0" err="1"/>
              <a:t>зараженість</a:t>
            </a:r>
            <a:r>
              <a:rPr lang="ru-RU" dirty="0"/>
              <a:t> </a:t>
            </a:r>
            <a:r>
              <a:rPr lang="ru-RU" dirty="0" err="1"/>
              <a:t>картопляною</a:t>
            </a:r>
            <a:r>
              <a:rPr lang="ru-RU" dirty="0"/>
              <a:t> нематодою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змивають</a:t>
            </a:r>
            <a:r>
              <a:rPr lang="ru-RU" dirty="0"/>
              <a:t> у </a:t>
            </a:r>
            <a:r>
              <a:rPr lang="ru-RU" dirty="0" err="1"/>
              <a:t>посуді</a:t>
            </a:r>
            <a:r>
              <a:rPr lang="ru-RU" dirty="0"/>
              <a:t>. </a:t>
            </a:r>
            <a:r>
              <a:rPr lang="ru-RU" dirty="0" err="1"/>
              <a:t>Легкі</a:t>
            </a:r>
            <a:r>
              <a:rPr lang="ru-RU" dirty="0"/>
              <a:t> </a:t>
            </a:r>
            <a:r>
              <a:rPr lang="ru-RU" dirty="0" err="1"/>
              <a:t>частинки</a:t>
            </a:r>
            <a:r>
              <a:rPr lang="ru-RU" dirty="0"/>
              <a:t> </a:t>
            </a:r>
            <a:r>
              <a:rPr lang="ru-RU" dirty="0" err="1"/>
              <a:t>ґрунту</a:t>
            </a:r>
            <a:r>
              <a:rPr lang="ru-RU" dirty="0"/>
              <a:t> і </a:t>
            </a:r>
            <a:r>
              <a:rPr lang="ru-RU" dirty="0" err="1"/>
              <a:t>цисти</a:t>
            </a:r>
            <a:r>
              <a:rPr lang="ru-RU" dirty="0"/>
              <a:t> </a:t>
            </a:r>
            <a:r>
              <a:rPr lang="ru-RU" dirty="0" err="1"/>
              <a:t>спливають</a:t>
            </a:r>
            <a:r>
              <a:rPr lang="ru-RU" dirty="0"/>
              <a:t> на </a:t>
            </a:r>
            <a:r>
              <a:rPr lang="ru-RU" dirty="0" err="1"/>
              <a:t>поверхню</a:t>
            </a:r>
            <a:r>
              <a:rPr lang="ru-RU" dirty="0"/>
              <a:t> води, а </a:t>
            </a:r>
            <a:r>
              <a:rPr lang="ru-RU" dirty="0" err="1"/>
              <a:t>основна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ґрунту</a:t>
            </a:r>
            <a:r>
              <a:rPr lang="ru-RU" dirty="0"/>
              <a:t> </a:t>
            </a:r>
            <a:r>
              <a:rPr lang="ru-RU" dirty="0" err="1"/>
              <a:t>випадає</a:t>
            </a:r>
            <a:r>
              <a:rPr lang="ru-RU" dirty="0"/>
              <a:t> в осад. </a:t>
            </a:r>
            <a:r>
              <a:rPr lang="ru-RU" dirty="0" err="1"/>
              <a:t>Ґрунт</a:t>
            </a:r>
            <a:r>
              <a:rPr lang="ru-RU" dirty="0"/>
              <a:t>, </a:t>
            </a:r>
            <a:r>
              <a:rPr lang="ru-RU" dirty="0" err="1"/>
              <a:t>залитий</a:t>
            </a:r>
            <a:r>
              <a:rPr lang="ru-RU" dirty="0"/>
              <a:t> водою, не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залишати</a:t>
            </a:r>
            <a:r>
              <a:rPr lang="ru-RU" dirty="0"/>
              <a:t> </a:t>
            </a:r>
            <a:r>
              <a:rPr lang="ru-RU" dirty="0" err="1"/>
              <a:t>довго</a:t>
            </a:r>
            <a:r>
              <a:rPr lang="ru-RU" dirty="0"/>
              <a:t>, </a:t>
            </a:r>
            <a:r>
              <a:rPr lang="ru-RU" dirty="0" err="1"/>
              <a:t>бо</a:t>
            </a:r>
            <a:r>
              <a:rPr lang="ru-RU" dirty="0"/>
              <a:t> </a:t>
            </a:r>
            <a:r>
              <a:rPr lang="ru-RU" dirty="0" err="1"/>
              <a:t>цисти</a:t>
            </a:r>
            <a:r>
              <a:rPr lang="ru-RU" dirty="0"/>
              <a:t>, </a:t>
            </a:r>
            <a:r>
              <a:rPr lang="ru-RU" dirty="0" err="1"/>
              <a:t>насичуючись</a:t>
            </a:r>
            <a:r>
              <a:rPr lang="ru-RU" dirty="0"/>
              <a:t> водою,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знову</a:t>
            </a:r>
            <a:r>
              <a:rPr lang="ru-RU" dirty="0"/>
              <a:t> </a:t>
            </a:r>
            <a:r>
              <a:rPr lang="ru-RU" dirty="0" err="1"/>
              <a:t>опуститися</a:t>
            </a:r>
            <a:r>
              <a:rPr lang="ru-RU" dirty="0"/>
              <a:t> на дно посуду. </a:t>
            </a:r>
            <a:r>
              <a:rPr lang="ru-RU" dirty="0" err="1"/>
              <a:t>Верхній</a:t>
            </a:r>
            <a:r>
              <a:rPr lang="ru-RU" dirty="0"/>
              <a:t> шар </a:t>
            </a:r>
            <a:r>
              <a:rPr lang="ru-RU" dirty="0" err="1"/>
              <a:t>ґрунту</a:t>
            </a:r>
            <a:r>
              <a:rPr lang="ru-RU" dirty="0"/>
              <a:t> </a:t>
            </a:r>
            <a:r>
              <a:rPr lang="ru-RU" dirty="0" err="1"/>
              <a:t>зливають</a:t>
            </a:r>
            <a:r>
              <a:rPr lang="ru-RU" dirty="0"/>
              <a:t> </a:t>
            </a:r>
            <a:r>
              <a:rPr lang="ru-RU" dirty="0" err="1"/>
              <a:t>круговими</a:t>
            </a:r>
            <a:r>
              <a:rPr lang="ru-RU" dirty="0"/>
              <a:t> рухами на сито з </a:t>
            </a:r>
            <a:r>
              <a:rPr lang="ru-RU" dirty="0" err="1"/>
              <a:t>отворами</a:t>
            </a:r>
            <a:r>
              <a:rPr lang="ru-RU" dirty="0"/>
              <a:t> 0,1–0,2 мм, осад </a:t>
            </a:r>
            <a:r>
              <a:rPr lang="ru-RU" dirty="0" err="1"/>
              <a:t>промивають</a:t>
            </a:r>
            <a:r>
              <a:rPr lang="ru-RU" dirty="0"/>
              <a:t> </a:t>
            </a:r>
            <a:r>
              <a:rPr lang="ru-RU" dirty="0" err="1"/>
              <a:t>струменем</a:t>
            </a:r>
            <a:r>
              <a:rPr lang="ru-RU" dirty="0"/>
              <a:t> води до </a:t>
            </a:r>
            <a:r>
              <a:rPr lang="ru-RU" dirty="0" err="1"/>
              <a:t>зникнення</a:t>
            </a:r>
            <a:r>
              <a:rPr lang="ru-RU" dirty="0"/>
              <a:t> </a:t>
            </a:r>
            <a:r>
              <a:rPr lang="ru-RU" dirty="0" err="1"/>
              <a:t>каламуті</a:t>
            </a:r>
            <a:r>
              <a:rPr lang="ru-RU" dirty="0"/>
              <a:t>. </a:t>
            </a:r>
          </a:p>
          <a:p>
            <a:r>
              <a:rPr lang="uk-UA" dirty="0"/>
              <a:t>Промитий осад змивають на лійку з фільтрувальним папером. Останній попередньо зволожують водою. Фільтр виймають, розгортають і під бінокуляром оглядають на ньому осад. Наявні цисти зазвичай розміщуються вузькою смугою по колу. За допомогою препарувальної </a:t>
            </a:r>
            <a:r>
              <a:rPr lang="ru-RU" dirty="0" err="1"/>
              <a:t>голки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переносять</a:t>
            </a:r>
            <a:r>
              <a:rPr lang="ru-RU" dirty="0"/>
              <a:t> на </a:t>
            </a:r>
            <a:r>
              <a:rPr lang="ru-RU" dirty="0" err="1"/>
              <a:t>предметне</a:t>
            </a:r>
            <a:r>
              <a:rPr lang="ru-RU" dirty="0"/>
              <a:t> </a:t>
            </a:r>
            <a:r>
              <a:rPr lang="ru-RU" dirty="0" err="1"/>
              <a:t>скло</a:t>
            </a:r>
            <a:r>
              <a:rPr lang="ru-RU" dirty="0"/>
              <a:t> в </a:t>
            </a:r>
            <a:r>
              <a:rPr lang="ru-RU" dirty="0" err="1"/>
              <a:t>краплю</a:t>
            </a:r>
            <a:r>
              <a:rPr lang="ru-RU" dirty="0"/>
              <a:t> води для </a:t>
            </a:r>
            <a:r>
              <a:rPr lang="ru-RU" dirty="0" err="1"/>
              <a:t>ідентифікації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476841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87FCA5-A1C4-4DAA-BEC7-F43B7C521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A86CA0-9A0F-49C7-848B-CC5CFF460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Виділені цисти підраховують. Життєздатність личинок картопляної нематоди визначають, вміщуючи частину цист у краплину води на предметне скло, накривають покривним і розчавлюють, злегка надавлюючи на скло. Яйця і личинки оглядають під бінокуляром та мікроскопом і встановлюють їх життєздатність. Життєздатні личинки розрівнюються, вони мають нормальний тургор тіла, крізь кутикулу у них добре проглядають внутрішні органи. </a:t>
            </a:r>
          </a:p>
          <a:p>
            <a:r>
              <a:rPr lang="uk-UA" dirty="0"/>
              <a:t>Мертві личинки часто мають С-подібно-вигнуте, з різкими перегинами тіло, без чіткого відмежування внутрішніх органів і з утвореними вакуолями. Підраховують окремо кількість життєздатних, повних і неповних, нежиттєздатних і порожніх цист. </a:t>
            </a:r>
          </a:p>
        </p:txBody>
      </p:sp>
    </p:spTree>
    <p:extLst>
      <p:ext uri="{BB962C8B-B14F-4D97-AF65-F5344CB8AC3E}">
        <p14:creationId xmlns:p14="http://schemas.microsoft.com/office/powerpoint/2010/main" val="23059266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187136-E53E-4C50-B897-B201C9D9E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B18BCB-329E-40BD-A5D9-91A402184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err="1"/>
              <a:t>Аналіз</a:t>
            </a:r>
            <a:r>
              <a:rPr lang="ru-RU" b="1" dirty="0"/>
              <a:t> </a:t>
            </a:r>
            <a:r>
              <a:rPr lang="ru-RU" b="1" dirty="0" err="1"/>
              <a:t>ґрунту</a:t>
            </a:r>
            <a:r>
              <a:rPr lang="ru-RU" b="1" dirty="0"/>
              <a:t> на </a:t>
            </a:r>
            <a:r>
              <a:rPr lang="ru-RU" b="1" dirty="0" err="1"/>
              <a:t>зараженість</a:t>
            </a:r>
            <a:r>
              <a:rPr lang="ru-RU" b="1" dirty="0"/>
              <a:t> </a:t>
            </a:r>
            <a:r>
              <a:rPr lang="ru-RU" b="1" dirty="0" err="1"/>
              <a:t>картопляною</a:t>
            </a:r>
            <a:r>
              <a:rPr lang="ru-RU" b="1" dirty="0"/>
              <a:t> нематодою. </a:t>
            </a:r>
            <a:r>
              <a:rPr lang="ru-RU" dirty="0"/>
              <a:t>Для </a:t>
            </a:r>
            <a:r>
              <a:rPr lang="ru-RU" dirty="0" err="1"/>
              <a:t>виділення</a:t>
            </a:r>
            <a:r>
              <a:rPr lang="ru-RU" dirty="0"/>
              <a:t> цист </a:t>
            </a:r>
            <a:r>
              <a:rPr lang="ru-RU" dirty="0" err="1"/>
              <a:t>картопляної</a:t>
            </a:r>
            <a:r>
              <a:rPr lang="ru-RU" dirty="0"/>
              <a:t> </a:t>
            </a:r>
            <a:r>
              <a:rPr lang="ru-RU" dirty="0" err="1"/>
              <a:t>нематоди</a:t>
            </a:r>
            <a:r>
              <a:rPr lang="ru-RU" dirty="0"/>
              <a:t> з </a:t>
            </a:r>
            <a:r>
              <a:rPr lang="ru-RU" dirty="0" err="1"/>
              <a:t>просушеного</a:t>
            </a:r>
            <a:r>
              <a:rPr lang="ru-RU" dirty="0"/>
              <a:t> </a:t>
            </a:r>
            <a:r>
              <a:rPr lang="ru-RU" dirty="0" err="1"/>
              <a:t>ґрунту</a:t>
            </a:r>
            <a:r>
              <a:rPr lang="ru-RU" dirty="0"/>
              <a:t>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err="1"/>
              <a:t>флотаційний</a:t>
            </a:r>
            <a:r>
              <a:rPr lang="ru-RU" dirty="0"/>
              <a:t> метод,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ґрунтується</a:t>
            </a:r>
            <a:r>
              <a:rPr lang="ru-RU" dirty="0"/>
              <a:t> на </a:t>
            </a:r>
            <a:r>
              <a:rPr lang="ru-RU" dirty="0" err="1"/>
              <a:t>здатності</a:t>
            </a:r>
            <a:r>
              <a:rPr lang="ru-RU" dirty="0"/>
              <a:t> цист </a:t>
            </a:r>
            <a:r>
              <a:rPr lang="ru-RU" dirty="0" err="1"/>
              <a:t>спливати</a:t>
            </a:r>
            <a:r>
              <a:rPr lang="ru-RU" dirty="0"/>
              <a:t> на </a:t>
            </a:r>
            <a:r>
              <a:rPr lang="ru-RU" dirty="0" err="1"/>
              <a:t>поверхню</a:t>
            </a:r>
            <a:r>
              <a:rPr lang="ru-RU" dirty="0"/>
              <a:t> води. </a:t>
            </a:r>
          </a:p>
          <a:p>
            <a:r>
              <a:rPr lang="ru-RU" dirty="0" err="1"/>
              <a:t>Ґрунт</a:t>
            </a:r>
            <a:r>
              <a:rPr lang="ru-RU" dirty="0"/>
              <a:t> </a:t>
            </a:r>
            <a:r>
              <a:rPr lang="ru-RU" dirty="0" err="1"/>
              <a:t>просушують</a:t>
            </a:r>
            <a:r>
              <a:rPr lang="ru-RU" dirty="0"/>
              <a:t> до </a:t>
            </a:r>
            <a:r>
              <a:rPr lang="ru-RU" dirty="0" err="1"/>
              <a:t>повітряно</a:t>
            </a:r>
            <a:r>
              <a:rPr lang="ru-RU" dirty="0"/>
              <a:t>-сухого стану при </a:t>
            </a:r>
            <a:r>
              <a:rPr lang="ru-RU" dirty="0" err="1"/>
              <a:t>температурі</a:t>
            </a:r>
            <a:r>
              <a:rPr lang="ru-RU" dirty="0"/>
              <a:t> не</a:t>
            </a:r>
            <a:r>
              <a:rPr lang="uk-UA" dirty="0"/>
              <a:t>вище 40 °С. Глиняні та мулисті ґрунти просихають повільно і при висиханні твердіють, тому їх слід щоденно перемішувати, подрібнюючи великі грудки. </a:t>
            </a:r>
          </a:p>
          <a:p>
            <a:r>
              <a:rPr lang="uk-UA" dirty="0"/>
              <a:t>Після цього пробу просіюють через сито, що має отвори 2–4 мм, для видалення великих частин і різних домішок. Потім беруть наважку 100 см3, висипають у літрову склянку, розмішують у невеликій кількості води і доводять об’єм водою до 3/4 посуду. </a:t>
            </a:r>
            <a:r>
              <a:rPr lang="ru-RU" dirty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697647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E6F444-EE72-4CCB-970A-E81BFEAFF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2685A5-416F-4285-B9CA-BA7B9DE01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Вміст ретельно перемішують скляною паличкою і відстоюють 10–15 хв. При цьому легкі частини ґрунту і цисти спливають на поверхню води, а основна частина ґрунту випаде в осад. Ґрунт, залитий водою, не можна залишати надовго, бо цисти, насичуючись водою, можуть знову опуститися на дно склянки. </a:t>
            </a:r>
          </a:p>
          <a:p>
            <a:r>
              <a:rPr lang="ru-RU"/>
              <a:t>Верхній шар води з частинками, що спливли на поверхню, серед яких можуть бути й цисти картопляної нематоди, круговими рухами зливають на сито з отворами 0,1–0,2 мм, осад промивають струменем води до зникнення каламуті.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44661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B923F-8767-424E-8C5E-848D51D1A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782150-95EF-418E-BBE0-D66937A72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Промитий осад зливають на лійку, вставлену в колбу, з попередньо зволоженим водою фільтрувальним папером. Після фільтрування папір оглядають під бінокуляром. Наявні цисти розташовуються вгорі у вузькій смужці по колу фільтра. За допомогою препарувальної голки цисти переносять у краплю води на предметне скло для визначення.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39688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CC42C4-DF9E-459A-BB79-F01C2C373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/>
              <a:t>Контрольні запитання </a:t>
            </a:r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F6B2AC-06B3-4BAB-AB62-39B123A9A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1. У </a:t>
            </a:r>
            <a:r>
              <a:rPr lang="ru-RU" dirty="0" err="1"/>
              <a:t>чому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</a:t>
            </a:r>
            <a:r>
              <a:rPr lang="ru-RU" dirty="0" err="1"/>
              <a:t>фітогельмінтологічна</a:t>
            </a:r>
            <a:r>
              <a:rPr lang="ru-RU" dirty="0"/>
              <a:t> </a:t>
            </a:r>
            <a:r>
              <a:rPr lang="ru-RU" dirty="0" err="1"/>
              <a:t>експертиза</a:t>
            </a:r>
            <a:r>
              <a:rPr lang="ru-RU" dirty="0"/>
              <a:t>? </a:t>
            </a:r>
          </a:p>
          <a:p>
            <a:r>
              <a:rPr lang="ru-RU" dirty="0"/>
              <a:t>2. Як </a:t>
            </a:r>
            <a:r>
              <a:rPr lang="ru-RU" dirty="0" err="1"/>
              <a:t>виявляють</a:t>
            </a:r>
            <a:r>
              <a:rPr lang="ru-RU" dirty="0"/>
              <a:t> </a:t>
            </a:r>
            <a:r>
              <a:rPr lang="ru-RU" dirty="0" err="1"/>
              <a:t>паразитичних</a:t>
            </a:r>
            <a:r>
              <a:rPr lang="ru-RU" dirty="0"/>
              <a:t> нематод? </a:t>
            </a:r>
          </a:p>
          <a:p>
            <a:r>
              <a:rPr lang="ru-RU" dirty="0"/>
              <a:t>3. Як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експертизу</a:t>
            </a:r>
            <a:r>
              <a:rPr lang="ru-RU" dirty="0"/>
              <a:t> </a:t>
            </a:r>
            <a:r>
              <a:rPr lang="ru-RU" dirty="0" err="1"/>
              <a:t>бульб</a:t>
            </a:r>
            <a:r>
              <a:rPr lang="ru-RU" dirty="0"/>
              <a:t>, </a:t>
            </a:r>
            <a:r>
              <a:rPr lang="ru-RU" dirty="0" err="1"/>
              <a:t>цибулин</a:t>
            </a:r>
            <a:r>
              <a:rPr lang="ru-RU" dirty="0"/>
              <a:t>, </a:t>
            </a:r>
            <a:r>
              <a:rPr lang="ru-RU" dirty="0" err="1"/>
              <a:t>коренеплодів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підземних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на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цистоутворюючих</a:t>
            </a:r>
            <a:r>
              <a:rPr lang="ru-RU" dirty="0"/>
              <a:t> нематод? </a:t>
            </a:r>
          </a:p>
          <a:p>
            <a:r>
              <a:rPr lang="ru-RU" dirty="0"/>
              <a:t>4. Як </a:t>
            </a:r>
            <a:r>
              <a:rPr lang="ru-RU" dirty="0" err="1"/>
              <a:t>аналізують</a:t>
            </a:r>
            <a:r>
              <a:rPr lang="ru-RU" dirty="0"/>
              <a:t> </a:t>
            </a:r>
            <a:r>
              <a:rPr lang="ru-RU" dirty="0" err="1"/>
              <a:t>ґрунт</a:t>
            </a:r>
            <a:r>
              <a:rPr lang="ru-RU" dirty="0"/>
              <a:t> на </a:t>
            </a:r>
            <a:r>
              <a:rPr lang="ru-RU" dirty="0" err="1"/>
              <a:t>зараженість</a:t>
            </a:r>
            <a:r>
              <a:rPr lang="ru-RU" dirty="0"/>
              <a:t> </a:t>
            </a:r>
            <a:r>
              <a:rPr lang="ru-RU" dirty="0" err="1"/>
              <a:t>картопляною</a:t>
            </a:r>
            <a:r>
              <a:rPr lang="ru-RU" dirty="0"/>
              <a:t> нематодою? </a:t>
            </a:r>
          </a:p>
          <a:p>
            <a:r>
              <a:rPr lang="ru-RU" dirty="0"/>
              <a:t>5. </a:t>
            </a:r>
            <a:r>
              <a:rPr lang="ru-RU" dirty="0" err="1"/>
              <a:t>Опишіть</a:t>
            </a:r>
            <a:r>
              <a:rPr lang="ru-RU" dirty="0"/>
              <a:t> методику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червоподібних</a:t>
            </a:r>
            <a:r>
              <a:rPr lang="ru-RU" dirty="0"/>
              <a:t> нематод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рослинного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. </a:t>
            </a:r>
          </a:p>
          <a:p>
            <a:r>
              <a:rPr lang="ru-RU" dirty="0"/>
              <a:t>6. </a:t>
            </a:r>
            <a:r>
              <a:rPr lang="ru-RU" dirty="0" err="1"/>
              <a:t>Технологія</a:t>
            </a:r>
            <a:r>
              <a:rPr lang="ru-RU" dirty="0"/>
              <a:t> </a:t>
            </a:r>
            <a:r>
              <a:rPr lang="ru-RU" dirty="0" err="1"/>
              <a:t>виготовлення</a:t>
            </a:r>
            <a:r>
              <a:rPr lang="ru-RU" dirty="0"/>
              <a:t> </a:t>
            </a:r>
            <a:r>
              <a:rPr lang="ru-RU" dirty="0" err="1"/>
              <a:t>мікроскопічних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червоподібних</a:t>
            </a:r>
            <a:r>
              <a:rPr lang="ru-RU" dirty="0"/>
              <a:t> та </a:t>
            </a:r>
            <a:r>
              <a:rPr lang="ru-RU" dirty="0" err="1"/>
              <a:t>цистоутворюючих</a:t>
            </a:r>
            <a:r>
              <a:rPr lang="ru-RU" dirty="0"/>
              <a:t> нематод. </a:t>
            </a:r>
          </a:p>
          <a:p>
            <a:r>
              <a:rPr lang="ru-RU" dirty="0"/>
              <a:t>7. Як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вимірювання</a:t>
            </a:r>
            <a:r>
              <a:rPr lang="ru-RU" dirty="0"/>
              <a:t> нематод?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20935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087F9C-70EF-4DC0-92FB-EF2AAFB6E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4920A3-3C40-477A-AE4D-19ED70DE2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З дрібних інструментів для </a:t>
            </a:r>
            <a:r>
              <a:rPr lang="uk-UA" dirty="0" err="1"/>
              <a:t>фітогельмінтологічних</a:t>
            </a:r>
            <a:r>
              <a:rPr lang="uk-UA" dirty="0"/>
              <a:t> робіт потрібні звичайні і очні скальпелі, пінцети і ножиці, бритви, препарувальні голки: звичайні і тонкі, зроблені з найтонших ентомологічних шпильок № 0, 1, 2, 3, пензлики, прес для корків, набір свердел для корків, набір металевих ґрунтових сит з отворами різного діаметра: 0,1; 0,25; 4,0; і 5,0 мм, млинові шовкові сита з отворами 0,01; 0,02; 0,08; 0,1; 0,25 мм, совок металевий місткістю 0,5 кг, совок алюмінієвий маленький, шпатель дерев’яний, кювети емальовані, штативи для пробірок, затискач Мора, тази, металеві сітки з отворами 2–6 мм для лійок. </a:t>
            </a:r>
          </a:p>
        </p:txBody>
      </p:sp>
    </p:spTree>
    <p:extLst>
      <p:ext uri="{BB962C8B-B14F-4D97-AF65-F5344CB8AC3E}">
        <p14:creationId xmlns:p14="http://schemas.microsoft.com/office/powerpoint/2010/main" val="1242458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7EC7CC-FEA3-45A8-802F-B097F5578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90F8A8-6A1E-4F31-9D1A-17D392F19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З лабораторного посуду необхідно мати: ентомологічні, </a:t>
            </a:r>
            <a:r>
              <a:rPr lang="uk-UA" dirty="0" err="1"/>
              <a:t>центрифужні</a:t>
            </a:r>
            <a:r>
              <a:rPr lang="uk-UA" dirty="0"/>
              <a:t> та хімічні пробірки, лійки, чашки Петрі і Коха, бюкси скляні з притертими корками, годинникові скельця, предметні та покривні скельця, склянки місткістю 0,5–1,0 л, кристалізатор, ковпаки скляні, колби </a:t>
            </a:r>
            <a:r>
              <a:rPr lang="uk-UA" dirty="0" err="1"/>
              <a:t>Ерленмейера</a:t>
            </a:r>
            <a:r>
              <a:rPr lang="uk-UA" dirty="0"/>
              <a:t> від 100 до 1000 мл, мірні циліндри, піпетки очні, скляні палички, крапельниці, ексикатори з притертою кришкою, банки місткістю 0,1, 0,25, 1,0, 2,0 л, склянки вузькогорлі зі скляними, гумовими або корковими пробками, тиглі фарфорові, чашки для </a:t>
            </a:r>
            <a:r>
              <a:rPr lang="ru-RU" dirty="0" err="1"/>
              <a:t>випарювання</a:t>
            </a:r>
            <a:r>
              <a:rPr lang="ru-RU" dirty="0"/>
              <a:t>, </a:t>
            </a:r>
            <a:r>
              <a:rPr lang="ru-RU" dirty="0" err="1"/>
              <a:t>фарфорові</a:t>
            </a:r>
            <a:r>
              <a:rPr lang="ru-RU" dirty="0"/>
              <a:t> ступки з </a:t>
            </a:r>
            <a:r>
              <a:rPr lang="ru-RU" dirty="0" err="1"/>
              <a:t>товкачиками</a:t>
            </a:r>
            <a:r>
              <a:rPr lang="ru-RU" dirty="0"/>
              <a:t>, </a:t>
            </a:r>
            <a:r>
              <a:rPr lang="ru-RU" dirty="0" err="1"/>
              <a:t>спиртівки</a:t>
            </a:r>
            <a:r>
              <a:rPr lang="ru-RU" dirty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11466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BE788C-5239-429E-A1BE-BFB0D834F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720EA3-734D-44F0-9104-C19BE47E8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/>
              <a:t>З реактивів і допоміжних матеріалів необхідно мати: марганцевокислий, двохромовокислий і йодистий калій, кислоти – соляну, триетаноламін, гліцерин чистий, спирт: етиловий, метиловий, бутиловий, спирт-ректифікат і денатурат, формалін, ацетон, фуксин кислий, гематоксилін Делафільда, бавовняну синьку, поліхромну синьку, метиленову синь, желатин, агар-агар, бджолиний віск, парафін, менделєєвську замазку, бальзам смерековий, асфальтовий лак, імерсійну олію, клей желатиновий, казеїновий, гумовий, туш, вату, молочні фільтри, капронову або нейлонову тканину, марлю, клейонку, плівку поліетиленову, папір фільтрувальний. </a:t>
            </a:r>
          </a:p>
        </p:txBody>
      </p:sp>
    </p:spTree>
    <p:extLst>
      <p:ext uri="{BB962C8B-B14F-4D97-AF65-F5344CB8AC3E}">
        <p14:creationId xmlns:p14="http://schemas.microsoft.com/office/powerpoint/2010/main" val="2108535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CEA013-AC54-4869-8F3C-9FC4071E1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10936E-041A-4317-B0DD-2E2887FCD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/>
              <a:t>Підготовка лабораторного посуду. </a:t>
            </a:r>
            <a:r>
              <a:rPr lang="uk-UA" dirty="0"/>
              <a:t>Весь лабораторний посуд й інструменти перед кожним черговим аналізом мають бути чистими. Скляний і емальований посуд, гумові трубки, піпетки, пробірки, металеві сита і сітки слід промити, а потім прокип’ятити у воді про-</a:t>
            </a:r>
            <a:r>
              <a:rPr lang="uk-UA" dirty="0" err="1"/>
              <a:t>тягом</a:t>
            </a:r>
            <a:r>
              <a:rPr lang="uk-UA" dirty="0"/>
              <a:t> 10 хв, після чого обполоснути чистою водою і просушити на повітрі або в сушильній шафі при температурі 50 °С. </a:t>
            </a:r>
          </a:p>
          <a:p>
            <a:r>
              <a:rPr lang="ru-RU" dirty="0" err="1"/>
              <a:t>Інструменти</a:t>
            </a:r>
            <a:r>
              <a:rPr lang="ru-RU" dirty="0"/>
              <a:t> </a:t>
            </a:r>
            <a:r>
              <a:rPr lang="ru-RU" dirty="0" err="1"/>
              <a:t>протирають</a:t>
            </a:r>
            <a:r>
              <a:rPr lang="ru-RU" dirty="0"/>
              <a:t> 96 %-</a:t>
            </a:r>
            <a:r>
              <a:rPr lang="ru-RU" dirty="0" err="1"/>
              <a:t>вим</a:t>
            </a:r>
            <a:r>
              <a:rPr lang="ru-RU" dirty="0"/>
              <a:t> спиртом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миють</a:t>
            </a:r>
            <a:r>
              <a:rPr lang="ru-RU" dirty="0"/>
              <a:t> у </a:t>
            </a:r>
            <a:r>
              <a:rPr lang="ru-RU" dirty="0" err="1"/>
              <a:t>гарячій</a:t>
            </a:r>
            <a:r>
              <a:rPr lang="ru-RU" dirty="0"/>
              <a:t> </a:t>
            </a:r>
            <a:r>
              <a:rPr lang="ru-RU" dirty="0" err="1"/>
              <a:t>воді</a:t>
            </a:r>
            <a:r>
              <a:rPr lang="ru-RU" dirty="0"/>
              <a:t>. </a:t>
            </a:r>
          </a:p>
          <a:p>
            <a:r>
              <a:rPr lang="ru-RU" dirty="0"/>
              <a:t>Правила </a:t>
            </a:r>
            <a:r>
              <a:rPr lang="ru-RU" dirty="0" err="1"/>
              <a:t>карантинної</a:t>
            </a:r>
            <a:r>
              <a:rPr lang="ru-RU" dirty="0"/>
              <a:t> </a:t>
            </a:r>
            <a:r>
              <a:rPr lang="ru-RU" dirty="0" err="1"/>
              <a:t>профілактики</a:t>
            </a:r>
            <a:r>
              <a:rPr lang="ru-RU" dirty="0"/>
              <a:t> в основному </a:t>
            </a:r>
            <a:r>
              <a:rPr lang="ru-RU" dirty="0" err="1"/>
              <a:t>такі</a:t>
            </a:r>
            <a:r>
              <a:rPr lang="ru-RU" dirty="0"/>
              <a:t>, як і при </a:t>
            </a:r>
            <a:r>
              <a:rPr lang="ru-RU" dirty="0" err="1"/>
              <a:t>фітопатологічній</a:t>
            </a:r>
            <a:r>
              <a:rPr lang="ru-RU" dirty="0"/>
              <a:t> </a:t>
            </a:r>
            <a:r>
              <a:rPr lang="ru-RU" dirty="0" err="1"/>
              <a:t>експертизі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8390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181C4D-D77C-4546-9A18-EF80CDE85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119156-EA8E-4F32-97E8-AACDE2589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/>
              <a:t>Виділення червоподібних нематод із рослинного матеріалу. </a:t>
            </a:r>
            <a:r>
              <a:rPr lang="uk-UA" dirty="0"/>
              <a:t>Лійковий метод є найбільш розповсюдженим методом виділення червоподібних нематод. Для цього достатньо мати лійку з гумовою трубочкою на кінці (довжина — 10–15 см), у нижній кінець якої вставлена маленька пробірка відповідного діаметра для збирання виділених нематод. </a:t>
            </a:r>
          </a:p>
        </p:txBody>
      </p:sp>
    </p:spTree>
    <p:extLst>
      <p:ext uri="{BB962C8B-B14F-4D97-AF65-F5344CB8AC3E}">
        <p14:creationId xmlns:p14="http://schemas.microsoft.com/office/powerpoint/2010/main" val="3258752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EB4F1-933F-447A-A81E-46A472DD2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D00B80-7F4B-41E3-87D5-5F6C39AF0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Лійку</a:t>
            </a:r>
            <a:r>
              <a:rPr lang="ru-RU" dirty="0"/>
              <a:t> з </a:t>
            </a:r>
            <a:r>
              <a:rPr lang="ru-RU" dirty="0" err="1"/>
              <a:t>гумовою</a:t>
            </a:r>
            <a:r>
              <a:rPr lang="ru-RU" dirty="0"/>
              <a:t> </a:t>
            </a:r>
            <a:r>
              <a:rPr lang="ru-RU" dirty="0" err="1"/>
              <a:t>трубкою</a:t>
            </a:r>
            <a:r>
              <a:rPr lang="ru-RU" dirty="0"/>
              <a:t> і </a:t>
            </a:r>
            <a:r>
              <a:rPr lang="ru-RU" dirty="0" err="1"/>
              <a:t>пробіркою</a:t>
            </a:r>
            <a:r>
              <a:rPr lang="ru-RU" dirty="0"/>
              <a:t> </a:t>
            </a:r>
            <a:r>
              <a:rPr lang="ru-RU" dirty="0" err="1"/>
              <a:t>встановлюють</a:t>
            </a:r>
            <a:r>
              <a:rPr lang="ru-RU" dirty="0"/>
              <a:t> у вертикальному </a:t>
            </a:r>
            <a:r>
              <a:rPr lang="ru-RU" dirty="0" err="1"/>
              <a:t>положенні</a:t>
            </a:r>
            <a:r>
              <a:rPr lang="ru-RU" dirty="0"/>
              <a:t>, </a:t>
            </a:r>
            <a:r>
              <a:rPr lang="ru-RU" dirty="0" err="1"/>
              <a:t>найкраще</a:t>
            </a:r>
            <a:r>
              <a:rPr lang="ru-RU" dirty="0"/>
              <a:t> – в </a:t>
            </a:r>
            <a:r>
              <a:rPr lang="ru-RU" dirty="0" err="1"/>
              <a:t>штативі</a:t>
            </a:r>
            <a:r>
              <a:rPr lang="ru-RU" dirty="0"/>
              <a:t> з </a:t>
            </a:r>
            <a:r>
              <a:rPr lang="ru-RU" dirty="0" err="1"/>
              <a:t>отвором</a:t>
            </a:r>
            <a:r>
              <a:rPr lang="ru-RU" dirty="0"/>
              <a:t> для </a:t>
            </a:r>
            <a:r>
              <a:rPr lang="ru-RU" dirty="0" err="1"/>
              <a:t>лійок</a:t>
            </a:r>
            <a:r>
              <a:rPr lang="ru-RU" dirty="0"/>
              <a:t>. Для </a:t>
            </a:r>
            <a:r>
              <a:rPr lang="ru-RU" dirty="0" err="1"/>
              <a:t>затримання</a:t>
            </a:r>
            <a:r>
              <a:rPr lang="ru-RU" dirty="0"/>
              <a:t> </a:t>
            </a:r>
            <a:r>
              <a:rPr lang="ru-RU" dirty="0" err="1"/>
              <a:t>розщеплених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 </a:t>
            </a:r>
            <a:r>
              <a:rPr lang="ru-RU" dirty="0" err="1"/>
              <a:t>аналізованих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у </a:t>
            </a:r>
            <a:r>
              <a:rPr lang="ru-RU" dirty="0" err="1"/>
              <a:t>кожну</a:t>
            </a:r>
            <a:r>
              <a:rPr lang="ru-RU" dirty="0"/>
              <a:t> </a:t>
            </a:r>
            <a:r>
              <a:rPr lang="ru-RU" dirty="0" err="1"/>
              <a:t>лійку</a:t>
            </a:r>
            <a:r>
              <a:rPr lang="ru-RU" dirty="0"/>
              <a:t> </a:t>
            </a:r>
            <a:r>
              <a:rPr lang="ru-RU" dirty="0" err="1"/>
              <a:t>вставляють</a:t>
            </a:r>
            <a:r>
              <a:rPr lang="ru-RU" dirty="0"/>
              <a:t> </a:t>
            </a:r>
            <a:r>
              <a:rPr lang="ru-RU" dirty="0" err="1"/>
              <a:t>сітку</a:t>
            </a:r>
            <a:r>
              <a:rPr lang="ru-RU" dirty="0"/>
              <a:t> з тонкого латунного дроту з </a:t>
            </a:r>
            <a:r>
              <a:rPr lang="ru-RU" dirty="0" err="1"/>
              <a:t>отворами</a:t>
            </a:r>
            <a:r>
              <a:rPr lang="ru-RU" dirty="0"/>
              <a:t> 1–3 мм. На </a:t>
            </a:r>
            <a:r>
              <a:rPr lang="ru-RU" dirty="0" err="1"/>
              <a:t>сітку</a:t>
            </a:r>
            <a:r>
              <a:rPr lang="ru-RU" dirty="0"/>
              <a:t> </a:t>
            </a:r>
            <a:r>
              <a:rPr lang="ru-RU" dirty="0" err="1"/>
              <a:t>кладуть</a:t>
            </a:r>
            <a:r>
              <a:rPr lang="ru-RU" dirty="0"/>
              <a:t> </a:t>
            </a:r>
            <a:r>
              <a:rPr lang="ru-RU" dirty="0" err="1"/>
              <a:t>попередньо</a:t>
            </a:r>
            <a:r>
              <a:rPr lang="ru-RU" dirty="0"/>
              <a:t> </a:t>
            </a:r>
            <a:r>
              <a:rPr lang="ru-RU" dirty="0" err="1"/>
              <a:t>підготовлений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 і </a:t>
            </a:r>
            <a:r>
              <a:rPr lang="ru-RU" dirty="0" err="1"/>
              <a:t>заливають</a:t>
            </a:r>
            <a:r>
              <a:rPr lang="ru-RU" dirty="0"/>
              <a:t> водою так, </a:t>
            </a:r>
            <a:r>
              <a:rPr lang="ru-RU" dirty="0" err="1"/>
              <a:t>щоб</a:t>
            </a:r>
            <a:r>
              <a:rPr lang="ru-RU" dirty="0"/>
              <a:t> вона </a:t>
            </a:r>
            <a:r>
              <a:rPr lang="ru-RU" dirty="0" err="1"/>
              <a:t>вкрила</a:t>
            </a:r>
            <a:r>
              <a:rPr lang="ru-RU" dirty="0"/>
              <a:t> все у </a:t>
            </a:r>
            <a:r>
              <a:rPr lang="ru-RU" dirty="0" err="1"/>
              <a:t>сітці</a:t>
            </a:r>
            <a:r>
              <a:rPr lang="ru-RU" dirty="0"/>
              <a:t>. Вода повинна </a:t>
            </a:r>
            <a:r>
              <a:rPr lang="ru-RU" dirty="0" err="1"/>
              <a:t>мати</a:t>
            </a:r>
            <a:r>
              <a:rPr lang="ru-RU" dirty="0"/>
              <a:t> температуру </a:t>
            </a:r>
            <a:r>
              <a:rPr lang="ru-RU" dirty="0" err="1"/>
              <a:t>близько</a:t>
            </a:r>
            <a:r>
              <a:rPr lang="ru-RU" dirty="0"/>
              <a:t> 30 °С, </a:t>
            </a:r>
            <a:r>
              <a:rPr lang="ru-RU" dirty="0" err="1"/>
              <a:t>оскільки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рухливість</a:t>
            </a:r>
            <a:r>
              <a:rPr lang="ru-RU" dirty="0"/>
              <a:t>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фітонематод</a:t>
            </a:r>
            <a:r>
              <a:rPr lang="ru-RU" dirty="0"/>
              <a:t> </a:t>
            </a:r>
            <a:r>
              <a:rPr lang="ru-RU" dirty="0" err="1"/>
              <a:t>зростає</a:t>
            </a:r>
            <a:r>
              <a:rPr lang="ru-RU" dirty="0"/>
              <a:t>.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стежити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при </a:t>
            </a:r>
            <a:r>
              <a:rPr lang="ru-RU" dirty="0" err="1"/>
              <a:t>наливанні</a:t>
            </a:r>
            <a:r>
              <a:rPr lang="ru-RU" dirty="0"/>
              <a:t> води в </a:t>
            </a:r>
            <a:r>
              <a:rPr lang="ru-RU" dirty="0" err="1"/>
              <a:t>лійку</a:t>
            </a:r>
            <a:r>
              <a:rPr lang="ru-RU" dirty="0"/>
              <a:t> в </a:t>
            </a:r>
            <a:r>
              <a:rPr lang="ru-RU" dirty="0" err="1"/>
              <a:t>трубці</a:t>
            </a:r>
            <a:r>
              <a:rPr lang="ru-RU" dirty="0"/>
              <a:t> не </a:t>
            </a:r>
            <a:r>
              <a:rPr lang="ru-RU" dirty="0" err="1"/>
              <a:t>затримувалося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, </a:t>
            </a:r>
            <a:r>
              <a:rPr lang="ru-RU" dirty="0" err="1"/>
              <a:t>видавлюючи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пальцями</a:t>
            </a:r>
            <a:r>
              <a:rPr lang="ru-RU" dirty="0"/>
              <a:t>. У </a:t>
            </a:r>
            <a:r>
              <a:rPr lang="ru-RU" dirty="0" err="1"/>
              <a:t>лійку</a:t>
            </a:r>
            <a:r>
              <a:rPr lang="ru-RU" dirty="0"/>
              <a:t> </a:t>
            </a:r>
            <a:r>
              <a:rPr lang="ru-RU" dirty="0" err="1"/>
              <a:t>кладуть</a:t>
            </a:r>
            <a:r>
              <a:rPr lang="ru-RU" dirty="0"/>
              <a:t> </a:t>
            </a:r>
            <a:r>
              <a:rPr lang="ru-RU" dirty="0" err="1"/>
              <a:t>етикетку</a:t>
            </a:r>
            <a:r>
              <a:rPr lang="ru-RU" dirty="0"/>
              <a:t> з номером </a:t>
            </a:r>
            <a:r>
              <a:rPr lang="ru-RU" dirty="0" err="1"/>
              <a:t>експертизи</a:t>
            </a:r>
            <a:r>
              <a:rPr lang="ru-RU" dirty="0"/>
              <a:t> і </a:t>
            </a:r>
            <a:r>
              <a:rPr lang="ru-RU" dirty="0" err="1"/>
              <a:t>назвою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. </a:t>
            </a:r>
            <a:r>
              <a:rPr lang="ru-RU" dirty="0" err="1"/>
              <a:t>Нематоди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виходять</a:t>
            </a:r>
            <a:r>
              <a:rPr lang="ru-RU" dirty="0"/>
              <a:t> у воду з </a:t>
            </a:r>
            <a:r>
              <a:rPr lang="ru-RU" dirty="0" err="1"/>
              <a:t>аналізованого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, </a:t>
            </a:r>
            <a:r>
              <a:rPr lang="ru-RU" dirty="0" err="1"/>
              <a:t>провалюються</a:t>
            </a:r>
            <a:r>
              <a:rPr lang="ru-RU" dirty="0"/>
              <a:t> в отвори </a:t>
            </a:r>
            <a:r>
              <a:rPr lang="ru-RU" dirty="0" err="1"/>
              <a:t>сітки</a:t>
            </a:r>
            <a:r>
              <a:rPr lang="ru-RU" dirty="0"/>
              <a:t> і </a:t>
            </a:r>
            <a:r>
              <a:rPr lang="ru-RU" dirty="0" err="1"/>
              <a:t>опускаються</a:t>
            </a:r>
            <a:r>
              <a:rPr lang="ru-RU" dirty="0"/>
              <a:t> на дно </a:t>
            </a:r>
            <a:r>
              <a:rPr lang="ru-RU" dirty="0" err="1"/>
              <a:t>пробірки</a:t>
            </a:r>
            <a:r>
              <a:rPr lang="ru-RU" dirty="0"/>
              <a:t>. Через 6–24 годин </a:t>
            </a:r>
            <a:r>
              <a:rPr lang="ru-RU" dirty="0" err="1"/>
              <a:t>пробірку</a:t>
            </a:r>
            <a:r>
              <a:rPr lang="ru-RU" dirty="0"/>
              <a:t> </a:t>
            </a:r>
            <a:r>
              <a:rPr lang="ru-RU" dirty="0" err="1"/>
              <a:t>обережно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не </a:t>
            </a:r>
            <a:r>
              <a:rPr lang="ru-RU" dirty="0" err="1"/>
              <a:t>збовтати</a:t>
            </a:r>
            <a:r>
              <a:rPr lang="ru-RU" dirty="0"/>
              <a:t>, </a:t>
            </a:r>
            <a:r>
              <a:rPr lang="ru-RU" dirty="0" err="1"/>
              <a:t>виймають</a:t>
            </a:r>
            <a:r>
              <a:rPr lang="ru-RU" dirty="0"/>
              <a:t> з трубки.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283578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3708</Words>
  <Application>Microsoft Office PowerPoint</Application>
  <PresentationFormat>Широкоэкранный</PresentationFormat>
  <Paragraphs>70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1" baseType="lpstr">
      <vt:lpstr>Arial</vt:lpstr>
      <vt:lpstr>Calibri</vt:lpstr>
      <vt:lpstr>Calibri Light</vt:lpstr>
      <vt:lpstr>Тема Office</vt:lpstr>
      <vt:lpstr>Лекція 15</vt:lpstr>
      <vt:lpstr>Презентация PowerPoint</vt:lpstr>
      <vt:lpstr>Техніка фітогельмінтологічного лабораторного аналізу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Виготовлення мікроскопічних препаратів із червоподібних нематод.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Контрольні запитання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15</dc:title>
  <dc:creator> </dc:creator>
  <cp:lastModifiedBy> </cp:lastModifiedBy>
  <cp:revision>2</cp:revision>
  <dcterms:created xsi:type="dcterms:W3CDTF">2020-03-16T07:06:55Z</dcterms:created>
  <dcterms:modified xsi:type="dcterms:W3CDTF">2020-03-16T07:17:40Z</dcterms:modified>
</cp:coreProperties>
</file>