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2" r:id="rId27"/>
    <p:sldId id="283" r:id="rId28"/>
    <p:sldId id="284" r:id="rId29"/>
    <p:sldId id="281" r:id="rId30"/>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BD7E1BD-77DC-4413-BF9F-E2FBA64382A2}"/>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uk-UA"/>
          </a:p>
        </p:txBody>
      </p:sp>
      <p:sp>
        <p:nvSpPr>
          <p:cNvPr id="3" name="Подзаголовок 2">
            <a:extLst>
              <a:ext uri="{FF2B5EF4-FFF2-40B4-BE49-F238E27FC236}">
                <a16:creationId xmlns:a16="http://schemas.microsoft.com/office/drawing/2014/main" id="{2238269A-7E7F-444F-9B71-5BDB211BD9F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uk-UA"/>
          </a:p>
        </p:txBody>
      </p:sp>
      <p:sp>
        <p:nvSpPr>
          <p:cNvPr id="4" name="Дата 3">
            <a:extLst>
              <a:ext uri="{FF2B5EF4-FFF2-40B4-BE49-F238E27FC236}">
                <a16:creationId xmlns:a16="http://schemas.microsoft.com/office/drawing/2014/main" id="{7D8F2D41-2096-4491-B487-9580935A93F4}"/>
              </a:ext>
            </a:extLst>
          </p:cNvPr>
          <p:cNvSpPr>
            <a:spLocks noGrp="1"/>
          </p:cNvSpPr>
          <p:nvPr>
            <p:ph type="dt" sz="half" idx="10"/>
          </p:nvPr>
        </p:nvSpPr>
        <p:spPr/>
        <p:txBody>
          <a:bodyPr/>
          <a:lstStyle/>
          <a:p>
            <a:fld id="{F382D773-6635-4097-97EA-062612ADA108}" type="datetimeFigureOut">
              <a:rPr lang="uk-UA" smtClean="0"/>
              <a:t>21.03.2020</a:t>
            </a:fld>
            <a:endParaRPr lang="uk-UA"/>
          </a:p>
        </p:txBody>
      </p:sp>
      <p:sp>
        <p:nvSpPr>
          <p:cNvPr id="5" name="Нижний колонтитул 4">
            <a:extLst>
              <a:ext uri="{FF2B5EF4-FFF2-40B4-BE49-F238E27FC236}">
                <a16:creationId xmlns:a16="http://schemas.microsoft.com/office/drawing/2014/main" id="{9509889D-B02A-4544-888B-EB75F330BCA6}"/>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B820C383-D88F-4DE6-BCF7-5779B1C89633}"/>
              </a:ext>
            </a:extLst>
          </p:cNvPr>
          <p:cNvSpPr>
            <a:spLocks noGrp="1"/>
          </p:cNvSpPr>
          <p:nvPr>
            <p:ph type="sldNum" sz="quarter" idx="12"/>
          </p:nvPr>
        </p:nvSpPr>
        <p:spPr/>
        <p:txBody>
          <a:bodyPr/>
          <a:lstStyle/>
          <a:p>
            <a:fld id="{30DA3647-D2A0-454F-B73B-B22106C419C8}" type="slidenum">
              <a:rPr lang="uk-UA" smtClean="0"/>
              <a:t>‹#›</a:t>
            </a:fld>
            <a:endParaRPr lang="uk-UA"/>
          </a:p>
        </p:txBody>
      </p:sp>
    </p:spTree>
    <p:extLst>
      <p:ext uri="{BB962C8B-B14F-4D97-AF65-F5344CB8AC3E}">
        <p14:creationId xmlns:p14="http://schemas.microsoft.com/office/powerpoint/2010/main" val="1175216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911C4E7-3623-4AE6-B30D-E859B3FDC391}"/>
              </a:ext>
            </a:extLst>
          </p:cNvPr>
          <p:cNvSpPr>
            <a:spLocks noGrp="1"/>
          </p:cNvSpPr>
          <p:nvPr>
            <p:ph type="title"/>
          </p:nvPr>
        </p:nvSpPr>
        <p:spPr/>
        <p:txBody>
          <a:bodyPr/>
          <a:lstStyle/>
          <a:p>
            <a:r>
              <a:rPr lang="ru-RU"/>
              <a:t>Образец заголовка</a:t>
            </a:r>
            <a:endParaRPr lang="uk-UA"/>
          </a:p>
        </p:txBody>
      </p:sp>
      <p:sp>
        <p:nvSpPr>
          <p:cNvPr id="3" name="Вертикальный текст 2">
            <a:extLst>
              <a:ext uri="{FF2B5EF4-FFF2-40B4-BE49-F238E27FC236}">
                <a16:creationId xmlns:a16="http://schemas.microsoft.com/office/drawing/2014/main" id="{34898F5B-0CE1-407D-8624-2ACE258874A9}"/>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Дата 3">
            <a:extLst>
              <a:ext uri="{FF2B5EF4-FFF2-40B4-BE49-F238E27FC236}">
                <a16:creationId xmlns:a16="http://schemas.microsoft.com/office/drawing/2014/main" id="{69E89103-2F03-4325-AD95-E4DC61316210}"/>
              </a:ext>
            </a:extLst>
          </p:cNvPr>
          <p:cNvSpPr>
            <a:spLocks noGrp="1"/>
          </p:cNvSpPr>
          <p:nvPr>
            <p:ph type="dt" sz="half" idx="10"/>
          </p:nvPr>
        </p:nvSpPr>
        <p:spPr/>
        <p:txBody>
          <a:bodyPr/>
          <a:lstStyle/>
          <a:p>
            <a:fld id="{F382D773-6635-4097-97EA-062612ADA108}" type="datetimeFigureOut">
              <a:rPr lang="uk-UA" smtClean="0"/>
              <a:t>21.03.2020</a:t>
            </a:fld>
            <a:endParaRPr lang="uk-UA"/>
          </a:p>
        </p:txBody>
      </p:sp>
      <p:sp>
        <p:nvSpPr>
          <p:cNvPr id="5" name="Нижний колонтитул 4">
            <a:extLst>
              <a:ext uri="{FF2B5EF4-FFF2-40B4-BE49-F238E27FC236}">
                <a16:creationId xmlns:a16="http://schemas.microsoft.com/office/drawing/2014/main" id="{40C9B555-BB97-4F44-BDC6-567241175986}"/>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1078DDFD-697F-4274-ADD6-8732E2869D1C}"/>
              </a:ext>
            </a:extLst>
          </p:cNvPr>
          <p:cNvSpPr>
            <a:spLocks noGrp="1"/>
          </p:cNvSpPr>
          <p:nvPr>
            <p:ph type="sldNum" sz="quarter" idx="12"/>
          </p:nvPr>
        </p:nvSpPr>
        <p:spPr/>
        <p:txBody>
          <a:bodyPr/>
          <a:lstStyle/>
          <a:p>
            <a:fld id="{30DA3647-D2A0-454F-B73B-B22106C419C8}" type="slidenum">
              <a:rPr lang="uk-UA" smtClean="0"/>
              <a:t>‹#›</a:t>
            </a:fld>
            <a:endParaRPr lang="uk-UA"/>
          </a:p>
        </p:txBody>
      </p:sp>
    </p:spTree>
    <p:extLst>
      <p:ext uri="{BB962C8B-B14F-4D97-AF65-F5344CB8AC3E}">
        <p14:creationId xmlns:p14="http://schemas.microsoft.com/office/powerpoint/2010/main" val="3124704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DA7F8606-3C4C-4509-85DC-453E539F0C99}"/>
              </a:ext>
            </a:extLst>
          </p:cNvPr>
          <p:cNvSpPr>
            <a:spLocks noGrp="1"/>
          </p:cNvSpPr>
          <p:nvPr>
            <p:ph type="title" orient="vert"/>
          </p:nvPr>
        </p:nvSpPr>
        <p:spPr>
          <a:xfrm>
            <a:off x="8724900" y="365125"/>
            <a:ext cx="2628900" cy="5811838"/>
          </a:xfrm>
        </p:spPr>
        <p:txBody>
          <a:bodyPr vert="eaVert"/>
          <a:lstStyle/>
          <a:p>
            <a:r>
              <a:rPr lang="ru-RU"/>
              <a:t>Образец заголовка</a:t>
            </a:r>
            <a:endParaRPr lang="uk-UA"/>
          </a:p>
        </p:txBody>
      </p:sp>
      <p:sp>
        <p:nvSpPr>
          <p:cNvPr id="3" name="Вертикальный текст 2">
            <a:extLst>
              <a:ext uri="{FF2B5EF4-FFF2-40B4-BE49-F238E27FC236}">
                <a16:creationId xmlns:a16="http://schemas.microsoft.com/office/drawing/2014/main" id="{E245EB92-CD76-4DD2-B8EE-6FB79B95E486}"/>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Дата 3">
            <a:extLst>
              <a:ext uri="{FF2B5EF4-FFF2-40B4-BE49-F238E27FC236}">
                <a16:creationId xmlns:a16="http://schemas.microsoft.com/office/drawing/2014/main" id="{76E995E7-77A8-468A-8025-0A0A8EF3624A}"/>
              </a:ext>
            </a:extLst>
          </p:cNvPr>
          <p:cNvSpPr>
            <a:spLocks noGrp="1"/>
          </p:cNvSpPr>
          <p:nvPr>
            <p:ph type="dt" sz="half" idx="10"/>
          </p:nvPr>
        </p:nvSpPr>
        <p:spPr/>
        <p:txBody>
          <a:bodyPr/>
          <a:lstStyle/>
          <a:p>
            <a:fld id="{F382D773-6635-4097-97EA-062612ADA108}" type="datetimeFigureOut">
              <a:rPr lang="uk-UA" smtClean="0"/>
              <a:t>21.03.2020</a:t>
            </a:fld>
            <a:endParaRPr lang="uk-UA"/>
          </a:p>
        </p:txBody>
      </p:sp>
      <p:sp>
        <p:nvSpPr>
          <p:cNvPr id="5" name="Нижний колонтитул 4">
            <a:extLst>
              <a:ext uri="{FF2B5EF4-FFF2-40B4-BE49-F238E27FC236}">
                <a16:creationId xmlns:a16="http://schemas.microsoft.com/office/drawing/2014/main" id="{1EB401C2-4FD2-4F25-97F9-2AF88A899180}"/>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92D72D9C-0DE2-4CB4-A39C-6E104BC0D2A1}"/>
              </a:ext>
            </a:extLst>
          </p:cNvPr>
          <p:cNvSpPr>
            <a:spLocks noGrp="1"/>
          </p:cNvSpPr>
          <p:nvPr>
            <p:ph type="sldNum" sz="quarter" idx="12"/>
          </p:nvPr>
        </p:nvSpPr>
        <p:spPr/>
        <p:txBody>
          <a:bodyPr/>
          <a:lstStyle/>
          <a:p>
            <a:fld id="{30DA3647-D2A0-454F-B73B-B22106C419C8}" type="slidenum">
              <a:rPr lang="uk-UA" smtClean="0"/>
              <a:t>‹#›</a:t>
            </a:fld>
            <a:endParaRPr lang="uk-UA"/>
          </a:p>
        </p:txBody>
      </p:sp>
    </p:spTree>
    <p:extLst>
      <p:ext uri="{BB962C8B-B14F-4D97-AF65-F5344CB8AC3E}">
        <p14:creationId xmlns:p14="http://schemas.microsoft.com/office/powerpoint/2010/main" val="4111245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6210ECE-8840-4944-8981-FE5EA2EED6C5}"/>
              </a:ext>
            </a:extLst>
          </p:cNvPr>
          <p:cNvSpPr>
            <a:spLocks noGrp="1"/>
          </p:cNvSpPr>
          <p:nvPr>
            <p:ph type="title"/>
          </p:nvPr>
        </p:nvSpPr>
        <p:spPr/>
        <p:txBody>
          <a:bodyPr/>
          <a:lstStyle/>
          <a:p>
            <a:r>
              <a:rPr lang="ru-RU"/>
              <a:t>Образец заголовка</a:t>
            </a:r>
            <a:endParaRPr lang="uk-UA"/>
          </a:p>
        </p:txBody>
      </p:sp>
      <p:sp>
        <p:nvSpPr>
          <p:cNvPr id="3" name="Объект 2">
            <a:extLst>
              <a:ext uri="{FF2B5EF4-FFF2-40B4-BE49-F238E27FC236}">
                <a16:creationId xmlns:a16="http://schemas.microsoft.com/office/drawing/2014/main" id="{16FF6B85-B33B-4608-A53D-CCC158E3D2EA}"/>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Дата 3">
            <a:extLst>
              <a:ext uri="{FF2B5EF4-FFF2-40B4-BE49-F238E27FC236}">
                <a16:creationId xmlns:a16="http://schemas.microsoft.com/office/drawing/2014/main" id="{82F284B2-CB64-47DF-88F8-EF7DB45DA109}"/>
              </a:ext>
            </a:extLst>
          </p:cNvPr>
          <p:cNvSpPr>
            <a:spLocks noGrp="1"/>
          </p:cNvSpPr>
          <p:nvPr>
            <p:ph type="dt" sz="half" idx="10"/>
          </p:nvPr>
        </p:nvSpPr>
        <p:spPr/>
        <p:txBody>
          <a:bodyPr/>
          <a:lstStyle/>
          <a:p>
            <a:fld id="{F382D773-6635-4097-97EA-062612ADA108}" type="datetimeFigureOut">
              <a:rPr lang="uk-UA" smtClean="0"/>
              <a:t>21.03.2020</a:t>
            </a:fld>
            <a:endParaRPr lang="uk-UA"/>
          </a:p>
        </p:txBody>
      </p:sp>
      <p:sp>
        <p:nvSpPr>
          <p:cNvPr id="5" name="Нижний колонтитул 4">
            <a:extLst>
              <a:ext uri="{FF2B5EF4-FFF2-40B4-BE49-F238E27FC236}">
                <a16:creationId xmlns:a16="http://schemas.microsoft.com/office/drawing/2014/main" id="{2F07C6F9-686A-4D08-9BD0-E7EFF224D12E}"/>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39A8536A-6DF2-4E10-8E39-84EC25B092DC}"/>
              </a:ext>
            </a:extLst>
          </p:cNvPr>
          <p:cNvSpPr>
            <a:spLocks noGrp="1"/>
          </p:cNvSpPr>
          <p:nvPr>
            <p:ph type="sldNum" sz="quarter" idx="12"/>
          </p:nvPr>
        </p:nvSpPr>
        <p:spPr/>
        <p:txBody>
          <a:bodyPr/>
          <a:lstStyle/>
          <a:p>
            <a:fld id="{30DA3647-D2A0-454F-B73B-B22106C419C8}" type="slidenum">
              <a:rPr lang="uk-UA" smtClean="0"/>
              <a:t>‹#›</a:t>
            </a:fld>
            <a:endParaRPr lang="uk-UA"/>
          </a:p>
        </p:txBody>
      </p:sp>
    </p:spTree>
    <p:extLst>
      <p:ext uri="{BB962C8B-B14F-4D97-AF65-F5344CB8AC3E}">
        <p14:creationId xmlns:p14="http://schemas.microsoft.com/office/powerpoint/2010/main" val="1344828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B1755BF-6BF6-48CA-8BAD-63623B695CA8}"/>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uk-UA"/>
          </a:p>
        </p:txBody>
      </p:sp>
      <p:sp>
        <p:nvSpPr>
          <p:cNvPr id="3" name="Текст 2">
            <a:extLst>
              <a:ext uri="{FF2B5EF4-FFF2-40B4-BE49-F238E27FC236}">
                <a16:creationId xmlns:a16="http://schemas.microsoft.com/office/drawing/2014/main" id="{CE6C3809-DAFC-47B6-B08F-39D9609594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39090BD6-2248-436A-BF19-7C83474ED0BF}"/>
              </a:ext>
            </a:extLst>
          </p:cNvPr>
          <p:cNvSpPr>
            <a:spLocks noGrp="1"/>
          </p:cNvSpPr>
          <p:nvPr>
            <p:ph type="dt" sz="half" idx="10"/>
          </p:nvPr>
        </p:nvSpPr>
        <p:spPr/>
        <p:txBody>
          <a:bodyPr/>
          <a:lstStyle/>
          <a:p>
            <a:fld id="{F382D773-6635-4097-97EA-062612ADA108}" type="datetimeFigureOut">
              <a:rPr lang="uk-UA" smtClean="0"/>
              <a:t>21.03.2020</a:t>
            </a:fld>
            <a:endParaRPr lang="uk-UA"/>
          </a:p>
        </p:txBody>
      </p:sp>
      <p:sp>
        <p:nvSpPr>
          <p:cNvPr id="5" name="Нижний колонтитул 4">
            <a:extLst>
              <a:ext uri="{FF2B5EF4-FFF2-40B4-BE49-F238E27FC236}">
                <a16:creationId xmlns:a16="http://schemas.microsoft.com/office/drawing/2014/main" id="{956B58C4-7C38-458E-972A-179E1F85FAA7}"/>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8BA6809B-C366-4B94-9D3A-1200676047A3}"/>
              </a:ext>
            </a:extLst>
          </p:cNvPr>
          <p:cNvSpPr>
            <a:spLocks noGrp="1"/>
          </p:cNvSpPr>
          <p:nvPr>
            <p:ph type="sldNum" sz="quarter" idx="12"/>
          </p:nvPr>
        </p:nvSpPr>
        <p:spPr/>
        <p:txBody>
          <a:bodyPr/>
          <a:lstStyle/>
          <a:p>
            <a:fld id="{30DA3647-D2A0-454F-B73B-B22106C419C8}" type="slidenum">
              <a:rPr lang="uk-UA" smtClean="0"/>
              <a:t>‹#›</a:t>
            </a:fld>
            <a:endParaRPr lang="uk-UA"/>
          </a:p>
        </p:txBody>
      </p:sp>
    </p:spTree>
    <p:extLst>
      <p:ext uri="{BB962C8B-B14F-4D97-AF65-F5344CB8AC3E}">
        <p14:creationId xmlns:p14="http://schemas.microsoft.com/office/powerpoint/2010/main" val="4188227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E974322-83F5-42A4-9F43-1DF23A9E31BC}"/>
              </a:ext>
            </a:extLst>
          </p:cNvPr>
          <p:cNvSpPr>
            <a:spLocks noGrp="1"/>
          </p:cNvSpPr>
          <p:nvPr>
            <p:ph type="title"/>
          </p:nvPr>
        </p:nvSpPr>
        <p:spPr/>
        <p:txBody>
          <a:bodyPr/>
          <a:lstStyle/>
          <a:p>
            <a:r>
              <a:rPr lang="ru-RU"/>
              <a:t>Образец заголовка</a:t>
            </a:r>
            <a:endParaRPr lang="uk-UA"/>
          </a:p>
        </p:txBody>
      </p:sp>
      <p:sp>
        <p:nvSpPr>
          <p:cNvPr id="3" name="Объект 2">
            <a:extLst>
              <a:ext uri="{FF2B5EF4-FFF2-40B4-BE49-F238E27FC236}">
                <a16:creationId xmlns:a16="http://schemas.microsoft.com/office/drawing/2014/main" id="{85782BF6-FF0A-4BBB-A8D4-E0AF2959CF55}"/>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Объект 3">
            <a:extLst>
              <a:ext uri="{FF2B5EF4-FFF2-40B4-BE49-F238E27FC236}">
                <a16:creationId xmlns:a16="http://schemas.microsoft.com/office/drawing/2014/main" id="{149FB0BE-DE91-41C8-9CF0-ADF8DC52F00A}"/>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5" name="Дата 4">
            <a:extLst>
              <a:ext uri="{FF2B5EF4-FFF2-40B4-BE49-F238E27FC236}">
                <a16:creationId xmlns:a16="http://schemas.microsoft.com/office/drawing/2014/main" id="{FE43A04D-6FA2-4FF6-98C7-3068E2DDB3DA}"/>
              </a:ext>
            </a:extLst>
          </p:cNvPr>
          <p:cNvSpPr>
            <a:spLocks noGrp="1"/>
          </p:cNvSpPr>
          <p:nvPr>
            <p:ph type="dt" sz="half" idx="10"/>
          </p:nvPr>
        </p:nvSpPr>
        <p:spPr/>
        <p:txBody>
          <a:bodyPr/>
          <a:lstStyle/>
          <a:p>
            <a:fld id="{F382D773-6635-4097-97EA-062612ADA108}" type="datetimeFigureOut">
              <a:rPr lang="uk-UA" smtClean="0"/>
              <a:t>21.03.2020</a:t>
            </a:fld>
            <a:endParaRPr lang="uk-UA"/>
          </a:p>
        </p:txBody>
      </p:sp>
      <p:sp>
        <p:nvSpPr>
          <p:cNvPr id="6" name="Нижний колонтитул 5">
            <a:extLst>
              <a:ext uri="{FF2B5EF4-FFF2-40B4-BE49-F238E27FC236}">
                <a16:creationId xmlns:a16="http://schemas.microsoft.com/office/drawing/2014/main" id="{94A6EA40-1367-4523-8326-1399389D7F45}"/>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a16="http://schemas.microsoft.com/office/drawing/2014/main" id="{C44E5AC9-236F-4369-B119-5B436E480B6F}"/>
              </a:ext>
            </a:extLst>
          </p:cNvPr>
          <p:cNvSpPr>
            <a:spLocks noGrp="1"/>
          </p:cNvSpPr>
          <p:nvPr>
            <p:ph type="sldNum" sz="quarter" idx="12"/>
          </p:nvPr>
        </p:nvSpPr>
        <p:spPr/>
        <p:txBody>
          <a:bodyPr/>
          <a:lstStyle/>
          <a:p>
            <a:fld id="{30DA3647-D2A0-454F-B73B-B22106C419C8}" type="slidenum">
              <a:rPr lang="uk-UA" smtClean="0"/>
              <a:t>‹#›</a:t>
            </a:fld>
            <a:endParaRPr lang="uk-UA"/>
          </a:p>
        </p:txBody>
      </p:sp>
    </p:spTree>
    <p:extLst>
      <p:ext uri="{BB962C8B-B14F-4D97-AF65-F5344CB8AC3E}">
        <p14:creationId xmlns:p14="http://schemas.microsoft.com/office/powerpoint/2010/main" val="205124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9BFBF78-E4B9-45C0-B6D8-40BE059A7F97}"/>
              </a:ext>
            </a:extLst>
          </p:cNvPr>
          <p:cNvSpPr>
            <a:spLocks noGrp="1"/>
          </p:cNvSpPr>
          <p:nvPr>
            <p:ph type="title"/>
          </p:nvPr>
        </p:nvSpPr>
        <p:spPr>
          <a:xfrm>
            <a:off x="839788" y="365125"/>
            <a:ext cx="10515600" cy="1325563"/>
          </a:xfrm>
        </p:spPr>
        <p:txBody>
          <a:bodyPr/>
          <a:lstStyle/>
          <a:p>
            <a:r>
              <a:rPr lang="ru-RU"/>
              <a:t>Образец заголовка</a:t>
            </a:r>
            <a:endParaRPr lang="uk-UA"/>
          </a:p>
        </p:txBody>
      </p:sp>
      <p:sp>
        <p:nvSpPr>
          <p:cNvPr id="3" name="Текст 2">
            <a:extLst>
              <a:ext uri="{FF2B5EF4-FFF2-40B4-BE49-F238E27FC236}">
                <a16:creationId xmlns:a16="http://schemas.microsoft.com/office/drawing/2014/main" id="{8EBF7522-77B3-4E8B-BAE4-0E6B2317BA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943D155A-2AD7-47E9-BF89-1A74CD280BB4}"/>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5" name="Текст 4">
            <a:extLst>
              <a:ext uri="{FF2B5EF4-FFF2-40B4-BE49-F238E27FC236}">
                <a16:creationId xmlns:a16="http://schemas.microsoft.com/office/drawing/2014/main" id="{B2F322C5-441D-499D-8845-0F89AF7A43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976A2590-7A91-48DD-B96C-61F194844D95}"/>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7" name="Дата 6">
            <a:extLst>
              <a:ext uri="{FF2B5EF4-FFF2-40B4-BE49-F238E27FC236}">
                <a16:creationId xmlns:a16="http://schemas.microsoft.com/office/drawing/2014/main" id="{AD0839F5-F728-4DF7-9DB7-30CA26C765F9}"/>
              </a:ext>
            </a:extLst>
          </p:cNvPr>
          <p:cNvSpPr>
            <a:spLocks noGrp="1"/>
          </p:cNvSpPr>
          <p:nvPr>
            <p:ph type="dt" sz="half" idx="10"/>
          </p:nvPr>
        </p:nvSpPr>
        <p:spPr/>
        <p:txBody>
          <a:bodyPr/>
          <a:lstStyle/>
          <a:p>
            <a:fld id="{F382D773-6635-4097-97EA-062612ADA108}" type="datetimeFigureOut">
              <a:rPr lang="uk-UA" smtClean="0"/>
              <a:t>21.03.2020</a:t>
            </a:fld>
            <a:endParaRPr lang="uk-UA"/>
          </a:p>
        </p:txBody>
      </p:sp>
      <p:sp>
        <p:nvSpPr>
          <p:cNvPr id="8" name="Нижний колонтитул 7">
            <a:extLst>
              <a:ext uri="{FF2B5EF4-FFF2-40B4-BE49-F238E27FC236}">
                <a16:creationId xmlns:a16="http://schemas.microsoft.com/office/drawing/2014/main" id="{DECC9D09-B62F-4EE9-98B1-56D3E5B87C54}"/>
              </a:ext>
            </a:extLst>
          </p:cNvPr>
          <p:cNvSpPr>
            <a:spLocks noGrp="1"/>
          </p:cNvSpPr>
          <p:nvPr>
            <p:ph type="ftr" sz="quarter" idx="11"/>
          </p:nvPr>
        </p:nvSpPr>
        <p:spPr/>
        <p:txBody>
          <a:bodyPr/>
          <a:lstStyle/>
          <a:p>
            <a:endParaRPr lang="uk-UA"/>
          </a:p>
        </p:txBody>
      </p:sp>
      <p:sp>
        <p:nvSpPr>
          <p:cNvPr id="9" name="Номер слайда 8">
            <a:extLst>
              <a:ext uri="{FF2B5EF4-FFF2-40B4-BE49-F238E27FC236}">
                <a16:creationId xmlns:a16="http://schemas.microsoft.com/office/drawing/2014/main" id="{48B1BA89-937A-4380-BAB3-ADDC4C16D938}"/>
              </a:ext>
            </a:extLst>
          </p:cNvPr>
          <p:cNvSpPr>
            <a:spLocks noGrp="1"/>
          </p:cNvSpPr>
          <p:nvPr>
            <p:ph type="sldNum" sz="quarter" idx="12"/>
          </p:nvPr>
        </p:nvSpPr>
        <p:spPr/>
        <p:txBody>
          <a:bodyPr/>
          <a:lstStyle/>
          <a:p>
            <a:fld id="{30DA3647-D2A0-454F-B73B-B22106C419C8}" type="slidenum">
              <a:rPr lang="uk-UA" smtClean="0"/>
              <a:t>‹#›</a:t>
            </a:fld>
            <a:endParaRPr lang="uk-UA"/>
          </a:p>
        </p:txBody>
      </p:sp>
    </p:spTree>
    <p:extLst>
      <p:ext uri="{BB962C8B-B14F-4D97-AF65-F5344CB8AC3E}">
        <p14:creationId xmlns:p14="http://schemas.microsoft.com/office/powerpoint/2010/main" val="1064672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667A3C1-46D0-49DA-A008-175F3A15FED6}"/>
              </a:ext>
            </a:extLst>
          </p:cNvPr>
          <p:cNvSpPr>
            <a:spLocks noGrp="1"/>
          </p:cNvSpPr>
          <p:nvPr>
            <p:ph type="title"/>
          </p:nvPr>
        </p:nvSpPr>
        <p:spPr/>
        <p:txBody>
          <a:bodyPr/>
          <a:lstStyle/>
          <a:p>
            <a:r>
              <a:rPr lang="ru-RU"/>
              <a:t>Образец заголовка</a:t>
            </a:r>
            <a:endParaRPr lang="uk-UA"/>
          </a:p>
        </p:txBody>
      </p:sp>
      <p:sp>
        <p:nvSpPr>
          <p:cNvPr id="3" name="Дата 2">
            <a:extLst>
              <a:ext uri="{FF2B5EF4-FFF2-40B4-BE49-F238E27FC236}">
                <a16:creationId xmlns:a16="http://schemas.microsoft.com/office/drawing/2014/main" id="{A12FC8EE-5003-4982-B9E6-ECD4F29BB69D}"/>
              </a:ext>
            </a:extLst>
          </p:cNvPr>
          <p:cNvSpPr>
            <a:spLocks noGrp="1"/>
          </p:cNvSpPr>
          <p:nvPr>
            <p:ph type="dt" sz="half" idx="10"/>
          </p:nvPr>
        </p:nvSpPr>
        <p:spPr/>
        <p:txBody>
          <a:bodyPr/>
          <a:lstStyle/>
          <a:p>
            <a:fld id="{F382D773-6635-4097-97EA-062612ADA108}" type="datetimeFigureOut">
              <a:rPr lang="uk-UA" smtClean="0"/>
              <a:t>21.03.2020</a:t>
            </a:fld>
            <a:endParaRPr lang="uk-UA"/>
          </a:p>
        </p:txBody>
      </p:sp>
      <p:sp>
        <p:nvSpPr>
          <p:cNvPr id="4" name="Нижний колонтитул 3">
            <a:extLst>
              <a:ext uri="{FF2B5EF4-FFF2-40B4-BE49-F238E27FC236}">
                <a16:creationId xmlns:a16="http://schemas.microsoft.com/office/drawing/2014/main" id="{ACAE914E-88EC-49AD-969E-26AB689AE153}"/>
              </a:ext>
            </a:extLst>
          </p:cNvPr>
          <p:cNvSpPr>
            <a:spLocks noGrp="1"/>
          </p:cNvSpPr>
          <p:nvPr>
            <p:ph type="ftr" sz="quarter" idx="11"/>
          </p:nvPr>
        </p:nvSpPr>
        <p:spPr/>
        <p:txBody>
          <a:bodyPr/>
          <a:lstStyle/>
          <a:p>
            <a:endParaRPr lang="uk-UA"/>
          </a:p>
        </p:txBody>
      </p:sp>
      <p:sp>
        <p:nvSpPr>
          <p:cNvPr id="5" name="Номер слайда 4">
            <a:extLst>
              <a:ext uri="{FF2B5EF4-FFF2-40B4-BE49-F238E27FC236}">
                <a16:creationId xmlns:a16="http://schemas.microsoft.com/office/drawing/2014/main" id="{893974CF-3564-4BC9-813F-E974AD2F3CF2}"/>
              </a:ext>
            </a:extLst>
          </p:cNvPr>
          <p:cNvSpPr>
            <a:spLocks noGrp="1"/>
          </p:cNvSpPr>
          <p:nvPr>
            <p:ph type="sldNum" sz="quarter" idx="12"/>
          </p:nvPr>
        </p:nvSpPr>
        <p:spPr/>
        <p:txBody>
          <a:bodyPr/>
          <a:lstStyle/>
          <a:p>
            <a:fld id="{30DA3647-D2A0-454F-B73B-B22106C419C8}" type="slidenum">
              <a:rPr lang="uk-UA" smtClean="0"/>
              <a:t>‹#›</a:t>
            </a:fld>
            <a:endParaRPr lang="uk-UA"/>
          </a:p>
        </p:txBody>
      </p:sp>
    </p:spTree>
    <p:extLst>
      <p:ext uri="{BB962C8B-B14F-4D97-AF65-F5344CB8AC3E}">
        <p14:creationId xmlns:p14="http://schemas.microsoft.com/office/powerpoint/2010/main" val="3015025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6E2262BC-64F3-41F7-8C31-7603352001F8}"/>
              </a:ext>
            </a:extLst>
          </p:cNvPr>
          <p:cNvSpPr>
            <a:spLocks noGrp="1"/>
          </p:cNvSpPr>
          <p:nvPr>
            <p:ph type="dt" sz="half" idx="10"/>
          </p:nvPr>
        </p:nvSpPr>
        <p:spPr/>
        <p:txBody>
          <a:bodyPr/>
          <a:lstStyle/>
          <a:p>
            <a:fld id="{F382D773-6635-4097-97EA-062612ADA108}" type="datetimeFigureOut">
              <a:rPr lang="uk-UA" smtClean="0"/>
              <a:t>21.03.2020</a:t>
            </a:fld>
            <a:endParaRPr lang="uk-UA"/>
          </a:p>
        </p:txBody>
      </p:sp>
      <p:sp>
        <p:nvSpPr>
          <p:cNvPr id="3" name="Нижний колонтитул 2">
            <a:extLst>
              <a:ext uri="{FF2B5EF4-FFF2-40B4-BE49-F238E27FC236}">
                <a16:creationId xmlns:a16="http://schemas.microsoft.com/office/drawing/2014/main" id="{32E9499E-8E43-4370-87FC-7B6245DB86E7}"/>
              </a:ext>
            </a:extLst>
          </p:cNvPr>
          <p:cNvSpPr>
            <a:spLocks noGrp="1"/>
          </p:cNvSpPr>
          <p:nvPr>
            <p:ph type="ftr" sz="quarter" idx="11"/>
          </p:nvPr>
        </p:nvSpPr>
        <p:spPr/>
        <p:txBody>
          <a:bodyPr/>
          <a:lstStyle/>
          <a:p>
            <a:endParaRPr lang="uk-UA"/>
          </a:p>
        </p:txBody>
      </p:sp>
      <p:sp>
        <p:nvSpPr>
          <p:cNvPr id="4" name="Номер слайда 3">
            <a:extLst>
              <a:ext uri="{FF2B5EF4-FFF2-40B4-BE49-F238E27FC236}">
                <a16:creationId xmlns:a16="http://schemas.microsoft.com/office/drawing/2014/main" id="{7C034E3D-6632-401F-AB10-6A8265127F7E}"/>
              </a:ext>
            </a:extLst>
          </p:cNvPr>
          <p:cNvSpPr>
            <a:spLocks noGrp="1"/>
          </p:cNvSpPr>
          <p:nvPr>
            <p:ph type="sldNum" sz="quarter" idx="12"/>
          </p:nvPr>
        </p:nvSpPr>
        <p:spPr/>
        <p:txBody>
          <a:bodyPr/>
          <a:lstStyle/>
          <a:p>
            <a:fld id="{30DA3647-D2A0-454F-B73B-B22106C419C8}" type="slidenum">
              <a:rPr lang="uk-UA" smtClean="0"/>
              <a:t>‹#›</a:t>
            </a:fld>
            <a:endParaRPr lang="uk-UA"/>
          </a:p>
        </p:txBody>
      </p:sp>
    </p:spTree>
    <p:extLst>
      <p:ext uri="{BB962C8B-B14F-4D97-AF65-F5344CB8AC3E}">
        <p14:creationId xmlns:p14="http://schemas.microsoft.com/office/powerpoint/2010/main" val="2035402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5CBBD76-8B23-4D25-B630-3D659F223657}"/>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uk-UA"/>
          </a:p>
        </p:txBody>
      </p:sp>
      <p:sp>
        <p:nvSpPr>
          <p:cNvPr id="3" name="Объект 2">
            <a:extLst>
              <a:ext uri="{FF2B5EF4-FFF2-40B4-BE49-F238E27FC236}">
                <a16:creationId xmlns:a16="http://schemas.microsoft.com/office/drawing/2014/main" id="{1F9CBF5F-C0D0-4568-814D-03F6F4A0549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Текст 3">
            <a:extLst>
              <a:ext uri="{FF2B5EF4-FFF2-40B4-BE49-F238E27FC236}">
                <a16:creationId xmlns:a16="http://schemas.microsoft.com/office/drawing/2014/main" id="{A04CB74A-8955-4717-938A-40BE336942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C71F6E27-8445-4BAE-B100-FD9C4E8B9C26}"/>
              </a:ext>
            </a:extLst>
          </p:cNvPr>
          <p:cNvSpPr>
            <a:spLocks noGrp="1"/>
          </p:cNvSpPr>
          <p:nvPr>
            <p:ph type="dt" sz="half" idx="10"/>
          </p:nvPr>
        </p:nvSpPr>
        <p:spPr/>
        <p:txBody>
          <a:bodyPr/>
          <a:lstStyle/>
          <a:p>
            <a:fld id="{F382D773-6635-4097-97EA-062612ADA108}" type="datetimeFigureOut">
              <a:rPr lang="uk-UA" smtClean="0"/>
              <a:t>21.03.2020</a:t>
            </a:fld>
            <a:endParaRPr lang="uk-UA"/>
          </a:p>
        </p:txBody>
      </p:sp>
      <p:sp>
        <p:nvSpPr>
          <p:cNvPr id="6" name="Нижний колонтитул 5">
            <a:extLst>
              <a:ext uri="{FF2B5EF4-FFF2-40B4-BE49-F238E27FC236}">
                <a16:creationId xmlns:a16="http://schemas.microsoft.com/office/drawing/2014/main" id="{A6DCE600-F896-4448-B74A-D396A68DF52E}"/>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a16="http://schemas.microsoft.com/office/drawing/2014/main" id="{2962384A-9164-4AE0-AE56-4F052BEE4057}"/>
              </a:ext>
            </a:extLst>
          </p:cNvPr>
          <p:cNvSpPr>
            <a:spLocks noGrp="1"/>
          </p:cNvSpPr>
          <p:nvPr>
            <p:ph type="sldNum" sz="quarter" idx="12"/>
          </p:nvPr>
        </p:nvSpPr>
        <p:spPr/>
        <p:txBody>
          <a:bodyPr/>
          <a:lstStyle/>
          <a:p>
            <a:fld id="{30DA3647-D2A0-454F-B73B-B22106C419C8}" type="slidenum">
              <a:rPr lang="uk-UA" smtClean="0"/>
              <a:t>‹#›</a:t>
            </a:fld>
            <a:endParaRPr lang="uk-UA"/>
          </a:p>
        </p:txBody>
      </p:sp>
    </p:spTree>
    <p:extLst>
      <p:ext uri="{BB962C8B-B14F-4D97-AF65-F5344CB8AC3E}">
        <p14:creationId xmlns:p14="http://schemas.microsoft.com/office/powerpoint/2010/main" val="2858095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3854F0E-3798-419D-ADA7-7DEF8C1F03A6}"/>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uk-UA"/>
          </a:p>
        </p:txBody>
      </p:sp>
      <p:sp>
        <p:nvSpPr>
          <p:cNvPr id="3" name="Рисунок 2">
            <a:extLst>
              <a:ext uri="{FF2B5EF4-FFF2-40B4-BE49-F238E27FC236}">
                <a16:creationId xmlns:a16="http://schemas.microsoft.com/office/drawing/2014/main" id="{121CC1C9-C655-4A44-9210-D0A8200FB52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a:extLst>
              <a:ext uri="{FF2B5EF4-FFF2-40B4-BE49-F238E27FC236}">
                <a16:creationId xmlns:a16="http://schemas.microsoft.com/office/drawing/2014/main" id="{D4DFF926-6F92-4A3F-B30D-8744CE4B7B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E2FF4B39-0A2C-4287-9FBF-133D2594882A}"/>
              </a:ext>
            </a:extLst>
          </p:cNvPr>
          <p:cNvSpPr>
            <a:spLocks noGrp="1"/>
          </p:cNvSpPr>
          <p:nvPr>
            <p:ph type="dt" sz="half" idx="10"/>
          </p:nvPr>
        </p:nvSpPr>
        <p:spPr/>
        <p:txBody>
          <a:bodyPr/>
          <a:lstStyle/>
          <a:p>
            <a:fld id="{F382D773-6635-4097-97EA-062612ADA108}" type="datetimeFigureOut">
              <a:rPr lang="uk-UA" smtClean="0"/>
              <a:t>21.03.2020</a:t>
            </a:fld>
            <a:endParaRPr lang="uk-UA"/>
          </a:p>
        </p:txBody>
      </p:sp>
      <p:sp>
        <p:nvSpPr>
          <p:cNvPr id="6" name="Нижний колонтитул 5">
            <a:extLst>
              <a:ext uri="{FF2B5EF4-FFF2-40B4-BE49-F238E27FC236}">
                <a16:creationId xmlns:a16="http://schemas.microsoft.com/office/drawing/2014/main" id="{E18DE206-71BA-46DA-B2BE-50D773FFEA22}"/>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a16="http://schemas.microsoft.com/office/drawing/2014/main" id="{DE31AACC-2412-46E5-9394-787EF735F4D2}"/>
              </a:ext>
            </a:extLst>
          </p:cNvPr>
          <p:cNvSpPr>
            <a:spLocks noGrp="1"/>
          </p:cNvSpPr>
          <p:nvPr>
            <p:ph type="sldNum" sz="quarter" idx="12"/>
          </p:nvPr>
        </p:nvSpPr>
        <p:spPr/>
        <p:txBody>
          <a:bodyPr/>
          <a:lstStyle/>
          <a:p>
            <a:fld id="{30DA3647-D2A0-454F-B73B-B22106C419C8}" type="slidenum">
              <a:rPr lang="uk-UA" smtClean="0"/>
              <a:t>‹#›</a:t>
            </a:fld>
            <a:endParaRPr lang="uk-UA"/>
          </a:p>
        </p:txBody>
      </p:sp>
    </p:spTree>
    <p:extLst>
      <p:ext uri="{BB962C8B-B14F-4D97-AF65-F5344CB8AC3E}">
        <p14:creationId xmlns:p14="http://schemas.microsoft.com/office/powerpoint/2010/main" val="4241480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87CDAE1-56B1-4607-9928-32214251BF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uk-UA"/>
          </a:p>
        </p:txBody>
      </p:sp>
      <p:sp>
        <p:nvSpPr>
          <p:cNvPr id="3" name="Текст 2">
            <a:extLst>
              <a:ext uri="{FF2B5EF4-FFF2-40B4-BE49-F238E27FC236}">
                <a16:creationId xmlns:a16="http://schemas.microsoft.com/office/drawing/2014/main" id="{FD3666E6-9EFA-4CD0-B84E-548FF099937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Дата 3">
            <a:extLst>
              <a:ext uri="{FF2B5EF4-FFF2-40B4-BE49-F238E27FC236}">
                <a16:creationId xmlns:a16="http://schemas.microsoft.com/office/drawing/2014/main" id="{77B5DBCE-A2DA-4969-90A6-5A98F476D1A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82D773-6635-4097-97EA-062612ADA108}" type="datetimeFigureOut">
              <a:rPr lang="uk-UA" smtClean="0"/>
              <a:t>21.03.2020</a:t>
            </a:fld>
            <a:endParaRPr lang="uk-UA"/>
          </a:p>
        </p:txBody>
      </p:sp>
      <p:sp>
        <p:nvSpPr>
          <p:cNvPr id="5" name="Нижний колонтитул 4">
            <a:extLst>
              <a:ext uri="{FF2B5EF4-FFF2-40B4-BE49-F238E27FC236}">
                <a16:creationId xmlns:a16="http://schemas.microsoft.com/office/drawing/2014/main" id="{2A52E43C-40AA-498E-8973-34F2AB091B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a:extLst>
              <a:ext uri="{FF2B5EF4-FFF2-40B4-BE49-F238E27FC236}">
                <a16:creationId xmlns:a16="http://schemas.microsoft.com/office/drawing/2014/main" id="{6C7ECD4F-31D6-4564-A14F-FE33C7EC4B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DA3647-D2A0-454F-B73B-B22106C419C8}" type="slidenum">
              <a:rPr lang="uk-UA" smtClean="0"/>
              <a:t>‹#›</a:t>
            </a:fld>
            <a:endParaRPr lang="uk-UA"/>
          </a:p>
        </p:txBody>
      </p:sp>
    </p:spTree>
    <p:extLst>
      <p:ext uri="{BB962C8B-B14F-4D97-AF65-F5344CB8AC3E}">
        <p14:creationId xmlns:p14="http://schemas.microsoft.com/office/powerpoint/2010/main" val="819860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65F848E-ABA9-44ED-A844-5D188C2EB54D}"/>
              </a:ext>
            </a:extLst>
          </p:cNvPr>
          <p:cNvSpPr>
            <a:spLocks noGrp="1"/>
          </p:cNvSpPr>
          <p:nvPr>
            <p:ph type="ctrTitle"/>
          </p:nvPr>
        </p:nvSpPr>
        <p:spPr/>
        <p:txBody>
          <a:bodyPr/>
          <a:lstStyle/>
          <a:p>
            <a:r>
              <a:rPr lang="uk-UA" dirty="0"/>
              <a:t>Лекція 16</a:t>
            </a:r>
          </a:p>
        </p:txBody>
      </p:sp>
      <p:sp>
        <p:nvSpPr>
          <p:cNvPr id="3" name="Подзаголовок 2">
            <a:extLst>
              <a:ext uri="{FF2B5EF4-FFF2-40B4-BE49-F238E27FC236}">
                <a16:creationId xmlns:a16="http://schemas.microsoft.com/office/drawing/2014/main" id="{56C1765F-E79B-4430-8A7D-59EA6D4BADA8}"/>
              </a:ext>
            </a:extLst>
          </p:cNvPr>
          <p:cNvSpPr>
            <a:spLocks noGrp="1"/>
          </p:cNvSpPr>
          <p:nvPr>
            <p:ph type="subTitle" idx="1"/>
          </p:nvPr>
        </p:nvSpPr>
        <p:spPr/>
        <p:txBody>
          <a:bodyPr/>
          <a:lstStyle/>
          <a:p>
            <a:r>
              <a:rPr lang="uk-UA" b="1" dirty="0"/>
              <a:t>ГЕРБОЛОГІЧНА ЕКСПЕРТИЗА </a:t>
            </a:r>
            <a:endParaRPr lang="uk-UA" dirty="0"/>
          </a:p>
        </p:txBody>
      </p:sp>
    </p:spTree>
    <p:extLst>
      <p:ext uri="{BB962C8B-B14F-4D97-AF65-F5344CB8AC3E}">
        <p14:creationId xmlns:p14="http://schemas.microsoft.com/office/powerpoint/2010/main" val="10267865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2F75EEB-EE59-4673-826C-EBBA04D02BB6}"/>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D7D4CA35-339C-4935-9244-7D76129A6A5A}"/>
              </a:ext>
            </a:extLst>
          </p:cNvPr>
          <p:cNvSpPr>
            <a:spLocks noGrp="1"/>
          </p:cNvSpPr>
          <p:nvPr>
            <p:ph idx="1"/>
          </p:nvPr>
        </p:nvSpPr>
        <p:spPr/>
        <p:txBody>
          <a:bodyPr/>
          <a:lstStyle/>
          <a:p>
            <a:r>
              <a:rPr lang="uk-UA" b="1" dirty="0"/>
              <a:t>Метод просіювання. </a:t>
            </a:r>
            <a:r>
              <a:rPr lang="uk-UA" dirty="0"/>
              <a:t>Метод просіювання середньої проби через комплекти сит у лабораторії та огляду сходу і проходу з сит після просіювання сипучих матеріалів (зерна, насіння, </a:t>
            </a:r>
            <a:r>
              <a:rPr lang="uk-UA" dirty="0" err="1"/>
              <a:t>змітки</a:t>
            </a:r>
            <a:r>
              <a:rPr lang="uk-UA" dirty="0"/>
              <a:t>, ґрунт тощо). </a:t>
            </a:r>
          </a:p>
          <a:p>
            <a:r>
              <a:rPr lang="uk-UA" i="1" dirty="0"/>
              <a:t>Апаратура та матеріали: </a:t>
            </a:r>
            <a:r>
              <a:rPr lang="uk-UA" dirty="0"/>
              <a:t>комплект лабораторних сит з видовженими та округлими отворами; пристрій механізований для просіювання зерна та насіння; лупи настільні і налобні зі збільшенням не менше ніж у чотири рази; бінокулярна лупа (бінокуляр); пробірки, пакети, </a:t>
            </a:r>
            <a:r>
              <a:rPr lang="uk-UA" dirty="0" err="1"/>
              <a:t>карпологічна</a:t>
            </a:r>
            <a:r>
              <a:rPr lang="uk-UA" dirty="0"/>
              <a:t> колекція бур’янів. </a:t>
            </a:r>
          </a:p>
        </p:txBody>
      </p:sp>
    </p:spTree>
    <p:extLst>
      <p:ext uri="{BB962C8B-B14F-4D97-AF65-F5344CB8AC3E}">
        <p14:creationId xmlns:p14="http://schemas.microsoft.com/office/powerpoint/2010/main" val="7870372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E8B6B6E-9562-42CD-9508-DCCA1AEDC8E1}"/>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FDBF565C-CDF8-4FF3-86EE-B868630815B3}"/>
              </a:ext>
            </a:extLst>
          </p:cNvPr>
          <p:cNvSpPr>
            <a:spLocks noGrp="1"/>
          </p:cNvSpPr>
          <p:nvPr>
            <p:ph idx="1"/>
          </p:nvPr>
        </p:nvSpPr>
        <p:spPr/>
        <p:txBody>
          <a:bodyPr/>
          <a:lstStyle/>
          <a:p>
            <a:r>
              <a:rPr lang="ru-RU" dirty="0" err="1"/>
              <a:t>Після</a:t>
            </a:r>
            <a:r>
              <a:rPr lang="ru-RU" dirty="0"/>
              <a:t> </a:t>
            </a:r>
            <a:r>
              <a:rPr lang="ru-RU" dirty="0" err="1"/>
              <a:t>загального</a:t>
            </a:r>
            <a:r>
              <a:rPr lang="ru-RU" dirty="0"/>
              <a:t> </a:t>
            </a:r>
            <a:r>
              <a:rPr lang="ru-RU" dirty="0" err="1"/>
              <a:t>огляду</a:t>
            </a:r>
            <a:r>
              <a:rPr lang="ru-RU" dirty="0"/>
              <a:t> </a:t>
            </a:r>
            <a:r>
              <a:rPr lang="ru-RU" dirty="0" err="1"/>
              <a:t>середню</a:t>
            </a:r>
            <a:r>
              <a:rPr lang="ru-RU" dirty="0"/>
              <a:t> пробу </a:t>
            </a:r>
            <a:r>
              <a:rPr lang="ru-RU" dirty="0" err="1"/>
              <a:t>висипають</a:t>
            </a:r>
            <a:r>
              <a:rPr lang="ru-RU" dirty="0"/>
              <a:t> у комплект сит </a:t>
            </a:r>
            <a:r>
              <a:rPr lang="ru-RU" dirty="0" err="1"/>
              <a:t>або</a:t>
            </a:r>
            <a:r>
              <a:rPr lang="ru-RU" dirty="0"/>
              <a:t> в </a:t>
            </a:r>
            <a:r>
              <a:rPr lang="ru-RU" dirty="0" err="1"/>
              <a:t>пристрій</a:t>
            </a:r>
            <a:r>
              <a:rPr lang="ru-RU" dirty="0"/>
              <a:t> </a:t>
            </a:r>
            <a:r>
              <a:rPr lang="ru-RU" dirty="0" err="1"/>
              <a:t>механізований</a:t>
            </a:r>
            <a:r>
              <a:rPr lang="ru-RU" dirty="0"/>
              <a:t>. </a:t>
            </a:r>
            <a:r>
              <a:rPr lang="ru-RU" dirty="0" err="1"/>
              <a:t>Просіювання</a:t>
            </a:r>
            <a:r>
              <a:rPr lang="ru-RU" dirty="0"/>
              <a:t> </a:t>
            </a:r>
            <a:r>
              <a:rPr lang="ru-RU" dirty="0" err="1"/>
              <a:t>проводять</a:t>
            </a:r>
            <a:r>
              <a:rPr lang="ru-RU" dirty="0"/>
              <a:t> </a:t>
            </a:r>
            <a:r>
              <a:rPr lang="ru-RU" dirty="0" err="1"/>
              <a:t>вручну</a:t>
            </a:r>
            <a:r>
              <a:rPr lang="ru-RU" dirty="0"/>
              <a:t> </a:t>
            </a:r>
            <a:r>
              <a:rPr lang="ru-RU" dirty="0" err="1"/>
              <a:t>чи</a:t>
            </a:r>
            <a:r>
              <a:rPr lang="ru-RU" dirty="0"/>
              <a:t> в </a:t>
            </a:r>
            <a:r>
              <a:rPr lang="ru-RU" dirty="0" err="1"/>
              <a:t>механізованому</a:t>
            </a:r>
            <a:r>
              <a:rPr lang="ru-RU" dirty="0"/>
              <a:t> </a:t>
            </a:r>
            <a:r>
              <a:rPr lang="ru-RU" dirty="0" err="1"/>
              <a:t>пристрої</a:t>
            </a:r>
            <a:r>
              <a:rPr lang="ru-RU" dirty="0"/>
              <a:t> </a:t>
            </a:r>
            <a:r>
              <a:rPr lang="ru-RU" dirty="0" err="1"/>
              <a:t>поздовжньо-зворотними</a:t>
            </a:r>
            <a:r>
              <a:rPr lang="ru-RU" dirty="0"/>
              <a:t> рухами за </a:t>
            </a:r>
            <a:r>
              <a:rPr lang="ru-RU" dirty="0" err="1"/>
              <a:t>направленням</a:t>
            </a:r>
            <a:r>
              <a:rPr lang="ru-RU" dirty="0"/>
              <a:t> </a:t>
            </a:r>
            <a:r>
              <a:rPr lang="ru-RU" dirty="0" err="1"/>
              <a:t>довжини</a:t>
            </a:r>
            <a:r>
              <a:rPr lang="ru-RU" dirty="0"/>
              <a:t> </a:t>
            </a:r>
            <a:r>
              <a:rPr lang="ru-RU" dirty="0" err="1"/>
              <a:t>отворів</a:t>
            </a:r>
            <a:r>
              <a:rPr lang="ru-RU" dirty="0"/>
              <a:t> у </a:t>
            </a:r>
            <a:r>
              <a:rPr lang="ru-RU" dirty="0" err="1"/>
              <a:t>решітці</a:t>
            </a:r>
            <a:r>
              <a:rPr lang="ru-RU" dirty="0"/>
              <a:t> </a:t>
            </a:r>
            <a:r>
              <a:rPr lang="ru-RU" dirty="0" err="1"/>
              <a:t>протягом</a:t>
            </a:r>
            <a:r>
              <a:rPr lang="ru-RU" dirty="0"/>
              <a:t> 3 </a:t>
            </a:r>
            <a:r>
              <a:rPr lang="ru-RU" dirty="0" err="1"/>
              <a:t>хв</a:t>
            </a:r>
            <a:r>
              <a:rPr lang="ru-RU" dirty="0"/>
              <a:t> </a:t>
            </a:r>
            <a:r>
              <a:rPr lang="ru-RU" dirty="0" err="1"/>
              <a:t>із</a:t>
            </a:r>
            <a:r>
              <a:rPr lang="ru-RU" dirty="0"/>
              <a:t> </a:t>
            </a:r>
            <a:r>
              <a:rPr lang="ru-RU" dirty="0" err="1"/>
              <a:t>загальною</a:t>
            </a:r>
            <a:r>
              <a:rPr lang="ru-RU" dirty="0"/>
              <a:t> </a:t>
            </a:r>
            <a:r>
              <a:rPr lang="ru-RU" dirty="0" err="1"/>
              <a:t>кількістю</a:t>
            </a:r>
            <a:r>
              <a:rPr lang="ru-RU" dirty="0"/>
              <a:t> </a:t>
            </a:r>
            <a:r>
              <a:rPr lang="ru-RU" dirty="0" err="1"/>
              <a:t>коливань</a:t>
            </a:r>
            <a:r>
              <a:rPr lang="ru-RU" dirty="0"/>
              <a:t> до 180. </a:t>
            </a:r>
          </a:p>
          <a:p>
            <a:r>
              <a:rPr lang="uk-UA" dirty="0"/>
              <a:t>Сита підбирають таким чином, щоб на першому залишалось насіння культури, що аналізується, а на другому – домішки середнього розміру, в тому числі насіння амброзії, соняшнику, пасльону, а на піддон просіювались найдрібніші домішки, як наприклад, насіння повитиць і стриг. </a:t>
            </a:r>
          </a:p>
        </p:txBody>
      </p:sp>
    </p:spTree>
    <p:extLst>
      <p:ext uri="{BB962C8B-B14F-4D97-AF65-F5344CB8AC3E}">
        <p14:creationId xmlns:p14="http://schemas.microsoft.com/office/powerpoint/2010/main" val="563229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3B491B1-158E-49A6-B8A8-643B1245FDF7}"/>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91C8A931-6176-4BC9-A2FD-2A0C509EC019}"/>
              </a:ext>
            </a:extLst>
          </p:cNvPr>
          <p:cNvSpPr>
            <a:spLocks noGrp="1"/>
          </p:cNvSpPr>
          <p:nvPr>
            <p:ph idx="1"/>
          </p:nvPr>
        </p:nvSpPr>
        <p:spPr/>
        <p:txBody>
          <a:bodyPr>
            <a:normAutofit lnSpcReduction="10000"/>
          </a:bodyPr>
          <a:lstStyle/>
          <a:p>
            <a:r>
              <a:rPr lang="uk-UA" dirty="0"/>
              <a:t>Після просіювання схід з кожного сита окремо висипають на </a:t>
            </a:r>
            <a:r>
              <a:rPr lang="uk-UA" dirty="0" err="1"/>
              <a:t>аналізну</a:t>
            </a:r>
            <a:r>
              <a:rPr lang="uk-UA" dirty="0"/>
              <a:t> дошку, розрівнюють тонким шаром і розбирають шпателем, оглядаючи через лупу. Виявлене насіння карантинних та потенційно небезпечних бур’янів, а також раніше отримані залишки з попередніх експертиз, складають окремо за видами в пакети або пробірки. </a:t>
            </a:r>
          </a:p>
          <a:p>
            <a:r>
              <a:rPr lang="uk-UA" dirty="0"/>
              <a:t>Прохід із сит при невеликій кількості висипають у чашки Петрі і переглядають через лупу або бінокулярну лупу. Виявлене дрібне насіння повитиць, стриг чи інших бур’янів вибирають у пробірки для подальшої ідентифікації. Використані сита після кожного аналізу очищають від пилу та бруду. </a:t>
            </a:r>
          </a:p>
        </p:txBody>
      </p:sp>
    </p:spTree>
    <p:extLst>
      <p:ext uri="{BB962C8B-B14F-4D97-AF65-F5344CB8AC3E}">
        <p14:creationId xmlns:p14="http://schemas.microsoft.com/office/powerpoint/2010/main" val="41665251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A3034C8-A5F1-4515-88BC-09968C05FFD2}"/>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4594547E-F8E2-49BE-84B1-435EAE2896B9}"/>
              </a:ext>
            </a:extLst>
          </p:cNvPr>
          <p:cNvSpPr>
            <a:spLocks noGrp="1"/>
          </p:cNvSpPr>
          <p:nvPr>
            <p:ph idx="1"/>
          </p:nvPr>
        </p:nvSpPr>
        <p:spPr/>
        <p:txBody>
          <a:bodyPr>
            <a:normAutofit fontScale="92500"/>
          </a:bodyPr>
          <a:lstStyle/>
          <a:p>
            <a:r>
              <a:rPr lang="ru-RU" b="1"/>
              <a:t>Метод відмивання ґрунту. </a:t>
            </a:r>
            <a:r>
              <a:rPr lang="ru-RU"/>
              <a:t>Цей метод полягає в промиванні середньої проби ґрунту чи іншого матеріалу на ситах під струменем води. </a:t>
            </a:r>
          </a:p>
          <a:p>
            <a:r>
              <a:rPr lang="uk-UA" i="1"/>
              <a:t>Апаратура та матеріали</a:t>
            </a:r>
            <a:r>
              <a:rPr lang="uk-UA"/>
              <a:t>: комплект лабораторних сит з решітного полотна (шовкового) з розміром отворів 0,56 мм, 0,25 мм, 0,1 мм, пристрій механізований для просіювання зерна та насіння, дошка аналізна, лотки, кювети, лупи настільні, або налобні, бінокулярний мікроскоп, чашки Петрі, шпатель, пінцети, фільтрувальний папір. </a:t>
            </a:r>
          </a:p>
          <a:p>
            <a:r>
              <a:rPr lang="ru-RU"/>
              <a:t>Відібрану середню пробу висипають в одне або декілька сит і занурюють у таз з водою на 1/2–2/3 висоти, і тримають до тих пір, поки ґрунт не розмокне. </a:t>
            </a:r>
            <a:endParaRPr lang="uk-UA"/>
          </a:p>
        </p:txBody>
      </p:sp>
    </p:spTree>
    <p:extLst>
      <p:ext uri="{BB962C8B-B14F-4D97-AF65-F5344CB8AC3E}">
        <p14:creationId xmlns:p14="http://schemas.microsoft.com/office/powerpoint/2010/main" val="33177013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FCB70BF-169B-4B61-AB81-E4D2AAC8FD0F}"/>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3EE332DC-1A2F-41C1-A3AE-BB46AE845611}"/>
              </a:ext>
            </a:extLst>
          </p:cNvPr>
          <p:cNvSpPr>
            <a:spLocks noGrp="1"/>
          </p:cNvSpPr>
          <p:nvPr>
            <p:ph idx="1"/>
          </p:nvPr>
        </p:nvSpPr>
        <p:spPr/>
        <p:txBody>
          <a:bodyPr>
            <a:normAutofit lnSpcReduction="10000"/>
          </a:bodyPr>
          <a:lstStyle/>
          <a:p>
            <a:r>
              <a:rPr lang="uk-UA" dirty="0"/>
              <a:t>Сито тримають над раковиною і промивають легким струменем води, перемішуючи м’яким пензликом. Промивання виконують до тих пір, поки з під сита не почне текти прозора вода. Струмінь води повинен бути з мінімальним тиском, щоб уникнути розбризкування і можливого викидання насіння з сита. </a:t>
            </a:r>
          </a:p>
          <a:p>
            <a:r>
              <a:rPr lang="ru-RU" dirty="0" err="1"/>
              <a:t>Органічні</a:t>
            </a:r>
            <a:r>
              <a:rPr lang="ru-RU" dirty="0"/>
              <a:t> і </a:t>
            </a:r>
            <a:r>
              <a:rPr lang="ru-RU" dirty="0" err="1"/>
              <a:t>неорганічні</a:t>
            </a:r>
            <a:r>
              <a:rPr lang="ru-RU" dirty="0"/>
              <a:t> </a:t>
            </a:r>
            <a:r>
              <a:rPr lang="ru-RU" dirty="0" err="1"/>
              <a:t>залишки</a:t>
            </a:r>
            <a:r>
              <a:rPr lang="ru-RU" dirty="0"/>
              <a:t> з сита </a:t>
            </a:r>
            <a:r>
              <a:rPr lang="ru-RU" dirty="0" err="1"/>
              <a:t>переносять</a:t>
            </a:r>
            <a:r>
              <a:rPr lang="ru-RU" dirty="0"/>
              <a:t> на </a:t>
            </a:r>
            <a:r>
              <a:rPr lang="ru-RU" dirty="0" err="1"/>
              <a:t>фільтрувальний</a:t>
            </a:r>
            <a:r>
              <a:rPr lang="ru-RU" dirty="0"/>
              <a:t> </a:t>
            </a:r>
            <a:r>
              <a:rPr lang="ru-RU" dirty="0" err="1"/>
              <a:t>папір</a:t>
            </a:r>
            <a:r>
              <a:rPr lang="ru-RU" dirty="0"/>
              <a:t>, </a:t>
            </a:r>
            <a:r>
              <a:rPr lang="ru-RU" dirty="0" err="1"/>
              <a:t>просушують</a:t>
            </a:r>
            <a:r>
              <a:rPr lang="ru-RU" dirty="0"/>
              <a:t>, </a:t>
            </a:r>
            <a:r>
              <a:rPr lang="ru-RU" dirty="0" err="1"/>
              <a:t>просіюють</a:t>
            </a:r>
            <a:r>
              <a:rPr lang="ru-RU" dirty="0"/>
              <a:t> через </a:t>
            </a:r>
            <a:r>
              <a:rPr lang="ru-RU" dirty="0" err="1"/>
              <a:t>комплекти</a:t>
            </a:r>
            <a:r>
              <a:rPr lang="ru-RU" dirty="0"/>
              <a:t> сит з </a:t>
            </a:r>
            <a:r>
              <a:rPr lang="ru-RU" dirty="0" err="1"/>
              <a:t>отворами</a:t>
            </a:r>
            <a:r>
              <a:rPr lang="ru-RU" dirty="0"/>
              <a:t> 3,5–0,1 мм. </a:t>
            </a:r>
          </a:p>
          <a:p>
            <a:r>
              <a:rPr lang="uk-UA" dirty="0"/>
              <a:t>Кожну фракцію із сит оглядають через лупу, а дрібні домішки під бінокуляром. Все виділене насіння бур'янів вибирають для подальшої ідентифікації. </a:t>
            </a:r>
          </a:p>
        </p:txBody>
      </p:sp>
    </p:spTree>
    <p:extLst>
      <p:ext uri="{BB962C8B-B14F-4D97-AF65-F5344CB8AC3E}">
        <p14:creationId xmlns:p14="http://schemas.microsoft.com/office/powerpoint/2010/main" val="18709258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8D5F94F-5612-4869-85A0-C6E26049E79F}"/>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B9367163-AD36-4092-BE88-F9DB4FDE4F69}"/>
              </a:ext>
            </a:extLst>
          </p:cNvPr>
          <p:cNvSpPr>
            <a:spLocks noGrp="1"/>
          </p:cNvSpPr>
          <p:nvPr>
            <p:ph idx="1"/>
          </p:nvPr>
        </p:nvSpPr>
        <p:spPr/>
        <p:txBody>
          <a:bodyPr/>
          <a:lstStyle/>
          <a:p>
            <a:r>
              <a:rPr lang="ru-RU" dirty="0" err="1"/>
              <a:t>Цей</a:t>
            </a:r>
            <a:r>
              <a:rPr lang="ru-RU" dirty="0"/>
              <a:t> метод не </a:t>
            </a:r>
            <a:r>
              <a:rPr lang="ru-RU" dirty="0" err="1"/>
              <a:t>зовсім</a:t>
            </a:r>
            <a:r>
              <a:rPr lang="ru-RU" dirty="0"/>
              <a:t> </a:t>
            </a:r>
            <a:r>
              <a:rPr lang="ru-RU" dirty="0" err="1"/>
              <a:t>зручний</a:t>
            </a:r>
            <a:r>
              <a:rPr lang="ru-RU" dirty="0"/>
              <a:t> для </a:t>
            </a:r>
            <a:r>
              <a:rPr lang="ru-RU" dirty="0" err="1"/>
              <a:t>промивання</a:t>
            </a:r>
            <a:r>
              <a:rPr lang="ru-RU" dirty="0"/>
              <a:t> </a:t>
            </a:r>
            <a:r>
              <a:rPr lang="ru-RU" dirty="0" err="1"/>
              <a:t>суглинистих</a:t>
            </a:r>
            <a:r>
              <a:rPr lang="ru-RU" dirty="0"/>
              <a:t> і </a:t>
            </a:r>
            <a:r>
              <a:rPr lang="ru-RU" dirty="0" err="1"/>
              <a:t>піщаних</a:t>
            </a:r>
            <a:r>
              <a:rPr lang="ru-RU" dirty="0"/>
              <a:t> </a:t>
            </a:r>
            <a:r>
              <a:rPr lang="ru-RU" dirty="0" err="1"/>
              <a:t>ґрунтів</a:t>
            </a:r>
            <a:r>
              <a:rPr lang="ru-RU" dirty="0"/>
              <a:t>. На </a:t>
            </a:r>
            <a:r>
              <a:rPr lang="ru-RU" dirty="0" err="1"/>
              <a:t>ситі</a:t>
            </a:r>
            <a:r>
              <a:rPr lang="ru-RU" dirty="0"/>
              <a:t> </a:t>
            </a:r>
            <a:r>
              <a:rPr lang="ru-RU" dirty="0" err="1"/>
              <a:t>залишаються</a:t>
            </a:r>
            <a:r>
              <a:rPr lang="ru-RU" dirty="0"/>
              <a:t> </a:t>
            </a:r>
            <a:r>
              <a:rPr lang="ru-RU" dirty="0" err="1"/>
              <a:t>мінеральні</a:t>
            </a:r>
            <a:r>
              <a:rPr lang="ru-RU" dirty="0"/>
              <a:t> </a:t>
            </a:r>
            <a:r>
              <a:rPr lang="ru-RU" dirty="0" err="1"/>
              <a:t>частинки</a:t>
            </a:r>
            <a:r>
              <a:rPr lang="ru-RU" dirty="0"/>
              <a:t>, а </a:t>
            </a:r>
            <a:r>
              <a:rPr lang="ru-RU" dirty="0" err="1"/>
              <a:t>серед</a:t>
            </a:r>
            <a:r>
              <a:rPr lang="ru-RU" dirty="0"/>
              <a:t> них </a:t>
            </a:r>
            <a:r>
              <a:rPr lang="ru-RU" dirty="0" err="1"/>
              <a:t>дуже</a:t>
            </a:r>
            <a:r>
              <a:rPr lang="ru-RU" dirty="0"/>
              <a:t> </a:t>
            </a:r>
            <a:r>
              <a:rPr lang="ru-RU" dirty="0" err="1"/>
              <a:t>важко</a:t>
            </a:r>
            <a:r>
              <a:rPr lang="ru-RU" dirty="0"/>
              <a:t> </a:t>
            </a:r>
            <a:r>
              <a:rPr lang="ru-RU" dirty="0" err="1"/>
              <a:t>виділити</a:t>
            </a:r>
            <a:r>
              <a:rPr lang="ru-RU" dirty="0"/>
              <a:t> </a:t>
            </a:r>
            <a:r>
              <a:rPr lang="ru-RU" dirty="0" err="1"/>
              <a:t>насіння</a:t>
            </a:r>
            <a:r>
              <a:rPr lang="ru-RU" dirty="0"/>
              <a:t> </a:t>
            </a:r>
            <a:r>
              <a:rPr lang="ru-RU" dirty="0" err="1"/>
              <a:t>повитиць</a:t>
            </a:r>
            <a:r>
              <a:rPr lang="ru-RU" dirty="0"/>
              <a:t> і стриг. У </a:t>
            </a:r>
            <a:r>
              <a:rPr lang="ru-RU" dirty="0" err="1"/>
              <a:t>цьому</a:t>
            </a:r>
            <a:r>
              <a:rPr lang="ru-RU" dirty="0"/>
              <a:t> </a:t>
            </a:r>
            <a:r>
              <a:rPr lang="ru-RU" dirty="0" err="1"/>
              <a:t>випадку</a:t>
            </a:r>
            <a:r>
              <a:rPr lang="ru-RU" dirty="0"/>
              <a:t> </a:t>
            </a:r>
            <a:r>
              <a:rPr lang="ru-RU" dirty="0" err="1"/>
              <a:t>краще</a:t>
            </a:r>
            <a:r>
              <a:rPr lang="ru-RU" dirty="0"/>
              <a:t> </a:t>
            </a:r>
            <a:r>
              <a:rPr lang="ru-RU" dirty="0" err="1"/>
              <a:t>користуватись</a:t>
            </a:r>
            <a:r>
              <a:rPr lang="ru-RU" dirty="0"/>
              <a:t> методом </a:t>
            </a:r>
            <a:r>
              <a:rPr lang="ru-RU" dirty="0" err="1"/>
              <a:t>насичених</a:t>
            </a:r>
            <a:r>
              <a:rPr lang="ru-RU" dirty="0"/>
              <a:t> </a:t>
            </a:r>
            <a:r>
              <a:rPr lang="ru-RU" dirty="0" err="1"/>
              <a:t>розчинів</a:t>
            </a:r>
            <a:r>
              <a:rPr lang="ru-RU" dirty="0"/>
              <a:t>. </a:t>
            </a:r>
            <a:endParaRPr lang="uk-UA" dirty="0"/>
          </a:p>
        </p:txBody>
      </p:sp>
    </p:spTree>
    <p:extLst>
      <p:ext uri="{BB962C8B-B14F-4D97-AF65-F5344CB8AC3E}">
        <p14:creationId xmlns:p14="http://schemas.microsoft.com/office/powerpoint/2010/main" val="34242845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CC6E1B3-14AC-4310-AED2-A772D235C71C}"/>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D19821F0-7753-4304-B788-FB4D7DA695A8}"/>
              </a:ext>
            </a:extLst>
          </p:cNvPr>
          <p:cNvSpPr>
            <a:spLocks noGrp="1"/>
          </p:cNvSpPr>
          <p:nvPr>
            <p:ph idx="1"/>
          </p:nvPr>
        </p:nvSpPr>
        <p:spPr/>
        <p:txBody>
          <a:bodyPr>
            <a:normAutofit fontScale="92500" lnSpcReduction="20000"/>
          </a:bodyPr>
          <a:lstStyle/>
          <a:p>
            <a:r>
              <a:rPr lang="ru-RU" b="1" dirty="0"/>
              <a:t>Метод </a:t>
            </a:r>
            <a:r>
              <a:rPr lang="ru-RU" b="1" dirty="0" err="1"/>
              <a:t>насичених</a:t>
            </a:r>
            <a:r>
              <a:rPr lang="ru-RU" b="1" dirty="0"/>
              <a:t> </a:t>
            </a:r>
            <a:r>
              <a:rPr lang="ru-RU" b="1" dirty="0" err="1"/>
              <a:t>розчинів</a:t>
            </a:r>
            <a:r>
              <a:rPr lang="ru-RU" b="1" dirty="0"/>
              <a:t>. </a:t>
            </a:r>
            <a:r>
              <a:rPr lang="ru-RU" dirty="0"/>
              <a:t>Метод </a:t>
            </a:r>
            <a:r>
              <a:rPr lang="ru-RU" dirty="0" err="1"/>
              <a:t>насичених</a:t>
            </a:r>
            <a:r>
              <a:rPr lang="ru-RU" dirty="0"/>
              <a:t> </a:t>
            </a:r>
            <a:r>
              <a:rPr lang="ru-RU" dirty="0" err="1"/>
              <a:t>розчинів</a:t>
            </a:r>
            <a:r>
              <a:rPr lang="ru-RU" dirty="0"/>
              <a:t> оснований на </a:t>
            </a:r>
            <a:r>
              <a:rPr lang="ru-RU" dirty="0" err="1"/>
              <a:t>різниці</a:t>
            </a:r>
            <a:r>
              <a:rPr lang="ru-RU" dirty="0"/>
              <a:t> </a:t>
            </a:r>
            <a:r>
              <a:rPr lang="ru-RU" dirty="0" err="1"/>
              <a:t>питомої</a:t>
            </a:r>
            <a:r>
              <a:rPr lang="ru-RU" dirty="0"/>
              <a:t> ваги </a:t>
            </a:r>
            <a:r>
              <a:rPr lang="ru-RU" dirty="0" err="1"/>
              <a:t>мінеральної</a:t>
            </a:r>
            <a:r>
              <a:rPr lang="ru-RU" dirty="0"/>
              <a:t> (2,4 кг/м³) і </a:t>
            </a:r>
            <a:r>
              <a:rPr lang="ru-RU" dirty="0" err="1"/>
              <a:t>органічної</a:t>
            </a:r>
            <a:r>
              <a:rPr lang="ru-RU" dirty="0"/>
              <a:t>, в тому </a:t>
            </a:r>
            <a:r>
              <a:rPr lang="ru-RU" dirty="0" err="1"/>
              <a:t>числі</a:t>
            </a:r>
            <a:r>
              <a:rPr lang="ru-RU" dirty="0"/>
              <a:t> </a:t>
            </a:r>
            <a:r>
              <a:rPr lang="ru-RU" dirty="0" err="1"/>
              <a:t>насіння</a:t>
            </a:r>
            <a:r>
              <a:rPr lang="ru-RU" dirty="0"/>
              <a:t> – (1,4 кг/м3) </a:t>
            </a:r>
            <a:r>
              <a:rPr lang="ru-RU" dirty="0" err="1"/>
              <a:t>частини</a:t>
            </a:r>
            <a:r>
              <a:rPr lang="ru-RU" dirty="0"/>
              <a:t>. </a:t>
            </a:r>
          </a:p>
          <a:p>
            <a:r>
              <a:rPr lang="uk-UA" i="1" dirty="0"/>
              <a:t>Апаратура</a:t>
            </a:r>
            <a:r>
              <a:rPr lang="uk-UA" dirty="0"/>
              <a:t>, </a:t>
            </a:r>
            <a:r>
              <a:rPr lang="uk-UA" i="1" dirty="0"/>
              <a:t>матеріали</a:t>
            </a:r>
            <a:r>
              <a:rPr lang="uk-UA" dirty="0"/>
              <a:t>, </a:t>
            </a:r>
            <a:r>
              <a:rPr lang="uk-UA" i="1" dirty="0"/>
              <a:t>реактиви</a:t>
            </a:r>
            <a:r>
              <a:rPr lang="uk-UA" dirty="0"/>
              <a:t>: </a:t>
            </a:r>
            <a:r>
              <a:rPr lang="uk-UA" dirty="0" err="1"/>
              <a:t>бромоформ</a:t>
            </a:r>
            <a:r>
              <a:rPr lang="uk-UA" dirty="0"/>
              <a:t>, </a:t>
            </a:r>
            <a:r>
              <a:rPr lang="uk-UA" dirty="0" err="1"/>
              <a:t>біетиловий</a:t>
            </a:r>
            <a:r>
              <a:rPr lang="uk-UA" dirty="0"/>
              <a:t> ефір, хлористий цинк, поташ, комплект лабораторних сит з решітного полотна (шовкового) з розміром отворів 0,56 мм, 0,25 мм, 0,1 мм, пристрій механізований для просіювання зерна та насіння, дошка </a:t>
            </a:r>
            <a:r>
              <a:rPr lang="uk-UA" dirty="0" err="1"/>
              <a:t>аналізна</a:t>
            </a:r>
            <a:r>
              <a:rPr lang="uk-UA" dirty="0"/>
              <a:t>, лотки, кювети, лупи настільні, або налобні, бінокулярний мікроскоп, чашки Петрі, шпатель, пінцети, фільтрувальний папір. </a:t>
            </a:r>
          </a:p>
          <a:p>
            <a:r>
              <a:rPr lang="ru-RU" dirty="0" err="1"/>
              <a:t>Насичений</a:t>
            </a:r>
            <a:r>
              <a:rPr lang="ru-RU" dirty="0"/>
              <a:t> </a:t>
            </a:r>
            <a:r>
              <a:rPr lang="ru-RU" dirty="0" err="1"/>
              <a:t>розчин</a:t>
            </a:r>
            <a:r>
              <a:rPr lang="ru-RU" dirty="0"/>
              <a:t> </a:t>
            </a:r>
            <a:r>
              <a:rPr lang="ru-RU" dirty="0" err="1"/>
              <a:t>готують</a:t>
            </a:r>
            <a:r>
              <a:rPr lang="ru-RU" dirty="0"/>
              <a:t> </a:t>
            </a:r>
            <a:r>
              <a:rPr lang="ru-RU" dirty="0" err="1"/>
              <a:t>із</a:t>
            </a:r>
            <a:r>
              <a:rPr lang="ru-RU" dirty="0"/>
              <a:t> </a:t>
            </a:r>
            <a:r>
              <a:rPr lang="ru-RU" dirty="0" err="1"/>
              <a:t>суміші</a:t>
            </a:r>
            <a:r>
              <a:rPr lang="ru-RU" dirty="0"/>
              <a:t> </a:t>
            </a:r>
            <a:r>
              <a:rPr lang="ru-RU" dirty="0" err="1"/>
              <a:t>бромоформу</a:t>
            </a:r>
            <a:r>
              <a:rPr lang="ru-RU" dirty="0"/>
              <a:t> і </a:t>
            </a:r>
            <a:r>
              <a:rPr lang="ru-RU" dirty="0" err="1"/>
              <a:t>діетилового</a:t>
            </a:r>
            <a:r>
              <a:rPr lang="ru-RU" dirty="0"/>
              <a:t> </a:t>
            </a:r>
            <a:r>
              <a:rPr lang="ru-RU" dirty="0" err="1"/>
              <a:t>ефіру</a:t>
            </a:r>
            <a:r>
              <a:rPr lang="ru-RU" dirty="0"/>
              <a:t> по 4 </a:t>
            </a:r>
            <a:r>
              <a:rPr lang="ru-RU" dirty="0" err="1"/>
              <a:t>частини</a:t>
            </a:r>
            <a:r>
              <a:rPr lang="ru-RU" dirty="0"/>
              <a:t>, з </a:t>
            </a:r>
            <a:r>
              <a:rPr lang="ru-RU" dirty="0" err="1"/>
              <a:t>об’ємом</a:t>
            </a:r>
            <a:r>
              <a:rPr lang="ru-RU" dirty="0"/>
              <a:t> з </a:t>
            </a:r>
            <a:r>
              <a:rPr lang="ru-RU" dirty="0" err="1"/>
              <a:t>додаванням</a:t>
            </a:r>
            <a:r>
              <a:rPr lang="ru-RU" dirty="0"/>
              <a:t> води так, </a:t>
            </a:r>
            <a:r>
              <a:rPr lang="ru-RU" dirty="0" err="1"/>
              <a:t>щоб</a:t>
            </a:r>
            <a:r>
              <a:rPr lang="ru-RU" dirty="0"/>
              <a:t> </a:t>
            </a:r>
            <a:r>
              <a:rPr lang="ru-RU" dirty="0" err="1"/>
              <a:t>питома</a:t>
            </a:r>
            <a:r>
              <a:rPr lang="ru-RU" dirty="0"/>
              <a:t> вага становила 1,7; </a:t>
            </a:r>
            <a:r>
              <a:rPr lang="ru-RU" dirty="0" err="1"/>
              <a:t>або</a:t>
            </a:r>
            <a:r>
              <a:rPr lang="ru-RU" dirty="0"/>
              <a:t> </a:t>
            </a:r>
            <a:r>
              <a:rPr lang="ru-RU" dirty="0" err="1"/>
              <a:t>використовують</a:t>
            </a:r>
            <a:r>
              <a:rPr lang="ru-RU" dirty="0"/>
              <a:t> </a:t>
            </a:r>
            <a:r>
              <a:rPr lang="ru-RU" dirty="0" err="1"/>
              <a:t>розчин</a:t>
            </a:r>
            <a:r>
              <a:rPr lang="ru-RU" dirty="0"/>
              <a:t> поташу з </a:t>
            </a:r>
            <a:r>
              <a:rPr lang="ru-RU" dirty="0" err="1"/>
              <a:t>питомою</a:t>
            </a:r>
            <a:r>
              <a:rPr lang="ru-RU" dirty="0"/>
              <a:t> вагою 1,57 (530 г на 1 л води) </a:t>
            </a:r>
            <a:r>
              <a:rPr lang="ru-RU" dirty="0" err="1"/>
              <a:t>або</a:t>
            </a:r>
            <a:r>
              <a:rPr lang="ru-RU" dirty="0"/>
              <a:t> хлористого цинку з </a:t>
            </a:r>
            <a:r>
              <a:rPr lang="ru-RU" dirty="0" err="1"/>
              <a:t>питомою</a:t>
            </a:r>
            <a:r>
              <a:rPr lang="ru-RU" dirty="0"/>
              <a:t> вагою 1,96 (700 на 1 л води). </a:t>
            </a:r>
            <a:endParaRPr lang="uk-UA" dirty="0"/>
          </a:p>
        </p:txBody>
      </p:sp>
    </p:spTree>
    <p:extLst>
      <p:ext uri="{BB962C8B-B14F-4D97-AF65-F5344CB8AC3E}">
        <p14:creationId xmlns:p14="http://schemas.microsoft.com/office/powerpoint/2010/main" val="20605998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9D7EFE0-24E9-4171-8FF9-7EB84FE1E9C4}"/>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45B8A11F-57CA-459A-A52B-41499435D9B4}"/>
              </a:ext>
            </a:extLst>
          </p:cNvPr>
          <p:cNvSpPr>
            <a:spLocks noGrp="1"/>
          </p:cNvSpPr>
          <p:nvPr>
            <p:ph idx="1"/>
          </p:nvPr>
        </p:nvSpPr>
        <p:spPr/>
        <p:txBody>
          <a:bodyPr/>
          <a:lstStyle/>
          <a:p>
            <a:r>
              <a:rPr lang="uk-UA" dirty="0"/>
              <a:t>Середню пробу ґрунту висипають в один з вищенаведених розчинів, обережно збовтують і перемішують скляною паличкою. При цьому мінеральні частинки осідають на дні, а органічні з насінням бур’янів спливають на поверхню або знаходяться в завислому стані. </a:t>
            </a:r>
          </a:p>
          <a:p>
            <a:r>
              <a:rPr lang="uk-UA" dirty="0"/>
              <a:t>Розчин разом з насінням проціджують через паперовий фільтр і ретельно промивають чистою водою. Виділене насіння бур’янів обсушують на фільтрувальному папері і проводять ідентифікацію. </a:t>
            </a:r>
          </a:p>
        </p:txBody>
      </p:sp>
    </p:spTree>
    <p:extLst>
      <p:ext uri="{BB962C8B-B14F-4D97-AF65-F5344CB8AC3E}">
        <p14:creationId xmlns:p14="http://schemas.microsoft.com/office/powerpoint/2010/main" val="41846633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BFE0F13-DFF6-402F-8541-194A8583F923}"/>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7B6A8BAF-E1B7-46C8-B783-910D2A50F979}"/>
              </a:ext>
            </a:extLst>
          </p:cNvPr>
          <p:cNvSpPr>
            <a:spLocks noGrp="1"/>
          </p:cNvSpPr>
          <p:nvPr>
            <p:ph idx="1"/>
          </p:nvPr>
        </p:nvSpPr>
        <p:spPr/>
        <p:txBody>
          <a:bodyPr>
            <a:normAutofit fontScale="92500" lnSpcReduction="10000"/>
          </a:bodyPr>
          <a:lstStyle/>
          <a:p>
            <a:r>
              <a:rPr lang="uk-UA" b="1"/>
              <a:t>Ідентифікація та кількісна оцінка виявленого насіння бур’янів. </a:t>
            </a:r>
            <a:r>
              <a:rPr lang="uk-UA"/>
              <a:t>Все виділене різними методами насіння бур’янів з однієї партії підкарантинного матеріалу групують за родинами і визначають, користуючись карпологічною колекцією, визначниками, атласами чи іншою спеціальною літературою. Щоб краще розглянути структуру поверхні насінини і форму насіннєвого рубчика, краще користуватись бінокуляром. </a:t>
            </a:r>
          </a:p>
          <a:p>
            <a:r>
              <a:rPr lang="uk-UA"/>
              <a:t>У разі визначення насінин бур’янів основними характерними ознаками є обрис і форма насінини, плоду, структура поверхні, колір і форма насіннєвого рубчика. Розміри і колір насінини – ознаки нестійкі. Опушеність насінин – ознака стійка, але в сільськогосподарській продукції волоски, шипи та інші вирости стираються. </a:t>
            </a:r>
          </a:p>
        </p:txBody>
      </p:sp>
    </p:spTree>
    <p:extLst>
      <p:ext uri="{BB962C8B-B14F-4D97-AF65-F5344CB8AC3E}">
        <p14:creationId xmlns:p14="http://schemas.microsoft.com/office/powerpoint/2010/main" val="2130450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C83FABA-FCF7-473C-8314-3A02953DAB77}"/>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1CC9F97C-AC54-4E06-8B0B-31F723F1C58C}"/>
              </a:ext>
            </a:extLst>
          </p:cNvPr>
          <p:cNvSpPr>
            <a:spLocks noGrp="1"/>
          </p:cNvSpPr>
          <p:nvPr>
            <p:ph idx="1"/>
          </p:nvPr>
        </p:nvSpPr>
        <p:spPr/>
        <p:txBody>
          <a:bodyPr>
            <a:normAutofit lnSpcReduction="10000"/>
          </a:bodyPr>
          <a:lstStyle/>
          <a:p>
            <a:r>
              <a:rPr lang="uk-UA" dirty="0"/>
              <a:t>За виявлення в насіннєвому матеріалі деформованих, недозрілих чи інших насінин, і які втратили основні характерні зовнішні ознаки родини, їх ідентифікацію проводять за крайньою необхідністю </a:t>
            </a:r>
            <a:r>
              <a:rPr lang="ru-RU" dirty="0"/>
              <a:t>(</a:t>
            </a:r>
            <a:r>
              <a:rPr lang="ru-RU" dirty="0" err="1"/>
              <a:t>підозра</a:t>
            </a:r>
            <a:r>
              <a:rPr lang="ru-RU" dirty="0"/>
              <a:t> на </a:t>
            </a:r>
            <a:r>
              <a:rPr lang="ru-RU" dirty="0" err="1"/>
              <a:t>причетність</a:t>
            </a:r>
            <a:r>
              <a:rPr lang="ru-RU" dirty="0"/>
              <a:t> до </a:t>
            </a:r>
            <a:r>
              <a:rPr lang="ru-RU" dirty="0" err="1"/>
              <a:t>карантинних</a:t>
            </a:r>
            <a:r>
              <a:rPr lang="ru-RU" dirty="0"/>
              <a:t> </a:t>
            </a:r>
            <a:r>
              <a:rPr lang="ru-RU" dirty="0" err="1"/>
              <a:t>видів</a:t>
            </a:r>
            <a:r>
              <a:rPr lang="ru-RU" dirty="0"/>
              <a:t> </a:t>
            </a:r>
            <a:r>
              <a:rPr lang="ru-RU" dirty="0" err="1"/>
              <a:t>повитиць</a:t>
            </a:r>
            <a:r>
              <a:rPr lang="ru-RU" dirty="0"/>
              <a:t> – по </a:t>
            </a:r>
            <a:r>
              <a:rPr lang="ru-RU" dirty="0" err="1"/>
              <a:t>зародку</a:t>
            </a:r>
            <a:r>
              <a:rPr lang="ru-RU" dirty="0"/>
              <a:t>). </a:t>
            </a:r>
          </a:p>
          <a:p>
            <a:r>
              <a:rPr lang="uk-UA" dirty="0"/>
              <a:t>Деформоване, недозріле чи інше насіння, яке втратило основні характерні зовнішні ознаки родини, розміщують у пробірці і кип’ятять над спиртівкою до набрякання оболонки. Набрякле насіння висипають на фільтрувальний папір, обсушують, препарувальною голкою </a:t>
            </a:r>
            <a:r>
              <a:rPr lang="uk-UA" dirty="0" err="1"/>
              <a:t>переносять</a:t>
            </a:r>
            <a:r>
              <a:rPr lang="uk-UA" dirty="0"/>
              <a:t> на предметне скло і під бінокуляром за допомогою скальпеля чи іншої голки виймають зародок. </a:t>
            </a:r>
          </a:p>
        </p:txBody>
      </p:sp>
    </p:spTree>
    <p:extLst>
      <p:ext uri="{BB962C8B-B14F-4D97-AF65-F5344CB8AC3E}">
        <p14:creationId xmlns:p14="http://schemas.microsoft.com/office/powerpoint/2010/main" val="997411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F18FFE6-B69D-4967-90F5-3EF183C697D4}"/>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A7F6DE61-2AB1-4762-962F-0C4A09C3063F}"/>
              </a:ext>
            </a:extLst>
          </p:cNvPr>
          <p:cNvSpPr>
            <a:spLocks noGrp="1"/>
          </p:cNvSpPr>
          <p:nvPr>
            <p:ph idx="1"/>
          </p:nvPr>
        </p:nvSpPr>
        <p:spPr/>
        <p:txBody>
          <a:bodyPr>
            <a:normAutofit lnSpcReduction="10000"/>
          </a:bodyPr>
          <a:lstStyle/>
          <a:p>
            <a:r>
              <a:rPr lang="uk-UA" dirty="0"/>
              <a:t>У системі заходів фітосанітарного карантину з охорони території України від занесення і розповсюдження карантинних об'єктів, що здійснюють органи державної служби карантину рослин, важливе значення має чітке визначення засміченості рослинної продукції та </a:t>
            </a:r>
            <a:r>
              <a:rPr lang="uk-UA" dirty="0" err="1"/>
              <a:t>підкарантинних</a:t>
            </a:r>
            <a:r>
              <a:rPr lang="uk-UA" dirty="0"/>
              <a:t> матеріалів насінням, плодами та вегетативними органами розмноження карантинних та інших бур’янів. Тому для ефективного контролю засміченості бур’янами вантажів і виконання вимог міжнародних стандартів фітосанітарних заходів у торгівлі фахівцям прикордонних пунктів карантину рослин (ППКР), карантинних лабораторій та інспекторам необхідно мати стандартизовані методики </a:t>
            </a:r>
            <a:r>
              <a:rPr lang="uk-UA" dirty="0" err="1"/>
              <a:t>гербологічної</a:t>
            </a:r>
            <a:r>
              <a:rPr lang="uk-UA" dirty="0"/>
              <a:t> експертизи </a:t>
            </a:r>
            <a:r>
              <a:rPr lang="uk-UA" dirty="0" err="1"/>
              <a:t>підкарантинних</a:t>
            </a:r>
            <a:r>
              <a:rPr lang="uk-UA" dirty="0"/>
              <a:t> матеріалів. </a:t>
            </a:r>
          </a:p>
        </p:txBody>
      </p:sp>
    </p:spTree>
    <p:extLst>
      <p:ext uri="{BB962C8B-B14F-4D97-AF65-F5344CB8AC3E}">
        <p14:creationId xmlns:p14="http://schemas.microsoft.com/office/powerpoint/2010/main" val="27239814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5A6BD03-A955-491C-976E-F9B0E510D891}"/>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8B0A0C62-8DFD-4FFC-90B1-1B075127B7A3}"/>
              </a:ext>
            </a:extLst>
          </p:cNvPr>
          <p:cNvSpPr>
            <a:spLocks noGrp="1"/>
          </p:cNvSpPr>
          <p:nvPr>
            <p:ph idx="1"/>
          </p:nvPr>
        </p:nvSpPr>
        <p:spPr/>
        <p:txBody>
          <a:bodyPr>
            <a:normAutofit fontScale="92500"/>
          </a:bodyPr>
          <a:lstStyle/>
          <a:p>
            <a:r>
              <a:rPr lang="ru-RU" dirty="0" err="1"/>
              <a:t>Зародок</a:t>
            </a:r>
            <a:r>
              <a:rPr lang="ru-RU" dirty="0"/>
              <a:t> </a:t>
            </a:r>
            <a:r>
              <a:rPr lang="ru-RU" dirty="0" err="1"/>
              <a:t>повитиць</a:t>
            </a:r>
            <a:r>
              <a:rPr lang="ru-RU" dirty="0"/>
              <a:t> не </a:t>
            </a:r>
            <a:r>
              <a:rPr lang="ru-RU" dirty="0" err="1"/>
              <a:t>диференційований</a:t>
            </a:r>
            <a:r>
              <a:rPr lang="ru-RU" dirty="0"/>
              <a:t> на </a:t>
            </a:r>
            <a:r>
              <a:rPr lang="ru-RU" dirty="0" err="1"/>
              <a:t>сім’ядолі</a:t>
            </a:r>
            <a:r>
              <a:rPr lang="ru-RU" dirty="0"/>
              <a:t> і </a:t>
            </a:r>
            <a:r>
              <a:rPr lang="ru-RU" dirty="0" err="1"/>
              <a:t>корінець</a:t>
            </a:r>
            <a:r>
              <a:rPr lang="ru-RU" dirty="0"/>
              <a:t>, а </a:t>
            </a:r>
            <a:r>
              <a:rPr lang="ru-RU" dirty="0" err="1"/>
              <a:t>являє</a:t>
            </a:r>
            <a:r>
              <a:rPr lang="ru-RU" dirty="0"/>
              <a:t> собою </a:t>
            </a:r>
            <a:r>
              <a:rPr lang="ru-RU" dirty="0" err="1"/>
              <a:t>спірально</a:t>
            </a:r>
            <a:r>
              <a:rPr lang="ru-RU" dirty="0"/>
              <a:t> </a:t>
            </a:r>
            <a:r>
              <a:rPr lang="ru-RU" dirty="0" err="1"/>
              <a:t>згорнену</a:t>
            </a:r>
            <a:r>
              <a:rPr lang="ru-RU" dirty="0"/>
              <a:t> </a:t>
            </a:r>
            <a:r>
              <a:rPr lang="ru-RU" dirty="0" err="1"/>
              <a:t>жовту</a:t>
            </a:r>
            <a:r>
              <a:rPr lang="ru-RU" dirty="0"/>
              <a:t> нитку. У </a:t>
            </a:r>
            <a:r>
              <a:rPr lang="ru-RU" dirty="0" err="1"/>
              <a:t>разі</a:t>
            </a:r>
            <a:r>
              <a:rPr lang="ru-RU" dirty="0"/>
              <a:t> </a:t>
            </a:r>
            <a:r>
              <a:rPr lang="ru-RU" dirty="0" err="1"/>
              <a:t>наявності</a:t>
            </a:r>
            <a:r>
              <a:rPr lang="ru-RU" dirty="0"/>
              <a:t> такого </a:t>
            </a:r>
            <a:r>
              <a:rPr lang="ru-RU" dirty="0" err="1"/>
              <a:t>зародка</a:t>
            </a:r>
            <a:r>
              <a:rPr lang="ru-RU" dirty="0"/>
              <a:t> </a:t>
            </a:r>
            <a:r>
              <a:rPr lang="ru-RU" dirty="0" err="1"/>
              <a:t>насінина</a:t>
            </a:r>
            <a:r>
              <a:rPr lang="ru-RU" dirty="0"/>
              <a:t> буде </a:t>
            </a:r>
            <a:r>
              <a:rPr lang="ru-RU" dirty="0" err="1"/>
              <a:t>належати</a:t>
            </a:r>
            <a:r>
              <a:rPr lang="ru-RU" dirty="0"/>
              <a:t> до роду </a:t>
            </a:r>
            <a:r>
              <a:rPr lang="ru-RU" dirty="0" err="1"/>
              <a:t>повитиць</a:t>
            </a:r>
            <a:r>
              <a:rPr lang="ru-RU" dirty="0"/>
              <a:t> (</a:t>
            </a:r>
            <a:r>
              <a:rPr lang="ru-RU" i="1" dirty="0" err="1"/>
              <a:t>Cuscuta</a:t>
            </a:r>
            <a:r>
              <a:rPr lang="ru-RU" dirty="0"/>
              <a:t>). </a:t>
            </a:r>
          </a:p>
          <a:p>
            <a:r>
              <a:rPr lang="ru-RU" dirty="0" err="1"/>
              <a:t>Ідентифіковане</a:t>
            </a:r>
            <a:r>
              <a:rPr lang="ru-RU" dirty="0"/>
              <a:t> і </a:t>
            </a:r>
            <a:r>
              <a:rPr lang="ru-RU" dirty="0" err="1"/>
              <a:t>підраховане</a:t>
            </a:r>
            <a:r>
              <a:rPr lang="ru-RU" dirty="0"/>
              <a:t> за видами </a:t>
            </a:r>
            <a:r>
              <a:rPr lang="ru-RU" dirty="0" err="1"/>
              <a:t>насіння</a:t>
            </a:r>
            <a:r>
              <a:rPr lang="ru-RU" dirty="0"/>
              <a:t> </a:t>
            </a:r>
            <a:r>
              <a:rPr lang="ru-RU" dirty="0" err="1"/>
              <a:t>бур’янів</a:t>
            </a:r>
            <a:r>
              <a:rPr lang="ru-RU" dirty="0"/>
              <a:t> </a:t>
            </a:r>
            <a:r>
              <a:rPr lang="ru-RU" dirty="0" err="1"/>
              <a:t>забезпечують</a:t>
            </a:r>
            <a:r>
              <a:rPr lang="ru-RU" dirty="0"/>
              <a:t> </a:t>
            </a:r>
            <a:r>
              <a:rPr lang="ru-RU" dirty="0" err="1"/>
              <a:t>етикеткою</a:t>
            </a:r>
            <a:r>
              <a:rPr lang="ru-RU" dirty="0"/>
              <a:t> і </a:t>
            </a:r>
            <a:r>
              <a:rPr lang="ru-RU" dirty="0" err="1"/>
              <a:t>зберігають</a:t>
            </a:r>
            <a:r>
              <a:rPr lang="ru-RU" dirty="0"/>
              <a:t> в </a:t>
            </a:r>
            <a:r>
              <a:rPr lang="ru-RU" dirty="0" err="1"/>
              <a:t>лабораторії</a:t>
            </a:r>
            <a:r>
              <a:rPr lang="ru-RU" dirty="0"/>
              <a:t> як </a:t>
            </a:r>
            <a:r>
              <a:rPr lang="ru-RU" dirty="0" err="1"/>
              <a:t>зразок</a:t>
            </a:r>
            <a:r>
              <a:rPr lang="ru-RU" dirty="0"/>
              <a:t>-документ. </a:t>
            </a:r>
          </a:p>
          <a:p>
            <a:r>
              <a:rPr lang="uk-UA" dirty="0"/>
              <a:t>У разі виявлення в середній пробі карантинних та потенційно небезпечних видів бур’янів у протоколі експертизи в розділі «Ботанічні об’єкти» зазначають їхню кількість за видами, який оформлюють як окремий документ і зберігають в ППКР чи лабораторії. </a:t>
            </a:r>
          </a:p>
        </p:txBody>
      </p:sp>
    </p:spTree>
    <p:extLst>
      <p:ext uri="{BB962C8B-B14F-4D97-AF65-F5344CB8AC3E}">
        <p14:creationId xmlns:p14="http://schemas.microsoft.com/office/powerpoint/2010/main" val="18632208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CE6A372-B1E6-4A41-B814-0A66C078C146}"/>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D7F3AF2E-E855-44BE-AEEB-948CF51884EB}"/>
              </a:ext>
            </a:extLst>
          </p:cNvPr>
          <p:cNvSpPr>
            <a:spLocks noGrp="1"/>
          </p:cNvSpPr>
          <p:nvPr>
            <p:ph idx="1"/>
          </p:nvPr>
        </p:nvSpPr>
        <p:spPr/>
        <p:txBody>
          <a:bodyPr/>
          <a:lstStyle/>
          <a:p>
            <a:r>
              <a:rPr lang="uk-UA" dirty="0"/>
              <a:t>Кількість насіння карантинних і потенційно небезпечних бур’янів у середній пробі в протоколі і свідоцтві експертизи зазначають у перерахунку на 1 кг </a:t>
            </a:r>
            <a:r>
              <a:rPr lang="uk-UA" dirty="0" err="1"/>
              <a:t>підкарантинної</a:t>
            </a:r>
            <a:r>
              <a:rPr lang="uk-UA" dirty="0"/>
              <a:t> рослинної продукції. </a:t>
            </a:r>
          </a:p>
          <a:p>
            <a:r>
              <a:rPr lang="ru-RU" dirty="0" err="1"/>
              <a:t>Виявлене</a:t>
            </a:r>
            <a:r>
              <a:rPr lang="ru-RU" dirty="0"/>
              <a:t> </a:t>
            </a:r>
            <a:r>
              <a:rPr lang="ru-RU" dirty="0" err="1"/>
              <a:t>насіння</a:t>
            </a:r>
            <a:r>
              <a:rPr lang="ru-RU" dirty="0"/>
              <a:t> </a:t>
            </a:r>
            <a:r>
              <a:rPr lang="ru-RU" dirty="0" err="1"/>
              <a:t>некарантинних</a:t>
            </a:r>
            <a:r>
              <a:rPr lang="ru-RU" dirty="0"/>
              <a:t> </a:t>
            </a:r>
            <a:r>
              <a:rPr lang="ru-RU" dirty="0" err="1"/>
              <a:t>видів</a:t>
            </a:r>
            <a:r>
              <a:rPr lang="ru-RU" dirty="0"/>
              <a:t> </a:t>
            </a:r>
            <a:r>
              <a:rPr lang="ru-RU" dirty="0" err="1"/>
              <a:t>бур’янів</a:t>
            </a:r>
            <a:r>
              <a:rPr lang="ru-RU" dirty="0"/>
              <a:t> </a:t>
            </a:r>
            <a:r>
              <a:rPr lang="ru-RU" dirty="0" err="1"/>
              <a:t>заносять</a:t>
            </a:r>
            <a:r>
              <a:rPr lang="ru-RU" dirty="0"/>
              <a:t> у протокол </a:t>
            </a:r>
            <a:r>
              <a:rPr lang="ru-RU" dirty="0" err="1"/>
              <a:t>експертизи</a:t>
            </a:r>
            <a:r>
              <a:rPr lang="ru-RU" dirty="0"/>
              <a:t> з </a:t>
            </a:r>
            <a:r>
              <a:rPr lang="ru-RU" dirty="0" err="1"/>
              <a:t>вказівкою</a:t>
            </a:r>
            <a:r>
              <a:rPr lang="ru-RU" dirty="0"/>
              <a:t> виду без </a:t>
            </a:r>
            <a:r>
              <a:rPr lang="ru-RU" dirty="0" err="1"/>
              <a:t>обліку</a:t>
            </a:r>
            <a:r>
              <a:rPr lang="ru-RU" dirty="0"/>
              <a:t> </a:t>
            </a:r>
            <a:r>
              <a:rPr lang="ru-RU" dirty="0" err="1"/>
              <a:t>їх</a:t>
            </a:r>
            <a:r>
              <a:rPr lang="ru-RU" dirty="0"/>
              <a:t> </a:t>
            </a:r>
            <a:r>
              <a:rPr lang="ru-RU" dirty="0" err="1"/>
              <a:t>кількості</a:t>
            </a:r>
            <a:r>
              <a:rPr lang="ru-RU" dirty="0"/>
              <a:t>. </a:t>
            </a:r>
            <a:endParaRPr lang="uk-UA" dirty="0"/>
          </a:p>
        </p:txBody>
      </p:sp>
    </p:spTree>
    <p:extLst>
      <p:ext uri="{BB962C8B-B14F-4D97-AF65-F5344CB8AC3E}">
        <p14:creationId xmlns:p14="http://schemas.microsoft.com/office/powerpoint/2010/main" val="23002508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F6C0559-300A-45C9-8230-69842AF27675}"/>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5A22D14B-197D-48AB-B4C6-20851F6B5F15}"/>
              </a:ext>
            </a:extLst>
          </p:cNvPr>
          <p:cNvSpPr>
            <a:spLocks noGrp="1"/>
          </p:cNvSpPr>
          <p:nvPr>
            <p:ph idx="1"/>
          </p:nvPr>
        </p:nvSpPr>
        <p:spPr/>
        <p:txBody>
          <a:bodyPr>
            <a:normAutofit fontScale="85000" lnSpcReduction="10000"/>
          </a:bodyPr>
          <a:lstStyle/>
          <a:p>
            <a:r>
              <a:rPr lang="uk-UA" b="1"/>
              <a:t>Заходи за результатами експертизи. </a:t>
            </a:r>
            <a:r>
              <a:rPr lang="uk-UA"/>
              <a:t>На підставі результатів карантинної експертизи, отриманих будь-яким із вищезазначених методів і оформленого свідоцтва карантинної експертизи відповідно до Закону України «Про карантин рослин» (статті 7, 11, 13) та Статуту Державної ветеринарної та фітосанітарної служби з карантину рослин України уповноважені обласна чи Головна державні інспекції приймають рішення щодо засміченості карантинними бур’янами партій рослинної продукції; проведення їх до очищення чи способів перероблення, знищення чи негайного повернення відправникові, не допускаючи на територію України чи в зони України вільні від карантинних бур’янів. </a:t>
            </a:r>
          </a:p>
          <a:p>
            <a:r>
              <a:rPr lang="uk-UA"/>
              <a:t>Рішення державних органів карантину рослин України на її території обов’язкові для негайного виконання всіма організаціями, установами, господарствами та іншими суб’єктами господарчої чи підприємницької діяльності. </a:t>
            </a:r>
          </a:p>
        </p:txBody>
      </p:sp>
    </p:spTree>
    <p:extLst>
      <p:ext uri="{BB962C8B-B14F-4D97-AF65-F5344CB8AC3E}">
        <p14:creationId xmlns:p14="http://schemas.microsoft.com/office/powerpoint/2010/main" val="24839038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C49124-588D-4063-996B-E0A45F880D5A}"/>
              </a:ext>
            </a:extLst>
          </p:cNvPr>
          <p:cNvSpPr>
            <a:spLocks noGrp="1"/>
          </p:cNvSpPr>
          <p:nvPr>
            <p:ph type="title"/>
          </p:nvPr>
        </p:nvSpPr>
        <p:spPr/>
        <p:txBody>
          <a:bodyPr/>
          <a:lstStyle/>
          <a:p>
            <a:endParaRPr lang="uk-UA"/>
          </a:p>
        </p:txBody>
      </p:sp>
      <p:pic>
        <p:nvPicPr>
          <p:cNvPr id="4" name="Объект 3">
            <a:extLst>
              <a:ext uri="{FF2B5EF4-FFF2-40B4-BE49-F238E27FC236}">
                <a16:creationId xmlns:a16="http://schemas.microsoft.com/office/drawing/2014/main" id="{F051BA48-8FC5-4D1D-B98E-1B100D07EFE1}"/>
              </a:ext>
            </a:extLst>
          </p:cNvPr>
          <p:cNvPicPr>
            <a:picLocks noGrp="1"/>
          </p:cNvPicPr>
          <p:nvPr>
            <p:ph idx="1"/>
          </p:nvPr>
        </p:nvPicPr>
        <p:blipFill rotWithShape="1">
          <a:blip r:embed="rId2"/>
          <a:srcRect l="34028" t="19425" r="36984" b="12778"/>
          <a:stretch/>
        </p:blipFill>
        <p:spPr bwMode="auto">
          <a:xfrm>
            <a:off x="3456673" y="165637"/>
            <a:ext cx="4604115" cy="632723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601016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2ED89DE-7BFF-44B9-979E-704D108A8FD2}"/>
              </a:ext>
            </a:extLst>
          </p:cNvPr>
          <p:cNvSpPr>
            <a:spLocks noGrp="1"/>
          </p:cNvSpPr>
          <p:nvPr>
            <p:ph type="title"/>
          </p:nvPr>
        </p:nvSpPr>
        <p:spPr/>
        <p:txBody>
          <a:bodyPr/>
          <a:lstStyle/>
          <a:p>
            <a:endParaRPr lang="uk-UA"/>
          </a:p>
        </p:txBody>
      </p:sp>
      <p:pic>
        <p:nvPicPr>
          <p:cNvPr id="4" name="Объект 3">
            <a:extLst>
              <a:ext uri="{FF2B5EF4-FFF2-40B4-BE49-F238E27FC236}">
                <a16:creationId xmlns:a16="http://schemas.microsoft.com/office/drawing/2014/main" id="{8907FD48-8C48-4930-B8C6-F67DCE45B182}"/>
              </a:ext>
            </a:extLst>
          </p:cNvPr>
          <p:cNvPicPr>
            <a:picLocks noGrp="1"/>
          </p:cNvPicPr>
          <p:nvPr>
            <p:ph idx="1"/>
          </p:nvPr>
        </p:nvPicPr>
        <p:blipFill rotWithShape="1">
          <a:blip r:embed="rId2"/>
          <a:srcRect l="34373" t="16877" r="36639" b="14999"/>
          <a:stretch/>
        </p:blipFill>
        <p:spPr bwMode="auto">
          <a:xfrm>
            <a:off x="3338005" y="-1"/>
            <a:ext cx="4610241" cy="663995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721639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C6FCCBD-BB21-43CB-8C56-59FDED76F27E}"/>
              </a:ext>
            </a:extLst>
          </p:cNvPr>
          <p:cNvSpPr>
            <a:spLocks noGrp="1"/>
          </p:cNvSpPr>
          <p:nvPr>
            <p:ph type="title"/>
          </p:nvPr>
        </p:nvSpPr>
        <p:spPr/>
        <p:txBody>
          <a:bodyPr/>
          <a:lstStyle/>
          <a:p>
            <a:endParaRPr lang="uk-UA"/>
          </a:p>
        </p:txBody>
      </p:sp>
      <p:pic>
        <p:nvPicPr>
          <p:cNvPr id="4" name="Объект 3">
            <a:extLst>
              <a:ext uri="{FF2B5EF4-FFF2-40B4-BE49-F238E27FC236}">
                <a16:creationId xmlns:a16="http://schemas.microsoft.com/office/drawing/2014/main" id="{111C50C3-B7DB-4881-BA03-CD0507A06308}"/>
              </a:ext>
            </a:extLst>
          </p:cNvPr>
          <p:cNvPicPr>
            <a:picLocks noGrp="1"/>
          </p:cNvPicPr>
          <p:nvPr>
            <p:ph idx="1"/>
          </p:nvPr>
        </p:nvPicPr>
        <p:blipFill rotWithShape="1">
          <a:blip r:embed="rId2"/>
          <a:srcRect l="33312" t="18467" r="36969" b="14051"/>
          <a:stretch/>
        </p:blipFill>
        <p:spPr bwMode="auto">
          <a:xfrm>
            <a:off x="3167878" y="0"/>
            <a:ext cx="5216467" cy="669622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379008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BFA585-104C-4DCC-B72F-ABE5822DFAA8}"/>
              </a:ext>
            </a:extLst>
          </p:cNvPr>
          <p:cNvSpPr>
            <a:spLocks noGrp="1"/>
          </p:cNvSpPr>
          <p:nvPr>
            <p:ph type="title"/>
          </p:nvPr>
        </p:nvSpPr>
        <p:spPr/>
        <p:txBody>
          <a:bodyPr/>
          <a:lstStyle/>
          <a:p>
            <a:endParaRPr lang="uk-UA"/>
          </a:p>
        </p:txBody>
      </p:sp>
      <p:pic>
        <p:nvPicPr>
          <p:cNvPr id="4" name="Объект 3">
            <a:extLst>
              <a:ext uri="{FF2B5EF4-FFF2-40B4-BE49-F238E27FC236}">
                <a16:creationId xmlns:a16="http://schemas.microsoft.com/office/drawing/2014/main" id="{F96207B4-4319-4EE9-9A5D-93C44C9E9755}"/>
              </a:ext>
            </a:extLst>
          </p:cNvPr>
          <p:cNvPicPr>
            <a:picLocks noGrp="1"/>
          </p:cNvPicPr>
          <p:nvPr>
            <p:ph idx="1"/>
          </p:nvPr>
        </p:nvPicPr>
        <p:blipFill rotWithShape="1">
          <a:blip r:embed="rId2"/>
          <a:srcRect l="33471" t="16558" r="36461" b="14013"/>
          <a:stretch/>
        </p:blipFill>
        <p:spPr bwMode="auto">
          <a:xfrm>
            <a:off x="3210286" y="250043"/>
            <a:ext cx="4948976" cy="646024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878908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515E2A9-3B9C-442A-9C40-E2B1A377E388}"/>
              </a:ext>
            </a:extLst>
          </p:cNvPr>
          <p:cNvSpPr>
            <a:spLocks noGrp="1"/>
          </p:cNvSpPr>
          <p:nvPr>
            <p:ph type="title"/>
          </p:nvPr>
        </p:nvSpPr>
        <p:spPr/>
        <p:txBody>
          <a:bodyPr/>
          <a:lstStyle/>
          <a:p>
            <a:endParaRPr lang="uk-UA"/>
          </a:p>
        </p:txBody>
      </p:sp>
      <p:pic>
        <p:nvPicPr>
          <p:cNvPr id="4" name="Объект 3">
            <a:extLst>
              <a:ext uri="{FF2B5EF4-FFF2-40B4-BE49-F238E27FC236}">
                <a16:creationId xmlns:a16="http://schemas.microsoft.com/office/drawing/2014/main" id="{FB3481E6-808C-429F-B7AE-03A8E4BF2D1B}"/>
              </a:ext>
            </a:extLst>
          </p:cNvPr>
          <p:cNvPicPr>
            <a:picLocks noGrp="1"/>
          </p:cNvPicPr>
          <p:nvPr>
            <p:ph idx="1"/>
          </p:nvPr>
        </p:nvPicPr>
        <p:blipFill rotWithShape="1">
          <a:blip r:embed="rId2"/>
          <a:srcRect l="34008" t="17834" r="36460" b="11482"/>
          <a:stretch/>
        </p:blipFill>
        <p:spPr bwMode="auto">
          <a:xfrm>
            <a:off x="3002101" y="109365"/>
            <a:ext cx="4918010" cy="653058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8599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8B6F2D7-B337-481D-BD36-7A722F8512C4}"/>
              </a:ext>
            </a:extLst>
          </p:cNvPr>
          <p:cNvSpPr>
            <a:spLocks noGrp="1"/>
          </p:cNvSpPr>
          <p:nvPr>
            <p:ph type="title"/>
          </p:nvPr>
        </p:nvSpPr>
        <p:spPr/>
        <p:txBody>
          <a:bodyPr/>
          <a:lstStyle/>
          <a:p>
            <a:endParaRPr lang="uk-UA"/>
          </a:p>
        </p:txBody>
      </p:sp>
      <p:pic>
        <p:nvPicPr>
          <p:cNvPr id="4" name="Объект 3">
            <a:extLst>
              <a:ext uri="{FF2B5EF4-FFF2-40B4-BE49-F238E27FC236}">
                <a16:creationId xmlns:a16="http://schemas.microsoft.com/office/drawing/2014/main" id="{F6006987-3669-49CF-B99F-BAD763DE5664}"/>
              </a:ext>
            </a:extLst>
          </p:cNvPr>
          <p:cNvPicPr>
            <a:picLocks noGrp="1"/>
          </p:cNvPicPr>
          <p:nvPr>
            <p:ph idx="1"/>
          </p:nvPr>
        </p:nvPicPr>
        <p:blipFill rotWithShape="1">
          <a:blip r:embed="rId2"/>
          <a:srcRect l="33655" t="16874" r="36281" b="10824"/>
          <a:stretch/>
        </p:blipFill>
        <p:spPr bwMode="auto">
          <a:xfrm>
            <a:off x="3474042" y="0"/>
            <a:ext cx="4685220" cy="6858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911803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631B0D2-5A33-40A6-818C-33F5E798F0B2}"/>
              </a:ext>
            </a:extLst>
          </p:cNvPr>
          <p:cNvSpPr>
            <a:spLocks noGrp="1"/>
          </p:cNvSpPr>
          <p:nvPr>
            <p:ph type="title"/>
          </p:nvPr>
        </p:nvSpPr>
        <p:spPr/>
        <p:txBody>
          <a:bodyPr/>
          <a:lstStyle/>
          <a:p>
            <a:endParaRPr lang="uk-UA"/>
          </a:p>
        </p:txBody>
      </p:sp>
      <p:pic>
        <p:nvPicPr>
          <p:cNvPr id="4" name="Объект 3">
            <a:extLst>
              <a:ext uri="{FF2B5EF4-FFF2-40B4-BE49-F238E27FC236}">
                <a16:creationId xmlns:a16="http://schemas.microsoft.com/office/drawing/2014/main" id="{AF00D74D-ABBB-4DC0-AEB9-1CAFBDCA7408}"/>
              </a:ext>
            </a:extLst>
          </p:cNvPr>
          <p:cNvPicPr>
            <a:picLocks noGrp="1"/>
          </p:cNvPicPr>
          <p:nvPr>
            <p:ph idx="1"/>
          </p:nvPr>
        </p:nvPicPr>
        <p:blipFill rotWithShape="1">
          <a:blip r:embed="rId2"/>
          <a:srcRect l="33830" t="19110" r="37176" b="10214"/>
          <a:stretch/>
        </p:blipFill>
        <p:spPr bwMode="auto">
          <a:xfrm>
            <a:off x="3509677" y="-1"/>
            <a:ext cx="4748058" cy="673842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5432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9E597D7-A0CA-42D8-AEC7-AFE7C3D1D1A1}"/>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9C7BA084-0E35-4878-BC2A-F55AEC5E27E7}"/>
              </a:ext>
            </a:extLst>
          </p:cNvPr>
          <p:cNvSpPr>
            <a:spLocks noGrp="1"/>
          </p:cNvSpPr>
          <p:nvPr>
            <p:ph idx="1"/>
          </p:nvPr>
        </p:nvSpPr>
        <p:spPr/>
        <p:txBody>
          <a:bodyPr>
            <a:normAutofit fontScale="62500" lnSpcReduction="20000"/>
          </a:bodyPr>
          <a:lstStyle/>
          <a:p>
            <a:pPr marL="0" indent="0">
              <a:buNone/>
            </a:pPr>
            <a:r>
              <a:rPr lang="uk-UA" b="1" dirty="0"/>
              <a:t>Класифікація </a:t>
            </a:r>
            <a:r>
              <a:rPr lang="uk-UA" b="1" dirty="0" err="1"/>
              <a:t>підкарантинних</a:t>
            </a:r>
            <a:r>
              <a:rPr lang="uk-UA" b="1" dirty="0"/>
              <a:t> матеріалів і означення методів встановлення засміченості. </a:t>
            </a:r>
            <a:r>
              <a:rPr lang="uk-UA" dirty="0"/>
              <a:t>До </a:t>
            </a:r>
            <a:r>
              <a:rPr lang="uk-UA" dirty="0" err="1"/>
              <a:t>підкарантинних</a:t>
            </a:r>
            <a:r>
              <a:rPr lang="uk-UA" dirty="0"/>
              <a:t> об’єктів і матеріалів належать: </a:t>
            </a:r>
          </a:p>
          <a:p>
            <a:pPr marL="0" indent="0">
              <a:buNone/>
            </a:pPr>
            <a:r>
              <a:rPr lang="ru-RU" dirty="0"/>
              <a:t>– </a:t>
            </a:r>
            <a:r>
              <a:rPr lang="ru-RU" dirty="0" err="1"/>
              <a:t>насіння</a:t>
            </a:r>
            <a:r>
              <a:rPr lang="ru-RU" dirty="0"/>
              <a:t> і </a:t>
            </a:r>
            <a:r>
              <a:rPr lang="ru-RU" dirty="0" err="1"/>
              <a:t>садивний</a:t>
            </a:r>
            <a:r>
              <a:rPr lang="ru-RU" dirty="0"/>
              <a:t> </a:t>
            </a:r>
            <a:r>
              <a:rPr lang="ru-RU" dirty="0" err="1"/>
              <a:t>матеріал</a:t>
            </a:r>
            <a:r>
              <a:rPr lang="ru-RU" dirty="0"/>
              <a:t> </a:t>
            </a:r>
            <a:r>
              <a:rPr lang="ru-RU" dirty="0" err="1"/>
              <a:t>сільськогосподарських</a:t>
            </a:r>
            <a:r>
              <a:rPr lang="ru-RU" dirty="0"/>
              <a:t>, </a:t>
            </a:r>
            <a:r>
              <a:rPr lang="ru-RU" dirty="0" err="1"/>
              <a:t>лісових</a:t>
            </a:r>
            <a:r>
              <a:rPr lang="ru-RU" dirty="0"/>
              <a:t>, </a:t>
            </a:r>
            <a:r>
              <a:rPr lang="ru-RU" dirty="0" err="1"/>
              <a:t>декоративних</a:t>
            </a:r>
            <a:r>
              <a:rPr lang="ru-RU" dirty="0"/>
              <a:t> </a:t>
            </a:r>
            <a:r>
              <a:rPr lang="ru-RU" dirty="0" err="1"/>
              <a:t>квіткових</a:t>
            </a:r>
            <a:r>
              <a:rPr lang="ru-RU" dirty="0"/>
              <a:t> і </a:t>
            </a:r>
            <a:r>
              <a:rPr lang="ru-RU" dirty="0" err="1"/>
              <a:t>дикорослих</a:t>
            </a:r>
            <a:r>
              <a:rPr lang="ru-RU" dirty="0"/>
              <a:t> </a:t>
            </a:r>
            <a:r>
              <a:rPr lang="ru-RU" dirty="0" err="1"/>
              <a:t>рослин</a:t>
            </a:r>
            <a:r>
              <a:rPr lang="ru-RU" dirty="0"/>
              <a:t>; </a:t>
            </a:r>
          </a:p>
          <a:p>
            <a:pPr marL="0" indent="0">
              <a:buNone/>
            </a:pPr>
            <a:r>
              <a:rPr lang="uk-UA" dirty="0"/>
              <a:t>– рослини та їх частки (живці, цибулиння, бульби, кореневища, щепи та ін.), продовольче, фуражне, технічне зерно, солод, шрот, комбікорми, макуха; </a:t>
            </a:r>
          </a:p>
          <a:p>
            <a:pPr marL="0" indent="0">
              <a:buNone/>
            </a:pPr>
            <a:r>
              <a:rPr lang="ru-RU" dirty="0"/>
              <a:t>– рис, </a:t>
            </a:r>
            <a:r>
              <a:rPr lang="ru-RU" dirty="0" err="1"/>
              <a:t>крупи</a:t>
            </a:r>
            <a:r>
              <a:rPr lang="ru-RU" dirty="0"/>
              <a:t>, </a:t>
            </a:r>
            <a:r>
              <a:rPr lang="ru-RU" dirty="0" err="1"/>
              <a:t>горіхи</a:t>
            </a:r>
            <a:r>
              <a:rPr lang="ru-RU" dirty="0"/>
              <a:t>, </a:t>
            </a:r>
            <a:r>
              <a:rPr lang="ru-RU" dirty="0" err="1"/>
              <a:t>арахіс</a:t>
            </a:r>
            <a:r>
              <a:rPr lang="ru-RU" dirty="0"/>
              <a:t>, </a:t>
            </a:r>
            <a:r>
              <a:rPr lang="ru-RU" dirty="0" err="1"/>
              <a:t>борошно</a:t>
            </a:r>
            <a:r>
              <a:rPr lang="ru-RU" dirty="0"/>
              <a:t> та </a:t>
            </a:r>
            <a:r>
              <a:rPr lang="ru-RU" dirty="0" err="1"/>
              <a:t>вироби</a:t>
            </a:r>
            <a:r>
              <a:rPr lang="ru-RU" dirty="0"/>
              <a:t> з </a:t>
            </a:r>
            <a:r>
              <a:rPr lang="ru-RU" dirty="0" err="1"/>
              <a:t>нього</a:t>
            </a:r>
            <a:r>
              <a:rPr lang="ru-RU" dirty="0"/>
              <a:t>; </a:t>
            </a:r>
          </a:p>
          <a:p>
            <a:pPr marL="0" indent="0">
              <a:buNone/>
            </a:pPr>
            <a:r>
              <a:rPr lang="ru-RU" dirty="0"/>
              <a:t>– волокно </a:t>
            </a:r>
            <a:r>
              <a:rPr lang="ru-RU" dirty="0" err="1"/>
              <a:t>бавовни</a:t>
            </a:r>
            <a:r>
              <a:rPr lang="ru-RU" dirty="0"/>
              <a:t>, </a:t>
            </a:r>
            <a:r>
              <a:rPr lang="ru-RU" dirty="0" err="1"/>
              <a:t>льону</a:t>
            </a:r>
            <a:r>
              <a:rPr lang="ru-RU" dirty="0"/>
              <a:t> та </a:t>
            </a:r>
            <a:r>
              <a:rPr lang="ru-RU" dirty="0" err="1"/>
              <a:t>інших</a:t>
            </a:r>
            <a:r>
              <a:rPr lang="ru-RU" dirty="0"/>
              <a:t> прядильно-</a:t>
            </a:r>
            <a:r>
              <a:rPr lang="ru-RU" dirty="0" err="1"/>
              <a:t>волокнистих</a:t>
            </a:r>
            <a:r>
              <a:rPr lang="ru-RU" dirty="0"/>
              <a:t> культур, </a:t>
            </a:r>
            <a:r>
              <a:rPr lang="ru-RU" dirty="0" err="1"/>
              <a:t>вовни</a:t>
            </a:r>
            <a:r>
              <a:rPr lang="ru-RU" dirty="0"/>
              <a:t> </a:t>
            </a:r>
            <a:r>
              <a:rPr lang="ru-RU" dirty="0" err="1"/>
              <a:t>немитої</a:t>
            </a:r>
            <a:r>
              <a:rPr lang="ru-RU" dirty="0"/>
              <a:t> та </a:t>
            </a:r>
            <a:r>
              <a:rPr lang="ru-RU" dirty="0" err="1"/>
              <a:t>нечесаної</a:t>
            </a:r>
            <a:r>
              <a:rPr lang="ru-RU" dirty="0"/>
              <a:t>; </a:t>
            </a:r>
          </a:p>
          <a:p>
            <a:pPr marL="0" indent="0">
              <a:buNone/>
            </a:pPr>
            <a:r>
              <a:rPr lang="ru-RU" dirty="0"/>
              <a:t>– </a:t>
            </a:r>
            <a:r>
              <a:rPr lang="ru-RU" dirty="0" err="1"/>
              <a:t>шкірсировина</a:t>
            </a:r>
            <a:r>
              <a:rPr lang="ru-RU" dirty="0"/>
              <a:t>, </a:t>
            </a:r>
            <a:r>
              <a:rPr lang="ru-RU" dirty="0" err="1"/>
              <a:t>що</a:t>
            </a:r>
            <a:r>
              <a:rPr lang="ru-RU" dirty="0"/>
              <a:t> не </a:t>
            </a:r>
            <a:r>
              <a:rPr lang="ru-RU" dirty="0" err="1"/>
              <a:t>пройшла</a:t>
            </a:r>
            <a:r>
              <a:rPr lang="ru-RU" dirty="0"/>
              <a:t> </a:t>
            </a:r>
            <a:r>
              <a:rPr lang="ru-RU" dirty="0" err="1"/>
              <a:t>хімічне</a:t>
            </a:r>
            <a:r>
              <a:rPr lang="ru-RU" dirty="0"/>
              <a:t> </a:t>
            </a:r>
            <a:r>
              <a:rPr lang="ru-RU" dirty="0" err="1"/>
              <a:t>оброблення</a:t>
            </a:r>
            <a:r>
              <a:rPr lang="ru-RU" dirty="0"/>
              <a:t>; </a:t>
            </a:r>
          </a:p>
          <a:p>
            <a:pPr marL="0" indent="0">
              <a:buNone/>
            </a:pPr>
            <a:r>
              <a:rPr lang="uk-UA" dirty="0"/>
              <a:t>– лікарська рослинна сировина; </a:t>
            </a:r>
          </a:p>
          <a:p>
            <a:pPr marL="0" indent="0">
              <a:buNone/>
            </a:pPr>
            <a:r>
              <a:rPr lang="ru-RU" dirty="0"/>
              <a:t>– </a:t>
            </a:r>
            <a:r>
              <a:rPr lang="ru-RU" dirty="0" err="1"/>
              <a:t>свіжі</a:t>
            </a:r>
            <a:r>
              <a:rPr lang="ru-RU" dirty="0"/>
              <a:t> </a:t>
            </a:r>
            <a:r>
              <a:rPr lang="ru-RU" dirty="0" err="1"/>
              <a:t>овочі</a:t>
            </a:r>
            <a:r>
              <a:rPr lang="ru-RU" dirty="0"/>
              <a:t>, </a:t>
            </a:r>
            <a:r>
              <a:rPr lang="ru-RU" dirty="0" err="1"/>
              <a:t>фрукти</a:t>
            </a:r>
            <a:r>
              <a:rPr lang="ru-RU" dirty="0"/>
              <a:t>, </a:t>
            </a:r>
            <a:r>
              <a:rPr lang="ru-RU" dirty="0" err="1"/>
              <a:t>картопля</a:t>
            </a:r>
            <a:r>
              <a:rPr lang="ru-RU" dirty="0"/>
              <a:t>, плоди </a:t>
            </a:r>
            <a:r>
              <a:rPr lang="ru-RU" dirty="0" err="1"/>
              <a:t>баштанних</a:t>
            </a:r>
            <a:r>
              <a:rPr lang="ru-RU" dirty="0"/>
              <a:t> культур; </a:t>
            </a:r>
          </a:p>
          <a:p>
            <a:pPr marL="0" indent="0">
              <a:buNone/>
            </a:pPr>
            <a:r>
              <a:rPr lang="ru-RU" dirty="0"/>
              <a:t>– </a:t>
            </a:r>
            <a:r>
              <a:rPr lang="ru-RU" dirty="0" err="1"/>
              <a:t>рослинні</a:t>
            </a:r>
            <a:r>
              <a:rPr lang="ru-RU" dirty="0"/>
              <a:t> </a:t>
            </a:r>
            <a:r>
              <a:rPr lang="ru-RU" dirty="0" err="1"/>
              <a:t>вкладання</a:t>
            </a:r>
            <a:r>
              <a:rPr lang="ru-RU" dirty="0"/>
              <a:t> у </a:t>
            </a:r>
            <a:r>
              <a:rPr lang="ru-RU" dirty="0" err="1"/>
              <a:t>поштові</a:t>
            </a:r>
            <a:r>
              <a:rPr lang="ru-RU" dirty="0"/>
              <a:t> </a:t>
            </a:r>
            <a:r>
              <a:rPr lang="ru-RU" dirty="0" err="1"/>
              <a:t>відправлення</a:t>
            </a:r>
            <a:r>
              <a:rPr lang="ru-RU" dirty="0"/>
              <a:t>, </a:t>
            </a:r>
            <a:r>
              <a:rPr lang="ru-RU" dirty="0" err="1"/>
              <a:t>гербарії</a:t>
            </a:r>
            <a:r>
              <a:rPr lang="ru-RU" dirty="0"/>
              <a:t> та </a:t>
            </a:r>
            <a:r>
              <a:rPr lang="ru-RU" dirty="0" err="1"/>
              <a:t>колекції</a:t>
            </a:r>
            <a:r>
              <a:rPr lang="ru-RU" dirty="0"/>
              <a:t> </a:t>
            </a:r>
            <a:r>
              <a:rPr lang="ru-RU" dirty="0" err="1"/>
              <a:t>насіння</a:t>
            </a:r>
            <a:r>
              <a:rPr lang="ru-RU" dirty="0"/>
              <a:t>; </a:t>
            </a:r>
          </a:p>
          <a:p>
            <a:pPr marL="0" indent="0">
              <a:buNone/>
            </a:pPr>
            <a:r>
              <a:rPr lang="uk-UA" dirty="0"/>
              <a:t>– моноліти і зразки ґрунтів, органічні добрива і продукція на їх основі; </a:t>
            </a:r>
          </a:p>
          <a:p>
            <a:pPr marL="0" indent="0">
              <a:buNone/>
            </a:pPr>
            <a:r>
              <a:rPr lang="ru-RU" dirty="0"/>
              <a:t>– фураж (</a:t>
            </a:r>
            <a:r>
              <a:rPr lang="ru-RU" dirty="0" err="1"/>
              <a:t>сіно</a:t>
            </a:r>
            <a:r>
              <a:rPr lang="ru-RU" dirty="0"/>
              <a:t>, </a:t>
            </a:r>
            <a:r>
              <a:rPr lang="ru-RU" dirty="0" err="1"/>
              <a:t>комбікорм</a:t>
            </a:r>
            <a:r>
              <a:rPr lang="ru-RU" dirty="0"/>
              <a:t>, </a:t>
            </a:r>
            <a:r>
              <a:rPr lang="ru-RU" dirty="0" err="1"/>
              <a:t>підстилка</a:t>
            </a:r>
            <a:r>
              <a:rPr lang="ru-RU" dirty="0"/>
              <a:t> і т. </a:t>
            </a:r>
            <a:r>
              <a:rPr lang="ru-RU" dirty="0" err="1"/>
              <a:t>ін</a:t>
            </a:r>
            <a:r>
              <a:rPr lang="ru-RU" dirty="0"/>
              <a:t>.), </a:t>
            </a:r>
            <a:r>
              <a:rPr lang="ru-RU" dirty="0" err="1"/>
              <a:t>що</a:t>
            </a:r>
            <a:r>
              <a:rPr lang="ru-RU" dirty="0"/>
              <a:t> </a:t>
            </a:r>
            <a:r>
              <a:rPr lang="ru-RU" dirty="0" err="1"/>
              <a:t>використовується</a:t>
            </a:r>
            <a:r>
              <a:rPr lang="ru-RU" dirty="0"/>
              <a:t> </a:t>
            </a:r>
            <a:r>
              <a:rPr lang="ru-RU" dirty="0" err="1"/>
              <a:t>під</a:t>
            </a:r>
            <a:r>
              <a:rPr lang="ru-RU" dirty="0"/>
              <a:t> час </a:t>
            </a:r>
            <a:r>
              <a:rPr lang="ru-RU" dirty="0" err="1"/>
              <a:t>ввезення</a:t>
            </a:r>
            <a:r>
              <a:rPr lang="ru-RU" dirty="0"/>
              <a:t> </a:t>
            </a:r>
            <a:r>
              <a:rPr lang="ru-RU" dirty="0" err="1"/>
              <a:t>худоби</a:t>
            </a:r>
            <a:r>
              <a:rPr lang="ru-RU" dirty="0"/>
              <a:t> з-за кордону. </a:t>
            </a:r>
            <a:endParaRPr lang="uk-UA" dirty="0"/>
          </a:p>
        </p:txBody>
      </p:sp>
    </p:spTree>
    <p:extLst>
      <p:ext uri="{BB962C8B-B14F-4D97-AF65-F5344CB8AC3E}">
        <p14:creationId xmlns:p14="http://schemas.microsoft.com/office/powerpoint/2010/main" val="2320126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0F261D4-0CDD-4D4A-A7D9-C975F30615EA}"/>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72548EB8-AF3C-4B95-9BE8-8EDFF53E57F8}"/>
              </a:ext>
            </a:extLst>
          </p:cNvPr>
          <p:cNvSpPr>
            <a:spLocks noGrp="1"/>
          </p:cNvSpPr>
          <p:nvPr>
            <p:ph idx="1"/>
          </p:nvPr>
        </p:nvSpPr>
        <p:spPr/>
        <p:txBody>
          <a:bodyPr/>
          <a:lstStyle/>
          <a:p>
            <a:r>
              <a:rPr lang="uk-UA" dirty="0"/>
              <a:t>Методи встановлення засміченості </a:t>
            </a:r>
            <a:r>
              <a:rPr lang="uk-UA" dirty="0" err="1"/>
              <a:t>підкарантинних</a:t>
            </a:r>
            <a:r>
              <a:rPr lang="uk-UA" dirty="0"/>
              <a:t> матеріалів насінням, плодами і вегетативними органами розмноження карантинних, потенційно небезпечних та інших видів бур’янів розподіляються на: візуальний метод, метод просіювання, метод відмивання, метод насичених розчинів. </a:t>
            </a:r>
          </a:p>
        </p:txBody>
      </p:sp>
    </p:spTree>
    <p:extLst>
      <p:ext uri="{BB962C8B-B14F-4D97-AF65-F5344CB8AC3E}">
        <p14:creationId xmlns:p14="http://schemas.microsoft.com/office/powerpoint/2010/main" val="877420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D3F5767-668E-44C9-AFCF-1C0714741705}"/>
              </a:ext>
            </a:extLst>
          </p:cNvPr>
          <p:cNvSpPr>
            <a:spLocks noGrp="1"/>
          </p:cNvSpPr>
          <p:nvPr>
            <p:ph type="title"/>
          </p:nvPr>
        </p:nvSpPr>
        <p:spPr/>
        <p:txBody>
          <a:bodyPr/>
          <a:lstStyle/>
          <a:p>
            <a:endParaRPr lang="uk-UA"/>
          </a:p>
        </p:txBody>
      </p:sp>
      <p:pic>
        <p:nvPicPr>
          <p:cNvPr id="4" name="Объект 3">
            <a:extLst>
              <a:ext uri="{FF2B5EF4-FFF2-40B4-BE49-F238E27FC236}">
                <a16:creationId xmlns:a16="http://schemas.microsoft.com/office/drawing/2014/main" id="{56FAE8DC-8A24-4221-8C95-D72E6D7591CE}"/>
              </a:ext>
            </a:extLst>
          </p:cNvPr>
          <p:cNvPicPr>
            <a:picLocks noGrp="1"/>
          </p:cNvPicPr>
          <p:nvPr>
            <p:ph idx="1"/>
          </p:nvPr>
        </p:nvPicPr>
        <p:blipFill rotWithShape="1">
          <a:blip r:embed="rId2"/>
          <a:srcRect l="34830" t="21652" r="36681" b="11799"/>
          <a:stretch/>
        </p:blipFill>
        <p:spPr bwMode="auto">
          <a:xfrm>
            <a:off x="3060764" y="151570"/>
            <a:ext cx="5070362" cy="670643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81843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6D7D313-81E1-4F42-9F90-AED2A8536148}"/>
              </a:ext>
            </a:extLst>
          </p:cNvPr>
          <p:cNvSpPr>
            <a:spLocks noGrp="1"/>
          </p:cNvSpPr>
          <p:nvPr>
            <p:ph type="title"/>
          </p:nvPr>
        </p:nvSpPr>
        <p:spPr/>
        <p:txBody>
          <a:bodyPr/>
          <a:lstStyle/>
          <a:p>
            <a:endParaRPr lang="uk-UA"/>
          </a:p>
        </p:txBody>
      </p:sp>
      <p:pic>
        <p:nvPicPr>
          <p:cNvPr id="4" name="Объект 3">
            <a:extLst>
              <a:ext uri="{FF2B5EF4-FFF2-40B4-BE49-F238E27FC236}">
                <a16:creationId xmlns:a16="http://schemas.microsoft.com/office/drawing/2014/main" id="{27A1467F-709B-478C-A8E1-4427722F5E50}"/>
              </a:ext>
            </a:extLst>
          </p:cNvPr>
          <p:cNvPicPr>
            <a:picLocks noGrp="1"/>
          </p:cNvPicPr>
          <p:nvPr>
            <p:ph idx="1"/>
          </p:nvPr>
        </p:nvPicPr>
        <p:blipFill rotWithShape="1">
          <a:blip r:embed="rId2"/>
          <a:srcRect l="34201" t="18467" r="36997" b="14355"/>
          <a:stretch/>
        </p:blipFill>
        <p:spPr bwMode="auto">
          <a:xfrm>
            <a:off x="2777759" y="-1"/>
            <a:ext cx="5212689" cy="671028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91813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A9DCD28-65CD-4C67-82DB-59D81D801A4F}"/>
              </a:ext>
            </a:extLst>
          </p:cNvPr>
          <p:cNvSpPr>
            <a:spLocks noGrp="1"/>
          </p:cNvSpPr>
          <p:nvPr>
            <p:ph type="title"/>
          </p:nvPr>
        </p:nvSpPr>
        <p:spPr/>
        <p:txBody>
          <a:bodyPr/>
          <a:lstStyle/>
          <a:p>
            <a:endParaRPr lang="uk-UA"/>
          </a:p>
        </p:txBody>
      </p:sp>
      <p:pic>
        <p:nvPicPr>
          <p:cNvPr id="4" name="Объект 3">
            <a:extLst>
              <a:ext uri="{FF2B5EF4-FFF2-40B4-BE49-F238E27FC236}">
                <a16:creationId xmlns:a16="http://schemas.microsoft.com/office/drawing/2014/main" id="{4A41A00C-9914-4AC2-A111-0F55796DA7BC}"/>
              </a:ext>
            </a:extLst>
          </p:cNvPr>
          <p:cNvPicPr>
            <a:picLocks noGrp="1"/>
          </p:cNvPicPr>
          <p:nvPr>
            <p:ph idx="1"/>
          </p:nvPr>
        </p:nvPicPr>
        <p:blipFill rotWithShape="1">
          <a:blip r:embed="rId2"/>
          <a:srcRect l="34009" t="20699" r="37176" b="12117"/>
          <a:stretch/>
        </p:blipFill>
        <p:spPr bwMode="auto">
          <a:xfrm>
            <a:off x="3479677" y="179704"/>
            <a:ext cx="4918736" cy="667829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213505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E58A66B-D309-4698-A94F-8CABD3309C8A}"/>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DC5607AF-2283-41D7-904E-C858413C0092}"/>
              </a:ext>
            </a:extLst>
          </p:cNvPr>
          <p:cNvSpPr>
            <a:spLocks noGrp="1"/>
          </p:cNvSpPr>
          <p:nvPr>
            <p:ph idx="1"/>
          </p:nvPr>
        </p:nvSpPr>
        <p:spPr/>
        <p:txBody>
          <a:bodyPr>
            <a:normAutofit lnSpcReduction="10000"/>
          </a:bodyPr>
          <a:lstStyle/>
          <a:p>
            <a:r>
              <a:rPr lang="uk-UA" b="1" dirty="0"/>
              <a:t>Підготовка проб. </a:t>
            </a:r>
            <a:r>
              <a:rPr lang="uk-UA" dirty="0"/>
              <a:t>На </a:t>
            </a:r>
            <a:r>
              <a:rPr lang="uk-UA" dirty="0" err="1"/>
              <a:t>гербологічну</a:t>
            </a:r>
            <a:r>
              <a:rPr lang="uk-UA" dirty="0"/>
              <a:t> експертизу середні проби надходять після ентомологічної, мікологічної і </a:t>
            </a:r>
            <a:r>
              <a:rPr lang="uk-UA" dirty="0" err="1"/>
              <a:t>фітогельмінтологічної</a:t>
            </a:r>
            <a:r>
              <a:rPr lang="uk-UA" dirty="0"/>
              <a:t> експертиз. </a:t>
            </a:r>
            <a:r>
              <a:rPr lang="uk-UA" dirty="0" err="1"/>
              <a:t>Гербологу</a:t>
            </a:r>
            <a:r>
              <a:rPr lang="uk-UA" dirty="0"/>
              <a:t> передається окремо проба рослинного чи іншого матеріалу і в окремому пакуванні залишки сходів із сит у разі просіювання чи </a:t>
            </a:r>
            <a:r>
              <a:rPr lang="uk-UA" dirty="0" err="1"/>
              <a:t>спливів</a:t>
            </a:r>
            <a:r>
              <a:rPr lang="uk-UA" dirty="0"/>
              <a:t> під час флотації від попередніх експертиз. </a:t>
            </a:r>
          </a:p>
          <a:p>
            <a:r>
              <a:rPr lang="uk-UA" dirty="0"/>
              <a:t>Під час проведення експертизи дрібних партій рослинної продукції (вагою до 3 кг), що використовують для науково-дослідних робіт або для колекції ботанічних садів, проводиться повний (100 %) аналіз всього насіння, плодів, бур’янів з кожної торбинки чи пакета (якщо пакетів з однорідним насінням не більше 25). </a:t>
            </a:r>
          </a:p>
        </p:txBody>
      </p:sp>
    </p:spTree>
    <p:extLst>
      <p:ext uri="{BB962C8B-B14F-4D97-AF65-F5344CB8AC3E}">
        <p14:creationId xmlns:p14="http://schemas.microsoft.com/office/powerpoint/2010/main" val="13709154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00F2085-E0CB-4EF3-ADC6-2E8CC6B51FC3}"/>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5F044270-63D9-4084-B0AC-1C7A3FD823C2}"/>
              </a:ext>
            </a:extLst>
          </p:cNvPr>
          <p:cNvSpPr>
            <a:spLocks noGrp="1"/>
          </p:cNvSpPr>
          <p:nvPr>
            <p:ph idx="1"/>
          </p:nvPr>
        </p:nvSpPr>
        <p:spPr/>
        <p:txBody>
          <a:bodyPr/>
          <a:lstStyle/>
          <a:p>
            <a:r>
              <a:rPr lang="ru-RU" dirty="0" err="1"/>
              <a:t>Під</a:t>
            </a:r>
            <a:r>
              <a:rPr lang="ru-RU" dirty="0"/>
              <a:t> час </a:t>
            </a:r>
            <a:r>
              <a:rPr lang="ru-RU" dirty="0" err="1"/>
              <a:t>масового</a:t>
            </a:r>
            <a:r>
              <a:rPr lang="ru-RU" dirty="0"/>
              <a:t> </a:t>
            </a:r>
            <a:r>
              <a:rPr lang="ru-RU" dirty="0" err="1"/>
              <a:t>надходження</a:t>
            </a:r>
            <a:r>
              <a:rPr lang="ru-RU" dirty="0"/>
              <a:t> невеликих </a:t>
            </a:r>
            <a:r>
              <a:rPr lang="ru-RU" dirty="0" err="1"/>
              <a:t>партій</a:t>
            </a:r>
            <a:r>
              <a:rPr lang="ru-RU" dirty="0"/>
              <a:t> для продажу, </a:t>
            </a:r>
            <a:r>
              <a:rPr lang="ru-RU" dirty="0" err="1"/>
              <a:t>наприклад</a:t>
            </a:r>
            <a:r>
              <a:rPr lang="ru-RU" dirty="0"/>
              <a:t>, </a:t>
            </a:r>
            <a:r>
              <a:rPr lang="ru-RU" dirty="0" err="1"/>
              <a:t>квіткових</a:t>
            </a:r>
            <a:r>
              <a:rPr lang="ru-RU" dirty="0"/>
              <a:t>, </a:t>
            </a:r>
            <a:r>
              <a:rPr lang="ru-RU" dirty="0" err="1"/>
              <a:t>овочевих</a:t>
            </a:r>
            <a:r>
              <a:rPr lang="ru-RU" dirty="0"/>
              <a:t> та </a:t>
            </a:r>
            <a:r>
              <a:rPr lang="ru-RU" dirty="0" err="1"/>
              <a:t>інших</a:t>
            </a:r>
            <a:r>
              <a:rPr lang="ru-RU" dirty="0"/>
              <a:t> </a:t>
            </a:r>
            <a:r>
              <a:rPr lang="ru-RU" dirty="0" err="1"/>
              <a:t>екзотичних</a:t>
            </a:r>
            <a:r>
              <a:rPr lang="ru-RU" dirty="0"/>
              <a:t> культур, </a:t>
            </a:r>
            <a:r>
              <a:rPr lang="ru-RU" dirty="0" err="1"/>
              <a:t>оглядають</a:t>
            </a:r>
            <a:r>
              <a:rPr lang="ru-RU" dirty="0"/>
              <a:t> </a:t>
            </a:r>
            <a:r>
              <a:rPr lang="ru-RU" dirty="0" err="1"/>
              <a:t>певну</a:t>
            </a:r>
            <a:r>
              <a:rPr lang="ru-RU" dirty="0"/>
              <a:t> </a:t>
            </a:r>
            <a:r>
              <a:rPr lang="ru-RU" dirty="0" err="1"/>
              <a:t>кількість</a:t>
            </a:r>
            <a:r>
              <a:rPr lang="ru-RU" dirty="0"/>
              <a:t> </a:t>
            </a:r>
            <a:r>
              <a:rPr lang="ru-RU" dirty="0" err="1"/>
              <a:t>торбинок</a:t>
            </a:r>
            <a:r>
              <a:rPr lang="ru-RU" dirty="0"/>
              <a:t> </a:t>
            </a:r>
            <a:r>
              <a:rPr lang="ru-RU" dirty="0" err="1"/>
              <a:t>або</a:t>
            </a:r>
            <a:r>
              <a:rPr lang="ru-RU" dirty="0"/>
              <a:t> </a:t>
            </a:r>
            <a:r>
              <a:rPr lang="ru-RU" dirty="0" err="1"/>
              <a:t>пакетів</a:t>
            </a:r>
            <a:r>
              <a:rPr lang="ru-RU" dirty="0"/>
              <a:t>. </a:t>
            </a:r>
          </a:p>
          <a:p>
            <a:r>
              <a:rPr lang="ru-RU" dirty="0" err="1"/>
              <a:t>Експертиза</a:t>
            </a:r>
            <a:r>
              <a:rPr lang="ru-RU" dirty="0"/>
              <a:t> </a:t>
            </a:r>
            <a:r>
              <a:rPr lang="ru-RU" dirty="0" err="1"/>
              <a:t>змітків</a:t>
            </a:r>
            <a:r>
              <a:rPr lang="ru-RU" dirty="0"/>
              <a:t>, прядильно-</a:t>
            </a:r>
            <a:r>
              <a:rPr lang="ru-RU" dirty="0" err="1"/>
              <a:t>волокнистих</a:t>
            </a:r>
            <a:r>
              <a:rPr lang="ru-RU" dirty="0"/>
              <a:t> </a:t>
            </a:r>
            <a:r>
              <a:rPr lang="ru-RU" dirty="0" err="1"/>
              <a:t>матеріалів</a:t>
            </a:r>
            <a:r>
              <a:rPr lang="ru-RU" dirty="0"/>
              <a:t>, </a:t>
            </a:r>
            <a:r>
              <a:rPr lang="ru-RU" dirty="0" err="1"/>
              <a:t>лікарської</a:t>
            </a:r>
            <a:r>
              <a:rPr lang="ru-RU" dirty="0"/>
              <a:t> </a:t>
            </a:r>
            <a:r>
              <a:rPr lang="ru-RU" dirty="0" err="1"/>
              <a:t>сировини</a:t>
            </a:r>
            <a:r>
              <a:rPr lang="ru-RU" dirty="0"/>
              <a:t>, </a:t>
            </a:r>
            <a:r>
              <a:rPr lang="ru-RU" dirty="0" err="1"/>
              <a:t>сіна</a:t>
            </a:r>
            <a:r>
              <a:rPr lang="ru-RU" dirty="0"/>
              <a:t>, </a:t>
            </a:r>
            <a:r>
              <a:rPr lang="ru-RU" dirty="0" err="1"/>
              <a:t>соломи</a:t>
            </a:r>
            <a:r>
              <a:rPr lang="ru-RU" dirty="0"/>
              <a:t>, </a:t>
            </a:r>
            <a:r>
              <a:rPr lang="ru-RU" dirty="0" err="1"/>
              <a:t>посадкового</a:t>
            </a:r>
            <a:r>
              <a:rPr lang="ru-RU" dirty="0"/>
              <a:t> </a:t>
            </a:r>
            <a:r>
              <a:rPr lang="ru-RU" dirty="0" err="1"/>
              <a:t>матеріалу</a:t>
            </a:r>
            <a:r>
              <a:rPr lang="ru-RU" dirty="0"/>
              <a:t> проводиться </a:t>
            </a:r>
            <a:r>
              <a:rPr lang="ru-RU" dirty="0" err="1"/>
              <a:t>візуальним</a:t>
            </a:r>
            <a:r>
              <a:rPr lang="ru-RU" dirty="0"/>
              <a:t> методом. </a:t>
            </a:r>
            <a:r>
              <a:rPr lang="ru-RU" dirty="0" err="1"/>
              <a:t>Під</a:t>
            </a:r>
            <a:r>
              <a:rPr lang="ru-RU" dirty="0"/>
              <a:t> час </a:t>
            </a:r>
            <a:r>
              <a:rPr lang="ru-RU" dirty="0" err="1"/>
              <a:t>проведення</a:t>
            </a:r>
            <a:r>
              <a:rPr lang="ru-RU" dirty="0"/>
              <a:t> </a:t>
            </a:r>
            <a:r>
              <a:rPr lang="ru-RU" dirty="0" err="1"/>
              <a:t>експертизи</a:t>
            </a:r>
            <a:r>
              <a:rPr lang="ru-RU" dirty="0"/>
              <a:t> </a:t>
            </a:r>
            <a:r>
              <a:rPr lang="ru-RU" dirty="0" err="1"/>
              <a:t>гербаріїв</a:t>
            </a:r>
            <a:r>
              <a:rPr lang="ru-RU" dirty="0"/>
              <a:t> </a:t>
            </a:r>
            <a:r>
              <a:rPr lang="ru-RU" dirty="0" err="1"/>
              <a:t>необхідно</a:t>
            </a:r>
            <a:r>
              <a:rPr lang="ru-RU" dirty="0"/>
              <a:t> </a:t>
            </a:r>
            <a:r>
              <a:rPr lang="ru-RU" dirty="0" err="1"/>
              <a:t>оглядати</a:t>
            </a:r>
            <a:r>
              <a:rPr lang="ru-RU" dirty="0"/>
              <a:t> </a:t>
            </a:r>
            <a:r>
              <a:rPr lang="ru-RU" dirty="0" err="1"/>
              <a:t>кожний</a:t>
            </a:r>
            <a:r>
              <a:rPr lang="ru-RU" dirty="0"/>
              <a:t> </a:t>
            </a:r>
            <a:r>
              <a:rPr lang="ru-RU" dirty="0" err="1"/>
              <a:t>гербарний</a:t>
            </a:r>
            <a:r>
              <a:rPr lang="ru-RU" dirty="0"/>
              <a:t> лист. </a:t>
            </a:r>
            <a:endParaRPr lang="uk-UA" dirty="0"/>
          </a:p>
        </p:txBody>
      </p:sp>
    </p:spTree>
    <p:extLst>
      <p:ext uri="{BB962C8B-B14F-4D97-AF65-F5344CB8AC3E}">
        <p14:creationId xmlns:p14="http://schemas.microsoft.com/office/powerpoint/2010/main" val="61585950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1616</Words>
  <Application>Microsoft Office PowerPoint</Application>
  <PresentationFormat>Широкоэкранный</PresentationFormat>
  <Paragraphs>48</Paragraphs>
  <Slides>29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29</vt:i4>
      </vt:variant>
    </vt:vector>
  </HeadingPairs>
  <TitlesOfParts>
    <vt:vector size="33" baseType="lpstr">
      <vt:lpstr>Arial</vt:lpstr>
      <vt:lpstr>Calibri</vt:lpstr>
      <vt:lpstr>Calibri Light</vt:lpstr>
      <vt:lpstr>Тема Office</vt:lpstr>
      <vt:lpstr>Лекція 16</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16</dc:title>
  <dc:creator> </dc:creator>
  <cp:lastModifiedBy> </cp:lastModifiedBy>
  <cp:revision>8</cp:revision>
  <dcterms:created xsi:type="dcterms:W3CDTF">2020-03-16T07:18:09Z</dcterms:created>
  <dcterms:modified xsi:type="dcterms:W3CDTF">2020-03-21T06:41:24Z</dcterms:modified>
</cp:coreProperties>
</file>