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3" r:id="rId4"/>
    <p:sldId id="259" r:id="rId5"/>
    <p:sldId id="317" r:id="rId6"/>
    <p:sldId id="258" r:id="rId7"/>
    <p:sldId id="294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3" r:id="rId19"/>
    <p:sldId id="269" r:id="rId20"/>
    <p:sldId id="270" r:id="rId21"/>
    <p:sldId id="271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5" r:id="rId41"/>
    <p:sldId id="292" r:id="rId42"/>
    <p:sldId id="296" r:id="rId43"/>
    <p:sldId id="293" r:id="rId44"/>
    <p:sldId id="298" r:id="rId45"/>
    <p:sldId id="297" r:id="rId46"/>
    <p:sldId id="299" r:id="rId47"/>
    <p:sldId id="300" r:id="rId48"/>
    <p:sldId id="301" r:id="rId49"/>
    <p:sldId id="302" r:id="rId50"/>
    <p:sldId id="303" r:id="rId51"/>
    <p:sldId id="314" r:id="rId52"/>
    <p:sldId id="315" r:id="rId53"/>
    <p:sldId id="316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660"/>
  </p:normalViewPr>
  <p:slideViewPr>
    <p:cSldViewPr>
      <p:cViewPr varScale="1">
        <p:scale>
          <a:sx n="46" d="100"/>
          <a:sy n="46" d="100"/>
        </p:scale>
        <p:origin x="-149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Методи моніторингу шкідників, хвороб та бур’янів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9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Маршрутні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обстеження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в основному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smtClean="0"/>
              <a:t>для: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візуального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/>
              <a:t>заселеності</a:t>
            </a:r>
            <a:r>
              <a:rPr lang="ru-RU" dirty="0"/>
              <a:t> поля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шкідником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ураженості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хворобами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територіального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 smtClean="0"/>
              <a:t>стаціального</a:t>
            </a:r>
            <a:r>
              <a:rPr lang="ru-RU" dirty="0" smtClean="0"/>
              <a:t> </a:t>
            </a:r>
            <a:r>
              <a:rPr lang="ru-RU" dirty="0" err="1" smtClean="0"/>
              <a:t>розміщення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іншому</a:t>
            </a:r>
            <a:r>
              <a:rPr lang="ru-RU" dirty="0" smtClean="0"/>
              <a:t>  </a:t>
            </a:r>
            <a:r>
              <a:rPr lang="ru-RU" dirty="0" err="1"/>
              <a:t>угідді</a:t>
            </a:r>
            <a:r>
              <a:rPr lang="ru-RU" dirty="0"/>
              <a:t>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шкідників</a:t>
            </a:r>
            <a:r>
              <a:rPr lang="ru-RU" dirty="0"/>
              <a:t> та </a:t>
            </a:r>
            <a:r>
              <a:rPr lang="ru-RU" dirty="0" err="1"/>
              <a:t>уражених</a:t>
            </a:r>
            <a:r>
              <a:rPr lang="ru-RU" dirty="0"/>
              <a:t> хворобою </a:t>
            </a:r>
            <a:r>
              <a:rPr lang="ru-RU" dirty="0" err="1"/>
              <a:t>рослин</a:t>
            </a:r>
            <a:r>
              <a:rPr lang="ru-RU" dirty="0"/>
              <a:t>, а </a:t>
            </a:r>
            <a:r>
              <a:rPr lang="ru-RU" dirty="0" err="1"/>
              <a:t>відмічають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smtClean="0"/>
              <a:t>ї </a:t>
            </a:r>
            <a:r>
              <a:rPr lang="ru-RU" dirty="0" err="1" smtClean="0"/>
              <a:t>наявність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2838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err="1">
                <a:solidFill>
                  <a:srgbClr val="FF0000"/>
                </a:solidFill>
              </a:rPr>
              <a:t>Маршрутні</a:t>
            </a: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u="sng" dirty="0" err="1">
                <a:solidFill>
                  <a:srgbClr val="FF0000"/>
                </a:solidFill>
              </a:rPr>
              <a:t>обстеження</a:t>
            </a: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проводять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як на </a:t>
            </a:r>
            <a:r>
              <a:rPr lang="ru-RU" dirty="0">
                <a:solidFill>
                  <a:srgbClr val="FF0000"/>
                </a:solidFill>
              </a:rPr>
              <a:t>10% </a:t>
            </a:r>
            <a:r>
              <a:rPr lang="ru-RU" dirty="0" err="1">
                <a:solidFill>
                  <a:srgbClr val="FF0000"/>
                </a:solidFill>
              </a:rPr>
              <a:t>площі</a:t>
            </a:r>
            <a:r>
              <a:rPr lang="ru-RU" dirty="0"/>
              <a:t>, </a:t>
            </a:r>
            <a:r>
              <a:rPr lang="ru-RU" dirty="0" smtClean="0"/>
              <a:t>де </a:t>
            </a:r>
            <a:r>
              <a:rPr lang="ru-RU" dirty="0" err="1" smtClean="0"/>
              <a:t>окомірно</a:t>
            </a:r>
            <a:r>
              <a:rPr lang="ru-RU" dirty="0" smtClean="0"/>
              <a:t>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і </a:t>
            </a:r>
            <a:r>
              <a:rPr lang="ru-RU" dirty="0" err="1"/>
              <a:t>ураженість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хворобами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6605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Під</a:t>
            </a:r>
            <a:r>
              <a:rPr lang="ru-RU" dirty="0"/>
              <a:t> час детального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і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пошкодженості</a:t>
            </a:r>
            <a:r>
              <a:rPr lang="ru-RU" dirty="0" smtClean="0"/>
              <a:t> ним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, </a:t>
            </a:r>
            <a:r>
              <a:rPr lang="ru-RU" dirty="0" err="1"/>
              <a:t>уражених</a:t>
            </a:r>
            <a:r>
              <a:rPr lang="ru-RU" dirty="0"/>
              <a:t> хворобою, та</a:t>
            </a:r>
          </a:p>
          <a:p>
            <a:pPr marL="0" indent="0">
              <a:buNone/>
            </a:pP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доцільність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методи</a:t>
            </a:r>
            <a:r>
              <a:rPr lang="ru-RU" dirty="0"/>
              <a:t> тих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078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Детальні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обліки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фахівці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пунктів</a:t>
            </a:r>
            <a:r>
              <a:rPr lang="ru-RU" dirty="0"/>
              <a:t> </a:t>
            </a:r>
            <a:r>
              <a:rPr lang="ru-RU" dirty="0" err="1"/>
              <a:t>сигналізації</a:t>
            </a:r>
            <a:r>
              <a:rPr lang="ru-RU" dirty="0"/>
              <a:t> та </a:t>
            </a:r>
            <a:r>
              <a:rPr lang="ru-RU" dirty="0" err="1"/>
              <a:t>прогнозів</a:t>
            </a:r>
            <a:r>
              <a:rPr lang="ru-RU" dirty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на </a:t>
            </a:r>
            <a:r>
              <a:rPr lang="ru-RU" dirty="0" err="1"/>
              <a:t>пробних</a:t>
            </a:r>
            <a:r>
              <a:rPr lang="ru-RU" dirty="0"/>
              <a:t> </a:t>
            </a:r>
            <a:r>
              <a:rPr lang="ru-RU" dirty="0" err="1"/>
              <a:t>площах</a:t>
            </a:r>
            <a:r>
              <a:rPr lang="ru-RU" dirty="0"/>
              <a:t> </a:t>
            </a:r>
            <a:r>
              <a:rPr lang="ru-RU" dirty="0" err="1"/>
              <a:t>вибраних</a:t>
            </a:r>
            <a:r>
              <a:rPr lang="ru-RU" dirty="0"/>
              <a:t> 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полів</a:t>
            </a:r>
            <a:r>
              <a:rPr lang="ru-RU" dirty="0"/>
              <a:t> систематично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, як через </a:t>
            </a:r>
            <a:r>
              <a:rPr lang="ru-RU" dirty="0" err="1"/>
              <a:t>кожні</a:t>
            </a:r>
            <a:r>
              <a:rPr lang="ru-RU" dirty="0"/>
              <a:t> 10 </a:t>
            </a:r>
            <a:r>
              <a:rPr lang="ru-RU" dirty="0" err="1"/>
              <a:t>днів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Стежать</a:t>
            </a:r>
            <a:r>
              <a:rPr lang="ru-RU" dirty="0" smtClean="0"/>
              <a:t> за:</a:t>
            </a:r>
          </a:p>
          <a:p>
            <a:r>
              <a:rPr lang="ru-RU" dirty="0" err="1" smtClean="0"/>
              <a:t>фенологією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/>
              <a:t>, сезонною </a:t>
            </a:r>
            <a:r>
              <a:rPr lang="ru-RU" dirty="0" err="1"/>
              <a:t>динамікою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щільності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ступенем</a:t>
            </a:r>
            <a:r>
              <a:rPr lang="ru-RU" dirty="0" smtClean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хворобами </a:t>
            </a:r>
          </a:p>
          <a:p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/>
              <a:t>строки </a:t>
            </a:r>
            <a:r>
              <a:rPr lang="ru-RU" dirty="0" err="1"/>
              <a:t>появи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фаз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господарства</a:t>
            </a:r>
            <a:r>
              <a:rPr lang="ru-RU" dirty="0" smtClean="0"/>
              <a:t> </a:t>
            </a:r>
            <a:r>
              <a:rPr lang="ru-RU" dirty="0" err="1"/>
              <a:t>сигнали</a:t>
            </a:r>
            <a:r>
              <a:rPr lang="ru-RU" dirty="0"/>
              <a:t> про </a:t>
            </a:r>
            <a:r>
              <a:rPr lang="ru-RU" dirty="0" err="1"/>
              <a:t>доцільність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обстежень</a:t>
            </a:r>
            <a:r>
              <a:rPr lang="ru-RU" dirty="0"/>
              <a:t> і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посівах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7424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поселення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 та </a:t>
            </a:r>
            <a:r>
              <a:rPr lang="ru-RU" dirty="0" err="1"/>
              <a:t>пошкодження</a:t>
            </a:r>
            <a:r>
              <a:rPr lang="ru-RU" dirty="0"/>
              <a:t> ним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, як і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хворобами, </a:t>
            </a:r>
            <a:r>
              <a:rPr lang="ru-RU" dirty="0" err="1">
                <a:solidFill>
                  <a:srgbClr val="FF0000"/>
                </a:solidFill>
              </a:rPr>
              <a:t>методи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обліку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вибирають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різні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0467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ґрунті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зимують</a:t>
            </a:r>
            <a:r>
              <a:rPr lang="ru-RU" dirty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розвиваються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ньому</a:t>
            </a:r>
            <a:r>
              <a:rPr lang="ru-RU" dirty="0"/>
              <a:t> і </a:t>
            </a:r>
            <a:r>
              <a:rPr lang="ru-RU" dirty="0" err="1"/>
              <a:t>шкодять</a:t>
            </a:r>
            <a:r>
              <a:rPr lang="ru-RU" dirty="0"/>
              <a:t> </a:t>
            </a:r>
            <a:r>
              <a:rPr lang="ru-RU" dirty="0" err="1"/>
              <a:t>рослинам</a:t>
            </a:r>
            <a:r>
              <a:rPr lang="ru-RU" dirty="0"/>
              <a:t>, </a:t>
            </a:r>
            <a:r>
              <a:rPr lang="ru-RU" dirty="0" err="1"/>
              <a:t>живлячись</a:t>
            </a:r>
            <a:r>
              <a:rPr lang="ru-RU" dirty="0"/>
              <a:t> </a:t>
            </a:r>
            <a:r>
              <a:rPr lang="ru-RU" dirty="0" err="1"/>
              <a:t>корінням</a:t>
            </a:r>
            <a:r>
              <a:rPr lang="ru-RU" dirty="0"/>
              <a:t>, </a:t>
            </a:r>
            <a:r>
              <a:rPr lang="ru-RU" dirty="0" err="1" smtClean="0"/>
              <a:t>стеблами</a:t>
            </a:r>
            <a:r>
              <a:rPr lang="ru-RU" dirty="0" smtClean="0"/>
              <a:t> та </a:t>
            </a:r>
            <a:r>
              <a:rPr lang="ru-RU" dirty="0" err="1"/>
              <a:t>іншими</a:t>
            </a:r>
            <a:r>
              <a:rPr lang="ru-RU" dirty="0"/>
              <a:t> органами (</a:t>
            </a:r>
            <a:r>
              <a:rPr lang="ru-RU" dirty="0" err="1"/>
              <a:t>бурякові</a:t>
            </a:r>
            <a:r>
              <a:rPr lang="ru-RU" dirty="0"/>
              <a:t> </a:t>
            </a:r>
            <a:r>
              <a:rPr lang="ru-RU" dirty="0" err="1"/>
              <a:t>довгоносики</a:t>
            </a:r>
            <a:r>
              <a:rPr lang="ru-RU" dirty="0"/>
              <a:t>, </a:t>
            </a:r>
            <a:r>
              <a:rPr lang="ru-RU" dirty="0" err="1"/>
              <a:t>колорадський</a:t>
            </a:r>
            <a:r>
              <a:rPr lang="ru-RU" dirty="0"/>
              <a:t> жук, </a:t>
            </a:r>
            <a:r>
              <a:rPr lang="ru-RU" dirty="0" smtClean="0"/>
              <a:t>личинки </a:t>
            </a:r>
            <a:r>
              <a:rPr lang="ru-RU" dirty="0" err="1" smtClean="0"/>
              <a:t>пластинчатовусих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хлібної</a:t>
            </a:r>
            <a:r>
              <a:rPr lang="ru-RU" dirty="0"/>
              <a:t> </a:t>
            </a:r>
            <a:r>
              <a:rPr lang="ru-RU" dirty="0" err="1"/>
              <a:t>жужелиці</a:t>
            </a:r>
            <a:r>
              <a:rPr lang="ru-RU" dirty="0"/>
              <a:t>, </a:t>
            </a:r>
            <a:r>
              <a:rPr lang="ru-RU" dirty="0" err="1"/>
              <a:t>дротяники</a:t>
            </a:r>
            <a:r>
              <a:rPr lang="ru-RU" dirty="0"/>
              <a:t>, </a:t>
            </a:r>
            <a:r>
              <a:rPr lang="ru-RU" dirty="0" err="1"/>
              <a:t>гусениці</a:t>
            </a:r>
            <a:r>
              <a:rPr lang="ru-RU" dirty="0"/>
              <a:t> </a:t>
            </a:r>
            <a:r>
              <a:rPr lang="ru-RU" dirty="0" err="1"/>
              <a:t>озимої</a:t>
            </a:r>
            <a:r>
              <a:rPr lang="ru-RU" dirty="0"/>
              <a:t>,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підгризаючих</a:t>
            </a:r>
            <a:r>
              <a:rPr lang="ru-RU" dirty="0" smtClean="0"/>
              <a:t> </a:t>
            </a:r>
            <a:r>
              <a:rPr lang="ru-RU" dirty="0"/>
              <a:t>совок та </a:t>
            </a:r>
            <a:r>
              <a:rPr lang="ru-RU" dirty="0" err="1"/>
              <a:t>ін</a:t>
            </a:r>
            <a:r>
              <a:rPr lang="ru-RU" dirty="0"/>
              <a:t>.), методом </a:t>
            </a:r>
            <a:r>
              <a:rPr lang="ru-RU" dirty="0" err="1"/>
              <a:t>ґрунтових</a:t>
            </a:r>
            <a:r>
              <a:rPr lang="ru-RU" dirty="0"/>
              <a:t> </a:t>
            </a:r>
            <a:r>
              <a:rPr lang="ru-RU" dirty="0" err="1"/>
              <a:t>розкопок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06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56886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часу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 smtClean="0"/>
              <a:t>розрізняють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осінні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весняні</a:t>
            </a:r>
            <a:r>
              <a:rPr lang="ru-RU" dirty="0" smtClean="0"/>
              <a:t> (</a:t>
            </a:r>
            <a:r>
              <a:rPr lang="ru-RU" dirty="0" err="1" smtClean="0"/>
              <a:t>контрольні</a:t>
            </a:r>
            <a:r>
              <a:rPr lang="ru-RU" dirty="0"/>
              <a:t>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 </a:t>
            </a:r>
            <a:r>
              <a:rPr lang="ru-RU" dirty="0" err="1"/>
              <a:t>вегетаційні</a:t>
            </a:r>
            <a:r>
              <a:rPr lang="ru-RU" dirty="0"/>
              <a:t> (</a:t>
            </a:r>
            <a:r>
              <a:rPr lang="ru-RU" dirty="0" err="1"/>
              <a:t>періодичні</a:t>
            </a:r>
            <a:r>
              <a:rPr lang="ru-RU" dirty="0"/>
              <a:t>) </a:t>
            </a:r>
            <a:r>
              <a:rPr lang="ru-RU" dirty="0" err="1"/>
              <a:t>ґрунтові</a:t>
            </a:r>
            <a:r>
              <a:rPr lang="ru-RU" dirty="0"/>
              <a:t> </a:t>
            </a:r>
            <a:r>
              <a:rPr lang="ru-RU" dirty="0" err="1"/>
              <a:t>розкопки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глибини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</a:t>
            </a:r>
          </a:p>
          <a:p>
            <a:r>
              <a:rPr lang="ru-RU" dirty="0" err="1"/>
              <a:t>мілкі</a:t>
            </a:r>
            <a:r>
              <a:rPr lang="ru-RU" dirty="0"/>
              <a:t> (до 10 см), </a:t>
            </a:r>
            <a:endParaRPr lang="ru-RU" dirty="0" smtClean="0"/>
          </a:p>
          <a:p>
            <a:r>
              <a:rPr lang="ru-RU" dirty="0" err="1" smtClean="0"/>
              <a:t>звичайні</a:t>
            </a:r>
            <a:r>
              <a:rPr lang="ru-RU" dirty="0" smtClean="0"/>
              <a:t> </a:t>
            </a:r>
            <a:r>
              <a:rPr lang="ru-RU" dirty="0"/>
              <a:t>(до 45-50 см) </a:t>
            </a:r>
            <a:endParaRPr lang="ru-RU" dirty="0" smtClean="0"/>
          </a:p>
          <a:p>
            <a:r>
              <a:rPr lang="ru-RU" dirty="0" err="1" smtClean="0"/>
              <a:t>глибокі</a:t>
            </a:r>
            <a:r>
              <a:rPr lang="ru-RU" dirty="0" smtClean="0"/>
              <a:t> </a:t>
            </a:r>
            <a:r>
              <a:rPr lang="ru-RU" dirty="0"/>
              <a:t>(на 65 см і </a:t>
            </a:r>
            <a:r>
              <a:rPr lang="ru-RU" dirty="0" err="1"/>
              <a:t>глибше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Основні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ґрунтові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розкопки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проводять</a:t>
            </a:r>
            <a:r>
              <a:rPr lang="ru-RU" dirty="0">
                <a:solidFill>
                  <a:srgbClr val="FF0000"/>
                </a:solidFill>
              </a:rPr>
              <a:t> 15-30 </a:t>
            </a:r>
            <a:r>
              <a:rPr lang="ru-RU" dirty="0" err="1">
                <a:solidFill>
                  <a:srgbClr val="FF0000"/>
                </a:solidFill>
              </a:rPr>
              <a:t>вересня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всіх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полях </a:t>
            </a:r>
            <a:r>
              <a:rPr lang="ru-RU" dirty="0" err="1" smtClean="0">
                <a:solidFill>
                  <a:srgbClr val="FF0000"/>
                </a:solidFill>
              </a:rPr>
              <a:t>типової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для </a:t>
            </a:r>
            <a:r>
              <a:rPr lang="ru-RU" dirty="0" err="1">
                <a:solidFill>
                  <a:srgbClr val="FF0000"/>
                </a:solidFill>
              </a:rPr>
              <a:t>господарства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сівозміни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7109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Осінні розкопки</a:t>
            </a:r>
            <a:endParaRPr lang="ru-RU" dirty="0"/>
          </a:p>
        </p:txBody>
      </p:sp>
      <p:sp>
        <p:nvSpPr>
          <p:cNvPr id="4" name="AutoShape 2" descr="ÐÐ°ÑÑÐ¸Ð½ÐºÐ¸ Ð¿Ð¾ Ð·Ð°Ð¿ÑÐ¾ÑÑ Ð³ÑÑÐ½ÑÐ¾Ð²Ñ ÑÐ¾Ð·ÐºÐ¾Ð¿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Ð³ÑÑÐ½ÑÐ¾Ð²Ñ ÑÐ¾Ð·ÐºÐ¾Ð¿Ðº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Ð³ÑÑÐ½ÑÐ¾Ð²Ñ ÑÐ¾Ð·ÐºÐ¾Ð¿Ðº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ÐÐ°ÑÑÐ¸Ð½ÐºÐ¸ Ð¿Ð¾ Ð·Ð°Ð¿ÑÐ¾ÑÑ Ð³ÑÑÐ½ÑÐ¾Ð²Ñ ÑÐ¾Ð·ÐºÐ¾Ð¿ÐºÐ¸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4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596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Весняні розкопки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Ð³ÑÑÐ½ÑÐ¾Ð²Ñ ÑÐ¾Ð·ÐºÐ¾Ð¿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820891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04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На кожному </a:t>
            </a:r>
            <a:r>
              <a:rPr lang="ru-RU" dirty="0" err="1"/>
              <a:t>полі</a:t>
            </a:r>
            <a:r>
              <a:rPr lang="ru-RU" dirty="0"/>
              <a:t> за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діагоналями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шаховому</a:t>
            </a:r>
            <a:r>
              <a:rPr lang="ru-RU" dirty="0"/>
              <a:t> </a:t>
            </a:r>
            <a:r>
              <a:rPr lang="ru-RU" dirty="0" smtClean="0"/>
              <a:t>порядку </a:t>
            </a:r>
            <a:r>
              <a:rPr lang="ru-RU" dirty="0" err="1" smtClean="0"/>
              <a:t>копають</a:t>
            </a:r>
            <a:r>
              <a:rPr lang="ru-RU" dirty="0" smtClean="0"/>
              <a:t> </a:t>
            </a:r>
            <a:r>
              <a:rPr lang="ru-RU" dirty="0" err="1"/>
              <a:t>ями</a:t>
            </a:r>
            <a:r>
              <a:rPr lang="ru-RU" dirty="0"/>
              <a:t> 50x50 см і </a:t>
            </a:r>
            <a:r>
              <a:rPr lang="ru-RU" dirty="0" err="1"/>
              <a:t>глибиною</a:t>
            </a:r>
            <a:r>
              <a:rPr lang="ru-RU" dirty="0"/>
              <a:t> до 50 см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звичайних</a:t>
            </a:r>
            <a:r>
              <a:rPr lang="ru-RU" dirty="0"/>
              <a:t> </a:t>
            </a:r>
            <a:r>
              <a:rPr lang="ru-RU" dirty="0" err="1"/>
              <a:t>розкопок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полях, </a:t>
            </a:r>
            <a:r>
              <a:rPr lang="ru-RU" dirty="0" err="1"/>
              <a:t>відведених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цукровий</a:t>
            </a:r>
            <a:r>
              <a:rPr lang="ru-RU" dirty="0"/>
              <a:t> </a:t>
            </a:r>
            <a:r>
              <a:rPr lang="ru-RU" dirty="0" err="1"/>
              <a:t>буряк</a:t>
            </a:r>
            <a:r>
              <a:rPr lang="ru-RU" dirty="0"/>
              <a:t>, де </a:t>
            </a:r>
            <a:r>
              <a:rPr lang="ru-RU" dirty="0" err="1"/>
              <a:t>переважає</a:t>
            </a:r>
            <a:r>
              <a:rPr lang="ru-RU" dirty="0"/>
              <a:t> </a:t>
            </a:r>
            <a:r>
              <a:rPr lang="ru-RU" dirty="0" err="1"/>
              <a:t>сірий</a:t>
            </a:r>
            <a:r>
              <a:rPr lang="ru-RU" dirty="0"/>
              <a:t> </a:t>
            </a:r>
            <a:r>
              <a:rPr lang="ru-RU" dirty="0" err="1" smtClean="0"/>
              <a:t>буряковий</a:t>
            </a:r>
            <a:r>
              <a:rPr lang="ru-RU" dirty="0" smtClean="0"/>
              <a:t> </a:t>
            </a:r>
            <a:r>
              <a:rPr lang="ru-RU" dirty="0" err="1" smtClean="0"/>
              <a:t>довгоносик</a:t>
            </a:r>
            <a:r>
              <a:rPr lang="ru-RU" dirty="0" smtClean="0"/>
              <a:t> </a:t>
            </a:r>
            <a:r>
              <a:rPr lang="ru-RU" dirty="0"/>
              <a:t>– до 65 см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Кількість</a:t>
            </a:r>
            <a:r>
              <a:rPr lang="ru-RU" dirty="0"/>
              <a:t> ям на кожному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 smtClean="0"/>
              <a:t>встановлюють</a:t>
            </a:r>
            <a:r>
              <a:rPr lang="ru-RU" dirty="0"/>
              <a:t> </a:t>
            </a: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 smtClean="0"/>
              <a:t>:</a:t>
            </a:r>
          </a:p>
          <a:p>
            <a:r>
              <a:rPr lang="ru-RU" dirty="0" smtClean="0"/>
              <a:t>до </a:t>
            </a:r>
            <a:r>
              <a:rPr lang="ru-RU" dirty="0"/>
              <a:t>10 га – </a:t>
            </a:r>
            <a:r>
              <a:rPr lang="ru-RU" dirty="0" err="1"/>
              <a:t>копають</a:t>
            </a:r>
            <a:r>
              <a:rPr lang="ru-RU" dirty="0"/>
              <a:t> 8, </a:t>
            </a:r>
            <a:endParaRPr lang="ru-RU" dirty="0" smtClean="0"/>
          </a:p>
          <a:p>
            <a:r>
              <a:rPr lang="ru-RU" dirty="0" smtClean="0"/>
              <a:t>11-50 </a:t>
            </a:r>
            <a:r>
              <a:rPr lang="ru-RU" dirty="0"/>
              <a:t>га – 12,</a:t>
            </a:r>
          </a:p>
          <a:p>
            <a:r>
              <a:rPr lang="ru-RU" dirty="0"/>
              <a:t>51-100 га – 16 ям.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площа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100 га, то на </a:t>
            </a:r>
            <a:r>
              <a:rPr lang="ru-RU" dirty="0" err="1"/>
              <a:t>кожних</a:t>
            </a:r>
            <a:r>
              <a:rPr lang="ru-RU" dirty="0"/>
              <a:t> </a:t>
            </a:r>
            <a:r>
              <a:rPr lang="ru-RU" dirty="0" err="1" smtClean="0"/>
              <a:t>наступних</a:t>
            </a:r>
            <a:r>
              <a:rPr lang="ru-RU" dirty="0" smtClean="0"/>
              <a:t> 50 </a:t>
            </a:r>
            <a:r>
              <a:rPr lang="ru-RU" dirty="0"/>
              <a:t>га </a:t>
            </a:r>
            <a:r>
              <a:rPr lang="ru-RU" dirty="0" err="1"/>
              <a:t>додатково</a:t>
            </a:r>
            <a:r>
              <a:rPr lang="ru-RU" dirty="0"/>
              <a:t> </a:t>
            </a:r>
            <a:r>
              <a:rPr lang="ru-RU" dirty="0" err="1"/>
              <a:t>копають</a:t>
            </a:r>
            <a:r>
              <a:rPr lang="ru-RU" dirty="0"/>
              <a:t> 4 </a:t>
            </a:r>
            <a:r>
              <a:rPr lang="ru-RU" dirty="0" err="1"/>
              <a:t>ями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008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dirty="0" smtClean="0"/>
              <a:t>Методи моніторингу шкідників</a:t>
            </a:r>
          </a:p>
          <a:p>
            <a:pPr marL="514350" indent="-514350">
              <a:buAutoNum type="arabicPeriod"/>
            </a:pPr>
            <a:r>
              <a:rPr lang="uk-UA" dirty="0" smtClean="0"/>
              <a:t>Методи моніторингу хвороб</a:t>
            </a:r>
          </a:p>
          <a:p>
            <a:pPr marL="514350" indent="-514350">
              <a:buAutoNum type="arabicPeriod"/>
            </a:pPr>
            <a:r>
              <a:rPr lang="uk-UA" dirty="0" smtClean="0"/>
              <a:t>Методи моніторингу бур'янів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796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Весняні</a:t>
            </a:r>
            <a:r>
              <a:rPr lang="ru-RU" dirty="0"/>
              <a:t> </a:t>
            </a:r>
            <a:r>
              <a:rPr lang="ru-RU" dirty="0" err="1"/>
              <a:t>контрольні</a:t>
            </a:r>
            <a:r>
              <a:rPr lang="ru-RU" dirty="0"/>
              <a:t> </a:t>
            </a:r>
            <a:r>
              <a:rPr lang="ru-RU" dirty="0" err="1"/>
              <a:t>розкопки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відтавання</a:t>
            </a:r>
            <a:r>
              <a:rPr lang="ru-RU" dirty="0"/>
              <a:t> </a:t>
            </a:r>
            <a:r>
              <a:rPr lang="ru-RU" dirty="0" err="1" smtClean="0"/>
              <a:t>ґрунту</a:t>
            </a:r>
            <a:r>
              <a:rPr lang="ru-RU" dirty="0" smtClean="0"/>
              <a:t>, коли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розсипається</a:t>
            </a:r>
            <a:r>
              <a:rPr lang="ru-RU" dirty="0"/>
              <a:t>, з </a:t>
            </a:r>
            <a:r>
              <a:rPr lang="ru-RU" dirty="0" smtClean="0"/>
              <a:t>метою: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стану (</a:t>
            </a:r>
            <a:r>
              <a:rPr lang="ru-RU" dirty="0" err="1" smtClean="0"/>
              <a:t>смертності</a:t>
            </a:r>
            <a:r>
              <a:rPr lang="ru-RU" dirty="0" smtClean="0"/>
              <a:t>)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зимівлі</a:t>
            </a:r>
            <a:r>
              <a:rPr lang="ru-RU" dirty="0"/>
              <a:t>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не </a:t>
            </a:r>
            <a:r>
              <a:rPr lang="ru-RU" dirty="0" err="1">
                <a:solidFill>
                  <a:srgbClr val="FF0000"/>
                </a:solidFill>
              </a:rPr>
              <a:t>менше</a:t>
            </a:r>
            <a:r>
              <a:rPr lang="ru-RU" dirty="0">
                <a:solidFill>
                  <a:srgbClr val="FF0000"/>
                </a:solidFill>
              </a:rPr>
              <a:t>, як на 10% </a:t>
            </a:r>
            <a:r>
              <a:rPr lang="ru-RU" dirty="0" err="1">
                <a:solidFill>
                  <a:srgbClr val="FF0000"/>
                </a:solidFill>
              </a:rPr>
              <a:t>площ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обстежених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восени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1489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Вегетаційні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розкопки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здійснюють</a:t>
            </a:r>
            <a:r>
              <a:rPr lang="ru-RU" dirty="0"/>
              <a:t> у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сільськогосподарських</a:t>
            </a:r>
            <a:r>
              <a:rPr lang="ru-RU" dirty="0" smtClean="0"/>
              <a:t> </a:t>
            </a:r>
            <a:r>
              <a:rPr lang="ru-RU" dirty="0"/>
              <a:t>культур для </a:t>
            </a:r>
            <a:r>
              <a:rPr lang="ru-RU" dirty="0" err="1" smtClean="0"/>
              <a:t>визначення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 smtClean="0"/>
              <a:t>ґрунтових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дротяники</a:t>
            </a:r>
            <a:r>
              <a:rPr lang="ru-RU" dirty="0"/>
              <a:t>, </a:t>
            </a:r>
            <a:r>
              <a:rPr lang="ru-RU" dirty="0" err="1"/>
              <a:t>гусениці</a:t>
            </a:r>
            <a:r>
              <a:rPr lang="ru-RU" dirty="0"/>
              <a:t> </a:t>
            </a:r>
            <a:r>
              <a:rPr lang="ru-RU" dirty="0" err="1"/>
              <a:t>підгризаючих</a:t>
            </a:r>
            <a:r>
              <a:rPr lang="ru-RU" dirty="0"/>
              <a:t> совок та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smtClean="0"/>
              <a:t>і </a:t>
            </a:r>
            <a:r>
              <a:rPr lang="ru-RU" dirty="0" err="1" smtClean="0"/>
              <a:t>пошкодженості</a:t>
            </a:r>
            <a:r>
              <a:rPr lang="ru-RU" dirty="0" smtClean="0"/>
              <a:t> </a:t>
            </a:r>
            <a:r>
              <a:rPr lang="ru-RU" dirty="0"/>
              <a:t>ними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Розкопки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мілкі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до 20 </a:t>
            </a:r>
            <a:r>
              <a:rPr lang="ru-RU" dirty="0" smtClean="0"/>
              <a:t>см, </a:t>
            </a:r>
            <a:r>
              <a:rPr lang="ru-RU" dirty="0" err="1" smtClean="0"/>
              <a:t>облікові</a:t>
            </a:r>
            <a:r>
              <a:rPr lang="ru-RU" dirty="0" smtClean="0"/>
              <a:t> </a:t>
            </a:r>
            <a:r>
              <a:rPr lang="ru-RU" dirty="0" err="1"/>
              <a:t>ями</a:t>
            </a:r>
            <a:r>
              <a:rPr lang="ru-RU" dirty="0"/>
              <a:t> </a:t>
            </a:r>
            <a:r>
              <a:rPr lang="ru-RU" dirty="0" err="1"/>
              <a:t>розміщують</a:t>
            </a:r>
            <a:r>
              <a:rPr lang="ru-RU" dirty="0"/>
              <a:t> так, </a:t>
            </a:r>
            <a:r>
              <a:rPr lang="ru-RU" dirty="0" err="1"/>
              <a:t>щоб</a:t>
            </a:r>
            <a:r>
              <a:rPr lang="ru-RU" dirty="0"/>
              <a:t> рядок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знаходився</a:t>
            </a:r>
            <a:r>
              <a:rPr lang="ru-RU" dirty="0"/>
              <a:t> в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середині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1105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Методом </a:t>
            </a:r>
            <a:r>
              <a:rPr lang="ru-RU" dirty="0" err="1"/>
              <a:t>ґрунтових</a:t>
            </a:r>
            <a:r>
              <a:rPr lang="ru-RU" dirty="0"/>
              <a:t> </a:t>
            </a:r>
            <a:r>
              <a:rPr lang="ru-RU" dirty="0" err="1"/>
              <a:t>розкопок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шкідників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які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зимують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ґрунті</a:t>
            </a:r>
            <a:r>
              <a:rPr lang="ru-RU" dirty="0">
                <a:solidFill>
                  <a:srgbClr val="FF0000"/>
                </a:solidFill>
              </a:rPr>
              <a:t> й </a:t>
            </a:r>
            <a:r>
              <a:rPr lang="ru-RU" dirty="0" err="1">
                <a:solidFill>
                  <a:srgbClr val="FF0000"/>
                </a:solidFill>
              </a:rPr>
              <a:t>пошкоджують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кореневу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систему </a:t>
            </a:r>
            <a:r>
              <a:rPr lang="ru-RU" dirty="0" err="1" smtClean="0">
                <a:solidFill>
                  <a:srgbClr val="FF0000"/>
                </a:solidFill>
              </a:rPr>
              <a:t>багаторічних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культу</a:t>
            </a:r>
            <a:r>
              <a:rPr lang="ru-RU" dirty="0"/>
              <a:t>р (</a:t>
            </a:r>
            <a:r>
              <a:rPr lang="ru-RU" dirty="0" err="1"/>
              <a:t>хмільники</a:t>
            </a:r>
            <a:r>
              <a:rPr lang="ru-RU" dirty="0"/>
              <a:t>, сади, виноградники).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плодових</a:t>
            </a:r>
            <a:r>
              <a:rPr lang="ru-RU" dirty="0"/>
              <a:t> садах у </a:t>
            </a:r>
            <a:r>
              <a:rPr lang="ru-RU" dirty="0" err="1"/>
              <a:t>ґрунті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зимуючих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плодожерок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коконів</a:t>
            </a:r>
            <a:r>
              <a:rPr lang="ru-RU" dirty="0" smtClean="0"/>
              <a:t> </a:t>
            </a:r>
            <a:r>
              <a:rPr lang="ru-RU" dirty="0" err="1"/>
              <a:t>пильщиків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лялечок</a:t>
            </a:r>
            <a:r>
              <a:rPr lang="ru-RU" dirty="0" smtClean="0"/>
              <a:t> </a:t>
            </a:r>
            <a:r>
              <a:rPr lang="ru-RU" dirty="0" err="1" smtClean="0"/>
              <a:t>п'ядунів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Облікові</a:t>
            </a:r>
            <a:r>
              <a:rPr lang="ru-RU" dirty="0" smtClean="0"/>
              <a:t> </a:t>
            </a:r>
            <a:r>
              <a:rPr lang="ru-RU" dirty="0" err="1"/>
              <a:t>ділянки</a:t>
            </a:r>
            <a:r>
              <a:rPr lang="ru-RU" dirty="0"/>
              <a:t> (1 м2) </a:t>
            </a:r>
            <a:r>
              <a:rPr lang="ru-RU" dirty="0" err="1"/>
              <a:t>розміщують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штамбів</a:t>
            </a:r>
            <a:r>
              <a:rPr lang="ru-RU" dirty="0"/>
              <a:t> дерев, </a:t>
            </a:r>
            <a:r>
              <a:rPr lang="ru-RU" dirty="0" err="1" smtClean="0"/>
              <a:t>ґрунт</a:t>
            </a:r>
            <a:r>
              <a:rPr lang="ru-RU" dirty="0" smtClean="0"/>
              <a:t> </a:t>
            </a:r>
            <a:r>
              <a:rPr lang="ru-RU" dirty="0" err="1" smtClean="0"/>
              <a:t>переглядають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глибину</a:t>
            </a:r>
            <a:r>
              <a:rPr lang="ru-RU" dirty="0"/>
              <a:t> до 20 см, а </a:t>
            </a:r>
            <a:r>
              <a:rPr lang="ru-RU" dirty="0" err="1"/>
              <a:t>іноді</a:t>
            </a:r>
            <a:r>
              <a:rPr lang="ru-RU" dirty="0"/>
              <a:t> й </a:t>
            </a:r>
            <a:r>
              <a:rPr lang="ru-RU" dirty="0" err="1"/>
              <a:t>глибше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157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Ураженість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кореневої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системи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хворобами (</a:t>
            </a:r>
            <a:r>
              <a:rPr lang="ru-RU" dirty="0" err="1"/>
              <a:t>кореневі</a:t>
            </a:r>
            <a:r>
              <a:rPr lang="ru-RU" dirty="0"/>
              <a:t> </a:t>
            </a:r>
            <a:r>
              <a:rPr lang="ru-RU" dirty="0" err="1" smtClean="0"/>
              <a:t>гнилі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/>
              <a:t>, </a:t>
            </a:r>
            <a:r>
              <a:rPr lang="ru-RU" dirty="0" err="1"/>
              <a:t>зернобобових</a:t>
            </a:r>
            <a:r>
              <a:rPr lang="ru-RU" dirty="0"/>
              <a:t> культур і </a:t>
            </a:r>
            <a:r>
              <a:rPr lang="ru-RU" dirty="0" err="1"/>
              <a:t>багаторічних</a:t>
            </a:r>
            <a:r>
              <a:rPr lang="ru-RU" dirty="0"/>
              <a:t> трав, кила </a:t>
            </a:r>
            <a:r>
              <a:rPr lang="ru-RU" dirty="0" err="1"/>
              <a:t>капусти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 smtClean="0"/>
              <a:t>.)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у </a:t>
            </a:r>
            <a:r>
              <a:rPr lang="ru-RU" dirty="0" err="1" smtClean="0"/>
              <a:t>фазі</a:t>
            </a:r>
            <a:r>
              <a:rPr lang="ru-RU" dirty="0" smtClean="0"/>
              <a:t> </a:t>
            </a:r>
            <a:r>
              <a:rPr lang="ru-RU" dirty="0" err="1"/>
              <a:t>сходів</a:t>
            </a:r>
            <a:r>
              <a:rPr lang="ru-RU" dirty="0"/>
              <a:t>, </a:t>
            </a:r>
            <a:r>
              <a:rPr lang="ru-RU" dirty="0" err="1"/>
              <a:t>колосіння</a:t>
            </a:r>
            <a:r>
              <a:rPr lang="ru-RU" dirty="0"/>
              <a:t> </a:t>
            </a:r>
            <a:r>
              <a:rPr lang="ru-RU" dirty="0" err="1"/>
              <a:t>злаків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бутонізації</a:t>
            </a:r>
            <a:r>
              <a:rPr lang="ru-RU" dirty="0"/>
              <a:t> у </a:t>
            </a:r>
            <a:r>
              <a:rPr lang="ru-RU" dirty="0" err="1"/>
              <a:t>зернобобових</a:t>
            </a:r>
            <a:r>
              <a:rPr lang="ru-RU" dirty="0"/>
              <a:t> </a:t>
            </a:r>
            <a:r>
              <a:rPr lang="ru-RU" dirty="0" smtClean="0"/>
              <a:t>культур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 err="1" smtClean="0"/>
              <a:t>кінці</a:t>
            </a:r>
            <a:r>
              <a:rPr lang="ru-RU" dirty="0" smtClean="0"/>
              <a:t> </a:t>
            </a:r>
            <a:r>
              <a:rPr lang="ru-RU" dirty="0" err="1"/>
              <a:t>молочної</a:t>
            </a:r>
            <a:r>
              <a:rPr lang="ru-RU" dirty="0"/>
              <a:t> – на початку </a:t>
            </a:r>
            <a:r>
              <a:rPr lang="ru-RU" dirty="0" err="1"/>
              <a:t>воскової</a:t>
            </a:r>
            <a:r>
              <a:rPr lang="ru-RU" dirty="0"/>
              <a:t> </a:t>
            </a:r>
            <a:r>
              <a:rPr lang="ru-RU" dirty="0" err="1"/>
              <a:t>стиглості</a:t>
            </a:r>
            <a:r>
              <a:rPr lang="ru-RU" dirty="0"/>
              <a:t> зерна.</a:t>
            </a:r>
          </a:p>
        </p:txBody>
      </p:sp>
    </p:spTree>
    <p:extLst>
      <p:ext uri="{BB962C8B-B14F-4D97-AF65-F5344CB8AC3E}">
        <p14:creationId xmlns:p14="http://schemas.microsoft.com/office/powerpoint/2010/main" val="2699462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dirty="0"/>
              <a:t>до 100 га в 10 </a:t>
            </a:r>
            <a:r>
              <a:rPr lang="ru-RU" dirty="0" err="1"/>
              <a:t>місцях</a:t>
            </a:r>
            <a:r>
              <a:rPr lang="ru-RU" dirty="0"/>
              <a:t> </a:t>
            </a:r>
            <a:r>
              <a:rPr lang="ru-RU" dirty="0" err="1"/>
              <a:t>викопують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на 0,5 </a:t>
            </a:r>
            <a:r>
              <a:rPr lang="ru-RU" dirty="0" smtClean="0"/>
              <a:t>м </a:t>
            </a:r>
            <a:r>
              <a:rPr lang="ru-RU" dirty="0" err="1" smtClean="0"/>
              <a:t>двох</a:t>
            </a:r>
            <a:r>
              <a:rPr lang="ru-RU" dirty="0" smtClean="0"/>
              <a:t> </a:t>
            </a:r>
            <a:r>
              <a:rPr lang="ru-RU" dirty="0" err="1"/>
              <a:t>суміжних</a:t>
            </a:r>
            <a:r>
              <a:rPr lang="ru-RU" dirty="0"/>
              <a:t> </a:t>
            </a:r>
            <a:r>
              <a:rPr lang="ru-RU" dirty="0" err="1"/>
              <a:t>рядків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err="1" smtClean="0"/>
              <a:t>старанно</a:t>
            </a:r>
            <a:r>
              <a:rPr lang="ru-RU" dirty="0" smtClean="0"/>
              <a:t> </a:t>
            </a:r>
            <a:r>
              <a:rPr lang="ru-RU" dirty="0" err="1"/>
              <a:t>відмивають</a:t>
            </a:r>
            <a:r>
              <a:rPr lang="ru-RU" dirty="0"/>
              <a:t> </a:t>
            </a:r>
            <a:r>
              <a:rPr lang="ru-RU" dirty="0" err="1"/>
              <a:t>корені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землі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оглядом</a:t>
            </a:r>
            <a:r>
              <a:rPr lang="ru-RU" dirty="0" smtClean="0"/>
              <a:t> </a:t>
            </a:r>
            <a:r>
              <a:rPr lang="ru-RU" dirty="0" err="1" smtClean="0"/>
              <a:t>виявляють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підраховують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з </a:t>
            </a:r>
            <a:r>
              <a:rPr lang="ru-RU" dirty="0" err="1"/>
              <a:t>різним</a:t>
            </a:r>
            <a:r>
              <a:rPr lang="ru-RU" dirty="0"/>
              <a:t>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На </a:t>
            </a:r>
            <a:r>
              <a:rPr lang="ru-RU" i="1" dirty="0"/>
              <a:t>культурах </a:t>
            </a:r>
            <a:r>
              <a:rPr lang="ru-RU" i="1" dirty="0" err="1"/>
              <a:t>широкорядної</a:t>
            </a:r>
            <a:r>
              <a:rPr lang="ru-RU" i="1" dirty="0"/>
              <a:t> </a:t>
            </a:r>
            <a:r>
              <a:rPr lang="ru-RU" i="1" dirty="0" err="1"/>
              <a:t>сівби</a:t>
            </a:r>
            <a:r>
              <a:rPr lang="ru-RU" i="1" dirty="0"/>
              <a:t> </a:t>
            </a:r>
            <a:r>
              <a:rPr lang="ru-RU" i="1" dirty="0" err="1"/>
              <a:t>викопують</a:t>
            </a:r>
            <a:r>
              <a:rPr lang="ru-RU" i="1" dirty="0"/>
              <a:t> по 10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err="1"/>
              <a:t>залежно</a:t>
            </a:r>
            <a:r>
              <a:rPr lang="ru-RU" i="1" dirty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площі</a:t>
            </a:r>
            <a:r>
              <a:rPr lang="ru-RU" i="1" dirty="0" smtClean="0"/>
              <a:t> </a:t>
            </a:r>
            <a:r>
              <a:rPr lang="ru-RU" i="1" dirty="0"/>
              <a:t>поля у 10-50 </a:t>
            </a:r>
            <a:r>
              <a:rPr lang="ru-RU" i="1" dirty="0" err="1"/>
              <a:t>місцях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відбирають</a:t>
            </a:r>
            <a:r>
              <a:rPr lang="ru-RU" i="1" dirty="0"/>
              <a:t> по 20 </a:t>
            </a:r>
            <a:r>
              <a:rPr lang="ru-RU" i="1" dirty="0" err="1"/>
              <a:t>рослин</a:t>
            </a:r>
            <a:r>
              <a:rPr lang="ru-RU" i="1" dirty="0"/>
              <a:t> у 5-10 </a:t>
            </a:r>
            <a:r>
              <a:rPr lang="ru-RU" i="1" dirty="0" err="1"/>
              <a:t>місцях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7951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На </a:t>
            </a:r>
            <a:r>
              <a:rPr lang="ru-RU" b="1" dirty="0" err="1">
                <a:solidFill>
                  <a:srgbClr val="FF0000"/>
                </a:solidFill>
              </a:rPr>
              <a:t>поверхні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ґрунту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обліковують</a:t>
            </a:r>
            <a:r>
              <a:rPr lang="ru-RU" dirty="0"/>
              <a:t> на полях,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незначної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вегетативної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(у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сходів</a:t>
            </a:r>
            <a:r>
              <a:rPr lang="ru-RU" dirty="0"/>
              <a:t>),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виявляють</a:t>
            </a:r>
            <a:r>
              <a:rPr lang="ru-RU" dirty="0" smtClean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збудників</a:t>
            </a:r>
            <a:r>
              <a:rPr lang="ru-RU" dirty="0"/>
              <a:t> хвороб,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зимують</a:t>
            </a:r>
            <a:r>
              <a:rPr lang="ru-RU" dirty="0"/>
              <a:t> у </a:t>
            </a:r>
            <a:r>
              <a:rPr lang="ru-RU" dirty="0" err="1" smtClean="0"/>
              <a:t>рослинних</a:t>
            </a:r>
            <a:r>
              <a:rPr lang="ru-RU" dirty="0" smtClean="0"/>
              <a:t> </a:t>
            </a:r>
            <a:r>
              <a:rPr lang="ru-RU" dirty="0" err="1" smtClean="0"/>
              <a:t>рештках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9662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192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Восени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цим</a:t>
            </a:r>
            <a:r>
              <a:rPr lang="ru-RU" dirty="0"/>
              <a:t> методом </a:t>
            </a:r>
            <a:r>
              <a:rPr lang="ru-RU" dirty="0" err="1" smtClean="0"/>
              <a:t>встановлюють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/>
              <a:t>клопів-черепашок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узліссях</a:t>
            </a:r>
            <a:r>
              <a:rPr lang="ru-RU" dirty="0" smtClean="0"/>
              <a:t> </a:t>
            </a:r>
            <a:r>
              <a:rPr lang="ru-RU" dirty="0"/>
              <a:t>і в </a:t>
            </a:r>
            <a:r>
              <a:rPr lang="ru-RU" dirty="0" err="1"/>
              <a:t>лісосмугах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личинок </a:t>
            </a:r>
            <a:r>
              <a:rPr lang="ru-RU" dirty="0" err="1"/>
              <a:t>хлібних</a:t>
            </a:r>
            <a:r>
              <a:rPr lang="ru-RU" dirty="0"/>
              <a:t> </a:t>
            </a:r>
            <a:r>
              <a:rPr lang="ru-RU" dirty="0" err="1"/>
              <a:t>пильщиків</a:t>
            </a:r>
            <a:r>
              <a:rPr lang="ru-RU" dirty="0"/>
              <a:t> та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кукурудзяного</a:t>
            </a:r>
            <a:r>
              <a:rPr lang="ru-RU" dirty="0" smtClean="0"/>
              <a:t> </a:t>
            </a:r>
            <a:r>
              <a:rPr lang="ru-RU" dirty="0" err="1"/>
              <a:t>стеблового</a:t>
            </a:r>
            <a:r>
              <a:rPr lang="ru-RU" dirty="0"/>
              <a:t> </a:t>
            </a:r>
            <a:r>
              <a:rPr lang="ru-RU" dirty="0" err="1"/>
              <a:t>метелика</a:t>
            </a:r>
            <a:r>
              <a:rPr lang="ru-RU" dirty="0"/>
              <a:t> на полях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збирання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навесні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жуків</a:t>
            </a:r>
            <a:r>
              <a:rPr lang="ru-RU" dirty="0"/>
              <a:t> </a:t>
            </a:r>
            <a:r>
              <a:rPr lang="ru-RU" dirty="0" err="1"/>
              <a:t>бурякового</a:t>
            </a:r>
            <a:r>
              <a:rPr lang="ru-RU" dirty="0"/>
              <a:t>, </a:t>
            </a:r>
            <a:r>
              <a:rPr lang="ru-RU" dirty="0" err="1"/>
              <a:t>південного</a:t>
            </a:r>
            <a:r>
              <a:rPr lang="ru-RU" dirty="0"/>
              <a:t> </a:t>
            </a:r>
            <a:r>
              <a:rPr lang="ru-RU" dirty="0" err="1"/>
              <a:t>сірого</a:t>
            </a:r>
            <a:r>
              <a:rPr lang="ru-RU" dirty="0"/>
              <a:t> </a:t>
            </a:r>
            <a:r>
              <a:rPr lang="ru-RU" dirty="0" smtClean="0"/>
              <a:t>і люцернового </a:t>
            </a:r>
            <a:r>
              <a:rPr lang="ru-RU" dirty="0" err="1"/>
              <a:t>довгоносиків</a:t>
            </a:r>
            <a:r>
              <a:rPr lang="ru-RU" dirty="0"/>
              <a:t>, </a:t>
            </a:r>
            <a:r>
              <a:rPr lang="ru-RU" dirty="0" err="1"/>
              <a:t>мідляків</a:t>
            </a:r>
            <a:r>
              <a:rPr lang="ru-RU" dirty="0"/>
              <a:t> і </a:t>
            </a:r>
            <a:r>
              <a:rPr lang="ru-RU" dirty="0" err="1"/>
              <a:t>чорнишів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smtClean="0"/>
              <a:t>на сходах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кожному </a:t>
            </a:r>
            <a:r>
              <a:rPr lang="ru-RU" dirty="0" err="1"/>
              <a:t>обстежуваному</a:t>
            </a:r>
            <a:r>
              <a:rPr lang="ru-RU" dirty="0"/>
              <a:t>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вибирають</a:t>
            </a:r>
            <a:r>
              <a:rPr lang="ru-RU" dirty="0"/>
              <a:t> </a:t>
            </a:r>
            <a:r>
              <a:rPr lang="ru-RU" dirty="0" err="1"/>
              <a:t>облікові</a:t>
            </a:r>
            <a:endParaRPr lang="ru-RU" dirty="0"/>
          </a:p>
          <a:p>
            <a:r>
              <a:rPr lang="ru-RU" dirty="0" err="1"/>
              <a:t>ділянки</a:t>
            </a:r>
            <a:r>
              <a:rPr lang="ru-RU" dirty="0"/>
              <a:t> 50x50 см. </a:t>
            </a:r>
            <a:r>
              <a:rPr lang="ru-RU" dirty="0" err="1"/>
              <a:t>Оглядом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 та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 smtClean="0"/>
              <a:t>решток</a:t>
            </a:r>
            <a:r>
              <a:rPr lang="ru-RU" dirty="0" smtClean="0"/>
              <a:t> </a:t>
            </a:r>
            <a:r>
              <a:rPr lang="ru-RU" dirty="0" err="1" smtClean="0"/>
              <a:t>виявляють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підраховують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637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Ð°ÑÑÐ¸Ð½ÐºÐ¸ Ð¿Ð¾ Ð·Ð°Ð¿ÑÐ¾ÑÑ ÐºÐ»Ð¾Ð¿ ÑÐµÑÐµÐ¿Ð°ÑÐº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48" y="44624"/>
            <a:ext cx="378042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ÐÐ°ÑÑÐ¸Ð½ÐºÐ¸ Ð¿Ð¾ Ð·Ð°Ð¿ÑÐ¾ÑÑ Ð»Ð¸ÑÐ¸Ð½ÐºÐ¸ ÑÐ»ÑÐ±Ð½Ð¾Ð³Ð¾ Ð¿Ð¸Ð»ÑÑ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ÐÐ°ÑÑÐ¸Ð½ÐºÐ¸ Ð¿Ð¾ Ð·Ð°Ð¿ÑÐ¾ÑÑ Ð»Ð¸ÑÐ¸Ð½ÐºÐ¸ ÑÐ»ÑÐ±Ð½Ð¾Ð³Ð¾ Ð¿Ð¸Ð»ÑÑÐ¸ÐºÐ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3096344" cy="311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768" y="3861048"/>
            <a:ext cx="439763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564904"/>
            <a:ext cx="307322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231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112568"/>
          </a:xfrm>
        </p:spPr>
        <p:txBody>
          <a:bodyPr>
            <a:normAutofit/>
          </a:bodyPr>
          <a:lstStyle/>
          <a:p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гризунів</a:t>
            </a:r>
            <a:r>
              <a:rPr lang="ru-RU" dirty="0"/>
              <a:t> (</a:t>
            </a:r>
            <a:r>
              <a:rPr lang="ru-RU" dirty="0" err="1"/>
              <a:t>миші</a:t>
            </a:r>
            <a:r>
              <a:rPr lang="ru-RU" dirty="0"/>
              <a:t> й </a:t>
            </a:r>
            <a:r>
              <a:rPr lang="ru-RU" dirty="0" err="1"/>
              <a:t>ховрахи</a:t>
            </a:r>
            <a:r>
              <a:rPr lang="ru-RU" dirty="0"/>
              <a:t>) на </a:t>
            </a:r>
            <a:r>
              <a:rPr lang="ru-RU" dirty="0" err="1"/>
              <a:t>посівах</a:t>
            </a:r>
            <a:r>
              <a:rPr lang="ru-RU" dirty="0"/>
              <a:t> </a:t>
            </a:r>
            <a:r>
              <a:rPr lang="ru-RU" dirty="0" err="1"/>
              <a:t>польових</a:t>
            </a:r>
            <a:r>
              <a:rPr lang="ru-RU" dirty="0"/>
              <a:t> </a:t>
            </a:r>
            <a:r>
              <a:rPr lang="ru-RU" dirty="0" smtClean="0"/>
              <a:t>культур </a:t>
            </a:r>
            <a:r>
              <a:rPr lang="ru-RU" dirty="0" err="1" smtClean="0"/>
              <a:t>визначають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err="1"/>
              <a:t>оглядом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розміром</a:t>
            </a:r>
            <a:r>
              <a:rPr lang="ru-RU" dirty="0"/>
              <a:t> 0,5 га на полях </a:t>
            </a:r>
            <a:r>
              <a:rPr lang="ru-RU" dirty="0" err="1"/>
              <a:t>площею</a:t>
            </a:r>
            <a:r>
              <a:rPr lang="ru-RU" dirty="0"/>
              <a:t> до 100 га </a:t>
            </a:r>
          </a:p>
          <a:p>
            <a:r>
              <a:rPr lang="ru-RU" dirty="0"/>
              <a:t>1 га – на </a:t>
            </a:r>
            <a:r>
              <a:rPr lang="ru-RU" dirty="0" err="1"/>
              <a:t>більших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уздовж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за </a:t>
            </a:r>
            <a:r>
              <a:rPr lang="ru-RU" dirty="0" err="1"/>
              <a:t>діагоналлю</a:t>
            </a:r>
            <a:r>
              <a:rPr lang="ru-RU" dirty="0"/>
              <a:t> поля </a:t>
            </a:r>
            <a:r>
              <a:rPr lang="ru-RU" dirty="0" err="1" smtClean="0"/>
              <a:t>підраховують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/>
              <a:t>колоній</a:t>
            </a:r>
            <a:r>
              <a:rPr lang="ru-RU" dirty="0"/>
              <a:t> </a:t>
            </a:r>
            <a:r>
              <a:rPr lang="ru-RU" dirty="0" err="1"/>
              <a:t>гризунів</a:t>
            </a:r>
            <a:r>
              <a:rPr lang="ru-RU" dirty="0"/>
              <a:t> у </a:t>
            </a:r>
            <a:r>
              <a:rPr lang="ru-RU" dirty="0" err="1"/>
              <a:t>смузі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5 м на </a:t>
            </a:r>
            <a:r>
              <a:rPr lang="ru-RU" dirty="0" err="1"/>
              <a:t>певну</a:t>
            </a:r>
            <a:r>
              <a:rPr lang="ru-RU" dirty="0"/>
              <a:t> </a:t>
            </a:r>
            <a:r>
              <a:rPr lang="ru-RU" dirty="0" err="1"/>
              <a:t>довжину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9900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колоніях</a:t>
            </a:r>
            <a:r>
              <a:rPr lang="ru-RU" dirty="0"/>
              <a:t> </a:t>
            </a:r>
            <a:r>
              <a:rPr lang="ru-RU" dirty="0" err="1"/>
              <a:t>заселених</a:t>
            </a:r>
            <a:r>
              <a:rPr lang="ru-RU" dirty="0"/>
              <a:t> </a:t>
            </a:r>
            <a:r>
              <a:rPr lang="ru-RU" dirty="0" err="1"/>
              <a:t>нір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прикопуванням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усіх</a:t>
            </a:r>
            <a:r>
              <a:rPr lang="ru-RU" dirty="0" smtClean="0"/>
              <a:t> </a:t>
            </a:r>
            <a:r>
              <a:rPr lang="ru-RU" dirty="0" err="1"/>
              <a:t>отворів</a:t>
            </a:r>
            <a:r>
              <a:rPr lang="ru-RU" dirty="0"/>
              <a:t> вдень і </a:t>
            </a:r>
            <a:r>
              <a:rPr lang="ru-RU" dirty="0" err="1"/>
              <a:t>обліком</a:t>
            </a:r>
            <a:r>
              <a:rPr lang="ru-RU" dirty="0"/>
              <a:t> </a:t>
            </a:r>
            <a:r>
              <a:rPr lang="ru-RU" dirty="0" err="1"/>
              <a:t>відкритих</a:t>
            </a:r>
            <a:r>
              <a:rPr lang="ru-RU" dirty="0"/>
              <a:t> </a:t>
            </a:r>
            <a:r>
              <a:rPr lang="ru-RU" dirty="0" err="1"/>
              <a:t>наступного</a:t>
            </a:r>
            <a:r>
              <a:rPr lang="ru-RU" dirty="0"/>
              <a:t> ранку. За </a:t>
            </a:r>
            <a:r>
              <a:rPr lang="ru-RU" dirty="0" err="1" smtClean="0"/>
              <a:t>даними</a:t>
            </a:r>
            <a:r>
              <a:rPr lang="ru-RU" dirty="0" smtClean="0"/>
              <a:t> </a:t>
            </a:r>
            <a:r>
              <a:rPr lang="ru-RU" dirty="0" err="1" smtClean="0"/>
              <a:t>обліків</a:t>
            </a:r>
            <a:r>
              <a:rPr lang="ru-RU" dirty="0" smtClean="0"/>
              <a:t> </a:t>
            </a:r>
            <a:r>
              <a:rPr lang="ru-RU" dirty="0"/>
              <a:t>числа </a:t>
            </a:r>
            <a:r>
              <a:rPr lang="ru-RU" dirty="0" err="1"/>
              <a:t>прикопаних</a:t>
            </a:r>
            <a:r>
              <a:rPr lang="ru-RU" dirty="0"/>
              <a:t> і </a:t>
            </a:r>
            <a:r>
              <a:rPr lang="ru-RU" dirty="0" err="1"/>
              <a:t>відкритих</a:t>
            </a:r>
            <a:r>
              <a:rPr lang="ru-RU" dirty="0"/>
              <a:t> </a:t>
            </a:r>
            <a:r>
              <a:rPr lang="ru-RU" dirty="0" err="1"/>
              <a:t>отворів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 smtClean="0"/>
              <a:t>жилих</a:t>
            </a:r>
            <a:r>
              <a:rPr lang="ru-RU" dirty="0" smtClean="0"/>
              <a:t> </a:t>
            </a:r>
            <a:r>
              <a:rPr lang="ru-RU" dirty="0" err="1" smtClean="0"/>
              <a:t>нір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460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Інституту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НААН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наукових</a:t>
            </a:r>
            <a:r>
              <a:rPr lang="ru-RU" dirty="0" smtClean="0"/>
              <a:t> </a:t>
            </a:r>
            <a:r>
              <a:rPr lang="ru-RU" dirty="0" err="1" smtClean="0"/>
              <a:t>установ</a:t>
            </a:r>
            <a:r>
              <a:rPr lang="ru-RU" dirty="0"/>
              <a:t>, </a:t>
            </a:r>
            <a:r>
              <a:rPr lang="ru-RU" dirty="0" err="1"/>
              <a:t>потенційні</a:t>
            </a:r>
            <a:r>
              <a:rPr lang="ru-RU" dirty="0"/>
              <a:t> </a:t>
            </a:r>
            <a:r>
              <a:rPr lang="ru-RU" dirty="0" err="1"/>
              <a:t>втрати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комплексу </a:t>
            </a:r>
            <a:r>
              <a:rPr lang="ru-RU" dirty="0" err="1"/>
              <a:t>шкідливих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: </a:t>
            </a:r>
            <a:r>
              <a:rPr lang="ru-RU" dirty="0" err="1"/>
              <a:t>озимої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r>
              <a:rPr lang="ru-RU" dirty="0"/>
              <a:t> – 37,0%, </a:t>
            </a:r>
            <a:r>
              <a:rPr lang="ru-RU" dirty="0" err="1"/>
              <a:t>кукурудзи</a:t>
            </a:r>
            <a:r>
              <a:rPr lang="ru-RU" dirty="0"/>
              <a:t> – </a:t>
            </a:r>
            <a:r>
              <a:rPr lang="ru-RU" dirty="0" smtClean="0"/>
              <a:t>29,0; </a:t>
            </a:r>
            <a:r>
              <a:rPr lang="ru-RU" dirty="0" err="1" smtClean="0"/>
              <a:t>цукрового</a:t>
            </a:r>
            <a:r>
              <a:rPr lang="ru-RU" dirty="0" smtClean="0"/>
              <a:t> </a:t>
            </a:r>
            <a:r>
              <a:rPr lang="ru-RU" dirty="0" err="1"/>
              <a:t>буряку</a:t>
            </a:r>
            <a:r>
              <a:rPr lang="ru-RU" dirty="0"/>
              <a:t> – 28,0; </a:t>
            </a:r>
            <a:r>
              <a:rPr lang="ru-RU" dirty="0" err="1"/>
              <a:t>соняшнику</a:t>
            </a:r>
            <a:r>
              <a:rPr lang="ru-RU" dirty="0"/>
              <a:t> – 24,0; </a:t>
            </a:r>
            <a:r>
              <a:rPr lang="ru-RU" dirty="0" err="1"/>
              <a:t>картоплі</a:t>
            </a:r>
            <a:r>
              <a:rPr lang="ru-RU" dirty="0"/>
              <a:t> – 33,0; </a:t>
            </a:r>
            <a:r>
              <a:rPr lang="ru-RU" dirty="0" err="1" smtClean="0"/>
              <a:t>ріпаку</a:t>
            </a:r>
            <a:r>
              <a:rPr lang="ru-RU" dirty="0" smtClean="0"/>
              <a:t> </a:t>
            </a:r>
            <a:r>
              <a:rPr lang="ru-RU" dirty="0"/>
              <a:t>– 25,0%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610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76672"/>
            <a:ext cx="844028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658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полях, де шкодить </a:t>
            </a:r>
            <a:r>
              <a:rPr lang="ru-RU" dirty="0" err="1">
                <a:solidFill>
                  <a:srgbClr val="FF0000"/>
                </a:solidFill>
              </a:rPr>
              <a:t>капустянка</a:t>
            </a:r>
            <a:r>
              <a:rPr lang="ru-RU" dirty="0"/>
              <a:t>, </a:t>
            </a:r>
            <a:r>
              <a:rPr lang="ru-RU" dirty="0" err="1"/>
              <a:t>восени</a:t>
            </a:r>
            <a:r>
              <a:rPr lang="ru-RU" dirty="0"/>
              <a:t> в </a:t>
            </a:r>
            <a:r>
              <a:rPr lang="ru-RU" dirty="0" err="1"/>
              <a:t>ями</a:t>
            </a:r>
            <a:r>
              <a:rPr lang="ru-RU" dirty="0"/>
              <a:t> 50х50х50 </a:t>
            </a:r>
            <a:r>
              <a:rPr lang="ru-RU" dirty="0" smtClean="0"/>
              <a:t>см </a:t>
            </a:r>
            <a:r>
              <a:rPr lang="ru-RU" dirty="0" err="1" smtClean="0"/>
              <a:t>закладають</a:t>
            </a:r>
            <a:r>
              <a:rPr lang="ru-RU" dirty="0" smtClean="0"/>
              <a:t> </a:t>
            </a:r>
            <a:r>
              <a:rPr lang="ru-RU" dirty="0" err="1"/>
              <a:t>гній</a:t>
            </a:r>
            <a:r>
              <a:rPr lang="ru-RU" dirty="0"/>
              <a:t> і </a:t>
            </a:r>
            <a:r>
              <a:rPr lang="ru-RU" dirty="0" err="1"/>
              <a:t>зверху</a:t>
            </a:r>
            <a:r>
              <a:rPr lang="ru-RU" dirty="0"/>
              <a:t> </a:t>
            </a:r>
            <a:r>
              <a:rPr lang="ru-RU" dirty="0" err="1"/>
              <a:t>присипають</a:t>
            </a:r>
            <a:r>
              <a:rPr lang="ru-RU" dirty="0"/>
              <a:t> землею. Через </a:t>
            </a:r>
            <a:r>
              <a:rPr lang="ru-RU" dirty="0" err="1"/>
              <a:t>деякий</a:t>
            </a:r>
            <a:r>
              <a:rPr lang="ru-RU" dirty="0"/>
              <a:t> час </a:t>
            </a:r>
            <a:r>
              <a:rPr lang="ru-RU" dirty="0" err="1" smtClean="0"/>
              <a:t>взимку</a:t>
            </a:r>
            <a:r>
              <a:rPr lang="ru-RU" dirty="0" smtClean="0"/>
              <a:t> і </a:t>
            </a:r>
            <a:r>
              <a:rPr lang="ru-RU" dirty="0" err="1" smtClean="0"/>
              <a:t>гній</a:t>
            </a:r>
            <a:r>
              <a:rPr lang="ru-RU" dirty="0" smtClean="0"/>
              <a:t> </a:t>
            </a:r>
            <a:r>
              <a:rPr lang="ru-RU" dirty="0" err="1"/>
              <a:t>виймають</a:t>
            </a:r>
            <a:r>
              <a:rPr lang="ru-RU" dirty="0"/>
              <a:t>, </a:t>
            </a:r>
            <a:r>
              <a:rPr lang="ru-RU" dirty="0" err="1"/>
              <a:t>перетрушують</a:t>
            </a:r>
            <a:r>
              <a:rPr lang="ru-RU" dirty="0"/>
              <a:t> і </a:t>
            </a:r>
            <a:r>
              <a:rPr lang="ru-RU" dirty="0" err="1"/>
              <a:t>підраховують</a:t>
            </a:r>
            <a:r>
              <a:rPr lang="ru-RU" dirty="0"/>
              <a:t> </a:t>
            </a:r>
            <a:r>
              <a:rPr lang="ru-RU" dirty="0" err="1"/>
              <a:t>виявлених</a:t>
            </a:r>
            <a:r>
              <a:rPr lang="ru-RU" dirty="0"/>
              <a:t> в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smtClean="0"/>
              <a:t>личинок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/>
              <a:t>дорослих</a:t>
            </a:r>
            <a:r>
              <a:rPr lang="ru-RU" dirty="0"/>
              <a:t> </a:t>
            </a:r>
            <a:r>
              <a:rPr lang="ru-RU" dirty="0" err="1"/>
              <a:t>капустянок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34834"/>
            <a:ext cx="4430669" cy="354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79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7606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 smtClean="0"/>
              <a:t>Бурякових довгоносиків та інших великих жуків (люцерновий і чорний довгоносики, чорниші, жужелиці, пластинчастовусі) іноді обліковують у ловильних канавках, які викопують на краю поля після відтавання ґрунту глибиною 35 см із прямовисними або дещо похилими (дно ширше верхнього просвіту) стінками і розміщеними через 10 м на дні колодязями глибиною 20 см.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 smtClean="0">
                <a:solidFill>
                  <a:srgbClr val="FF0000"/>
                </a:solidFill>
              </a:rPr>
              <a:t>Шкідників</a:t>
            </a:r>
            <a:r>
              <a:rPr lang="uk-UA" dirty="0" smtClean="0"/>
              <a:t>, що збираються в колодязях канавок, </a:t>
            </a:r>
            <a:r>
              <a:rPr lang="uk-UA" dirty="0" smtClean="0">
                <a:solidFill>
                  <a:srgbClr val="FF0000"/>
                </a:solidFill>
              </a:rPr>
              <a:t>підраховують</a:t>
            </a:r>
            <a:r>
              <a:rPr lang="uk-UA" dirty="0" smtClean="0"/>
              <a:t> щоденно, до встановлення необхідних строків проведення хімічного захисту рослин.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022128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На </a:t>
            </a:r>
            <a:r>
              <a:rPr lang="ru-RU" b="1" dirty="0" err="1"/>
              <a:t>рослинах</a:t>
            </a:r>
            <a:r>
              <a:rPr lang="ru-RU" b="1" dirty="0"/>
              <a:t>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 </a:t>
            </a:r>
            <a:r>
              <a:rPr lang="ru-RU" dirty="0" err="1"/>
              <a:t>оглядом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у </a:t>
            </a:r>
            <a:r>
              <a:rPr lang="ru-RU" dirty="0"/>
              <a:t>пробах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ділянках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41300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просапних</a:t>
            </a:r>
            <a:r>
              <a:rPr lang="ru-RU" dirty="0"/>
              <a:t> культурах (</a:t>
            </a:r>
            <a:r>
              <a:rPr lang="ru-RU" dirty="0" err="1"/>
              <a:t>кукурудза</a:t>
            </a:r>
            <a:r>
              <a:rPr lang="ru-RU" dirty="0"/>
              <a:t>, </a:t>
            </a:r>
            <a:r>
              <a:rPr lang="ru-RU" dirty="0" err="1"/>
              <a:t>соняшник</a:t>
            </a:r>
            <a:r>
              <a:rPr lang="ru-RU" dirty="0"/>
              <a:t>, </a:t>
            </a:r>
            <a:r>
              <a:rPr lang="ru-RU" dirty="0" err="1"/>
              <a:t>буряки</a:t>
            </a:r>
            <a:r>
              <a:rPr lang="ru-RU" dirty="0"/>
              <a:t>, </a:t>
            </a:r>
            <a:r>
              <a:rPr lang="ru-RU" dirty="0" err="1" smtClean="0"/>
              <a:t>картопля</a:t>
            </a:r>
            <a:r>
              <a:rPr lang="ru-RU" dirty="0" smtClean="0"/>
              <a:t>, </a:t>
            </a:r>
            <a:r>
              <a:rPr lang="ru-RU" dirty="0" err="1" smtClean="0"/>
              <a:t>овочеві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/>
              <a:t>полі</a:t>
            </a:r>
            <a:r>
              <a:rPr lang="ru-RU" dirty="0"/>
              <a:t> </a:t>
            </a:r>
            <a:r>
              <a:rPr lang="ru-RU" dirty="0" err="1"/>
              <a:t>площею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до 100 </a:t>
            </a:r>
            <a:r>
              <a:rPr lang="ru-RU" dirty="0"/>
              <a:t>га </a:t>
            </a:r>
            <a:r>
              <a:rPr lang="ru-RU" dirty="0" err="1"/>
              <a:t>оглядають</a:t>
            </a:r>
            <a:r>
              <a:rPr lang="ru-RU" dirty="0"/>
              <a:t> 100 </a:t>
            </a:r>
            <a:r>
              <a:rPr lang="ru-RU" dirty="0" err="1"/>
              <a:t>рослин</a:t>
            </a:r>
            <a:r>
              <a:rPr lang="ru-RU" dirty="0"/>
              <a:t> – по 5 у </a:t>
            </a:r>
            <a:r>
              <a:rPr lang="ru-RU" dirty="0" smtClean="0"/>
              <a:t>20 </a:t>
            </a:r>
            <a:r>
              <a:rPr lang="ru-RU" dirty="0" err="1" smtClean="0"/>
              <a:t>місцях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суміжних</a:t>
            </a:r>
            <a:r>
              <a:rPr lang="ru-RU" dirty="0"/>
              <a:t> рядках у 10 </a:t>
            </a:r>
            <a:r>
              <a:rPr lang="ru-RU" dirty="0" err="1"/>
              <a:t>місцях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більшої</a:t>
            </a:r>
            <a:r>
              <a:rPr lang="ru-RU" dirty="0"/>
              <a:t> </a:t>
            </a:r>
            <a:r>
              <a:rPr lang="ru-RU" dirty="0" err="1"/>
              <a:t>площі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кожних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0000"/>
                </a:solidFill>
              </a:rPr>
              <a:t>наступних</a:t>
            </a:r>
            <a:r>
              <a:rPr lang="ru-RU" dirty="0">
                <a:solidFill>
                  <a:srgbClr val="FF0000"/>
                </a:solidFill>
              </a:rPr>
              <a:t> 100 </a:t>
            </a:r>
            <a:r>
              <a:rPr lang="ru-RU" dirty="0"/>
              <a:t>га </a:t>
            </a:r>
            <a:r>
              <a:rPr lang="ru-RU" dirty="0" err="1"/>
              <a:t>додатково</a:t>
            </a:r>
            <a:r>
              <a:rPr lang="ru-RU" dirty="0"/>
              <a:t> </a:t>
            </a:r>
            <a:r>
              <a:rPr lang="ru-RU" dirty="0" err="1"/>
              <a:t>оглядають</a:t>
            </a:r>
            <a:r>
              <a:rPr lang="ru-RU" dirty="0"/>
              <a:t> по </a:t>
            </a:r>
            <a:r>
              <a:rPr lang="ru-RU" dirty="0">
                <a:solidFill>
                  <a:srgbClr val="FF0000"/>
                </a:solidFill>
              </a:rPr>
              <a:t>50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 а у </a:t>
            </a:r>
            <a:r>
              <a:rPr lang="ru-RU" dirty="0" err="1" smtClean="0"/>
              <a:t>разі</a:t>
            </a:r>
            <a:r>
              <a:rPr lang="ru-RU" dirty="0" smtClean="0"/>
              <a:t> </a:t>
            </a:r>
            <a:r>
              <a:rPr lang="ru-RU" dirty="0" err="1" smtClean="0"/>
              <a:t>малої</a:t>
            </a:r>
            <a:r>
              <a:rPr lang="ru-RU" dirty="0" smtClean="0"/>
              <a:t> </a:t>
            </a:r>
            <a:r>
              <a:rPr lang="ru-RU" dirty="0" err="1"/>
              <a:t>щільності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раження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r>
              <a:rPr lang="ru-RU" dirty="0"/>
              <a:t> хворобою – </a:t>
            </a:r>
            <a:r>
              <a:rPr lang="ru-RU" dirty="0" smtClean="0"/>
              <a:t>до 200 </a:t>
            </a:r>
            <a:r>
              <a:rPr lang="ru-RU" dirty="0" err="1"/>
              <a:t>рослин</a:t>
            </a:r>
            <a:r>
              <a:rPr lang="ru-RU" dirty="0"/>
              <a:t> у 20 </a:t>
            </a:r>
            <a:r>
              <a:rPr lang="ru-RU" dirty="0" err="1"/>
              <a:t>місцях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46949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На культурах </a:t>
            </a:r>
            <a:r>
              <a:rPr lang="ru-RU" dirty="0" err="1"/>
              <a:t>звичайної</a:t>
            </a:r>
            <a:r>
              <a:rPr lang="ru-RU" dirty="0"/>
              <a:t> </a:t>
            </a:r>
            <a:r>
              <a:rPr lang="ru-RU" dirty="0" err="1"/>
              <a:t>рядкової</a:t>
            </a:r>
            <a:r>
              <a:rPr lang="ru-RU" dirty="0"/>
              <a:t> </a:t>
            </a:r>
            <a:r>
              <a:rPr lang="ru-RU" dirty="0" err="1"/>
              <a:t>сівби</a:t>
            </a:r>
            <a:r>
              <a:rPr lang="ru-RU" dirty="0"/>
              <a:t> (</a:t>
            </a:r>
            <a:r>
              <a:rPr lang="ru-RU" dirty="0" err="1"/>
              <a:t>зернові</a:t>
            </a:r>
            <a:r>
              <a:rPr lang="ru-RU" dirty="0"/>
              <a:t> </a:t>
            </a:r>
            <a:r>
              <a:rPr lang="ru-RU" dirty="0" err="1"/>
              <a:t>колосові</a:t>
            </a:r>
            <a:r>
              <a:rPr lang="ru-RU" dirty="0"/>
              <a:t>, </a:t>
            </a:r>
            <a:r>
              <a:rPr lang="ru-RU" dirty="0" err="1" smtClean="0"/>
              <a:t>кормові</a:t>
            </a:r>
            <a:r>
              <a:rPr lang="ru-RU" dirty="0" smtClean="0"/>
              <a:t> трави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шкідників</a:t>
            </a:r>
            <a:r>
              <a:rPr lang="ru-RU" dirty="0"/>
              <a:t> </a:t>
            </a:r>
            <a:r>
              <a:rPr lang="ru-RU" dirty="0" err="1"/>
              <a:t>обліковують</a:t>
            </a:r>
            <a:r>
              <a:rPr lang="ru-RU" dirty="0"/>
              <a:t> на </a:t>
            </a:r>
            <a:r>
              <a:rPr lang="ru-RU" dirty="0" err="1" smtClean="0"/>
              <a:t>рівновіддалених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</a:t>
            </a:r>
            <a:r>
              <a:rPr lang="ru-RU" dirty="0" err="1" smtClean="0"/>
              <a:t>розміром</a:t>
            </a:r>
            <a:r>
              <a:rPr lang="ru-RU" dirty="0" smtClean="0"/>
              <a:t> </a:t>
            </a:r>
            <a:r>
              <a:rPr lang="ru-RU" dirty="0"/>
              <a:t>0,25 м2 (50</a:t>
            </a:r>
            <a:r>
              <a:rPr lang="en-US" dirty="0"/>
              <a:t>x50 </a:t>
            </a:r>
            <a:r>
              <a:rPr lang="ru-RU" dirty="0"/>
              <a:t>см), </a:t>
            </a:r>
            <a:r>
              <a:rPr lang="ru-RU" dirty="0" err="1"/>
              <a:t>розміщених</a:t>
            </a:r>
            <a:r>
              <a:rPr lang="ru-RU" dirty="0"/>
              <a:t> за </a:t>
            </a:r>
            <a:r>
              <a:rPr lang="en-US" dirty="0"/>
              <a:t>Z-</a:t>
            </a:r>
            <a:r>
              <a:rPr lang="ru-RU" dirty="0" err="1"/>
              <a:t>подібною</a:t>
            </a:r>
            <a:r>
              <a:rPr lang="ru-RU" dirty="0"/>
              <a:t> </a:t>
            </a:r>
            <a:r>
              <a:rPr lang="ru-RU" dirty="0" err="1"/>
              <a:t>лінією</a:t>
            </a:r>
            <a:r>
              <a:rPr lang="ru-RU" dirty="0"/>
              <a:t>, </a:t>
            </a:r>
            <a:r>
              <a:rPr lang="ru-RU" dirty="0" err="1" smtClean="0"/>
              <a:t>діагоналях</a:t>
            </a:r>
            <a:r>
              <a:rPr lang="ru-RU" dirty="0" smtClean="0"/>
              <a:t> поля</a:t>
            </a:r>
            <a:r>
              <a:rPr lang="ru-RU" dirty="0"/>
              <a:t>, у </a:t>
            </a:r>
            <a:r>
              <a:rPr lang="ru-RU" dirty="0" err="1"/>
              <a:t>шаховому</a:t>
            </a:r>
            <a:r>
              <a:rPr lang="ru-RU" dirty="0"/>
              <a:t> порядку </a:t>
            </a:r>
            <a:r>
              <a:rPr lang="ru-RU" dirty="0" err="1"/>
              <a:t>чи</a:t>
            </a:r>
            <a:r>
              <a:rPr lang="ru-RU" dirty="0"/>
              <a:t> на </a:t>
            </a:r>
            <a:r>
              <a:rPr lang="ru-RU" dirty="0" err="1"/>
              <a:t>відрізках</a:t>
            </a:r>
            <a:r>
              <a:rPr lang="ru-RU" dirty="0"/>
              <a:t> рядка 0,5 м </a:t>
            </a:r>
            <a:r>
              <a:rPr lang="ru-RU" dirty="0" err="1"/>
              <a:t>кожний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dirty="0" err="1" smtClean="0"/>
              <a:t>площею</a:t>
            </a:r>
            <a:r>
              <a:rPr lang="ru-RU" dirty="0" smtClean="0"/>
              <a:t> </a:t>
            </a:r>
            <a:r>
              <a:rPr lang="ru-RU" dirty="0"/>
              <a:t>до 100 га </a:t>
            </a:r>
            <a:r>
              <a:rPr lang="ru-RU" dirty="0" err="1"/>
              <a:t>ви</a:t>
            </a:r>
            <a:r>
              <a:rPr lang="ru-RU" dirty="0" err="1">
                <a:solidFill>
                  <a:srgbClr val="FF0000"/>
                </a:solidFill>
              </a:rPr>
              <a:t>діляють</a:t>
            </a:r>
            <a:r>
              <a:rPr lang="ru-RU" dirty="0">
                <a:solidFill>
                  <a:srgbClr val="FF0000"/>
                </a:solidFill>
              </a:rPr>
              <a:t> 16 </a:t>
            </a:r>
            <a:r>
              <a:rPr lang="ru-RU" dirty="0" err="1">
                <a:solidFill>
                  <a:srgbClr val="FF0000"/>
                </a:solidFill>
              </a:rPr>
              <a:t>облікових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ділянок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відрізків</a:t>
            </a:r>
            <a:r>
              <a:rPr lang="ru-RU" dirty="0"/>
              <a:t> рядка, </a:t>
            </a:r>
            <a:r>
              <a:rPr lang="ru-RU" dirty="0" smtClean="0"/>
              <a:t>на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0000"/>
                </a:solidFill>
              </a:rPr>
              <a:t>підраховують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загальну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та </a:t>
            </a:r>
            <a:r>
              <a:rPr lang="ru-RU" dirty="0" err="1" smtClean="0">
                <a:solidFill>
                  <a:srgbClr val="FF0000"/>
                </a:solidFill>
              </a:rPr>
              <a:t>пошкоджену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кількість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оглянутих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окремо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пошкоджених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стебел</a:t>
            </a:r>
            <a:r>
              <a:rPr lang="ru-RU" dirty="0">
                <a:solidFill>
                  <a:srgbClr val="FF0000"/>
                </a:solidFill>
              </a:rPr>
              <a:t>, а </a:t>
            </a:r>
            <a:r>
              <a:rPr lang="ru-RU" dirty="0" err="1">
                <a:solidFill>
                  <a:srgbClr val="FF0000"/>
                </a:solidFill>
              </a:rPr>
              <a:t>також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заселеність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шкідниками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69041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Методи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обліку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прихованих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шкідників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залежать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характеру </a:t>
            </a:r>
            <a:r>
              <a:rPr lang="ru-RU" dirty="0" smtClean="0"/>
              <a:t>і </a:t>
            </a:r>
            <a:r>
              <a:rPr lang="ru-RU" dirty="0" err="1" smtClean="0"/>
              <a:t>місця</a:t>
            </a:r>
            <a:r>
              <a:rPr lang="ru-RU" dirty="0" smtClean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1978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Для </a:t>
            </a:r>
            <a:r>
              <a:rPr lang="ru-RU" sz="2400" dirty="0" err="1"/>
              <a:t>встановлення</a:t>
            </a:r>
            <a:r>
              <a:rPr lang="ru-RU" sz="2400" dirty="0"/>
              <a:t> </a:t>
            </a:r>
            <a:r>
              <a:rPr lang="ru-RU" sz="2400" dirty="0" err="1" smtClean="0"/>
              <a:t>щільності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внутрішньостеблових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/>
              <a:t>шкідників</a:t>
            </a:r>
            <a:r>
              <a:rPr lang="ru-RU" sz="2400" dirty="0"/>
              <a:t> </a:t>
            </a:r>
            <a:r>
              <a:rPr lang="ru-RU" sz="2400" dirty="0" err="1"/>
              <a:t>злакових</a:t>
            </a:r>
            <a:r>
              <a:rPr lang="ru-RU" sz="2400" dirty="0"/>
              <a:t> культур (личинки </a:t>
            </a:r>
            <a:r>
              <a:rPr lang="ru-RU" sz="2400" dirty="0" err="1" smtClean="0"/>
              <a:t>стеблових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блішок</a:t>
            </a:r>
            <a:r>
              <a:rPr lang="ru-RU" sz="2400" dirty="0"/>
              <a:t>, </a:t>
            </a:r>
            <a:r>
              <a:rPr lang="ru-RU" sz="2400" dirty="0" err="1"/>
              <a:t>гессенська</a:t>
            </a:r>
            <a:r>
              <a:rPr lang="ru-RU" sz="2400" dirty="0"/>
              <a:t>, </a:t>
            </a:r>
            <a:r>
              <a:rPr lang="ru-RU" sz="2400" dirty="0" err="1"/>
              <a:t>шведська</a:t>
            </a:r>
            <a:r>
              <a:rPr lang="ru-RU" sz="2400" dirty="0"/>
              <a:t>, </a:t>
            </a:r>
            <a:r>
              <a:rPr lang="ru-RU" sz="2400" dirty="0" err="1"/>
              <a:t>пшенична</a:t>
            </a:r>
            <a:r>
              <a:rPr lang="ru-RU" sz="2400" dirty="0"/>
              <a:t> та </a:t>
            </a:r>
            <a:r>
              <a:rPr lang="ru-RU" sz="2400" dirty="0" err="1"/>
              <a:t>інші</a:t>
            </a:r>
            <a:r>
              <a:rPr lang="ru-RU" sz="2400" dirty="0"/>
              <a:t> мухи, </a:t>
            </a:r>
            <a:r>
              <a:rPr lang="ru-RU" sz="2400" dirty="0" err="1"/>
              <a:t>хлібні</a:t>
            </a:r>
            <a:r>
              <a:rPr lang="ru-RU" sz="2400" dirty="0"/>
              <a:t> </a:t>
            </a:r>
            <a:r>
              <a:rPr lang="ru-RU" sz="2400" dirty="0" smtClean="0"/>
              <a:t>пильщики </a:t>
            </a:r>
            <a:r>
              <a:rPr lang="ru-RU" sz="2400" dirty="0" err="1" smtClean="0"/>
              <a:t>тощо</a:t>
            </a:r>
            <a:r>
              <a:rPr lang="ru-RU" sz="2400" dirty="0"/>
              <a:t>) на </a:t>
            </a:r>
            <a:r>
              <a:rPr lang="ru-RU" sz="2400" dirty="0" err="1"/>
              <a:t>облікових</a:t>
            </a:r>
            <a:r>
              <a:rPr lang="ru-RU" sz="2400" dirty="0"/>
              <a:t> </a:t>
            </a:r>
            <a:r>
              <a:rPr lang="ru-RU" sz="2400" dirty="0" err="1"/>
              <a:t>ділянках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відрізках</a:t>
            </a:r>
            <a:r>
              <a:rPr lang="ru-RU" sz="2400" dirty="0"/>
              <a:t> рядка </a:t>
            </a:r>
            <a:r>
              <a:rPr lang="ru-RU" sz="2400" dirty="0" err="1"/>
              <a:t>відбирають</a:t>
            </a:r>
            <a:r>
              <a:rPr lang="ru-RU" sz="2400" dirty="0"/>
              <a:t> </a:t>
            </a:r>
            <a:r>
              <a:rPr lang="ru-RU" sz="2400" dirty="0" err="1"/>
              <a:t>зразки</a:t>
            </a:r>
            <a:r>
              <a:rPr lang="ru-RU" sz="2400" dirty="0"/>
              <a:t> </a:t>
            </a:r>
            <a:r>
              <a:rPr lang="ru-RU" sz="2400" dirty="0" err="1" smtClean="0"/>
              <a:t>рослин</a:t>
            </a:r>
            <a:r>
              <a:rPr lang="ru-RU" sz="2400" dirty="0" smtClean="0"/>
              <a:t> і </a:t>
            </a:r>
            <a:r>
              <a:rPr lang="ru-RU" sz="2400" dirty="0" err="1"/>
              <a:t>відгинають</a:t>
            </a:r>
            <a:r>
              <a:rPr lang="ru-RU" sz="2400" dirty="0"/>
              <a:t> у них </a:t>
            </a:r>
            <a:r>
              <a:rPr lang="ru-RU" sz="2400" dirty="0" err="1"/>
              <a:t>піхви</a:t>
            </a:r>
            <a:r>
              <a:rPr lang="ru-RU" sz="2400" dirty="0"/>
              <a:t> </a:t>
            </a:r>
            <a:r>
              <a:rPr lang="ru-RU" sz="2400" dirty="0" err="1"/>
              <a:t>листків</a:t>
            </a:r>
            <a:r>
              <a:rPr lang="ru-RU" sz="2400" dirty="0"/>
              <a:t>, де </a:t>
            </a:r>
            <a:r>
              <a:rPr lang="ru-RU" sz="2400" dirty="0" err="1"/>
              <a:t>розвиваються</a:t>
            </a:r>
            <a:r>
              <a:rPr lang="ru-RU" sz="2400" dirty="0"/>
              <a:t> личинки </a:t>
            </a:r>
            <a:r>
              <a:rPr lang="ru-RU" sz="2400" dirty="0" err="1" smtClean="0"/>
              <a:t>гессенської</a:t>
            </a:r>
            <a:r>
              <a:rPr lang="ru-RU" sz="2400" dirty="0" smtClean="0"/>
              <a:t> мухи</a:t>
            </a:r>
            <a:r>
              <a:rPr lang="ru-RU" sz="2400" dirty="0"/>
              <a:t>, а </a:t>
            </a:r>
            <a:r>
              <a:rPr lang="ru-RU" sz="2400" dirty="0" err="1"/>
              <a:t>потім</a:t>
            </a:r>
            <a:r>
              <a:rPr lang="ru-RU" sz="2400" dirty="0"/>
              <a:t> </a:t>
            </a:r>
            <a:r>
              <a:rPr lang="ru-RU" sz="2400" dirty="0" err="1"/>
              <a:t>розтинають</a:t>
            </a:r>
            <a:r>
              <a:rPr lang="ru-RU" sz="2400" dirty="0"/>
              <a:t> </a:t>
            </a:r>
            <a:r>
              <a:rPr lang="ru-RU" sz="2400" dirty="0" err="1"/>
              <a:t>стебло</a:t>
            </a:r>
            <a:r>
              <a:rPr lang="ru-RU" sz="2400" dirty="0"/>
              <a:t> </a:t>
            </a:r>
            <a:r>
              <a:rPr lang="ru-RU" sz="2400" dirty="0" err="1"/>
              <a:t>уздовж</a:t>
            </a:r>
            <a:r>
              <a:rPr lang="ru-RU" sz="2400" dirty="0"/>
              <a:t>. </a:t>
            </a:r>
            <a:endParaRPr lang="ru-R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01827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528392" cy="354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287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Пошкоджені</a:t>
            </a:r>
            <a:r>
              <a:rPr lang="ru-RU" dirty="0"/>
              <a:t> </a:t>
            </a:r>
            <a:r>
              <a:rPr lang="ru-RU" dirty="0" err="1"/>
              <a:t>стебла</a:t>
            </a:r>
            <a:r>
              <a:rPr lang="ru-RU" dirty="0"/>
              <a:t> та </a:t>
            </a:r>
            <a:r>
              <a:rPr lang="ru-RU" dirty="0" err="1"/>
              <a:t>шкідників</a:t>
            </a:r>
            <a:r>
              <a:rPr lang="ru-RU" dirty="0"/>
              <a:t> у них </a:t>
            </a:r>
            <a:r>
              <a:rPr lang="ru-RU" dirty="0" err="1"/>
              <a:t>підраховують</a:t>
            </a:r>
            <a:r>
              <a:rPr lang="ru-RU" dirty="0"/>
              <a:t> і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середню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за видами і </a:t>
            </a:r>
            <a:r>
              <a:rPr lang="ru-RU" dirty="0" err="1"/>
              <a:t>пошкодженість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5887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Пошкодження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зернобобових</a:t>
            </a:r>
            <a:r>
              <a:rPr lang="ru-RU" dirty="0"/>
              <a:t> культур </a:t>
            </a:r>
            <a:r>
              <a:rPr lang="ru-RU" dirty="0" err="1" smtClean="0"/>
              <a:t>плодопошкоджувальними</a:t>
            </a:r>
            <a:r>
              <a:rPr lang="ru-RU" dirty="0" smtClean="0"/>
              <a:t> </a:t>
            </a:r>
            <a:r>
              <a:rPr lang="ru-RU" dirty="0" err="1" smtClean="0"/>
              <a:t>комахами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гороховим</a:t>
            </a:r>
            <a:r>
              <a:rPr lang="ru-RU" dirty="0"/>
              <a:t> та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зерноїдами</a:t>
            </a:r>
            <a:r>
              <a:rPr lang="ru-RU" dirty="0"/>
              <a:t>, </a:t>
            </a:r>
            <a:r>
              <a:rPr lang="ru-RU" dirty="0" err="1"/>
              <a:t>плодожеркою</a:t>
            </a:r>
            <a:r>
              <a:rPr lang="ru-RU" dirty="0"/>
              <a:t> </a:t>
            </a:r>
            <a:r>
              <a:rPr lang="ru-RU" dirty="0" smtClean="0"/>
              <a:t>гороховою, </a:t>
            </a:r>
            <a:r>
              <a:rPr lang="ru-RU" dirty="0" err="1" smtClean="0"/>
              <a:t>вогнівкою</a:t>
            </a:r>
            <a:r>
              <a:rPr lang="ru-RU" dirty="0" smtClean="0"/>
              <a:t> </a:t>
            </a:r>
            <a:r>
              <a:rPr lang="ru-RU" dirty="0" err="1"/>
              <a:t>тощо</a:t>
            </a:r>
            <a:r>
              <a:rPr lang="ru-RU" dirty="0"/>
              <a:t> –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щільність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визначають</a:t>
            </a:r>
            <a:r>
              <a:rPr lang="ru-RU" dirty="0"/>
              <a:t> перед </a:t>
            </a:r>
            <a:r>
              <a:rPr lang="ru-RU" dirty="0" err="1"/>
              <a:t>збиранням</a:t>
            </a:r>
            <a:r>
              <a:rPr lang="ru-RU" dirty="0"/>
              <a:t> </a:t>
            </a:r>
            <a:r>
              <a:rPr lang="ru-RU" dirty="0" err="1"/>
              <a:t>врожаю</a:t>
            </a:r>
            <a:r>
              <a:rPr lang="ru-RU" dirty="0"/>
              <a:t> </a:t>
            </a:r>
            <a:r>
              <a:rPr lang="ru-RU" dirty="0" smtClean="0"/>
              <a:t>за </a:t>
            </a:r>
            <a:r>
              <a:rPr lang="ru-RU" dirty="0" err="1" smtClean="0"/>
              <a:t>відібраними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місцях</a:t>
            </a:r>
            <a:r>
              <a:rPr lang="ru-RU" dirty="0"/>
              <a:t> поля 400 бобами, </a:t>
            </a:r>
            <a:r>
              <a:rPr lang="ru-RU" dirty="0" err="1"/>
              <a:t>розлущуючи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78979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Сучасний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інтегрований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захист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популяціями</a:t>
            </a:r>
            <a:r>
              <a:rPr lang="ru-RU" dirty="0" smtClean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у межах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агробіоценозів</a:t>
            </a:r>
            <a:r>
              <a:rPr lang="ru-RU" dirty="0"/>
              <a:t> </a:t>
            </a:r>
            <a:r>
              <a:rPr lang="ru-RU" dirty="0" smtClean="0"/>
              <a:t>за </a:t>
            </a:r>
            <a:r>
              <a:rPr lang="ru-RU" dirty="0" err="1" smtClean="0"/>
              <a:t>допомогою</a:t>
            </a:r>
            <a:r>
              <a:rPr lang="ru-RU" dirty="0" smtClean="0"/>
              <a:t> 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/>
              <a:t>оптимальної</a:t>
            </a:r>
            <a:r>
              <a:rPr lang="ru-RU" dirty="0"/>
              <a:t> для </a:t>
            </a:r>
            <a:r>
              <a:rPr lang="ru-RU" dirty="0" err="1"/>
              <a:t>конкретних</a:t>
            </a:r>
            <a:r>
              <a:rPr lang="ru-RU" dirty="0"/>
              <a:t> умов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/>
              <a:t>із</a:t>
            </a:r>
            <a:r>
              <a:rPr lang="ru-RU" dirty="0"/>
              <a:t> метою </a:t>
            </a:r>
            <a:r>
              <a:rPr lang="ru-RU" dirty="0" err="1"/>
              <a:t>оптимізації</a:t>
            </a:r>
            <a:r>
              <a:rPr lang="ru-RU" dirty="0"/>
              <a:t> </a:t>
            </a:r>
            <a:r>
              <a:rPr lang="ru-RU" dirty="0" err="1"/>
              <a:t>фітосанітарного</a:t>
            </a:r>
            <a:r>
              <a:rPr lang="ru-RU" dirty="0"/>
              <a:t> стану </a:t>
            </a:r>
            <a:r>
              <a:rPr lang="ru-RU" dirty="0" err="1"/>
              <a:t>посівів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8408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Розтинають</a:t>
            </a:r>
            <a:r>
              <a:rPr lang="ru-RU" dirty="0"/>
              <a:t> 2000 зернин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же </a:t>
            </a:r>
            <a:r>
              <a:rPr lang="ru-RU" dirty="0" err="1"/>
              <a:t>бобів</a:t>
            </a:r>
            <a:r>
              <a:rPr lang="ru-RU" dirty="0"/>
              <a:t> і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пошкодженість</a:t>
            </a:r>
            <a:r>
              <a:rPr lang="ru-RU" dirty="0"/>
              <a:t> </a:t>
            </a:r>
            <a:r>
              <a:rPr lang="ru-RU" dirty="0" err="1"/>
              <a:t>зерноїдами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708920"/>
            <a:ext cx="335692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23340"/>
            <a:ext cx="4248472" cy="334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0432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багаторічних</a:t>
            </a:r>
            <a:r>
              <a:rPr lang="ru-RU" dirty="0"/>
              <a:t> </a:t>
            </a:r>
            <a:r>
              <a:rPr lang="ru-RU" dirty="0" err="1"/>
              <a:t>насадженнях</a:t>
            </a:r>
            <a:r>
              <a:rPr lang="ru-RU" dirty="0"/>
              <a:t> (сади, виноградники, </a:t>
            </a:r>
            <a:r>
              <a:rPr lang="ru-RU" dirty="0" err="1"/>
              <a:t>кущові</a:t>
            </a:r>
            <a:r>
              <a:rPr lang="ru-RU" dirty="0"/>
              <a:t> </a:t>
            </a:r>
            <a:r>
              <a:rPr lang="ru-RU" dirty="0" err="1" smtClean="0"/>
              <a:t>ягідні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/>
              <a:t>) для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і хвороб на </a:t>
            </a:r>
            <a:r>
              <a:rPr lang="ru-RU" dirty="0" err="1"/>
              <a:t>рослинах</a:t>
            </a:r>
            <a:r>
              <a:rPr lang="ru-RU" dirty="0"/>
              <a:t> та в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органах </a:t>
            </a:r>
            <a:r>
              <a:rPr lang="ru-RU" dirty="0"/>
              <a:t>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оглядають</a:t>
            </a:r>
            <a:r>
              <a:rPr lang="ru-RU" dirty="0"/>
              <a:t> все дерево </a:t>
            </a:r>
            <a:r>
              <a:rPr lang="ru-RU" dirty="0" err="1"/>
              <a:t>або</a:t>
            </a:r>
            <a:r>
              <a:rPr lang="ru-RU" dirty="0"/>
              <a:t> кущ, а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певну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бруньок</a:t>
            </a:r>
            <a:r>
              <a:rPr lang="ru-RU" dirty="0"/>
              <a:t>, </a:t>
            </a:r>
            <a:r>
              <a:rPr lang="ru-RU" dirty="0" err="1"/>
              <a:t>суцвіть</a:t>
            </a:r>
            <a:r>
              <a:rPr lang="ru-RU" dirty="0"/>
              <a:t>, </a:t>
            </a:r>
            <a:r>
              <a:rPr lang="ru-RU" dirty="0" err="1"/>
              <a:t>пагонів</a:t>
            </a:r>
            <a:r>
              <a:rPr lang="ru-RU" dirty="0"/>
              <a:t>, </a:t>
            </a:r>
            <a:r>
              <a:rPr lang="ru-RU" dirty="0" err="1"/>
              <a:t>листків</a:t>
            </a:r>
            <a:r>
              <a:rPr lang="ru-RU" dirty="0"/>
              <a:t>, </a:t>
            </a:r>
            <a:r>
              <a:rPr lang="ru-RU" dirty="0" err="1"/>
              <a:t>плодів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428602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55" y="1166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 саду </a:t>
            </a:r>
            <a:r>
              <a:rPr lang="ru-RU" dirty="0" err="1"/>
              <a:t>оглядом</a:t>
            </a:r>
            <a:r>
              <a:rPr lang="ru-RU" dirty="0"/>
              <a:t> 100 </a:t>
            </a:r>
            <a:r>
              <a:rPr lang="ru-RU" dirty="0" err="1"/>
              <a:t>бруньок</a:t>
            </a:r>
            <a:r>
              <a:rPr lang="ru-RU" dirty="0"/>
              <a:t> у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розпускання</a:t>
            </a:r>
            <a:r>
              <a:rPr lang="ru-RU" dirty="0"/>
              <a:t> на кожному модельному </a:t>
            </a:r>
            <a:r>
              <a:rPr lang="ru-RU" dirty="0" err="1"/>
              <a:t>дереві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err="1"/>
              <a:t>попелицями</a:t>
            </a:r>
            <a:r>
              <a:rPr lang="ru-RU" dirty="0"/>
              <a:t>, </a:t>
            </a:r>
            <a:r>
              <a:rPr lang="ru-RU" dirty="0" err="1"/>
              <a:t>кліщами</a:t>
            </a:r>
            <a:r>
              <a:rPr lang="ru-RU" dirty="0"/>
              <a:t> і </a:t>
            </a:r>
            <a:r>
              <a:rPr lang="ru-RU" dirty="0" err="1"/>
              <a:t>пошкодженість</a:t>
            </a:r>
            <a:r>
              <a:rPr lang="ru-RU" dirty="0"/>
              <a:t> </a:t>
            </a:r>
            <a:r>
              <a:rPr lang="ru-RU" dirty="0" err="1"/>
              <a:t>довгоносиками</a:t>
            </a:r>
            <a:r>
              <a:rPr lang="ru-RU" dirty="0"/>
              <a:t>, </a:t>
            </a:r>
            <a:r>
              <a:rPr lang="ru-RU" dirty="0" err="1"/>
              <a:t>бруньковою</a:t>
            </a:r>
            <a:r>
              <a:rPr lang="ru-RU" dirty="0"/>
              <a:t> </a:t>
            </a:r>
            <a:r>
              <a:rPr lang="ru-RU" dirty="0" err="1"/>
              <a:t>листокруткою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5" y="4002572"/>
            <a:ext cx="2555329" cy="255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06" y="2780928"/>
            <a:ext cx="309634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638" y="4223798"/>
            <a:ext cx="2880319" cy="211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8509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424" y="26816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стовбурних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(</a:t>
            </a:r>
            <a:r>
              <a:rPr lang="ru-RU" dirty="0" err="1"/>
              <a:t>червиці</a:t>
            </a:r>
            <a:r>
              <a:rPr lang="ru-RU" dirty="0"/>
              <a:t> </a:t>
            </a:r>
            <a:r>
              <a:rPr lang="ru-RU" dirty="0" err="1"/>
              <a:t>в'їдливої</a:t>
            </a:r>
            <a:r>
              <a:rPr lang="ru-RU" dirty="0"/>
              <a:t> та </a:t>
            </a:r>
            <a:r>
              <a:rPr lang="ru-RU" dirty="0" err="1" smtClean="0"/>
              <a:t>пахучої</a:t>
            </a:r>
            <a:r>
              <a:rPr lang="ru-RU" dirty="0" smtClean="0"/>
              <a:t>, </a:t>
            </a:r>
            <a:r>
              <a:rPr lang="ru-RU" dirty="0" err="1" smtClean="0"/>
              <a:t>склівок</a:t>
            </a:r>
            <a:r>
              <a:rPr lang="ru-RU" dirty="0"/>
              <a:t>, </a:t>
            </a:r>
            <a:r>
              <a:rPr lang="ru-RU" dirty="0" err="1"/>
              <a:t>короїдів</a:t>
            </a:r>
            <a:r>
              <a:rPr lang="ru-RU" dirty="0"/>
              <a:t>) </a:t>
            </a:r>
            <a:r>
              <a:rPr lang="ru-RU" dirty="0" err="1"/>
              <a:t>підраховують</a:t>
            </a:r>
            <a:r>
              <a:rPr lang="ru-RU" dirty="0"/>
              <a:t> у садах </a:t>
            </a:r>
            <a:r>
              <a:rPr lang="ru-RU" dirty="0" err="1"/>
              <a:t>оглядом</a:t>
            </a:r>
            <a:r>
              <a:rPr lang="ru-RU" dirty="0"/>
              <a:t> </a:t>
            </a:r>
            <a:r>
              <a:rPr lang="ru-RU" dirty="0" err="1"/>
              <a:t>штамбів</a:t>
            </a:r>
            <a:r>
              <a:rPr lang="ru-RU" dirty="0"/>
              <a:t> та </a:t>
            </a:r>
            <a:r>
              <a:rPr lang="ru-RU" dirty="0" err="1" smtClean="0"/>
              <a:t>скелетних</a:t>
            </a:r>
            <a:r>
              <a:rPr lang="ru-RU" dirty="0" smtClean="0"/>
              <a:t> </a:t>
            </a:r>
            <a:r>
              <a:rPr lang="ru-RU" dirty="0" err="1" smtClean="0"/>
              <a:t>гілок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модельних</a:t>
            </a:r>
            <a:r>
              <a:rPr lang="ru-RU" dirty="0"/>
              <a:t> деревах і </a:t>
            </a:r>
            <a:r>
              <a:rPr lang="ru-RU" dirty="0" err="1"/>
              <a:t>отворів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викидами</a:t>
            </a:r>
            <a:r>
              <a:rPr lang="ru-RU" dirty="0"/>
              <a:t> </a:t>
            </a:r>
            <a:r>
              <a:rPr lang="ru-RU" dirty="0" err="1" smtClean="0"/>
              <a:t>червоточини</a:t>
            </a:r>
            <a:endParaRPr 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4" y="3212976"/>
            <a:ext cx="28956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080" y="2331414"/>
            <a:ext cx="29241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699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080" y="479412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4986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Зрізуванням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розтином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пагонів</a:t>
            </a:r>
            <a:r>
              <a:rPr lang="ru-RU" dirty="0"/>
              <a:t> (</a:t>
            </a:r>
            <a:r>
              <a:rPr lang="ru-RU" dirty="0" err="1"/>
              <a:t>червиця</a:t>
            </a:r>
            <a:r>
              <a:rPr lang="ru-RU" dirty="0"/>
              <a:t> </a:t>
            </a:r>
            <a:r>
              <a:rPr lang="ru-RU" dirty="0" err="1"/>
              <a:t>в'їдлива</a:t>
            </a:r>
            <a:r>
              <a:rPr lang="ru-RU" dirty="0"/>
              <a:t>, </a:t>
            </a:r>
            <a:r>
              <a:rPr lang="ru-RU" dirty="0" err="1"/>
              <a:t>плодожерка</a:t>
            </a:r>
            <a:r>
              <a:rPr lang="ru-RU" dirty="0"/>
              <a:t> </a:t>
            </a:r>
            <a:r>
              <a:rPr lang="ru-RU" dirty="0" err="1"/>
              <a:t>східна</a:t>
            </a:r>
            <a:r>
              <a:rPr lang="ru-RU" dirty="0"/>
              <a:t>, </a:t>
            </a:r>
            <a:r>
              <a:rPr lang="ru-RU" dirty="0" err="1"/>
              <a:t>склівка</a:t>
            </a:r>
            <a:r>
              <a:rPr lang="ru-RU" dirty="0"/>
              <a:t> </a:t>
            </a:r>
            <a:r>
              <a:rPr lang="ru-RU" dirty="0" err="1"/>
              <a:t>смородинна</a:t>
            </a:r>
            <a:r>
              <a:rPr lang="ru-RU" dirty="0"/>
              <a:t>).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51" y="4257092"/>
            <a:ext cx="395641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01379"/>
            <a:ext cx="4728836" cy="229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668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Одержані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про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шкідника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хворобою </a:t>
            </a:r>
            <a:r>
              <a:rPr lang="ru-RU" dirty="0" err="1"/>
              <a:t>умовно</a:t>
            </a:r>
            <a:r>
              <a:rPr lang="ru-RU" dirty="0"/>
              <a:t> </a:t>
            </a:r>
            <a:r>
              <a:rPr lang="ru-RU" dirty="0" err="1"/>
              <a:t>відносять</a:t>
            </a:r>
            <a:r>
              <a:rPr lang="ru-RU" dirty="0"/>
              <a:t> у </a:t>
            </a:r>
            <a:r>
              <a:rPr lang="ru-RU" dirty="0" err="1"/>
              <a:t>цілому</a:t>
            </a:r>
            <a:r>
              <a:rPr lang="ru-RU"/>
              <a:t> </a:t>
            </a:r>
            <a:r>
              <a:rPr lang="ru-RU" smtClean="0"/>
              <a:t>на дерево </a:t>
            </a:r>
            <a:r>
              <a:rPr lang="ru-RU" dirty="0"/>
              <a:t>і </a:t>
            </a:r>
            <a:r>
              <a:rPr lang="ru-RU" dirty="0" err="1"/>
              <a:t>вираховують</a:t>
            </a:r>
            <a:r>
              <a:rPr lang="ru-RU" dirty="0"/>
              <a:t> </a:t>
            </a:r>
            <a:r>
              <a:rPr lang="ru-RU" dirty="0" err="1"/>
              <a:t>середні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5190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/>
              <a:t>хвороб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динамічний</a:t>
            </a:r>
            <a:r>
              <a:rPr lang="ru-RU" dirty="0"/>
              <a:t> характер.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з’являються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посіві</a:t>
            </a:r>
            <a:r>
              <a:rPr lang="ru-RU" dirty="0" smtClean="0"/>
              <a:t>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спорадично </a:t>
            </a:r>
            <a:r>
              <a:rPr lang="ru-RU" dirty="0" err="1">
                <a:solidFill>
                  <a:srgbClr val="FF0000"/>
                </a:solidFill>
              </a:rPr>
              <a:t>уражені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рослини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стають</a:t>
            </a:r>
            <a:r>
              <a:rPr lang="ru-RU" dirty="0"/>
              <a:t> </a:t>
            </a:r>
            <a:r>
              <a:rPr lang="ru-RU" dirty="0" err="1" smtClean="0"/>
              <a:t>осередком</a:t>
            </a:r>
            <a:r>
              <a:rPr lang="ru-RU" dirty="0" smtClean="0"/>
              <a:t> </a:t>
            </a:r>
            <a:r>
              <a:rPr lang="ru-RU" dirty="0" err="1" smtClean="0"/>
              <a:t>інфекції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 </a:t>
            </a:r>
            <a:r>
              <a:rPr lang="ru-RU" dirty="0"/>
              <a:t>них хвороба </a:t>
            </a:r>
            <a:r>
              <a:rPr lang="ru-RU" dirty="0" err="1"/>
              <a:t>поширюється</a:t>
            </a:r>
            <a:r>
              <a:rPr lang="ru-RU" dirty="0"/>
              <a:t> на </a:t>
            </a:r>
            <a:r>
              <a:rPr lang="ru-RU" dirty="0" err="1"/>
              <a:t>сусідні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на </a:t>
            </a:r>
            <a:r>
              <a:rPr lang="ru-RU" dirty="0" err="1"/>
              <a:t>ділянці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2. Методи обліку хвороб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224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Швидкість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і </a:t>
            </a:r>
            <a:r>
              <a:rPr lang="ru-RU" dirty="0" err="1"/>
              <a:t>шкідливість</a:t>
            </a:r>
            <a:r>
              <a:rPr lang="ru-RU" dirty="0"/>
              <a:t> </a:t>
            </a:r>
            <a:r>
              <a:rPr lang="ru-RU" dirty="0" err="1" smtClean="0"/>
              <a:t>залежать</a:t>
            </a:r>
            <a:r>
              <a:rPr lang="ru-RU" dirty="0" smtClean="0"/>
              <a:t>: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сприятливості</a:t>
            </a:r>
            <a:r>
              <a:rPr lang="ru-RU" dirty="0"/>
              <a:t> </a:t>
            </a:r>
            <a:r>
              <a:rPr lang="ru-RU" dirty="0" err="1"/>
              <a:t>погодних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умов </a:t>
            </a:r>
            <a:r>
              <a:rPr lang="ru-RU" dirty="0" err="1" smtClean="0"/>
              <a:t>середовища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часу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певну</a:t>
            </a:r>
            <a:r>
              <a:rPr lang="ru-RU" dirty="0"/>
              <a:t> </a:t>
            </a:r>
            <a:r>
              <a:rPr lang="ru-RU" dirty="0" err="1"/>
              <a:t>фенофазу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Межі</a:t>
            </a:r>
            <a:r>
              <a:rPr lang="ru-RU" dirty="0" smtClean="0"/>
              <a:t> </a:t>
            </a:r>
            <a:r>
              <a:rPr lang="ru-RU" dirty="0" err="1" smtClean="0"/>
              <a:t>вогнища</a:t>
            </a:r>
            <a:r>
              <a:rPr lang="ru-RU" dirty="0" smtClean="0"/>
              <a:t> </a:t>
            </a:r>
            <a:r>
              <a:rPr lang="ru-RU" dirty="0" err="1" smtClean="0"/>
              <a:t>розширюються</a:t>
            </a:r>
            <a:r>
              <a:rPr lang="ru-RU" dirty="0"/>
              <a:t>, </a:t>
            </a:r>
            <a:r>
              <a:rPr lang="ru-RU" dirty="0" err="1"/>
              <a:t>утворюючи</a:t>
            </a:r>
            <a:r>
              <a:rPr lang="ru-RU" dirty="0"/>
              <a:t> </a:t>
            </a:r>
            <a:r>
              <a:rPr lang="ru-RU" dirty="0" err="1"/>
              <a:t>вторинні</a:t>
            </a:r>
            <a:r>
              <a:rPr lang="ru-RU" dirty="0"/>
              <a:t> </a:t>
            </a:r>
            <a:r>
              <a:rPr lang="ru-RU" dirty="0" err="1"/>
              <a:t>дочірні</a:t>
            </a:r>
            <a:r>
              <a:rPr lang="ru-RU" dirty="0"/>
              <a:t> </a:t>
            </a:r>
            <a:r>
              <a:rPr lang="ru-RU" dirty="0" err="1" smtClean="0"/>
              <a:t>вогнища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значною</a:t>
            </a:r>
            <a:r>
              <a:rPr lang="ru-RU" dirty="0" smtClean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генерацій</a:t>
            </a:r>
            <a:r>
              <a:rPr lang="ru-RU" dirty="0"/>
              <a:t> патогена за </a:t>
            </a:r>
            <a:r>
              <a:rPr lang="ru-RU" dirty="0" err="1" smtClean="0"/>
              <a:t>певний</a:t>
            </a:r>
            <a:r>
              <a:rPr lang="ru-RU" dirty="0" smtClean="0"/>
              <a:t> час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1081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Епіфітотійний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спалах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і сама </a:t>
            </a:r>
            <a:r>
              <a:rPr lang="ru-RU" dirty="0" err="1"/>
              <a:t>епіфітотія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/>
              <a:t>хвороб у </a:t>
            </a:r>
            <a:r>
              <a:rPr lang="ru-RU" dirty="0" err="1"/>
              <a:t>неоднаковий</a:t>
            </a:r>
            <a:r>
              <a:rPr lang="ru-RU" dirty="0"/>
              <a:t> час.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Форсований</a:t>
            </a:r>
            <a:r>
              <a:rPr lang="ru-RU" dirty="0" smtClean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 smtClean="0"/>
              <a:t>епіфітотії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сприйнятливих</a:t>
            </a:r>
            <a:r>
              <a:rPr lang="ru-RU" dirty="0"/>
              <a:t> до </a:t>
            </a:r>
            <a:r>
              <a:rPr lang="ru-RU" dirty="0" err="1"/>
              <a:t>хвороби</a:t>
            </a:r>
            <a:r>
              <a:rPr lang="ru-RU" dirty="0"/>
              <a:t> сортах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 smtClean="0"/>
              <a:t>підвищеної</a:t>
            </a:r>
            <a:r>
              <a:rPr lang="ru-RU" dirty="0" smtClean="0"/>
              <a:t> </a:t>
            </a:r>
            <a:r>
              <a:rPr lang="ru-RU" dirty="0" err="1"/>
              <a:t>вологості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444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/>
              <a:t>хвороб </a:t>
            </a:r>
            <a:r>
              <a:rPr lang="ru-RU" dirty="0" err="1"/>
              <a:t>впливають</a:t>
            </a:r>
            <a:r>
              <a:rPr lang="ru-RU" dirty="0"/>
              <a:t> </a:t>
            </a:r>
            <a:r>
              <a:rPr lang="ru-RU" dirty="0" err="1"/>
              <a:t>технологічні</a:t>
            </a:r>
            <a:r>
              <a:rPr lang="ru-RU" dirty="0"/>
              <a:t> </a:t>
            </a:r>
            <a:r>
              <a:rPr lang="ru-RU" dirty="0" err="1" smtClean="0"/>
              <a:t>фактори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попередники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/>
              <a:t>обробітку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удобрення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строки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/>
              <a:t>сівби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410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Головною </a:t>
            </a:r>
            <a:r>
              <a:rPr lang="ru-RU" dirty="0" err="1">
                <a:solidFill>
                  <a:srgbClr val="FF0000"/>
                </a:solidFill>
              </a:rPr>
              <a:t>передумовою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інтегрованого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є </a:t>
            </a:r>
            <a:r>
              <a:rPr lang="ru-RU" b="1" dirty="0" err="1"/>
              <a:t>моніторинг</a:t>
            </a:r>
            <a:r>
              <a:rPr lang="ru-RU" b="1" dirty="0"/>
              <a:t> </a:t>
            </a:r>
            <a:r>
              <a:rPr lang="ru-RU" b="1" dirty="0" err="1"/>
              <a:t>чисельності</a:t>
            </a:r>
            <a:r>
              <a:rPr lang="ru-RU" b="1" dirty="0"/>
              <a:t> </a:t>
            </a:r>
            <a:r>
              <a:rPr lang="ru-RU" b="1" dirty="0" err="1"/>
              <a:t>шкідливих</a:t>
            </a:r>
            <a:r>
              <a:rPr lang="ru-RU" b="1" dirty="0"/>
              <a:t> </a:t>
            </a:r>
            <a:r>
              <a:rPr lang="ru-RU" b="1" dirty="0" err="1"/>
              <a:t>організмів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представляти</a:t>
            </a:r>
            <a:r>
              <a:rPr lang="ru-RU" dirty="0"/>
              <a:t> собою систему </a:t>
            </a:r>
            <a:r>
              <a:rPr lang="ru-RU" dirty="0" err="1"/>
              <a:t>збору</a:t>
            </a:r>
            <a:r>
              <a:rPr lang="ru-RU" dirty="0"/>
              <a:t>, </a:t>
            </a:r>
            <a:r>
              <a:rPr lang="ru-RU" dirty="0" err="1"/>
              <a:t>накопичення</a:t>
            </a:r>
            <a:r>
              <a:rPr lang="ru-RU" dirty="0"/>
              <a:t>, </a:t>
            </a:r>
            <a:r>
              <a:rPr lang="ru-RU" dirty="0" err="1"/>
              <a:t>аналізу</a:t>
            </a:r>
            <a:r>
              <a:rPr lang="ru-RU" dirty="0"/>
              <a:t> і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фітосанітарної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з метою </a:t>
            </a:r>
            <a:r>
              <a:rPr lang="ru-RU" dirty="0" err="1"/>
              <a:t>цілеспрямованого</a:t>
            </a:r>
            <a:r>
              <a:rPr lang="ru-RU" dirty="0"/>
              <a:t> і оптимального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9261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Виявлення</a:t>
            </a:r>
            <a:r>
              <a:rPr lang="ru-RU" dirty="0"/>
              <a:t> і </a:t>
            </a: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 </a:t>
            </a:r>
            <a:r>
              <a:rPr lang="ru-RU" dirty="0"/>
              <a:t>на </a:t>
            </a:r>
            <a:r>
              <a:rPr lang="ru-RU" dirty="0" err="1"/>
              <a:t>протязі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</a:t>
            </a:r>
            <a:r>
              <a:rPr lang="ru-RU" dirty="0" err="1" smtClean="0"/>
              <a:t>вегетації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/>
              <a:t>, </a:t>
            </a:r>
            <a:r>
              <a:rPr lang="ru-RU" dirty="0" err="1"/>
              <a:t>починаючи</a:t>
            </a:r>
            <a:r>
              <a:rPr lang="ru-RU" dirty="0"/>
              <a:t> з </a:t>
            </a:r>
            <a:r>
              <a:rPr lang="ru-RU" dirty="0" err="1"/>
              <a:t>фази</a:t>
            </a:r>
            <a:r>
              <a:rPr lang="ru-RU" dirty="0"/>
              <a:t> </a:t>
            </a:r>
            <a:r>
              <a:rPr lang="ru-RU" dirty="0" err="1"/>
              <a:t>повних</a:t>
            </a:r>
            <a:r>
              <a:rPr lang="ru-RU" dirty="0"/>
              <a:t> </a:t>
            </a:r>
            <a:r>
              <a:rPr lang="ru-RU" dirty="0" err="1"/>
              <a:t>сходів</a:t>
            </a:r>
            <a:r>
              <a:rPr lang="ru-RU" dirty="0"/>
              <a:t> і до </a:t>
            </a:r>
            <a:r>
              <a:rPr lang="ru-RU" dirty="0" err="1"/>
              <a:t>дозрівання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 smtClean="0"/>
              <a:t>період</a:t>
            </a:r>
            <a:r>
              <a:rPr lang="ru-RU" dirty="0" smtClean="0"/>
              <a:t> сходи-</a:t>
            </a:r>
            <a:r>
              <a:rPr lang="ru-RU" dirty="0" err="1" smtClean="0"/>
              <a:t>кущіння</a:t>
            </a:r>
            <a:r>
              <a:rPr lang="ru-RU" dirty="0" smtClean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ураженість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загибель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ґрунтових</a:t>
            </a:r>
            <a:r>
              <a:rPr lang="ru-RU" dirty="0" smtClean="0"/>
              <a:t> </a:t>
            </a:r>
            <a:r>
              <a:rPr lang="ru-RU" dirty="0" err="1"/>
              <a:t>патогенів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625767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298697"/>
            <a:ext cx="38123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425647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" y="3140968"/>
            <a:ext cx="501484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87005"/>
            <a:ext cx="3744416" cy="215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2579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наростання</a:t>
            </a:r>
            <a:r>
              <a:rPr lang="ru-RU" dirty="0"/>
              <a:t> </a:t>
            </a:r>
            <a:r>
              <a:rPr lang="ru-RU" dirty="0" err="1"/>
              <a:t>вегетативної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обліковують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проявились на листках, </a:t>
            </a:r>
            <a:r>
              <a:rPr lang="ru-RU" dirty="0" err="1"/>
              <a:t>стеблах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при </a:t>
            </a:r>
            <a:r>
              <a:rPr lang="ru-RU" dirty="0" err="1"/>
              <a:t>формуванні</a:t>
            </a:r>
            <a:r>
              <a:rPr lang="ru-RU" dirty="0"/>
              <a:t> урожаю на </a:t>
            </a:r>
            <a:r>
              <a:rPr lang="ru-RU" dirty="0" err="1"/>
              <a:t>генеративних</a:t>
            </a:r>
            <a:r>
              <a:rPr lang="ru-RU" dirty="0"/>
              <a:t> органах (</a:t>
            </a:r>
            <a:r>
              <a:rPr lang="ru-RU" dirty="0" err="1"/>
              <a:t>колосі</a:t>
            </a:r>
            <a:r>
              <a:rPr lang="ru-RU" dirty="0"/>
              <a:t> у </a:t>
            </a:r>
            <a:r>
              <a:rPr lang="ru-RU" dirty="0" err="1"/>
              <a:t>зернових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9931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84"/>
            <a:ext cx="3456384" cy="241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493" y="21636"/>
            <a:ext cx="4231562" cy="283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24" y="3302129"/>
            <a:ext cx="3779465" cy="2685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E:\Vergeles\МОНІТОРИНГ ПОШИРЕННЯ ШКІДНИКІВ  І ХВОРОБ\ЛЗ\презентації\ЛЗ 1\колос хво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394151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1408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показником</a:t>
            </a:r>
            <a:r>
              <a:rPr lang="ru-RU" dirty="0"/>
              <a:t> </a:t>
            </a:r>
            <a:r>
              <a:rPr lang="ru-RU" dirty="0" smtClean="0"/>
              <a:t>є </a:t>
            </a:r>
            <a:r>
              <a:rPr lang="ru-RU" b="1" dirty="0" err="1">
                <a:solidFill>
                  <a:srgbClr val="FF0000"/>
                </a:solidFill>
              </a:rPr>
              <a:t>поширеність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</a:rPr>
              <a:t>розповсюдженість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частота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хворих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виражена</a:t>
            </a:r>
            <a:r>
              <a:rPr lang="ru-RU" dirty="0"/>
              <a:t> у </a:t>
            </a:r>
            <a:r>
              <a:rPr lang="ru-RU" dirty="0" err="1"/>
              <a:t>відсотках</a:t>
            </a:r>
            <a:r>
              <a:rPr lang="ru-RU" dirty="0"/>
              <a:t> до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оглянутих</a:t>
            </a:r>
            <a:r>
              <a:rPr lang="ru-RU" dirty="0" smtClean="0"/>
              <a:t> </a:t>
            </a:r>
            <a:r>
              <a:rPr lang="ru-RU" dirty="0"/>
              <a:t>при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Р </a:t>
            </a:r>
            <a:r>
              <a:rPr lang="ru-RU" dirty="0">
                <a:solidFill>
                  <a:srgbClr val="FF0000"/>
                </a:solidFill>
              </a:rPr>
              <a:t>= </a:t>
            </a:r>
            <a:r>
              <a:rPr lang="en-US" dirty="0">
                <a:solidFill>
                  <a:srgbClr val="FF0000"/>
                </a:solidFill>
              </a:rPr>
              <a:t>n/N · 100</a:t>
            </a:r>
            <a:r>
              <a:rPr lang="en-US" dirty="0"/>
              <a:t>, </a:t>
            </a:r>
            <a:r>
              <a:rPr lang="ru-RU" dirty="0"/>
              <a:t>де</a:t>
            </a:r>
          </a:p>
          <a:p>
            <a:pPr marL="0" indent="0">
              <a:buNone/>
            </a:pPr>
            <a:r>
              <a:rPr lang="ru-RU" dirty="0"/>
              <a:t>Р – </a:t>
            </a:r>
            <a:r>
              <a:rPr lang="ru-RU" dirty="0" err="1"/>
              <a:t>поширеність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,%;</a:t>
            </a:r>
          </a:p>
          <a:p>
            <a:pPr marL="0" indent="0">
              <a:buNone/>
            </a:pPr>
            <a:r>
              <a:rPr lang="ru-RU" dirty="0"/>
              <a:t>n </a:t>
            </a:r>
            <a:r>
              <a:rPr lang="ru-RU" dirty="0" smtClean="0"/>
              <a:t>-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N –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врахованих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</a:t>
            </a:r>
            <a:r>
              <a:rPr lang="ru-RU" dirty="0" err="1"/>
              <a:t>хворих</a:t>
            </a:r>
            <a:r>
              <a:rPr lang="ru-RU" dirty="0"/>
              <a:t> і </a:t>
            </a:r>
            <a:r>
              <a:rPr lang="ru-RU" dirty="0" err="1"/>
              <a:t>здорових</a:t>
            </a:r>
            <a:r>
              <a:rPr lang="ru-RU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1193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хвороб,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зумовлюють</a:t>
            </a:r>
            <a:r>
              <a:rPr lang="ru-RU" dirty="0"/>
              <a:t> </a:t>
            </a:r>
            <a:r>
              <a:rPr lang="ru-RU" dirty="0" err="1"/>
              <a:t>загибель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тих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формують</a:t>
            </a:r>
            <a:r>
              <a:rPr lang="ru-RU" dirty="0"/>
              <a:t> урожай (</a:t>
            </a:r>
            <a:r>
              <a:rPr lang="ru-RU" dirty="0" err="1"/>
              <a:t>загибель</a:t>
            </a:r>
            <a:r>
              <a:rPr lang="ru-RU" dirty="0"/>
              <a:t> </a:t>
            </a:r>
            <a:r>
              <a:rPr lang="ru-RU" dirty="0" err="1"/>
              <a:t>сходів</a:t>
            </a:r>
            <a:r>
              <a:rPr lang="ru-RU" dirty="0"/>
              <a:t>, </a:t>
            </a:r>
            <a:r>
              <a:rPr lang="ru-RU" dirty="0" err="1"/>
              <a:t>в’янення</a:t>
            </a:r>
            <a:r>
              <a:rPr lang="ru-RU" dirty="0"/>
              <a:t>, </a:t>
            </a:r>
            <a:r>
              <a:rPr lang="ru-RU" dirty="0" err="1"/>
              <a:t>сажкові</a:t>
            </a:r>
            <a:r>
              <a:rPr lang="ru-RU" dirty="0"/>
              <a:t> і</a:t>
            </a:r>
          </a:p>
          <a:p>
            <a:pPr marL="0" indent="0">
              <a:buNone/>
            </a:pP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)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/>
              <a:t>показника</a:t>
            </a:r>
            <a:r>
              <a:rPr lang="ru-RU" dirty="0"/>
              <a:t> </a:t>
            </a:r>
            <a:r>
              <a:rPr lang="ru-RU" dirty="0" err="1"/>
              <a:t>достатньо</a:t>
            </a:r>
            <a:r>
              <a:rPr lang="ru-RU" dirty="0"/>
              <a:t> для характеристики </a:t>
            </a:r>
            <a:r>
              <a:rPr lang="ru-RU" dirty="0" err="1" smtClean="0"/>
              <a:t>прояву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6854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err="1"/>
              <a:t>Розрахунок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ураженості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(в балах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smtClean="0"/>
              <a:t>%)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/>
              <a:t>за формулою:</a:t>
            </a:r>
          </a:p>
          <a:p>
            <a:pPr marL="0" indent="0" algn="ctr">
              <a:buNone/>
            </a:pPr>
            <a:r>
              <a:rPr lang="ru-RU" dirty="0"/>
              <a:t>С = Σ ( а · в) / n, де</a:t>
            </a:r>
          </a:p>
          <a:p>
            <a:pPr marL="0" indent="0">
              <a:buNone/>
            </a:pPr>
            <a:r>
              <a:rPr lang="ru-RU" dirty="0"/>
              <a:t>С –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(бал,%);</a:t>
            </a:r>
          </a:p>
          <a:p>
            <a:pPr marL="0" indent="0">
              <a:buNone/>
            </a:pPr>
            <a:r>
              <a:rPr lang="ru-RU" dirty="0"/>
              <a:t>Σ ( </a:t>
            </a:r>
            <a:r>
              <a:rPr lang="ru-RU" dirty="0" smtClean="0"/>
              <a:t>а*в</a:t>
            </a:r>
            <a:r>
              <a:rPr lang="ru-RU" dirty="0"/>
              <a:t>) 4 сума </a:t>
            </a:r>
            <a:r>
              <a:rPr lang="ru-RU" dirty="0" err="1"/>
              <a:t>добутку</a:t>
            </a:r>
            <a:r>
              <a:rPr lang="ru-RU" dirty="0"/>
              <a:t> числа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(а) на </a:t>
            </a:r>
            <a:r>
              <a:rPr lang="ru-RU" dirty="0" err="1" smtClean="0"/>
              <a:t>відповідний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/>
              <a:t>бал </a:t>
            </a:r>
            <a:r>
              <a:rPr lang="ru-RU" dirty="0" err="1"/>
              <a:t>чи</a:t>
            </a:r>
            <a:r>
              <a:rPr lang="ru-RU" dirty="0"/>
              <a:t> процент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smtClean="0"/>
              <a:t>(в);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n – </a:t>
            </a:r>
            <a:r>
              <a:rPr lang="ru-RU" dirty="0"/>
              <a:t>число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0377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Якісним</a:t>
            </a:r>
            <a:r>
              <a:rPr lang="ru-RU" dirty="0"/>
              <a:t> </a:t>
            </a:r>
            <a:r>
              <a:rPr lang="ru-RU" dirty="0" err="1"/>
              <a:t>показником</a:t>
            </a:r>
            <a:r>
              <a:rPr lang="ru-RU" dirty="0"/>
              <a:t> </a:t>
            </a:r>
            <a:r>
              <a:rPr lang="ru-RU" dirty="0" err="1"/>
              <a:t>прояву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є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хвороби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Визначають</a:t>
            </a:r>
            <a:r>
              <a:rPr lang="ru-RU" dirty="0" smtClean="0"/>
              <a:t> за: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площею</a:t>
            </a:r>
            <a:r>
              <a:rPr lang="ru-RU" dirty="0"/>
              <a:t>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покритих</a:t>
            </a:r>
            <a:r>
              <a:rPr lang="ru-RU" dirty="0"/>
              <a:t> </a:t>
            </a:r>
            <a:r>
              <a:rPr lang="ru-RU" dirty="0" err="1" smtClean="0"/>
              <a:t>плямами</a:t>
            </a:r>
            <a:r>
              <a:rPr lang="ru-RU" dirty="0"/>
              <a:t>, </a:t>
            </a:r>
            <a:r>
              <a:rPr lang="ru-RU" dirty="0" err="1"/>
              <a:t>нальотами</a:t>
            </a:r>
            <a:r>
              <a:rPr lang="ru-RU" dirty="0"/>
              <a:t>, </a:t>
            </a:r>
            <a:r>
              <a:rPr lang="ru-RU" dirty="0" smtClean="0"/>
              <a:t>пустулами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інтенсивністю</a:t>
            </a:r>
            <a:r>
              <a:rPr lang="ru-RU" dirty="0" smtClean="0"/>
              <a:t> </a:t>
            </a:r>
            <a:r>
              <a:rPr lang="ru-RU" dirty="0" err="1"/>
              <a:t>прояву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симптомів</a:t>
            </a:r>
            <a:r>
              <a:rPr lang="ru-RU" dirty="0" smtClean="0"/>
              <a:t> </a:t>
            </a:r>
            <a:r>
              <a:rPr lang="ru-RU" dirty="0" err="1"/>
              <a:t>захворювання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03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прояву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за</a:t>
            </a:r>
          </a:p>
          <a:p>
            <a:pPr marL="0" indent="0">
              <a:buNone/>
            </a:pPr>
            <a:r>
              <a:rPr lang="ru-RU" dirty="0" err="1"/>
              <a:t>окомірними</a:t>
            </a:r>
            <a:r>
              <a:rPr lang="ru-RU" dirty="0"/>
              <a:t> шкалами, </a:t>
            </a:r>
            <a:r>
              <a:rPr lang="ru-RU" dirty="0" err="1"/>
              <a:t>специфічними</a:t>
            </a:r>
            <a:r>
              <a:rPr lang="ru-RU" dirty="0"/>
              <a:t> для </a:t>
            </a:r>
            <a:r>
              <a:rPr lang="ru-RU" dirty="0" err="1"/>
              <a:t>певних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 smtClean="0"/>
              <a:t>ізивідповідним</a:t>
            </a:r>
            <a:r>
              <a:rPr lang="ru-RU" dirty="0" smtClean="0"/>
              <a:t> </a:t>
            </a:r>
            <a:r>
              <a:rPr lang="ru-RU" dirty="0"/>
              <a:t>числом </a:t>
            </a:r>
            <a:r>
              <a:rPr lang="ru-RU" dirty="0" err="1"/>
              <a:t>балів</a:t>
            </a:r>
            <a:r>
              <a:rPr lang="ru-RU" dirty="0"/>
              <a:t> (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smtClean="0"/>
              <a:t>4-5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 smtClean="0"/>
              <a:t>відсотокиповерхні</a:t>
            </a:r>
            <a:r>
              <a:rPr lang="ru-RU" dirty="0" smtClean="0"/>
              <a:t>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(органа) </a:t>
            </a:r>
            <a:r>
              <a:rPr lang="ru-RU" dirty="0" err="1"/>
              <a:t>облікової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3820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балових</a:t>
            </a:r>
            <a:r>
              <a:rPr lang="ru-RU" dirty="0"/>
              <a:t> шкалах </a:t>
            </a:r>
            <a:r>
              <a:rPr lang="ru-RU" dirty="0" err="1"/>
              <a:t>обліку</a:t>
            </a:r>
            <a:r>
              <a:rPr lang="ru-RU" dirty="0"/>
              <a:t> хвороб </a:t>
            </a:r>
            <a:r>
              <a:rPr lang="ru-RU" dirty="0" err="1"/>
              <a:t>прийняті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градації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0 – </a:t>
            </a:r>
            <a:r>
              <a:rPr lang="ru-RU" dirty="0" err="1"/>
              <a:t>рослина</a:t>
            </a:r>
            <a:r>
              <a:rPr lang="ru-RU" dirty="0"/>
              <a:t> здорова;</a:t>
            </a:r>
          </a:p>
          <a:p>
            <a:pPr marL="0" indent="0">
              <a:buNone/>
            </a:pPr>
            <a:r>
              <a:rPr lang="ru-RU" dirty="0"/>
              <a:t>1 – </a:t>
            </a:r>
            <a:r>
              <a:rPr lang="ru-RU" dirty="0" err="1"/>
              <a:t>слабке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органа;</a:t>
            </a:r>
          </a:p>
          <a:p>
            <a:pPr marL="0" indent="0">
              <a:buNone/>
            </a:pPr>
            <a:r>
              <a:rPr lang="ru-RU" dirty="0"/>
              <a:t>2 –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середнє</a:t>
            </a:r>
            <a:r>
              <a:rPr lang="ru-RU" dirty="0"/>
              <a:t>, сильно </a:t>
            </a:r>
            <a:r>
              <a:rPr lang="ru-RU" dirty="0" err="1"/>
              <a:t>уражені</a:t>
            </a:r>
            <a:r>
              <a:rPr lang="ru-RU" dirty="0"/>
              <a:t> не </a:t>
            </a:r>
            <a:r>
              <a:rPr lang="ru-RU" dirty="0" err="1"/>
              <a:t>зустрічаються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 –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середнє</a:t>
            </a:r>
            <a:r>
              <a:rPr lang="ru-RU" dirty="0"/>
              <a:t>,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уражені</a:t>
            </a:r>
            <a:r>
              <a:rPr lang="ru-RU" dirty="0"/>
              <a:t> в </a:t>
            </a:r>
            <a:r>
              <a:rPr lang="ru-RU" dirty="0" smtClean="0"/>
              <a:t>сильному </a:t>
            </a:r>
            <a:r>
              <a:rPr lang="ru-RU" dirty="0" err="1"/>
              <a:t>ступені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 – сильнее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їхня</a:t>
            </a:r>
            <a:r>
              <a:rPr lang="ru-RU" dirty="0"/>
              <a:t> </a:t>
            </a:r>
            <a:r>
              <a:rPr lang="ru-RU" dirty="0" err="1"/>
              <a:t>загибель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758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Методи моніторингу шкідників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міру</a:t>
            </a:r>
            <a:r>
              <a:rPr lang="ru-RU" dirty="0"/>
              <a:t> </a:t>
            </a:r>
            <a:r>
              <a:rPr lang="ru-RU" dirty="0" err="1"/>
              <a:t>збагачення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і </a:t>
            </a:r>
            <a:r>
              <a:rPr lang="ru-RU" dirty="0" err="1"/>
              <a:t>уявлень</a:t>
            </a:r>
            <a:r>
              <a:rPr lang="ru-RU" dirty="0"/>
              <a:t> про </a:t>
            </a:r>
            <a:r>
              <a:rPr lang="ru-RU" dirty="0" err="1"/>
              <a:t>шкідливі</a:t>
            </a:r>
            <a:r>
              <a:rPr lang="ru-RU" dirty="0"/>
              <a:t> </a:t>
            </a:r>
            <a:r>
              <a:rPr lang="ru-RU" dirty="0" err="1"/>
              <a:t>організми</a:t>
            </a:r>
            <a:r>
              <a:rPr lang="ru-RU" dirty="0"/>
              <a:t>, цикли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/>
              <a:t>, </a:t>
            </a:r>
            <a:r>
              <a:rPr lang="ru-RU" dirty="0" err="1"/>
              <a:t>шкідливі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 та характер </a:t>
            </a:r>
            <a:r>
              <a:rPr lang="ru-RU" dirty="0" err="1"/>
              <a:t>пошкоджень</a:t>
            </a:r>
            <a:r>
              <a:rPr lang="ru-RU" dirty="0"/>
              <a:t> </a:t>
            </a:r>
            <a:r>
              <a:rPr lang="ru-RU" dirty="0" err="1" smtClean="0"/>
              <a:t>відбувалось</a:t>
            </a:r>
            <a:r>
              <a:rPr lang="ru-RU" dirty="0" smtClean="0"/>
              <a:t> </a:t>
            </a:r>
            <a:r>
              <a:rPr lang="ru-RU" dirty="0" err="1" smtClean="0"/>
              <a:t>удосконалення</a:t>
            </a:r>
            <a:r>
              <a:rPr lang="ru-RU" dirty="0" smtClean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та </a:t>
            </a:r>
            <a:r>
              <a:rPr lang="ru-RU" dirty="0" err="1"/>
              <a:t>обліку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smtClean="0"/>
              <a:t>почали </a:t>
            </a:r>
            <a:r>
              <a:rPr lang="ru-RU" dirty="0" err="1" smtClean="0"/>
              <a:t>застосовувати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пристрої</a:t>
            </a:r>
            <a:r>
              <a:rPr lang="ru-RU" dirty="0"/>
              <a:t> і </a:t>
            </a:r>
            <a:r>
              <a:rPr lang="ru-RU" dirty="0" err="1"/>
              <a:t>прилади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998824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як </a:t>
            </a:r>
            <a:r>
              <a:rPr lang="ru-RU" dirty="0" err="1"/>
              <a:t>інтегрований</a:t>
            </a:r>
            <a:r>
              <a:rPr lang="ru-RU" dirty="0"/>
              <a:t> </a:t>
            </a:r>
            <a:r>
              <a:rPr lang="ru-RU" dirty="0" err="1"/>
              <a:t>показник</a:t>
            </a:r>
            <a:r>
              <a:rPr lang="ru-RU" dirty="0"/>
              <a:t>,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smtClean="0"/>
              <a:t>за формулою</a:t>
            </a:r>
            <a:r>
              <a:rPr lang="ru-RU" dirty="0"/>
              <a:t>:</a:t>
            </a:r>
          </a:p>
          <a:p>
            <a:pPr marL="0" indent="0" algn="ctr">
              <a:buNone/>
            </a:pPr>
            <a:r>
              <a:rPr lang="pt-BR" dirty="0"/>
              <a:t>R = Σ ( а · </a:t>
            </a:r>
            <a:r>
              <a:rPr lang="uk-UA" dirty="0" smtClean="0"/>
              <a:t>в)</a:t>
            </a:r>
            <a:r>
              <a:rPr lang="pt-BR" dirty="0" smtClean="0"/>
              <a:t> </a:t>
            </a:r>
            <a:r>
              <a:rPr lang="pt-BR" dirty="0"/>
              <a:t>/ N, де</a:t>
            </a:r>
          </a:p>
          <a:p>
            <a:pPr marL="0" indent="0">
              <a:buNone/>
            </a:pPr>
            <a:r>
              <a:rPr lang="en-US" dirty="0"/>
              <a:t>R –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(бал,%);</a:t>
            </a:r>
          </a:p>
          <a:p>
            <a:pPr marL="0" indent="0">
              <a:buNone/>
            </a:pPr>
            <a:r>
              <a:rPr lang="ru-RU" dirty="0"/>
              <a:t>Σ ( а </a:t>
            </a:r>
            <a:r>
              <a:rPr lang="ru-RU" dirty="0" smtClean="0"/>
              <a:t>* </a:t>
            </a:r>
            <a:r>
              <a:rPr lang="ru-RU" dirty="0"/>
              <a:t>в) 4 сума </a:t>
            </a:r>
            <a:r>
              <a:rPr lang="ru-RU" dirty="0" err="1"/>
              <a:t>добутків</a:t>
            </a:r>
            <a:r>
              <a:rPr lang="ru-RU" dirty="0"/>
              <a:t> числа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(а) на </a:t>
            </a:r>
            <a:r>
              <a:rPr lang="ru-RU" dirty="0" err="1"/>
              <a:t>відповідний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їм</a:t>
            </a:r>
            <a:r>
              <a:rPr lang="ru-RU" dirty="0"/>
              <a:t> бал </a:t>
            </a:r>
            <a:r>
              <a:rPr lang="ru-RU" dirty="0" err="1"/>
              <a:t>чи</a:t>
            </a:r>
            <a:r>
              <a:rPr lang="ru-RU" dirty="0"/>
              <a:t> процент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smtClean="0"/>
              <a:t>(в);</a:t>
            </a:r>
          </a:p>
          <a:p>
            <a:pPr marL="0" indent="0">
              <a:buNone/>
            </a:pPr>
            <a:r>
              <a:rPr lang="ru-RU" dirty="0"/>
              <a:t>N </a:t>
            </a:r>
            <a:r>
              <a:rPr lang="ru-RU" dirty="0" smtClean="0"/>
              <a:t>-</a:t>
            </a:r>
            <a:r>
              <a:rPr lang="ru-RU" dirty="0" err="1" smtClean="0"/>
              <a:t>загальне</a:t>
            </a:r>
            <a:r>
              <a:rPr lang="ru-RU" dirty="0" smtClean="0"/>
              <a:t> </a:t>
            </a:r>
            <a:r>
              <a:rPr lang="ru-RU" dirty="0"/>
              <a:t>число </a:t>
            </a:r>
            <a:r>
              <a:rPr lang="ru-RU" dirty="0" err="1"/>
              <a:t>врахованих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(</a:t>
            </a:r>
            <a:r>
              <a:rPr lang="ru-RU" dirty="0" err="1"/>
              <a:t>хворих</a:t>
            </a:r>
            <a:r>
              <a:rPr lang="ru-RU" dirty="0"/>
              <a:t> і </a:t>
            </a:r>
            <a:r>
              <a:rPr lang="ru-RU" dirty="0" err="1"/>
              <a:t>здорових</a:t>
            </a:r>
            <a:r>
              <a:rPr lang="ru-RU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2309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переведенні</a:t>
            </a:r>
            <a:r>
              <a:rPr lang="ru-RU" dirty="0"/>
              <a:t> </a:t>
            </a:r>
            <a:r>
              <a:rPr lang="ru-RU" dirty="0" err="1"/>
              <a:t>бальної</a:t>
            </a:r>
            <a:r>
              <a:rPr lang="ru-RU" dirty="0"/>
              <a:t> </a:t>
            </a:r>
            <a:r>
              <a:rPr lang="ru-RU" dirty="0" err="1"/>
              <a:t>шкали</a:t>
            </a:r>
            <a:r>
              <a:rPr lang="ru-RU" dirty="0"/>
              <a:t> в </a:t>
            </a:r>
            <a:r>
              <a:rPr lang="ru-RU" dirty="0" err="1"/>
              <a:t>процентну</a:t>
            </a:r>
            <a:r>
              <a:rPr lang="ru-RU" dirty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формулу</a:t>
            </a:r>
            <a:r>
              <a:rPr lang="ru-RU" dirty="0"/>
              <a:t>:</a:t>
            </a:r>
          </a:p>
          <a:p>
            <a:pPr marL="0" indent="0" algn="ctr">
              <a:buNone/>
            </a:pPr>
            <a:r>
              <a:rPr lang="pt-BR" dirty="0" smtClean="0"/>
              <a:t>R = Σ (а </a:t>
            </a:r>
            <a:r>
              <a:rPr lang="uk-UA" dirty="0" smtClean="0"/>
              <a:t>*</a:t>
            </a:r>
            <a:r>
              <a:rPr lang="pt-BR" dirty="0" smtClean="0"/>
              <a:t> </a:t>
            </a:r>
            <a:r>
              <a:rPr lang="uk-UA" dirty="0" smtClean="0"/>
              <a:t>в</a:t>
            </a:r>
            <a:r>
              <a:rPr lang="pt-BR" dirty="0" smtClean="0"/>
              <a:t>) / N· K , де</a:t>
            </a:r>
          </a:p>
          <a:p>
            <a:pPr marL="0" indent="0">
              <a:buNone/>
            </a:pPr>
            <a:r>
              <a:rPr lang="en-US" dirty="0" smtClean="0"/>
              <a:t>R –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(%);</a:t>
            </a:r>
          </a:p>
          <a:p>
            <a:pPr marL="0" indent="0">
              <a:buNone/>
            </a:pPr>
            <a:r>
              <a:rPr lang="ru-RU" dirty="0" smtClean="0"/>
              <a:t>Σ (а *в) 4- сума </a:t>
            </a:r>
            <a:r>
              <a:rPr lang="ru-RU" dirty="0" err="1" smtClean="0"/>
              <a:t>добутку</a:t>
            </a:r>
            <a:r>
              <a:rPr lang="ru-RU" dirty="0" smtClean="0"/>
              <a:t> числа </a:t>
            </a:r>
            <a:r>
              <a:rPr lang="ru-RU" dirty="0" err="1" smtClean="0"/>
              <a:t>рослин</a:t>
            </a:r>
            <a:r>
              <a:rPr lang="ru-RU" dirty="0" smtClean="0"/>
              <a:t> (а) на </a:t>
            </a:r>
            <a:r>
              <a:rPr lang="ru-RU" dirty="0" err="1" smtClean="0"/>
              <a:t>відповідний</a:t>
            </a:r>
            <a:r>
              <a:rPr lang="ru-RU" dirty="0" smtClean="0"/>
              <a:t> бал </a:t>
            </a:r>
            <a:r>
              <a:rPr lang="ru-RU" dirty="0" err="1" smtClean="0"/>
              <a:t>ураження</a:t>
            </a:r>
            <a:r>
              <a:rPr lang="ru-RU" dirty="0" smtClean="0"/>
              <a:t> (в);</a:t>
            </a:r>
          </a:p>
          <a:p>
            <a:pPr marL="0" indent="0">
              <a:buNone/>
            </a:pPr>
            <a:r>
              <a:rPr lang="ru-RU" dirty="0" smtClean="0"/>
              <a:t>N – </a:t>
            </a:r>
            <a:r>
              <a:rPr lang="ru-RU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урахованих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(</a:t>
            </a:r>
            <a:r>
              <a:rPr lang="ru-RU" dirty="0" err="1" smtClean="0"/>
              <a:t>здорових</a:t>
            </a:r>
            <a:r>
              <a:rPr lang="ru-RU" dirty="0" smtClean="0"/>
              <a:t> і </a:t>
            </a:r>
            <a:r>
              <a:rPr lang="ru-RU" dirty="0" err="1" smtClean="0"/>
              <a:t>хворих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– </a:t>
            </a:r>
            <a:r>
              <a:rPr lang="ru-RU" dirty="0" err="1"/>
              <a:t>вищий</a:t>
            </a:r>
            <a:r>
              <a:rPr lang="ru-RU" dirty="0"/>
              <a:t> бал </a:t>
            </a:r>
            <a:r>
              <a:rPr lang="ru-RU" dirty="0" err="1"/>
              <a:t>шкали</a:t>
            </a:r>
            <a:r>
              <a:rPr lang="ru-RU" dirty="0"/>
              <a:t> </a:t>
            </a:r>
            <a:r>
              <a:rPr lang="ru-RU" dirty="0" err="1"/>
              <a:t>обліку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4868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характеристики </a:t>
            </a:r>
            <a:r>
              <a:rPr lang="ru-RU" dirty="0" err="1"/>
              <a:t>ураженості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і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досліджуваних</a:t>
            </a:r>
            <a:r>
              <a:rPr lang="ru-RU" dirty="0" smtClean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обидва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: </a:t>
            </a:r>
            <a:r>
              <a:rPr lang="ru-RU" dirty="0" err="1" smtClean="0"/>
              <a:t>поширеність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Зведені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таблиці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обліків</a:t>
            </a:r>
            <a:r>
              <a:rPr lang="ru-RU" dirty="0"/>
              <a:t> </a:t>
            </a:r>
            <a:r>
              <a:rPr lang="ru-RU" dirty="0" err="1" smtClean="0"/>
              <a:t>опрацьовують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математичного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підтвердження</a:t>
            </a:r>
            <a:r>
              <a:rPr lang="ru-RU" dirty="0" smtClean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достовірності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890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Існуючі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та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шкідників</a:t>
            </a:r>
            <a:r>
              <a:rPr lang="ru-RU" dirty="0"/>
              <a:t> і хвороб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розділити</a:t>
            </a:r>
            <a:r>
              <a:rPr lang="ru-RU" dirty="0"/>
              <a:t> на:</a:t>
            </a:r>
          </a:p>
          <a:p>
            <a:r>
              <a:rPr lang="ru-RU" dirty="0"/>
              <a:t> </a:t>
            </a:r>
            <a:r>
              <a:rPr lang="ru-RU" dirty="0" err="1"/>
              <a:t>візуальні</a:t>
            </a:r>
            <a:r>
              <a:rPr lang="ru-RU" dirty="0"/>
              <a:t> </a:t>
            </a:r>
          </a:p>
          <a:p>
            <a:r>
              <a:rPr lang="ru-RU" dirty="0" err="1"/>
              <a:t>приладні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997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Візуальні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методи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засновані</a:t>
            </a:r>
            <a:r>
              <a:rPr lang="ru-RU" dirty="0"/>
              <a:t> на </a:t>
            </a:r>
            <a:r>
              <a:rPr lang="ru-RU" dirty="0" err="1"/>
              <a:t>безпосередньому</a:t>
            </a:r>
            <a:r>
              <a:rPr lang="ru-RU" dirty="0"/>
              <a:t> </a:t>
            </a:r>
            <a:r>
              <a:rPr lang="ru-RU" dirty="0" err="1"/>
              <a:t>огляді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 smtClean="0"/>
              <a:t>підрахунках</a:t>
            </a:r>
            <a:r>
              <a:rPr lang="ru-RU" dirty="0" smtClean="0"/>
              <a:t> </a:t>
            </a:r>
            <a:r>
              <a:rPr lang="ru-RU" dirty="0" err="1"/>
              <a:t>шкідників</a:t>
            </a:r>
            <a:r>
              <a:rPr lang="ru-RU" dirty="0"/>
              <a:t> і </a:t>
            </a:r>
            <a:r>
              <a:rPr lang="ru-RU" dirty="0" err="1"/>
              <a:t>пошкоджених</a:t>
            </a:r>
            <a:r>
              <a:rPr lang="ru-RU" dirty="0"/>
              <a:t> ними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,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хворобами.</a:t>
            </a:r>
          </a:p>
        </p:txBody>
      </p:sp>
    </p:spTree>
    <p:extLst>
      <p:ext uri="{BB962C8B-B14F-4D97-AF65-F5344CB8AC3E}">
        <p14:creationId xmlns:p14="http://schemas.microsoft.com/office/powerpoint/2010/main" val="516442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dirty="0" err="1"/>
              <a:t>технікою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вони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>
                <a:solidFill>
                  <a:srgbClr val="FF0000"/>
                </a:solidFill>
              </a:rPr>
              <a:t>маршрутними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детальними</a:t>
            </a:r>
            <a:r>
              <a:rPr lang="ru-RU" dirty="0"/>
              <a:t>, а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того,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</a:t>
            </a:r>
            <a:r>
              <a:rPr lang="ru-RU" dirty="0" err="1"/>
              <a:t>пошкоджує</a:t>
            </a:r>
            <a:r>
              <a:rPr lang="ru-RU" dirty="0"/>
              <a:t> </a:t>
            </a:r>
            <a:r>
              <a:rPr lang="ru-RU" dirty="0" err="1" smtClean="0"/>
              <a:t>шкідник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/>
              <a:t>уражує</a:t>
            </a:r>
            <a:r>
              <a:rPr lang="ru-RU" dirty="0"/>
              <a:t> хвороба, </a:t>
            </a:r>
            <a:r>
              <a:rPr lang="ru-RU" dirty="0" err="1"/>
              <a:t>діляться</a:t>
            </a:r>
            <a:r>
              <a:rPr lang="ru-RU" dirty="0"/>
              <a:t> </a:t>
            </a:r>
            <a:r>
              <a:rPr lang="ru-RU" dirty="0" smtClean="0"/>
              <a:t>на:</a:t>
            </a:r>
          </a:p>
          <a:p>
            <a:r>
              <a:rPr lang="ru-RU" dirty="0" smtClean="0"/>
              <a:t> </a:t>
            </a:r>
            <a:r>
              <a:rPr lang="ru-RU" dirty="0" err="1"/>
              <a:t>обліки</a:t>
            </a:r>
            <a:r>
              <a:rPr lang="ru-RU" dirty="0"/>
              <a:t> в </a:t>
            </a:r>
            <a:r>
              <a:rPr lang="ru-RU" dirty="0" err="1"/>
              <a:t>ґрунті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 smtClean="0"/>
              <a:t>рослинах</a:t>
            </a:r>
            <a:r>
              <a:rPr lang="ru-RU" dirty="0" smtClean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всередині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(</a:t>
            </a:r>
            <a:r>
              <a:rPr lang="ru-RU" dirty="0" err="1"/>
              <a:t>стеблах</a:t>
            </a:r>
            <a:r>
              <a:rPr lang="ru-RU" dirty="0"/>
              <a:t>, листках, </a:t>
            </a:r>
            <a:r>
              <a:rPr lang="ru-RU" dirty="0" err="1" smtClean="0"/>
              <a:t>квітках,плодах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600170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2296</Words>
  <Application>Microsoft Office PowerPoint</Application>
  <PresentationFormat>Экран (4:3)</PresentationFormat>
  <Paragraphs>169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Тема 1</vt:lpstr>
      <vt:lpstr>План</vt:lpstr>
      <vt:lpstr>Презентация PowerPoint</vt:lpstr>
      <vt:lpstr>Презентация PowerPoint</vt:lpstr>
      <vt:lpstr>Презентация PowerPoint</vt:lpstr>
      <vt:lpstr>Методи моніторингу шкідників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Осінні розкопки</vt:lpstr>
      <vt:lpstr>Весняні розкопки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Методи обліку хвороб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</dc:title>
  <dc:creator>Ноут_кафедра</dc:creator>
  <cp:lastModifiedBy>Ноут_кафедра</cp:lastModifiedBy>
  <cp:revision>44</cp:revision>
  <dcterms:created xsi:type="dcterms:W3CDTF">2019-09-04T07:23:18Z</dcterms:created>
  <dcterms:modified xsi:type="dcterms:W3CDTF">2019-09-17T06:15:57Z</dcterms:modified>
</cp:coreProperties>
</file>